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 id="2147483651" r:id="rId2"/>
    <p:sldMasterId id="2147483685" r:id="rId3"/>
    <p:sldMasterId id="2147483697" r:id="rId4"/>
  </p:sldMasterIdLst>
  <p:notesMasterIdLst>
    <p:notesMasterId r:id="rId45"/>
  </p:notesMasterIdLst>
  <p:sldIdLst>
    <p:sldId id="256" r:id="rId5"/>
    <p:sldId id="350" r:id="rId6"/>
    <p:sldId id="340" r:id="rId7"/>
    <p:sldId id="341" r:id="rId8"/>
    <p:sldId id="342" r:id="rId9"/>
    <p:sldId id="343" r:id="rId10"/>
    <p:sldId id="344" r:id="rId11"/>
    <p:sldId id="345" r:id="rId12"/>
    <p:sldId id="346" r:id="rId13"/>
    <p:sldId id="347" r:id="rId14"/>
    <p:sldId id="348" r:id="rId15"/>
    <p:sldId id="349" r:id="rId16"/>
    <p:sldId id="276" r:id="rId17"/>
    <p:sldId id="277" r:id="rId18"/>
    <p:sldId id="278" r:id="rId19"/>
    <p:sldId id="281" r:id="rId20"/>
    <p:sldId id="300" r:id="rId21"/>
    <p:sldId id="291" r:id="rId22"/>
    <p:sldId id="292" r:id="rId23"/>
    <p:sldId id="293" r:id="rId24"/>
    <p:sldId id="294" r:id="rId25"/>
    <p:sldId id="295" r:id="rId26"/>
    <p:sldId id="296" r:id="rId27"/>
    <p:sldId id="330" r:id="rId28"/>
    <p:sldId id="302" r:id="rId29"/>
    <p:sldId id="304" r:id="rId30"/>
    <p:sldId id="303" r:id="rId31"/>
    <p:sldId id="329" r:id="rId32"/>
    <p:sldId id="331" r:id="rId33"/>
    <p:sldId id="332" r:id="rId34"/>
    <p:sldId id="333" r:id="rId35"/>
    <p:sldId id="334" r:id="rId36"/>
    <p:sldId id="335" r:id="rId37"/>
    <p:sldId id="336" r:id="rId38"/>
    <p:sldId id="337" r:id="rId39"/>
    <p:sldId id="338" r:id="rId40"/>
    <p:sldId id="339" r:id="rId41"/>
    <p:sldId id="351" r:id="rId42"/>
    <p:sldId id="352" r:id="rId43"/>
    <p:sldId id="327" r:id="rId44"/>
  </p:sldIdLst>
  <p:sldSz cx="9144000" cy="6858000" type="screen4x3"/>
  <p:notesSz cx="6858000" cy="9144000"/>
  <p:defaultTextStyle>
    <a:defPPr>
      <a:defRPr lang="tr-TR"/>
    </a:defPPr>
    <a:lvl1pPr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1pPr>
    <a:lvl2pPr marL="228600" indent="2286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2pPr>
    <a:lvl3pPr marL="457200" indent="4572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3pPr>
    <a:lvl4pPr marL="685800" indent="6858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4pPr>
    <a:lvl5pPr marL="914400" indent="914400" algn="l" defTabSz="457200" rtl="0" fontAlgn="base" hangingPunct="0">
      <a:spcBef>
        <a:spcPct val="0"/>
      </a:spcBef>
      <a:spcAft>
        <a:spcPct val="0"/>
      </a:spcAft>
      <a:defRPr sz="1200" kern="1200">
        <a:solidFill>
          <a:srgbClr val="000000"/>
        </a:solidFill>
        <a:latin typeface="Helvetica" charset="0"/>
        <a:ea typeface="Helvetica" charset="0"/>
        <a:cs typeface="Helvetica" charset="0"/>
        <a:sym typeface="Helvetica" charset="0"/>
      </a:defRPr>
    </a:lvl5pPr>
    <a:lvl6pPr marL="2286000" algn="l" defTabSz="914400" rtl="0" eaLnBrk="1" latinLnBrk="0" hangingPunct="1">
      <a:defRPr sz="1200" kern="1200">
        <a:solidFill>
          <a:srgbClr val="000000"/>
        </a:solidFill>
        <a:latin typeface="Helvetica" charset="0"/>
        <a:ea typeface="Helvetica" charset="0"/>
        <a:cs typeface="Helvetica" charset="0"/>
        <a:sym typeface="Helvetica" charset="0"/>
      </a:defRPr>
    </a:lvl6pPr>
    <a:lvl7pPr marL="2743200" algn="l" defTabSz="914400" rtl="0" eaLnBrk="1" latinLnBrk="0" hangingPunct="1">
      <a:defRPr sz="1200" kern="1200">
        <a:solidFill>
          <a:srgbClr val="000000"/>
        </a:solidFill>
        <a:latin typeface="Helvetica" charset="0"/>
        <a:ea typeface="Helvetica" charset="0"/>
        <a:cs typeface="Helvetica" charset="0"/>
        <a:sym typeface="Helvetica" charset="0"/>
      </a:defRPr>
    </a:lvl7pPr>
    <a:lvl8pPr marL="3200400" algn="l" defTabSz="914400" rtl="0" eaLnBrk="1" latinLnBrk="0" hangingPunct="1">
      <a:defRPr sz="1200" kern="1200">
        <a:solidFill>
          <a:srgbClr val="000000"/>
        </a:solidFill>
        <a:latin typeface="Helvetica" charset="0"/>
        <a:ea typeface="Helvetica" charset="0"/>
        <a:cs typeface="Helvetica" charset="0"/>
        <a:sym typeface="Helvetica" charset="0"/>
      </a:defRPr>
    </a:lvl8pPr>
    <a:lvl9pPr marL="3657600" algn="l" defTabSz="914400" rtl="0" eaLnBrk="1" latinLnBrk="0" hangingPunct="1">
      <a:defRPr sz="1200" kern="1200">
        <a:solidFill>
          <a:srgbClr val="000000"/>
        </a:solidFill>
        <a:latin typeface="Helvetica" charset="0"/>
        <a:ea typeface="Helvetica" charset="0"/>
        <a:cs typeface="Helvetica" charset="0"/>
        <a:sym typeface="Helvetic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582"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a:spLocks noGrp="1" noRot="1" noChangeAspect="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sp>
      <p:sp>
        <p:nvSpPr>
          <p:cNvPr id="5122" name="Rectangle 2"/>
          <p:cNvSpPr>
            <a:spLocks noGrp="1"/>
          </p:cNvSpPr>
          <p:nvPr>
            <p:ph type="body" sz="quarter" idx="3"/>
          </p:nvPr>
        </p:nvSpPr>
        <p:spPr bwMode="auto">
          <a:xfrm>
            <a:off x="914400" y="4343400"/>
            <a:ext cx="5029200" cy="4114800"/>
          </a:xfrm>
          <a:prstGeom prst="rect">
            <a:avLst/>
          </a:prstGeom>
          <a:noFill/>
          <a:ln w="12700" cap="rnd" cmpd="sng">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tr-TR" noProof="0" smtClean="0">
                <a:sym typeface="Avenir Roman" charset="0"/>
              </a:rPr>
              <a:t>Click to edit Master text styles</a:t>
            </a:r>
          </a:p>
          <a:p>
            <a:pPr lvl="1"/>
            <a:r>
              <a:rPr lang="tr-TR" noProof="0" smtClean="0">
                <a:sym typeface="Avenir Roman" charset="0"/>
              </a:rPr>
              <a:t>Second level</a:t>
            </a:r>
          </a:p>
          <a:p>
            <a:pPr lvl="2"/>
            <a:r>
              <a:rPr lang="tr-TR" noProof="0" smtClean="0">
                <a:sym typeface="Avenir Roman" charset="0"/>
              </a:rPr>
              <a:t>Third level</a:t>
            </a:r>
          </a:p>
          <a:p>
            <a:pPr lvl="3"/>
            <a:r>
              <a:rPr lang="tr-TR" noProof="0" smtClean="0">
                <a:sym typeface="Avenir Roman" charset="0"/>
              </a:rPr>
              <a:t>Fourth level</a:t>
            </a:r>
          </a:p>
          <a:p>
            <a:pPr lvl="4"/>
            <a:r>
              <a:rPr lang="tr-TR" noProof="0" smtClean="0">
                <a:sym typeface="Avenir Roman" charset="0"/>
              </a:rPr>
              <a:t>Fifth level</a:t>
            </a:r>
          </a:p>
        </p:txBody>
      </p:sp>
    </p:spTree>
    <p:extLst>
      <p:ext uri="{BB962C8B-B14F-4D97-AF65-F5344CB8AC3E}">
        <p14:creationId xmlns:p14="http://schemas.microsoft.com/office/powerpoint/2010/main" val="1979654230"/>
      </p:ext>
    </p:extLst>
  </p:cSld>
  <p:clrMap bg1="lt1" tx1="dk1" bg2="lt2" tx2="dk2" accent1="accent1" accent2="accent2" accent3="accent3" accent4="accent4" accent5="accent5" accent6="accent6" hlink="hlink" folHlink="folHlink"/>
  <p:notesStyle>
    <a:lvl1pPr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1pPr>
    <a:lvl2pPr marL="2286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2pPr>
    <a:lvl3pPr marL="4572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3pPr>
    <a:lvl4pPr marL="6858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4pPr>
    <a:lvl5pPr marL="9144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xfrm>
            <a:off x="3884613" y="8685213"/>
            <a:ext cx="2971800" cy="457200"/>
          </a:xfrm>
          <a:prstGeom prst="rect">
            <a:avLst/>
          </a:prstGeom>
          <a:noFill/>
        </p:spPr>
        <p:txBody>
          <a:bodyPr/>
          <a:lstStyle/>
          <a:p>
            <a:fld id="{49C554BA-0FF0-433D-9242-22AA2A0377F0}" type="slidenum">
              <a:rPr lang="en-US">
                <a:solidFill>
                  <a:prstClr val="black"/>
                </a:solidFill>
              </a:rPr>
              <a:pPr/>
              <a:t>10</a:t>
            </a:fld>
            <a:endParaRPr 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tr-TR" smtClean="0"/>
          </a:p>
        </p:txBody>
      </p:sp>
    </p:spTree>
    <p:extLst>
      <p:ext uri="{BB962C8B-B14F-4D97-AF65-F5344CB8AC3E}">
        <p14:creationId xmlns:p14="http://schemas.microsoft.com/office/powerpoint/2010/main" val="1520321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tr-TR"/>
          </a:p>
        </p:txBody>
      </p:sp>
    </p:spTree>
    <p:extLst>
      <p:ext uri="{BB962C8B-B14F-4D97-AF65-F5344CB8AC3E}">
        <p14:creationId xmlns:p14="http://schemas.microsoft.com/office/powerpoint/2010/main" val="218062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949596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4232828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tr-TR"/>
          </a:p>
        </p:txBody>
      </p:sp>
    </p:spTree>
    <p:extLst>
      <p:ext uri="{BB962C8B-B14F-4D97-AF65-F5344CB8AC3E}">
        <p14:creationId xmlns:p14="http://schemas.microsoft.com/office/powerpoint/2010/main" val="3327416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497641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76707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1295400" y="3200400"/>
            <a:ext cx="3124200" cy="331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572000" y="3200400"/>
            <a:ext cx="3124200" cy="331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1104529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144565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extLst>
      <p:ext uri="{BB962C8B-B14F-4D97-AF65-F5344CB8AC3E}">
        <p14:creationId xmlns:p14="http://schemas.microsoft.com/office/powerpoint/2010/main" val="169749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1497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3944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tr-T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15650633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sym typeface="Helvetica"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10489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38661702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81113"/>
            <a:ext cx="2057400" cy="5233987"/>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1281113"/>
            <a:ext cx="6019800" cy="5233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12200083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hangingPunct="1"/>
            <a:endParaRPr lang="en-US" sz="1800">
              <a:solidFill>
                <a:prstClr val="white"/>
              </a:solidFill>
            </a:endParaRPr>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fld id="{4953E974-005A-4312-AAB7-1E35E11F3F52}" type="datetimeFigureOut">
              <a:rPr lang="tr-TR" smtClean="0">
                <a:solidFill>
                  <a:srgbClr val="696464"/>
                </a:solidFill>
              </a:rPr>
              <a:pPr>
                <a:defRPr/>
              </a:pPr>
              <a:t>7.03.2023</a:t>
            </a:fld>
            <a:endParaRPr lang="tr-TR">
              <a:solidFill>
                <a:srgbClr val="696464"/>
              </a:solidFill>
            </a:endParaRPr>
          </a:p>
        </p:txBody>
      </p:sp>
      <p:sp>
        <p:nvSpPr>
          <p:cNvPr id="17" name="Footer Placeholder 16"/>
          <p:cNvSpPr>
            <a:spLocks noGrp="1"/>
          </p:cNvSpPr>
          <p:nvPr>
            <p:ph type="ftr" sz="quarter" idx="11"/>
          </p:nvPr>
        </p:nvSpPr>
        <p:spPr/>
        <p:txBody>
          <a:bodyPr/>
          <a:lstStyle/>
          <a:p>
            <a:pPr>
              <a:defRPr/>
            </a:pPr>
            <a:endParaRPr lang="tr-TR">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05A7B5DE-178D-4F34-AD03-357D9F5BC0E0}" type="slidenum">
              <a:rPr lang="tr-TR" smtClean="0"/>
              <a:pPr>
                <a:defRPr/>
              </a:pPr>
              <a:t>‹#›</a:t>
            </a:fld>
            <a:endParaRPr lang="tr-T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4266903779"/>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fld id="{14908681-B053-44A1-A342-5D157501B8F2}" type="datetimeFigureOut">
              <a:rPr lang="tr-TR" smtClean="0">
                <a:solidFill>
                  <a:srgbClr val="696464"/>
                </a:solidFill>
              </a:rPr>
              <a:pPr>
                <a:defRPr/>
              </a:pPr>
              <a:t>7.03.2023</a:t>
            </a:fld>
            <a:endParaRPr lang="tr-TR">
              <a:solidFill>
                <a:srgbClr val="696464"/>
              </a:solidFill>
            </a:endParaRPr>
          </a:p>
        </p:txBody>
      </p:sp>
      <p:sp>
        <p:nvSpPr>
          <p:cNvPr id="5" name="Footer Placeholder 4"/>
          <p:cNvSpPr>
            <a:spLocks noGrp="1"/>
          </p:cNvSpPr>
          <p:nvPr>
            <p:ph type="ftr" sz="quarter" idx="11"/>
          </p:nvPr>
        </p:nvSpPr>
        <p:spPr/>
        <p:txBody>
          <a:bodyPr/>
          <a:lstStyle/>
          <a:p>
            <a:pPr>
              <a:defRPr/>
            </a:pPr>
            <a:endParaRPr lang="tr-TR">
              <a:solidFill>
                <a:srgbClr val="696464"/>
              </a:solidFill>
            </a:endParaRPr>
          </a:p>
        </p:txBody>
      </p:sp>
      <p:sp>
        <p:nvSpPr>
          <p:cNvPr id="6" name="Slide Number Placeholder 5"/>
          <p:cNvSpPr>
            <a:spLocks noGrp="1"/>
          </p:cNvSpPr>
          <p:nvPr>
            <p:ph type="sldNum" sz="quarter" idx="12"/>
          </p:nvPr>
        </p:nvSpPr>
        <p:spPr/>
        <p:txBody>
          <a:bodyPr/>
          <a:lstStyle/>
          <a:p>
            <a:pPr>
              <a:defRPr/>
            </a:pPr>
            <a:fld id="{FCCDD756-711C-4CD7-844C-98425ABEFBEF}" type="slidenum">
              <a:rPr lang="tr-TR" smtClean="0"/>
              <a:pPr>
                <a:defRPr/>
              </a:pPr>
              <a:t>‹#›</a:t>
            </a:fld>
            <a:endParaRPr lang="tr-TR"/>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7825581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hangingPunct="1"/>
            <a:endParaRPr lang="en-US" sz="1800">
              <a:solidFill>
                <a:prstClr val="white"/>
              </a:solidFill>
            </a:endParaRPr>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A2963797-9F3D-494A-B2A7-D6587D9E7AD5}" type="datetimeFigureOut">
              <a:rPr lang="tr-TR" smtClean="0">
                <a:solidFill>
                  <a:srgbClr val="696464"/>
                </a:solidFill>
              </a:rPr>
              <a:pPr>
                <a:defRPr/>
              </a:pPr>
              <a:t>7.03.2023</a:t>
            </a:fld>
            <a:endParaRPr lang="tr-TR">
              <a:solidFill>
                <a:srgbClr val="696464"/>
              </a:solidFill>
            </a:endParaRPr>
          </a:p>
        </p:txBody>
      </p:sp>
      <p:sp>
        <p:nvSpPr>
          <p:cNvPr id="5" name="Footer Placeholder 4"/>
          <p:cNvSpPr>
            <a:spLocks noGrp="1"/>
          </p:cNvSpPr>
          <p:nvPr>
            <p:ph type="ftr" sz="quarter" idx="11"/>
          </p:nvPr>
        </p:nvSpPr>
        <p:spPr>
          <a:xfrm>
            <a:off x="800100" y="6172200"/>
            <a:ext cx="4000500" cy="457200"/>
          </a:xfrm>
        </p:spPr>
        <p:txBody>
          <a:bodyPr/>
          <a:lstStyle/>
          <a:p>
            <a:pPr>
              <a:defRPr/>
            </a:pPr>
            <a:endParaRPr lang="tr-TR">
              <a:solidFill>
                <a:srgbClr val="696464"/>
              </a:solidFill>
            </a:endParaRP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6" name="Slide Number Placeholder 5"/>
          <p:cNvSpPr>
            <a:spLocks noGrp="1"/>
          </p:cNvSpPr>
          <p:nvPr>
            <p:ph type="sldNum" sz="quarter" idx="12"/>
          </p:nvPr>
        </p:nvSpPr>
        <p:spPr>
          <a:xfrm>
            <a:off x="146304" y="6208776"/>
            <a:ext cx="457200" cy="457200"/>
          </a:xfrm>
        </p:spPr>
        <p:txBody>
          <a:bodyPr/>
          <a:lstStyle/>
          <a:p>
            <a:pPr>
              <a:defRPr/>
            </a:pPr>
            <a:fld id="{73361E56-5447-40F1-B816-5C296C390F98}" type="slidenum">
              <a:rPr lang="tr-TR" smtClean="0"/>
              <a:pPr>
                <a:defRPr/>
              </a:pPr>
              <a:t>‹#›</a:t>
            </a:fld>
            <a:endParaRPr lang="tr-TR"/>
          </a:p>
        </p:txBody>
      </p:sp>
    </p:spTree>
    <p:extLst>
      <p:ext uri="{BB962C8B-B14F-4D97-AF65-F5344CB8AC3E}">
        <p14:creationId xmlns:p14="http://schemas.microsoft.com/office/powerpoint/2010/main" val="3085544547"/>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fld id="{DFA6E507-5D5A-4F78-AAB0-CB59D632D10A}" type="datetimeFigureOut">
              <a:rPr lang="tr-TR" smtClean="0">
                <a:solidFill>
                  <a:srgbClr val="696464"/>
                </a:solidFill>
              </a:rPr>
              <a:pPr>
                <a:defRPr/>
              </a:pPr>
              <a:t>7.03.2023</a:t>
            </a:fld>
            <a:endParaRPr lang="tr-TR">
              <a:solidFill>
                <a:srgbClr val="696464"/>
              </a:solidFill>
            </a:endParaRPr>
          </a:p>
        </p:txBody>
      </p:sp>
      <p:sp>
        <p:nvSpPr>
          <p:cNvPr id="6" name="Footer Placeholder 5"/>
          <p:cNvSpPr>
            <a:spLocks noGrp="1"/>
          </p:cNvSpPr>
          <p:nvPr>
            <p:ph type="ftr" sz="quarter" idx="11"/>
          </p:nvPr>
        </p:nvSpPr>
        <p:spPr/>
        <p:txBody>
          <a:bodyPr/>
          <a:lstStyle/>
          <a:p>
            <a:pPr>
              <a:defRPr/>
            </a:pPr>
            <a:endParaRPr lang="tr-TR">
              <a:solidFill>
                <a:srgbClr val="696464"/>
              </a:solidFill>
            </a:endParaRPr>
          </a:p>
        </p:txBody>
      </p:sp>
      <p:sp>
        <p:nvSpPr>
          <p:cNvPr id="7" name="Slide Number Placeholder 6"/>
          <p:cNvSpPr>
            <a:spLocks noGrp="1"/>
          </p:cNvSpPr>
          <p:nvPr>
            <p:ph type="sldNum" sz="quarter" idx="12"/>
          </p:nvPr>
        </p:nvSpPr>
        <p:spPr/>
        <p:txBody>
          <a:bodyPr/>
          <a:lstStyle/>
          <a:p>
            <a:pPr>
              <a:defRPr/>
            </a:pPr>
            <a:fld id="{AB4B866B-FFA7-463A-9ADE-4155742D82A4}" type="slidenum">
              <a:rPr lang="tr-TR" smtClean="0"/>
              <a:pPr>
                <a:defRPr/>
              </a:pPr>
              <a:t>‹#›</a:t>
            </a:fld>
            <a:endParaRPr lang="tr-TR"/>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41616257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fld id="{818488B7-11F1-430D-95BD-B43441965043}" type="datetimeFigureOut">
              <a:rPr lang="tr-TR" smtClean="0">
                <a:solidFill>
                  <a:srgbClr val="696464"/>
                </a:solidFill>
              </a:rPr>
              <a:pPr>
                <a:defRPr/>
              </a:pPr>
              <a:t>7.03.2023</a:t>
            </a:fld>
            <a:endParaRPr lang="tr-TR">
              <a:solidFill>
                <a:srgbClr val="696464"/>
              </a:solidFill>
            </a:endParaRPr>
          </a:p>
        </p:txBody>
      </p:sp>
      <p:sp>
        <p:nvSpPr>
          <p:cNvPr id="8" name="Footer Placeholder 7"/>
          <p:cNvSpPr>
            <a:spLocks noGrp="1"/>
          </p:cNvSpPr>
          <p:nvPr>
            <p:ph type="ftr" sz="quarter" idx="11"/>
          </p:nvPr>
        </p:nvSpPr>
        <p:spPr/>
        <p:txBody>
          <a:bodyPr/>
          <a:lstStyle/>
          <a:p>
            <a:pPr>
              <a:defRPr/>
            </a:pPr>
            <a:endParaRPr lang="tr-TR">
              <a:solidFill>
                <a:srgbClr val="696464"/>
              </a:solidFill>
            </a:endParaRPr>
          </a:p>
        </p:txBody>
      </p:sp>
      <p:sp>
        <p:nvSpPr>
          <p:cNvPr id="9" name="Slide Number Placeholder 8"/>
          <p:cNvSpPr>
            <a:spLocks noGrp="1"/>
          </p:cNvSpPr>
          <p:nvPr>
            <p:ph type="sldNum" sz="quarter" idx="12"/>
          </p:nvPr>
        </p:nvSpPr>
        <p:spPr/>
        <p:txBody>
          <a:bodyPr/>
          <a:lstStyle/>
          <a:p>
            <a:pPr>
              <a:defRPr/>
            </a:pPr>
            <a:fld id="{FE6A1708-CFA5-4121-BA8C-386D7E287162}" type="slidenum">
              <a:rPr lang="tr-TR" smtClean="0"/>
              <a:pPr>
                <a:defRPr/>
              </a:pPr>
              <a:t>‹#›</a:t>
            </a:fld>
            <a:endParaRPr lang="tr-TR"/>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2849944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2F158C50-8112-40A2-8752-FE66DAC76D3A}" type="datetimeFigureOut">
              <a:rPr lang="tr-TR" smtClean="0">
                <a:solidFill>
                  <a:srgbClr val="696464"/>
                </a:solidFill>
              </a:rPr>
              <a:pPr>
                <a:defRPr/>
              </a:pPr>
              <a:t>7.03.2023</a:t>
            </a:fld>
            <a:endParaRPr lang="tr-TR">
              <a:solidFill>
                <a:srgbClr val="696464"/>
              </a:solidFill>
            </a:endParaRPr>
          </a:p>
        </p:txBody>
      </p:sp>
      <p:sp>
        <p:nvSpPr>
          <p:cNvPr id="4" name="Footer Placeholder 3"/>
          <p:cNvSpPr>
            <a:spLocks noGrp="1"/>
          </p:cNvSpPr>
          <p:nvPr>
            <p:ph type="ftr" sz="quarter" idx="11"/>
          </p:nvPr>
        </p:nvSpPr>
        <p:spPr/>
        <p:txBody>
          <a:bodyPr/>
          <a:lstStyle/>
          <a:p>
            <a:pPr>
              <a:defRPr/>
            </a:pPr>
            <a:endParaRPr lang="tr-TR">
              <a:solidFill>
                <a:srgbClr val="696464"/>
              </a:solidFill>
            </a:endParaRPr>
          </a:p>
        </p:txBody>
      </p:sp>
      <p:sp>
        <p:nvSpPr>
          <p:cNvPr id="5" name="Slide Number Placeholder 4"/>
          <p:cNvSpPr>
            <a:spLocks noGrp="1"/>
          </p:cNvSpPr>
          <p:nvPr>
            <p:ph type="sldNum" sz="quarter" idx="12"/>
          </p:nvPr>
        </p:nvSpPr>
        <p:spPr/>
        <p:txBody>
          <a:bodyPr/>
          <a:lstStyle/>
          <a:p>
            <a:pPr>
              <a:defRPr/>
            </a:pPr>
            <a:fld id="{49CB8DAE-DBBD-4615-A7E8-AD811F686B16}" type="slidenum">
              <a:rPr lang="tr-TR" smtClean="0"/>
              <a:pPr>
                <a:defRPr/>
              </a:pPr>
              <a:t>‹#›</a:t>
            </a:fld>
            <a:endParaRPr lang="tr-TR"/>
          </a:p>
        </p:txBody>
      </p:sp>
    </p:spTree>
    <p:extLst>
      <p:ext uri="{BB962C8B-B14F-4D97-AF65-F5344CB8AC3E}">
        <p14:creationId xmlns:p14="http://schemas.microsoft.com/office/powerpoint/2010/main" val="26805553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2BC634F-E66B-48F6-975F-EF6722E27F66}" type="datetimeFigureOut">
              <a:rPr lang="tr-TR" smtClean="0">
                <a:solidFill>
                  <a:srgbClr val="696464"/>
                </a:solidFill>
              </a:rPr>
              <a:pPr>
                <a:defRPr/>
              </a:pPr>
              <a:t>7.03.2023</a:t>
            </a:fld>
            <a:endParaRPr lang="tr-TR">
              <a:solidFill>
                <a:srgbClr val="696464"/>
              </a:solidFill>
            </a:endParaRPr>
          </a:p>
        </p:txBody>
      </p:sp>
      <p:sp>
        <p:nvSpPr>
          <p:cNvPr id="3" name="Footer Placeholder 2"/>
          <p:cNvSpPr>
            <a:spLocks noGrp="1"/>
          </p:cNvSpPr>
          <p:nvPr>
            <p:ph type="ftr" sz="quarter" idx="11"/>
          </p:nvPr>
        </p:nvSpPr>
        <p:spPr/>
        <p:txBody>
          <a:bodyPr/>
          <a:lstStyle/>
          <a:p>
            <a:pPr>
              <a:defRPr/>
            </a:pPr>
            <a:endParaRPr lang="tr-TR">
              <a:solidFill>
                <a:srgbClr val="696464"/>
              </a:solidFill>
            </a:endParaRPr>
          </a:p>
        </p:txBody>
      </p:sp>
      <p:sp>
        <p:nvSpPr>
          <p:cNvPr id="4" name="Slide Number Placeholder 3"/>
          <p:cNvSpPr>
            <a:spLocks noGrp="1"/>
          </p:cNvSpPr>
          <p:nvPr>
            <p:ph type="sldNum" sz="quarter" idx="12"/>
          </p:nvPr>
        </p:nvSpPr>
        <p:spPr/>
        <p:txBody>
          <a:bodyPr/>
          <a:lstStyle/>
          <a:p>
            <a:pPr>
              <a:defRPr/>
            </a:pPr>
            <a:fld id="{181923EB-CB93-48DF-B465-F1059EC630FE}" type="slidenum">
              <a:rPr lang="tr-TR" smtClean="0"/>
              <a:pPr>
                <a:defRPr/>
              </a:pPr>
              <a:t>‹#›</a:t>
            </a:fld>
            <a:endParaRPr lang="tr-TR"/>
          </a:p>
        </p:txBody>
      </p:sp>
    </p:spTree>
    <p:extLst>
      <p:ext uri="{BB962C8B-B14F-4D97-AF65-F5344CB8AC3E}">
        <p14:creationId xmlns:p14="http://schemas.microsoft.com/office/powerpoint/2010/main" val="2102941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656113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D12EB3DE-E81B-4014-9EC3-0A80CA6973E1}" type="datetimeFigureOut">
              <a:rPr lang="tr-TR" smtClean="0">
                <a:solidFill>
                  <a:srgbClr val="696464"/>
                </a:solidFill>
              </a:rPr>
              <a:pPr>
                <a:defRPr/>
              </a:pPr>
              <a:t>7.03.2023</a:t>
            </a:fld>
            <a:endParaRPr lang="tr-TR">
              <a:solidFill>
                <a:srgbClr val="696464"/>
              </a:solidFill>
            </a:endParaRPr>
          </a:p>
        </p:txBody>
      </p:sp>
      <p:sp>
        <p:nvSpPr>
          <p:cNvPr id="6" name="Footer Placeholder 5"/>
          <p:cNvSpPr>
            <a:spLocks noGrp="1"/>
          </p:cNvSpPr>
          <p:nvPr>
            <p:ph type="ftr" sz="quarter" idx="11"/>
          </p:nvPr>
        </p:nvSpPr>
        <p:spPr/>
        <p:txBody>
          <a:bodyPr/>
          <a:lstStyle/>
          <a:p>
            <a:pPr>
              <a:defRPr/>
            </a:pPr>
            <a:endParaRPr lang="tr-TR">
              <a:solidFill>
                <a:srgbClr val="696464"/>
              </a:solidFill>
            </a:endParaRPr>
          </a:p>
        </p:txBody>
      </p:sp>
      <p:sp>
        <p:nvSpPr>
          <p:cNvPr id="7" name="Slide Number Placeholder 6"/>
          <p:cNvSpPr>
            <a:spLocks noGrp="1"/>
          </p:cNvSpPr>
          <p:nvPr>
            <p:ph type="sldNum" sz="quarter" idx="12"/>
          </p:nvPr>
        </p:nvSpPr>
        <p:spPr/>
        <p:txBody>
          <a:bodyPr/>
          <a:lstStyle/>
          <a:p>
            <a:pPr>
              <a:defRPr/>
            </a:pPr>
            <a:fld id="{A1F9609F-3D15-497E-B808-40F7A94C0454}" type="slidenum">
              <a:rPr lang="tr-TR" smtClean="0"/>
              <a:pPr>
                <a:defRPr/>
              </a:pPr>
              <a:t>‹#›</a:t>
            </a:fld>
            <a:endParaRPr lang="tr-TR"/>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4699493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C3727B35-D92A-495E-B57E-40794A72EF3D}" type="datetimeFigureOut">
              <a:rPr lang="tr-TR" smtClean="0">
                <a:solidFill>
                  <a:srgbClr val="696464"/>
                </a:solidFill>
              </a:rPr>
              <a:pPr>
                <a:defRPr/>
              </a:pPr>
              <a:t>7.03.2023</a:t>
            </a:fld>
            <a:endParaRPr lang="tr-TR">
              <a:solidFill>
                <a:srgbClr val="696464"/>
              </a:solidFill>
            </a:endParaRPr>
          </a:p>
        </p:txBody>
      </p:sp>
      <p:sp>
        <p:nvSpPr>
          <p:cNvPr id="6" name="Footer Placeholder 5"/>
          <p:cNvSpPr>
            <a:spLocks noGrp="1"/>
          </p:cNvSpPr>
          <p:nvPr>
            <p:ph type="ftr" sz="quarter" idx="11"/>
          </p:nvPr>
        </p:nvSpPr>
        <p:spPr>
          <a:xfrm>
            <a:off x="914400" y="6172200"/>
            <a:ext cx="3886200" cy="457200"/>
          </a:xfrm>
        </p:spPr>
        <p:txBody>
          <a:bodyPr/>
          <a:lstStyle/>
          <a:p>
            <a:pPr>
              <a:defRPr/>
            </a:pPr>
            <a:endParaRPr lang="tr-TR">
              <a:solidFill>
                <a:srgbClr val="696464"/>
              </a:solidFill>
            </a:endParaRPr>
          </a:p>
        </p:txBody>
      </p:sp>
      <p:sp>
        <p:nvSpPr>
          <p:cNvPr id="7" name="Slide Number Placeholder 6"/>
          <p:cNvSpPr>
            <a:spLocks noGrp="1"/>
          </p:cNvSpPr>
          <p:nvPr>
            <p:ph type="sldNum" sz="quarter" idx="12"/>
          </p:nvPr>
        </p:nvSpPr>
        <p:spPr>
          <a:xfrm>
            <a:off x="146304" y="6208776"/>
            <a:ext cx="457200" cy="457200"/>
          </a:xfrm>
        </p:spPr>
        <p:txBody>
          <a:bodyPr/>
          <a:lstStyle/>
          <a:p>
            <a:pPr>
              <a:defRPr/>
            </a:pPr>
            <a:fld id="{009346D0-81A0-48CC-8FBF-57F9E1FFFFA9}" type="slidenum">
              <a:rPr lang="tr-TR" smtClean="0"/>
              <a:pPr>
                <a:defRPr/>
              </a:pPr>
              <a:t>‹#›</a:t>
            </a:fld>
            <a:endParaRPr lang="tr-T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17595625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0D5DE074-9AF4-4D5A-BE27-FA60846002C4}" type="datetimeFigureOut">
              <a:rPr lang="tr-TR" smtClean="0">
                <a:solidFill>
                  <a:srgbClr val="696464"/>
                </a:solidFill>
              </a:rPr>
              <a:pPr>
                <a:defRPr/>
              </a:pPr>
              <a:t>7.03.2023</a:t>
            </a:fld>
            <a:endParaRPr lang="tr-TR">
              <a:solidFill>
                <a:srgbClr val="696464"/>
              </a:solidFill>
            </a:endParaRPr>
          </a:p>
        </p:txBody>
      </p:sp>
      <p:sp>
        <p:nvSpPr>
          <p:cNvPr id="5" name="Footer Placeholder 4"/>
          <p:cNvSpPr>
            <a:spLocks noGrp="1"/>
          </p:cNvSpPr>
          <p:nvPr>
            <p:ph type="ftr" sz="quarter" idx="11"/>
          </p:nvPr>
        </p:nvSpPr>
        <p:spPr/>
        <p:txBody>
          <a:bodyPr/>
          <a:lstStyle/>
          <a:p>
            <a:pPr>
              <a:defRPr/>
            </a:pPr>
            <a:endParaRPr lang="tr-TR">
              <a:solidFill>
                <a:srgbClr val="696464"/>
              </a:solidFill>
            </a:endParaRPr>
          </a:p>
        </p:txBody>
      </p:sp>
      <p:sp>
        <p:nvSpPr>
          <p:cNvPr id="6" name="Slide Number Placeholder 5"/>
          <p:cNvSpPr>
            <a:spLocks noGrp="1"/>
          </p:cNvSpPr>
          <p:nvPr>
            <p:ph type="sldNum" sz="quarter" idx="12"/>
          </p:nvPr>
        </p:nvSpPr>
        <p:spPr/>
        <p:txBody>
          <a:bodyPr/>
          <a:lstStyle/>
          <a:p>
            <a:pPr>
              <a:defRPr/>
            </a:pPr>
            <a:fld id="{6E5AC34A-171B-42ED-A335-19588BA30226}" type="slidenum">
              <a:rPr lang="tr-TR" smtClean="0"/>
              <a:pPr>
                <a:defRPr/>
              </a:pPr>
              <a:t>‹#›</a:t>
            </a:fld>
            <a:endParaRPr lang="tr-TR"/>
          </a:p>
        </p:txBody>
      </p:sp>
    </p:spTree>
    <p:extLst>
      <p:ext uri="{BB962C8B-B14F-4D97-AF65-F5344CB8AC3E}">
        <p14:creationId xmlns:p14="http://schemas.microsoft.com/office/powerpoint/2010/main" val="16968810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EBE0FDE1-A783-4B36-8A9D-B94AC1703634}" type="datetimeFigureOut">
              <a:rPr lang="tr-TR" smtClean="0">
                <a:solidFill>
                  <a:srgbClr val="696464"/>
                </a:solidFill>
              </a:rPr>
              <a:pPr>
                <a:defRPr/>
              </a:pPr>
              <a:t>7.03.2023</a:t>
            </a:fld>
            <a:endParaRPr lang="tr-TR">
              <a:solidFill>
                <a:srgbClr val="696464"/>
              </a:solidFill>
            </a:endParaRPr>
          </a:p>
        </p:txBody>
      </p:sp>
      <p:sp>
        <p:nvSpPr>
          <p:cNvPr id="5" name="Footer Placeholder 4"/>
          <p:cNvSpPr>
            <a:spLocks noGrp="1"/>
          </p:cNvSpPr>
          <p:nvPr>
            <p:ph type="ftr" sz="quarter" idx="11"/>
          </p:nvPr>
        </p:nvSpPr>
        <p:spPr/>
        <p:txBody>
          <a:bodyPr/>
          <a:lstStyle/>
          <a:p>
            <a:pPr>
              <a:defRPr/>
            </a:pPr>
            <a:endParaRPr lang="tr-TR">
              <a:solidFill>
                <a:srgbClr val="696464"/>
              </a:solidFill>
            </a:endParaRPr>
          </a:p>
        </p:txBody>
      </p:sp>
      <p:sp>
        <p:nvSpPr>
          <p:cNvPr id="6" name="Slide Number Placeholder 5"/>
          <p:cNvSpPr>
            <a:spLocks noGrp="1"/>
          </p:cNvSpPr>
          <p:nvPr>
            <p:ph type="sldNum" sz="quarter" idx="12"/>
          </p:nvPr>
        </p:nvSpPr>
        <p:spPr/>
        <p:txBody>
          <a:bodyPr/>
          <a:lstStyle/>
          <a:p>
            <a:pPr>
              <a:defRPr/>
            </a:pPr>
            <a:fld id="{16D8A061-763C-4747-9E41-2B8D5D11C748}" type="slidenum">
              <a:rPr lang="tr-TR" smtClean="0"/>
              <a:pPr>
                <a:defRPr/>
              </a:pPr>
              <a:t>‹#›</a:t>
            </a:fld>
            <a:endParaRPr lang="tr-TR"/>
          </a:p>
        </p:txBody>
      </p:sp>
    </p:spTree>
    <p:extLst>
      <p:ext uri="{BB962C8B-B14F-4D97-AF65-F5344CB8AC3E}">
        <p14:creationId xmlns:p14="http://schemas.microsoft.com/office/powerpoint/2010/main" val="1765992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hangingPunct="1"/>
            <a:endParaRPr lang="en-US" sz="1800">
              <a:solidFill>
                <a:prstClr val="white"/>
              </a:solidFill>
            </a:endParaRPr>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fld id="{4953E974-005A-4312-AAB7-1E35E11F3F52}" type="datetimeFigureOut">
              <a:rPr lang="tr-TR" smtClean="0">
                <a:solidFill>
                  <a:srgbClr val="696464"/>
                </a:solidFill>
              </a:rPr>
              <a:pPr>
                <a:defRPr/>
              </a:pPr>
              <a:t>7.03.2023</a:t>
            </a:fld>
            <a:endParaRPr lang="tr-TR">
              <a:solidFill>
                <a:srgbClr val="696464"/>
              </a:solidFill>
            </a:endParaRPr>
          </a:p>
        </p:txBody>
      </p:sp>
      <p:sp>
        <p:nvSpPr>
          <p:cNvPr id="17" name="Footer Placeholder 16"/>
          <p:cNvSpPr>
            <a:spLocks noGrp="1"/>
          </p:cNvSpPr>
          <p:nvPr>
            <p:ph type="ftr" sz="quarter" idx="11"/>
          </p:nvPr>
        </p:nvSpPr>
        <p:spPr/>
        <p:txBody>
          <a:bodyPr/>
          <a:lstStyle/>
          <a:p>
            <a:pPr>
              <a:defRPr/>
            </a:pPr>
            <a:endParaRPr lang="tr-TR">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05A7B5DE-178D-4F34-AD03-357D9F5BC0E0}" type="slidenum">
              <a:rPr lang="tr-TR" smtClean="0"/>
              <a:pPr>
                <a:defRPr/>
              </a:pPr>
              <a:t>‹#›</a:t>
            </a:fld>
            <a:endParaRPr lang="tr-T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38135624"/>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fld id="{14908681-B053-44A1-A342-5D157501B8F2}" type="datetimeFigureOut">
              <a:rPr lang="tr-TR" smtClean="0">
                <a:solidFill>
                  <a:srgbClr val="696464"/>
                </a:solidFill>
              </a:rPr>
              <a:pPr>
                <a:defRPr/>
              </a:pPr>
              <a:t>7.03.2023</a:t>
            </a:fld>
            <a:endParaRPr lang="tr-TR">
              <a:solidFill>
                <a:srgbClr val="696464"/>
              </a:solidFill>
            </a:endParaRPr>
          </a:p>
        </p:txBody>
      </p:sp>
      <p:sp>
        <p:nvSpPr>
          <p:cNvPr id="5" name="Footer Placeholder 4"/>
          <p:cNvSpPr>
            <a:spLocks noGrp="1"/>
          </p:cNvSpPr>
          <p:nvPr>
            <p:ph type="ftr" sz="quarter" idx="11"/>
          </p:nvPr>
        </p:nvSpPr>
        <p:spPr/>
        <p:txBody>
          <a:bodyPr/>
          <a:lstStyle/>
          <a:p>
            <a:pPr>
              <a:defRPr/>
            </a:pPr>
            <a:endParaRPr lang="tr-TR">
              <a:solidFill>
                <a:srgbClr val="696464"/>
              </a:solidFill>
            </a:endParaRPr>
          </a:p>
        </p:txBody>
      </p:sp>
      <p:sp>
        <p:nvSpPr>
          <p:cNvPr id="6" name="Slide Number Placeholder 5"/>
          <p:cNvSpPr>
            <a:spLocks noGrp="1"/>
          </p:cNvSpPr>
          <p:nvPr>
            <p:ph type="sldNum" sz="quarter" idx="12"/>
          </p:nvPr>
        </p:nvSpPr>
        <p:spPr/>
        <p:txBody>
          <a:bodyPr/>
          <a:lstStyle/>
          <a:p>
            <a:pPr>
              <a:defRPr/>
            </a:pPr>
            <a:fld id="{FCCDD756-711C-4CD7-844C-98425ABEFBEF}" type="slidenum">
              <a:rPr lang="tr-TR" smtClean="0"/>
              <a:pPr>
                <a:defRPr/>
              </a:pPr>
              <a:t>‹#›</a:t>
            </a:fld>
            <a:endParaRPr lang="tr-TR"/>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1809830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hangingPunct="1"/>
            <a:endParaRPr lang="en-US" sz="1800">
              <a:solidFill>
                <a:prstClr val="white"/>
              </a:solidFill>
            </a:endParaRPr>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A2963797-9F3D-494A-B2A7-D6587D9E7AD5}" type="datetimeFigureOut">
              <a:rPr lang="tr-TR" smtClean="0">
                <a:solidFill>
                  <a:srgbClr val="696464"/>
                </a:solidFill>
              </a:rPr>
              <a:pPr>
                <a:defRPr/>
              </a:pPr>
              <a:t>7.03.2023</a:t>
            </a:fld>
            <a:endParaRPr lang="tr-TR">
              <a:solidFill>
                <a:srgbClr val="696464"/>
              </a:solidFill>
            </a:endParaRPr>
          </a:p>
        </p:txBody>
      </p:sp>
      <p:sp>
        <p:nvSpPr>
          <p:cNvPr id="5" name="Footer Placeholder 4"/>
          <p:cNvSpPr>
            <a:spLocks noGrp="1"/>
          </p:cNvSpPr>
          <p:nvPr>
            <p:ph type="ftr" sz="quarter" idx="11"/>
          </p:nvPr>
        </p:nvSpPr>
        <p:spPr>
          <a:xfrm>
            <a:off x="800100" y="6172200"/>
            <a:ext cx="4000500" cy="457200"/>
          </a:xfrm>
        </p:spPr>
        <p:txBody>
          <a:bodyPr/>
          <a:lstStyle/>
          <a:p>
            <a:pPr>
              <a:defRPr/>
            </a:pPr>
            <a:endParaRPr lang="tr-TR">
              <a:solidFill>
                <a:srgbClr val="696464"/>
              </a:solidFill>
            </a:endParaRP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6" name="Slide Number Placeholder 5"/>
          <p:cNvSpPr>
            <a:spLocks noGrp="1"/>
          </p:cNvSpPr>
          <p:nvPr>
            <p:ph type="sldNum" sz="quarter" idx="12"/>
          </p:nvPr>
        </p:nvSpPr>
        <p:spPr>
          <a:xfrm>
            <a:off x="146304" y="6208776"/>
            <a:ext cx="457200" cy="457200"/>
          </a:xfrm>
        </p:spPr>
        <p:txBody>
          <a:bodyPr/>
          <a:lstStyle/>
          <a:p>
            <a:pPr>
              <a:defRPr/>
            </a:pPr>
            <a:fld id="{73361E56-5447-40F1-B816-5C296C390F98}" type="slidenum">
              <a:rPr lang="tr-TR" smtClean="0"/>
              <a:pPr>
                <a:defRPr/>
              </a:pPr>
              <a:t>‹#›</a:t>
            </a:fld>
            <a:endParaRPr lang="tr-TR"/>
          </a:p>
        </p:txBody>
      </p:sp>
    </p:spTree>
    <p:extLst>
      <p:ext uri="{BB962C8B-B14F-4D97-AF65-F5344CB8AC3E}">
        <p14:creationId xmlns:p14="http://schemas.microsoft.com/office/powerpoint/2010/main" val="740964847"/>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fld id="{DFA6E507-5D5A-4F78-AAB0-CB59D632D10A}" type="datetimeFigureOut">
              <a:rPr lang="tr-TR" smtClean="0">
                <a:solidFill>
                  <a:srgbClr val="696464"/>
                </a:solidFill>
              </a:rPr>
              <a:pPr>
                <a:defRPr/>
              </a:pPr>
              <a:t>7.03.2023</a:t>
            </a:fld>
            <a:endParaRPr lang="tr-TR">
              <a:solidFill>
                <a:srgbClr val="696464"/>
              </a:solidFill>
            </a:endParaRPr>
          </a:p>
        </p:txBody>
      </p:sp>
      <p:sp>
        <p:nvSpPr>
          <p:cNvPr id="6" name="Footer Placeholder 5"/>
          <p:cNvSpPr>
            <a:spLocks noGrp="1"/>
          </p:cNvSpPr>
          <p:nvPr>
            <p:ph type="ftr" sz="quarter" idx="11"/>
          </p:nvPr>
        </p:nvSpPr>
        <p:spPr/>
        <p:txBody>
          <a:bodyPr/>
          <a:lstStyle/>
          <a:p>
            <a:pPr>
              <a:defRPr/>
            </a:pPr>
            <a:endParaRPr lang="tr-TR">
              <a:solidFill>
                <a:srgbClr val="696464"/>
              </a:solidFill>
            </a:endParaRPr>
          </a:p>
        </p:txBody>
      </p:sp>
      <p:sp>
        <p:nvSpPr>
          <p:cNvPr id="7" name="Slide Number Placeholder 6"/>
          <p:cNvSpPr>
            <a:spLocks noGrp="1"/>
          </p:cNvSpPr>
          <p:nvPr>
            <p:ph type="sldNum" sz="quarter" idx="12"/>
          </p:nvPr>
        </p:nvSpPr>
        <p:spPr/>
        <p:txBody>
          <a:bodyPr/>
          <a:lstStyle/>
          <a:p>
            <a:pPr>
              <a:defRPr/>
            </a:pPr>
            <a:fld id="{AB4B866B-FFA7-463A-9ADE-4155742D82A4}" type="slidenum">
              <a:rPr lang="tr-TR" smtClean="0"/>
              <a:pPr>
                <a:defRPr/>
              </a:pPr>
              <a:t>‹#›</a:t>
            </a:fld>
            <a:endParaRPr lang="tr-TR"/>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3643290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fld id="{818488B7-11F1-430D-95BD-B43441965043}" type="datetimeFigureOut">
              <a:rPr lang="tr-TR" smtClean="0">
                <a:solidFill>
                  <a:srgbClr val="696464"/>
                </a:solidFill>
              </a:rPr>
              <a:pPr>
                <a:defRPr/>
              </a:pPr>
              <a:t>7.03.2023</a:t>
            </a:fld>
            <a:endParaRPr lang="tr-TR">
              <a:solidFill>
                <a:srgbClr val="696464"/>
              </a:solidFill>
            </a:endParaRPr>
          </a:p>
        </p:txBody>
      </p:sp>
      <p:sp>
        <p:nvSpPr>
          <p:cNvPr id="8" name="Footer Placeholder 7"/>
          <p:cNvSpPr>
            <a:spLocks noGrp="1"/>
          </p:cNvSpPr>
          <p:nvPr>
            <p:ph type="ftr" sz="quarter" idx="11"/>
          </p:nvPr>
        </p:nvSpPr>
        <p:spPr/>
        <p:txBody>
          <a:bodyPr/>
          <a:lstStyle/>
          <a:p>
            <a:pPr>
              <a:defRPr/>
            </a:pPr>
            <a:endParaRPr lang="tr-TR">
              <a:solidFill>
                <a:srgbClr val="696464"/>
              </a:solidFill>
            </a:endParaRPr>
          </a:p>
        </p:txBody>
      </p:sp>
      <p:sp>
        <p:nvSpPr>
          <p:cNvPr id="9" name="Slide Number Placeholder 8"/>
          <p:cNvSpPr>
            <a:spLocks noGrp="1"/>
          </p:cNvSpPr>
          <p:nvPr>
            <p:ph type="sldNum" sz="quarter" idx="12"/>
          </p:nvPr>
        </p:nvSpPr>
        <p:spPr/>
        <p:txBody>
          <a:bodyPr/>
          <a:lstStyle/>
          <a:p>
            <a:pPr>
              <a:defRPr/>
            </a:pPr>
            <a:fld id="{FE6A1708-CFA5-4121-BA8C-386D7E287162}" type="slidenum">
              <a:rPr lang="tr-TR" smtClean="0"/>
              <a:pPr>
                <a:defRPr/>
              </a:pPr>
              <a:t>‹#›</a:t>
            </a:fld>
            <a:endParaRPr lang="tr-TR"/>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41802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2F158C50-8112-40A2-8752-FE66DAC76D3A}" type="datetimeFigureOut">
              <a:rPr lang="tr-TR" smtClean="0">
                <a:solidFill>
                  <a:srgbClr val="696464"/>
                </a:solidFill>
              </a:rPr>
              <a:pPr>
                <a:defRPr/>
              </a:pPr>
              <a:t>7.03.2023</a:t>
            </a:fld>
            <a:endParaRPr lang="tr-TR">
              <a:solidFill>
                <a:srgbClr val="696464"/>
              </a:solidFill>
            </a:endParaRPr>
          </a:p>
        </p:txBody>
      </p:sp>
      <p:sp>
        <p:nvSpPr>
          <p:cNvPr id="4" name="Footer Placeholder 3"/>
          <p:cNvSpPr>
            <a:spLocks noGrp="1"/>
          </p:cNvSpPr>
          <p:nvPr>
            <p:ph type="ftr" sz="quarter" idx="11"/>
          </p:nvPr>
        </p:nvSpPr>
        <p:spPr/>
        <p:txBody>
          <a:bodyPr/>
          <a:lstStyle/>
          <a:p>
            <a:pPr>
              <a:defRPr/>
            </a:pPr>
            <a:endParaRPr lang="tr-TR">
              <a:solidFill>
                <a:srgbClr val="696464"/>
              </a:solidFill>
            </a:endParaRPr>
          </a:p>
        </p:txBody>
      </p:sp>
      <p:sp>
        <p:nvSpPr>
          <p:cNvPr id="5" name="Slide Number Placeholder 4"/>
          <p:cNvSpPr>
            <a:spLocks noGrp="1"/>
          </p:cNvSpPr>
          <p:nvPr>
            <p:ph type="sldNum" sz="quarter" idx="12"/>
          </p:nvPr>
        </p:nvSpPr>
        <p:spPr/>
        <p:txBody>
          <a:bodyPr/>
          <a:lstStyle/>
          <a:p>
            <a:pPr>
              <a:defRPr/>
            </a:pPr>
            <a:fld id="{49CB8DAE-DBBD-4615-A7E8-AD811F686B16}" type="slidenum">
              <a:rPr lang="tr-TR" smtClean="0"/>
              <a:pPr>
                <a:defRPr/>
              </a:pPr>
              <a:t>‹#›</a:t>
            </a:fld>
            <a:endParaRPr lang="tr-TR"/>
          </a:p>
        </p:txBody>
      </p:sp>
    </p:spTree>
    <p:extLst>
      <p:ext uri="{BB962C8B-B14F-4D97-AF65-F5344CB8AC3E}">
        <p14:creationId xmlns:p14="http://schemas.microsoft.com/office/powerpoint/2010/main" val="797975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40669717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2BC634F-E66B-48F6-975F-EF6722E27F66}" type="datetimeFigureOut">
              <a:rPr lang="tr-TR" smtClean="0">
                <a:solidFill>
                  <a:srgbClr val="696464"/>
                </a:solidFill>
              </a:rPr>
              <a:pPr>
                <a:defRPr/>
              </a:pPr>
              <a:t>7.03.2023</a:t>
            </a:fld>
            <a:endParaRPr lang="tr-TR">
              <a:solidFill>
                <a:srgbClr val="696464"/>
              </a:solidFill>
            </a:endParaRPr>
          </a:p>
        </p:txBody>
      </p:sp>
      <p:sp>
        <p:nvSpPr>
          <p:cNvPr id="3" name="Footer Placeholder 2"/>
          <p:cNvSpPr>
            <a:spLocks noGrp="1"/>
          </p:cNvSpPr>
          <p:nvPr>
            <p:ph type="ftr" sz="quarter" idx="11"/>
          </p:nvPr>
        </p:nvSpPr>
        <p:spPr/>
        <p:txBody>
          <a:bodyPr/>
          <a:lstStyle/>
          <a:p>
            <a:pPr>
              <a:defRPr/>
            </a:pPr>
            <a:endParaRPr lang="tr-TR">
              <a:solidFill>
                <a:srgbClr val="696464"/>
              </a:solidFill>
            </a:endParaRPr>
          </a:p>
        </p:txBody>
      </p:sp>
      <p:sp>
        <p:nvSpPr>
          <p:cNvPr id="4" name="Slide Number Placeholder 3"/>
          <p:cNvSpPr>
            <a:spLocks noGrp="1"/>
          </p:cNvSpPr>
          <p:nvPr>
            <p:ph type="sldNum" sz="quarter" idx="12"/>
          </p:nvPr>
        </p:nvSpPr>
        <p:spPr/>
        <p:txBody>
          <a:bodyPr/>
          <a:lstStyle/>
          <a:p>
            <a:pPr>
              <a:defRPr/>
            </a:pPr>
            <a:fld id="{181923EB-CB93-48DF-B465-F1059EC630FE}" type="slidenum">
              <a:rPr lang="tr-TR" smtClean="0"/>
              <a:pPr>
                <a:defRPr/>
              </a:pPr>
              <a:t>‹#›</a:t>
            </a:fld>
            <a:endParaRPr lang="tr-TR"/>
          </a:p>
        </p:txBody>
      </p:sp>
    </p:spTree>
    <p:extLst>
      <p:ext uri="{BB962C8B-B14F-4D97-AF65-F5344CB8AC3E}">
        <p14:creationId xmlns:p14="http://schemas.microsoft.com/office/powerpoint/2010/main" val="7840302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D12EB3DE-E81B-4014-9EC3-0A80CA6973E1}" type="datetimeFigureOut">
              <a:rPr lang="tr-TR" smtClean="0">
                <a:solidFill>
                  <a:srgbClr val="696464"/>
                </a:solidFill>
              </a:rPr>
              <a:pPr>
                <a:defRPr/>
              </a:pPr>
              <a:t>7.03.2023</a:t>
            </a:fld>
            <a:endParaRPr lang="tr-TR">
              <a:solidFill>
                <a:srgbClr val="696464"/>
              </a:solidFill>
            </a:endParaRPr>
          </a:p>
        </p:txBody>
      </p:sp>
      <p:sp>
        <p:nvSpPr>
          <p:cNvPr id="6" name="Footer Placeholder 5"/>
          <p:cNvSpPr>
            <a:spLocks noGrp="1"/>
          </p:cNvSpPr>
          <p:nvPr>
            <p:ph type="ftr" sz="quarter" idx="11"/>
          </p:nvPr>
        </p:nvSpPr>
        <p:spPr/>
        <p:txBody>
          <a:bodyPr/>
          <a:lstStyle/>
          <a:p>
            <a:pPr>
              <a:defRPr/>
            </a:pPr>
            <a:endParaRPr lang="tr-TR">
              <a:solidFill>
                <a:srgbClr val="696464"/>
              </a:solidFill>
            </a:endParaRPr>
          </a:p>
        </p:txBody>
      </p:sp>
      <p:sp>
        <p:nvSpPr>
          <p:cNvPr id="7" name="Slide Number Placeholder 6"/>
          <p:cNvSpPr>
            <a:spLocks noGrp="1"/>
          </p:cNvSpPr>
          <p:nvPr>
            <p:ph type="sldNum" sz="quarter" idx="12"/>
          </p:nvPr>
        </p:nvSpPr>
        <p:spPr/>
        <p:txBody>
          <a:bodyPr/>
          <a:lstStyle/>
          <a:p>
            <a:pPr>
              <a:defRPr/>
            </a:pPr>
            <a:fld id="{A1F9609F-3D15-497E-B808-40F7A94C0454}" type="slidenum">
              <a:rPr lang="tr-TR" smtClean="0"/>
              <a:pPr>
                <a:defRPr/>
              </a:pPr>
              <a:t>‹#›</a:t>
            </a:fld>
            <a:endParaRPr lang="tr-TR"/>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4801388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C3727B35-D92A-495E-B57E-40794A72EF3D}" type="datetimeFigureOut">
              <a:rPr lang="tr-TR" smtClean="0">
                <a:solidFill>
                  <a:srgbClr val="696464"/>
                </a:solidFill>
              </a:rPr>
              <a:pPr>
                <a:defRPr/>
              </a:pPr>
              <a:t>7.03.2023</a:t>
            </a:fld>
            <a:endParaRPr lang="tr-TR">
              <a:solidFill>
                <a:srgbClr val="696464"/>
              </a:solidFill>
            </a:endParaRPr>
          </a:p>
        </p:txBody>
      </p:sp>
      <p:sp>
        <p:nvSpPr>
          <p:cNvPr id="6" name="Footer Placeholder 5"/>
          <p:cNvSpPr>
            <a:spLocks noGrp="1"/>
          </p:cNvSpPr>
          <p:nvPr>
            <p:ph type="ftr" sz="quarter" idx="11"/>
          </p:nvPr>
        </p:nvSpPr>
        <p:spPr>
          <a:xfrm>
            <a:off x="914400" y="6172200"/>
            <a:ext cx="3886200" cy="457200"/>
          </a:xfrm>
        </p:spPr>
        <p:txBody>
          <a:bodyPr/>
          <a:lstStyle/>
          <a:p>
            <a:pPr>
              <a:defRPr/>
            </a:pPr>
            <a:endParaRPr lang="tr-TR">
              <a:solidFill>
                <a:srgbClr val="696464"/>
              </a:solidFill>
            </a:endParaRPr>
          </a:p>
        </p:txBody>
      </p:sp>
      <p:sp>
        <p:nvSpPr>
          <p:cNvPr id="7" name="Slide Number Placeholder 6"/>
          <p:cNvSpPr>
            <a:spLocks noGrp="1"/>
          </p:cNvSpPr>
          <p:nvPr>
            <p:ph type="sldNum" sz="quarter" idx="12"/>
          </p:nvPr>
        </p:nvSpPr>
        <p:spPr>
          <a:xfrm>
            <a:off x="146304" y="6208776"/>
            <a:ext cx="457200" cy="457200"/>
          </a:xfrm>
        </p:spPr>
        <p:txBody>
          <a:bodyPr/>
          <a:lstStyle/>
          <a:p>
            <a:pPr>
              <a:defRPr/>
            </a:pPr>
            <a:fld id="{009346D0-81A0-48CC-8FBF-57F9E1FFFFA9}" type="slidenum">
              <a:rPr lang="tr-TR" smtClean="0"/>
              <a:pPr>
                <a:defRPr/>
              </a:pPr>
              <a:t>‹#›</a:t>
            </a:fld>
            <a:endParaRPr lang="tr-T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35335954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0D5DE074-9AF4-4D5A-BE27-FA60846002C4}" type="datetimeFigureOut">
              <a:rPr lang="tr-TR" smtClean="0">
                <a:solidFill>
                  <a:srgbClr val="696464"/>
                </a:solidFill>
              </a:rPr>
              <a:pPr>
                <a:defRPr/>
              </a:pPr>
              <a:t>7.03.2023</a:t>
            </a:fld>
            <a:endParaRPr lang="tr-TR">
              <a:solidFill>
                <a:srgbClr val="696464"/>
              </a:solidFill>
            </a:endParaRPr>
          </a:p>
        </p:txBody>
      </p:sp>
      <p:sp>
        <p:nvSpPr>
          <p:cNvPr id="5" name="Footer Placeholder 4"/>
          <p:cNvSpPr>
            <a:spLocks noGrp="1"/>
          </p:cNvSpPr>
          <p:nvPr>
            <p:ph type="ftr" sz="quarter" idx="11"/>
          </p:nvPr>
        </p:nvSpPr>
        <p:spPr/>
        <p:txBody>
          <a:bodyPr/>
          <a:lstStyle/>
          <a:p>
            <a:pPr>
              <a:defRPr/>
            </a:pPr>
            <a:endParaRPr lang="tr-TR">
              <a:solidFill>
                <a:srgbClr val="696464"/>
              </a:solidFill>
            </a:endParaRPr>
          </a:p>
        </p:txBody>
      </p:sp>
      <p:sp>
        <p:nvSpPr>
          <p:cNvPr id="6" name="Slide Number Placeholder 5"/>
          <p:cNvSpPr>
            <a:spLocks noGrp="1"/>
          </p:cNvSpPr>
          <p:nvPr>
            <p:ph type="sldNum" sz="quarter" idx="12"/>
          </p:nvPr>
        </p:nvSpPr>
        <p:spPr/>
        <p:txBody>
          <a:bodyPr/>
          <a:lstStyle/>
          <a:p>
            <a:pPr>
              <a:defRPr/>
            </a:pPr>
            <a:fld id="{6E5AC34A-171B-42ED-A335-19588BA30226}" type="slidenum">
              <a:rPr lang="tr-TR" smtClean="0"/>
              <a:pPr>
                <a:defRPr/>
              </a:pPr>
              <a:t>‹#›</a:t>
            </a:fld>
            <a:endParaRPr lang="tr-TR"/>
          </a:p>
        </p:txBody>
      </p:sp>
    </p:spTree>
    <p:extLst>
      <p:ext uri="{BB962C8B-B14F-4D97-AF65-F5344CB8AC3E}">
        <p14:creationId xmlns:p14="http://schemas.microsoft.com/office/powerpoint/2010/main" val="37356692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EBE0FDE1-A783-4B36-8A9D-B94AC1703634}" type="datetimeFigureOut">
              <a:rPr lang="tr-TR" smtClean="0">
                <a:solidFill>
                  <a:srgbClr val="696464"/>
                </a:solidFill>
              </a:rPr>
              <a:pPr>
                <a:defRPr/>
              </a:pPr>
              <a:t>7.03.2023</a:t>
            </a:fld>
            <a:endParaRPr lang="tr-TR">
              <a:solidFill>
                <a:srgbClr val="696464"/>
              </a:solidFill>
            </a:endParaRPr>
          </a:p>
        </p:txBody>
      </p:sp>
      <p:sp>
        <p:nvSpPr>
          <p:cNvPr id="5" name="Footer Placeholder 4"/>
          <p:cNvSpPr>
            <a:spLocks noGrp="1"/>
          </p:cNvSpPr>
          <p:nvPr>
            <p:ph type="ftr" sz="quarter" idx="11"/>
          </p:nvPr>
        </p:nvSpPr>
        <p:spPr/>
        <p:txBody>
          <a:bodyPr/>
          <a:lstStyle/>
          <a:p>
            <a:pPr>
              <a:defRPr/>
            </a:pPr>
            <a:endParaRPr lang="tr-TR">
              <a:solidFill>
                <a:srgbClr val="696464"/>
              </a:solidFill>
            </a:endParaRPr>
          </a:p>
        </p:txBody>
      </p:sp>
      <p:sp>
        <p:nvSpPr>
          <p:cNvPr id="6" name="Slide Number Placeholder 5"/>
          <p:cNvSpPr>
            <a:spLocks noGrp="1"/>
          </p:cNvSpPr>
          <p:nvPr>
            <p:ph type="sldNum" sz="quarter" idx="12"/>
          </p:nvPr>
        </p:nvSpPr>
        <p:spPr/>
        <p:txBody>
          <a:bodyPr/>
          <a:lstStyle/>
          <a:p>
            <a:pPr>
              <a:defRPr/>
            </a:pPr>
            <a:fld id="{16D8A061-763C-4747-9E41-2B8D5D11C748}" type="slidenum">
              <a:rPr lang="tr-TR" smtClean="0"/>
              <a:pPr>
                <a:defRPr/>
              </a:pPr>
              <a:t>‹#›</a:t>
            </a:fld>
            <a:endParaRPr lang="tr-TR"/>
          </a:p>
        </p:txBody>
      </p:sp>
    </p:spTree>
    <p:extLst>
      <p:ext uri="{BB962C8B-B14F-4D97-AF65-F5344CB8AC3E}">
        <p14:creationId xmlns:p14="http://schemas.microsoft.com/office/powerpoint/2010/main" val="63824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445485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tr-TR"/>
          </a:p>
        </p:txBody>
      </p:sp>
    </p:spTree>
    <p:extLst>
      <p:ext uri="{BB962C8B-B14F-4D97-AF65-F5344CB8AC3E}">
        <p14:creationId xmlns:p14="http://schemas.microsoft.com/office/powerpoint/2010/main" val="2806384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1831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27974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sym typeface="Helvetica" charset="0"/>
            </a:endParaRP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4017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AutoShape 1"/>
          <p:cNvSpPr>
            <a:spLocks/>
          </p:cNvSpPr>
          <p:nvPr/>
        </p:nvSpPr>
        <p:spPr bwMode="auto">
          <a:xfrm>
            <a:off x="0" y="0"/>
            <a:ext cx="91440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nchor="ctr"/>
          <a:lstStyle/>
          <a:p>
            <a:pPr algn="ctr" defTabSz="914400">
              <a:defRPr/>
            </a:pPr>
            <a:endParaRPr lang="tr-TR" sz="1800">
              <a:solidFill>
                <a:srgbClr val="FFFFFF"/>
              </a:solidFill>
              <a:latin typeface="Perpetua" pitchFamily="18" charset="0"/>
              <a:ea typeface="Perpetua" pitchFamily="18" charset="0"/>
              <a:cs typeface="Perpetua" pitchFamily="18" charset="0"/>
              <a:sym typeface="Perpetua" pitchFamily="18" charset="0"/>
            </a:endParaRPr>
          </a:p>
        </p:txBody>
      </p:sp>
      <p:sp>
        <p:nvSpPr>
          <p:cNvPr id="1026" name="AutoShape 2"/>
          <p:cNvSpPr>
            <a:spLocks/>
          </p:cNvSpPr>
          <p:nvPr/>
        </p:nvSpPr>
        <p:spPr bwMode="auto">
          <a:xfrm>
            <a:off x="63500" y="68263"/>
            <a:ext cx="9013825" cy="6694487"/>
          </a:xfrm>
          <a:prstGeom prst="roundRect">
            <a:avLst>
              <a:gd name="adj" fmla="val 4931"/>
            </a:avLst>
          </a:prstGeom>
          <a:solidFill>
            <a:srgbClr val="FFFFFF"/>
          </a:solidFill>
          <a:ln w="6350" cap="sq" cmpd="sng">
            <a:solidFill>
              <a:srgbClr val="000000"/>
            </a:solidFill>
            <a:prstDash val="solid"/>
            <a:round/>
            <a:headEnd/>
            <a:tailEnd/>
          </a:ln>
          <a:effectLst/>
        </p:spPr>
        <p:txBody>
          <a:bodyPr lIns="0" tIns="0" rIns="0" bIns="0" anchor="ctr"/>
          <a:lstStyle/>
          <a:p>
            <a:pPr algn="ctr" defTabSz="914400">
              <a:defRPr/>
            </a:pPr>
            <a:endParaRPr lang="tr-TR" sz="1800">
              <a:solidFill>
                <a:srgbClr val="FFFFFF"/>
              </a:solidFill>
              <a:latin typeface="Perpetua" pitchFamily="18" charset="0"/>
              <a:ea typeface="Perpetua" pitchFamily="18" charset="0"/>
              <a:cs typeface="Perpetua" pitchFamily="18" charset="0"/>
              <a:sym typeface="Perpetua" pitchFamily="18"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defTabSz="457200" rtl="0" eaLnBrk="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2pPr>
      <a:lvl3pPr algn="l" defTabSz="457200" rtl="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3pPr>
      <a:lvl4pPr algn="l" defTabSz="457200" rtl="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4pPr>
      <a:lvl5pPr algn="l" defTabSz="457200" rtl="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p:titleStyle>
    <p:bodyStyle>
      <a:lvl1pPr marL="342900" indent="-342900" algn="l" defTabSz="457200" rtl="0" eaLnBrk="0" fontAlgn="base" hangingPunct="0">
        <a:spcBef>
          <a:spcPct val="0"/>
        </a:spcBef>
        <a:spcAft>
          <a:spcPct val="0"/>
        </a:spcAft>
        <a:defRPr sz="1200">
          <a:solidFill>
            <a:srgbClr val="000000"/>
          </a:solidFill>
          <a:latin typeface="+mn-lt"/>
          <a:ea typeface="+mn-ea"/>
          <a:cs typeface="+mn-cs"/>
          <a:sym typeface="Helvetica" charset="0"/>
        </a:defRPr>
      </a:lvl1pPr>
      <a:lvl2pPr marL="228600" indent="228600" algn="l" defTabSz="457200" rtl="0" eaLnBrk="0" fontAlgn="base" hangingPunct="0">
        <a:spcBef>
          <a:spcPct val="0"/>
        </a:spcBef>
        <a:spcAft>
          <a:spcPct val="0"/>
        </a:spcAft>
        <a:defRPr sz="1200">
          <a:solidFill>
            <a:srgbClr val="000000"/>
          </a:solidFill>
          <a:latin typeface="+mn-lt"/>
          <a:ea typeface="+mn-ea"/>
          <a:cs typeface="+mn-cs"/>
          <a:sym typeface="Helvetica" charset="0"/>
        </a:defRPr>
      </a:lvl2pPr>
      <a:lvl3pPr marL="457200" indent="457200" algn="l" defTabSz="457200" rtl="0" eaLnBrk="0" fontAlgn="base" hangingPunct="0">
        <a:spcBef>
          <a:spcPct val="0"/>
        </a:spcBef>
        <a:spcAft>
          <a:spcPct val="0"/>
        </a:spcAft>
        <a:defRPr sz="1200">
          <a:solidFill>
            <a:srgbClr val="000000"/>
          </a:solidFill>
          <a:latin typeface="+mn-lt"/>
          <a:ea typeface="+mn-ea"/>
          <a:cs typeface="+mn-cs"/>
          <a:sym typeface="Helvetica" charset="0"/>
        </a:defRPr>
      </a:lvl3pPr>
      <a:lvl4pPr marL="685800" indent="685800" algn="l" defTabSz="457200" rtl="0" eaLnBrk="0" fontAlgn="base" hangingPunct="0">
        <a:spcBef>
          <a:spcPct val="0"/>
        </a:spcBef>
        <a:spcAft>
          <a:spcPct val="0"/>
        </a:spcAft>
        <a:defRPr sz="1200">
          <a:solidFill>
            <a:srgbClr val="000000"/>
          </a:solidFill>
          <a:latin typeface="+mn-lt"/>
          <a:ea typeface="+mn-ea"/>
          <a:cs typeface="+mn-cs"/>
          <a:sym typeface="Helvetica" charset="0"/>
        </a:defRPr>
      </a:lvl4pPr>
      <a:lvl5pPr marL="914400" indent="914400" algn="l" defTabSz="457200" rtl="0" eaLnBrk="0" fontAlgn="base" hangingPunct="0">
        <a:spcBef>
          <a:spcPct val="0"/>
        </a:spcBef>
        <a:spcAft>
          <a:spcPct val="0"/>
        </a:spcAft>
        <a:defRPr sz="1200">
          <a:solidFill>
            <a:srgbClr val="000000"/>
          </a:solidFill>
          <a:latin typeface="+mn-lt"/>
          <a:ea typeface="+mn-ea"/>
          <a:cs typeface="+mn-cs"/>
          <a:sym typeface="Helvetica" charset="0"/>
        </a:defRPr>
      </a:lvl5pPr>
      <a:lvl6pPr marL="1371600" algn="l" defTabSz="457200" rtl="0" fontAlgn="base" hangingPunct="0">
        <a:spcBef>
          <a:spcPct val="0"/>
        </a:spcBef>
        <a:spcAft>
          <a:spcPct val="0"/>
        </a:spcAft>
        <a:defRPr sz="1200">
          <a:solidFill>
            <a:srgbClr val="000000"/>
          </a:solidFill>
          <a:latin typeface="+mn-lt"/>
          <a:ea typeface="+mn-ea"/>
          <a:cs typeface="+mn-cs"/>
          <a:sym typeface="Helvetica" charset="0"/>
        </a:defRPr>
      </a:lvl6pPr>
      <a:lvl7pPr marL="1828800" algn="l" defTabSz="457200" rtl="0" fontAlgn="base" hangingPunct="0">
        <a:spcBef>
          <a:spcPct val="0"/>
        </a:spcBef>
        <a:spcAft>
          <a:spcPct val="0"/>
        </a:spcAft>
        <a:defRPr sz="1200">
          <a:solidFill>
            <a:srgbClr val="000000"/>
          </a:solidFill>
          <a:latin typeface="+mn-lt"/>
          <a:ea typeface="+mn-ea"/>
          <a:cs typeface="+mn-cs"/>
          <a:sym typeface="Helvetica" charset="0"/>
        </a:defRPr>
      </a:lvl7pPr>
      <a:lvl8pPr marL="2286000" algn="l" defTabSz="457200" rtl="0" fontAlgn="base" hangingPunct="0">
        <a:spcBef>
          <a:spcPct val="0"/>
        </a:spcBef>
        <a:spcAft>
          <a:spcPct val="0"/>
        </a:spcAft>
        <a:defRPr sz="1200">
          <a:solidFill>
            <a:srgbClr val="000000"/>
          </a:solidFill>
          <a:latin typeface="+mn-lt"/>
          <a:ea typeface="+mn-ea"/>
          <a:cs typeface="+mn-cs"/>
          <a:sym typeface="Helvetica" charset="0"/>
        </a:defRPr>
      </a:lvl8pPr>
      <a:lvl9pPr marL="2743200" algn="l" defTabSz="457200" rtl="0" fontAlgn="base" hangingPunct="0">
        <a:spcBef>
          <a:spcPct val="0"/>
        </a:spcBef>
        <a:spcAft>
          <a:spcPct val="0"/>
        </a:spcAft>
        <a:defRPr sz="1200">
          <a:solidFill>
            <a:srgbClr val="000000"/>
          </a:solidFill>
          <a:latin typeface="+mn-lt"/>
          <a:ea typeface="+mn-ea"/>
          <a:cs typeface="+mn-cs"/>
          <a:sym typeface="Helvetica"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4097" name="AutoShape 1"/>
          <p:cNvSpPr>
            <a:spLocks/>
          </p:cNvSpPr>
          <p:nvPr/>
        </p:nvSpPr>
        <p:spPr bwMode="auto">
          <a:xfrm>
            <a:off x="0" y="0"/>
            <a:ext cx="9144000"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w="12700" cap="flat" cmpd="sng">
            <a:noFill/>
            <a:prstDash val="solid"/>
            <a:miter lim="0"/>
            <a:headEnd/>
            <a:tailEnd/>
          </a:ln>
          <a:effectLst/>
        </p:spPr>
        <p:txBody>
          <a:bodyPr lIns="0" tIns="0" rIns="0" bIns="0" anchor="ctr"/>
          <a:lstStyle/>
          <a:p>
            <a:pPr algn="ctr" defTabSz="914400">
              <a:defRPr/>
            </a:pPr>
            <a:endParaRPr lang="tr-TR" sz="1800">
              <a:solidFill>
                <a:srgbClr val="FFFFFF"/>
              </a:solidFill>
              <a:latin typeface="Perpetua" pitchFamily="18" charset="0"/>
              <a:ea typeface="Perpetua" pitchFamily="18" charset="0"/>
              <a:cs typeface="Perpetua" pitchFamily="18" charset="0"/>
              <a:sym typeface="Perpetua" pitchFamily="18" charset="0"/>
            </a:endParaRPr>
          </a:p>
        </p:txBody>
      </p:sp>
      <p:sp>
        <p:nvSpPr>
          <p:cNvPr id="4098" name="AutoShape 2" descr="image1.tif"/>
          <p:cNvSpPr>
            <a:spLocks/>
          </p:cNvSpPr>
          <p:nvPr/>
        </p:nvSpPr>
        <p:spPr bwMode="auto">
          <a:xfrm>
            <a:off x="65088" y="68263"/>
            <a:ext cx="9012237" cy="6692900"/>
          </a:xfrm>
          <a:prstGeom prst="roundRect">
            <a:avLst>
              <a:gd name="adj" fmla="val 4931"/>
            </a:avLst>
          </a:prstGeom>
          <a:blipFill dpi="0" rotWithShape="0">
            <a:blip r:embed="rId13"/>
            <a:srcRect/>
            <a:tile tx="0" ty="0" sx="100000" sy="100000" flip="none" algn="tl"/>
          </a:blipFill>
          <a:ln w="6350" cap="sq" cmpd="sng">
            <a:solidFill>
              <a:srgbClr val="000000"/>
            </a:solidFill>
            <a:prstDash val="solid"/>
            <a:round/>
            <a:headEnd/>
            <a:tailEnd/>
          </a:ln>
          <a:effectLst/>
        </p:spPr>
        <p:txBody>
          <a:bodyPr lIns="0" tIns="0" rIns="0" bIns="0" anchor="ctr"/>
          <a:lstStyle/>
          <a:p>
            <a:pPr algn="ctr" defTabSz="914400">
              <a:defRPr/>
            </a:pPr>
            <a:endParaRPr lang="tr-TR" sz="1800">
              <a:solidFill>
                <a:srgbClr val="FFFFFF"/>
              </a:solidFill>
              <a:latin typeface="Perpetua" pitchFamily="18" charset="0"/>
              <a:ea typeface="Perpetua" pitchFamily="18" charset="0"/>
              <a:cs typeface="Perpetua" pitchFamily="18" charset="0"/>
              <a:sym typeface="Perpetua" pitchFamily="18" charset="0"/>
            </a:endParaRPr>
          </a:p>
        </p:txBody>
      </p:sp>
      <p:sp>
        <p:nvSpPr>
          <p:cNvPr id="3076" name="Rectangle 3"/>
          <p:cNvSpPr>
            <a:spLocks noGrp="1"/>
          </p:cNvSpPr>
          <p:nvPr>
            <p:ph type="body" idx="1"/>
          </p:nvPr>
        </p:nvSpPr>
        <p:spPr bwMode="auto">
          <a:xfrm>
            <a:off x="1295400" y="3200400"/>
            <a:ext cx="64008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vert="horz" wrap="square" lIns="50800" tIns="50800" rIns="50800" bIns="50800" numCol="1" anchor="t" anchorCtr="0" compatLnSpc="1">
            <a:prstTxWarp prst="textNoShape">
              <a:avLst/>
            </a:prstTxWarp>
          </a:bodyPr>
          <a:lstStyle/>
          <a:p>
            <a:pPr lvl="0"/>
            <a:r>
              <a:rPr lang="tr-TR" altLang="en-US" smtClean="0">
                <a:sym typeface="Helvetica" charset="0"/>
              </a:rPr>
              <a:t>Click to edit Master text styles</a:t>
            </a:r>
          </a:p>
          <a:p>
            <a:pPr lvl="1"/>
            <a:r>
              <a:rPr lang="tr-TR" altLang="en-US" smtClean="0">
                <a:sym typeface="Helvetica" charset="0"/>
              </a:rPr>
              <a:t>Second level</a:t>
            </a:r>
          </a:p>
          <a:p>
            <a:pPr lvl="2"/>
            <a:r>
              <a:rPr lang="tr-TR" altLang="en-US" smtClean="0">
                <a:sym typeface="Helvetica" charset="0"/>
              </a:rPr>
              <a:t>Third level</a:t>
            </a:r>
          </a:p>
          <a:p>
            <a:pPr lvl="3"/>
            <a:r>
              <a:rPr lang="tr-TR" altLang="en-US" smtClean="0">
                <a:sym typeface="Helvetica" charset="0"/>
              </a:rPr>
              <a:t>Fourth level</a:t>
            </a:r>
          </a:p>
          <a:p>
            <a:pPr lvl="4"/>
            <a:r>
              <a:rPr lang="tr-TR" altLang="en-US" smtClean="0">
                <a:sym typeface="Helvetica" charset="0"/>
              </a:rPr>
              <a:t>Fifth level</a:t>
            </a:r>
          </a:p>
        </p:txBody>
      </p:sp>
      <p:sp>
        <p:nvSpPr>
          <p:cNvPr id="4100" name="AutoShape 4"/>
          <p:cNvSpPr>
            <a:spLocks/>
          </p:cNvSpPr>
          <p:nvPr/>
        </p:nvSpPr>
        <p:spPr bwMode="auto">
          <a:xfrm>
            <a:off x="61913" y="1447800"/>
            <a:ext cx="9021762" cy="15287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D34817"/>
          </a:solidFill>
          <a:ln w="12700" cap="flat" cmpd="sng">
            <a:noFill/>
            <a:prstDash val="solid"/>
            <a:miter lim="0"/>
            <a:headEnd/>
            <a:tailEnd/>
          </a:ln>
          <a:effectLst/>
        </p:spPr>
        <p:txBody>
          <a:bodyPr lIns="0" tIns="0" rIns="0" bIns="0" anchor="ctr"/>
          <a:lstStyle/>
          <a:p>
            <a:pPr algn="ctr" defTabSz="914400">
              <a:defRPr/>
            </a:pPr>
            <a:endParaRPr lang="tr-TR" sz="1800">
              <a:solidFill>
                <a:srgbClr val="FFFFFF"/>
              </a:solidFill>
              <a:latin typeface="Perpetua" pitchFamily="18" charset="0"/>
              <a:ea typeface="Perpetua" pitchFamily="18" charset="0"/>
              <a:cs typeface="Perpetua" pitchFamily="18" charset="0"/>
              <a:sym typeface="Perpetua" pitchFamily="18" charset="0"/>
            </a:endParaRPr>
          </a:p>
        </p:txBody>
      </p:sp>
      <p:sp>
        <p:nvSpPr>
          <p:cNvPr id="4101" name="AutoShape 5"/>
          <p:cNvSpPr>
            <a:spLocks/>
          </p:cNvSpPr>
          <p:nvPr/>
        </p:nvSpPr>
        <p:spPr bwMode="auto">
          <a:xfrm>
            <a:off x="61913" y="1395413"/>
            <a:ext cx="9021762" cy="120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E6AFA9"/>
          </a:solidFill>
          <a:ln w="12700" cap="flat" cmpd="sng">
            <a:noFill/>
            <a:prstDash val="solid"/>
            <a:miter lim="0"/>
            <a:headEnd/>
            <a:tailEnd/>
          </a:ln>
          <a:effectLst/>
        </p:spPr>
        <p:txBody>
          <a:bodyPr lIns="0" tIns="0" rIns="0" bIns="0" anchor="ctr"/>
          <a:lstStyle/>
          <a:p>
            <a:pPr algn="ctr" defTabSz="914400">
              <a:defRPr/>
            </a:pPr>
            <a:endParaRPr lang="tr-TR" sz="1800">
              <a:solidFill>
                <a:srgbClr val="FFFFFF"/>
              </a:solidFill>
              <a:latin typeface="Perpetua" pitchFamily="18" charset="0"/>
              <a:ea typeface="Perpetua" pitchFamily="18" charset="0"/>
              <a:cs typeface="Perpetua" pitchFamily="18" charset="0"/>
              <a:sym typeface="Perpetua" pitchFamily="18" charset="0"/>
            </a:endParaRPr>
          </a:p>
        </p:txBody>
      </p:sp>
      <p:sp>
        <p:nvSpPr>
          <p:cNvPr id="4102" name="AutoShape 6"/>
          <p:cNvSpPr>
            <a:spLocks/>
          </p:cNvSpPr>
          <p:nvPr/>
        </p:nvSpPr>
        <p:spPr bwMode="auto">
          <a:xfrm>
            <a:off x="61913" y="2976563"/>
            <a:ext cx="9021762" cy="1095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918485"/>
          </a:solidFill>
          <a:ln w="12700" cap="flat" cmpd="sng">
            <a:noFill/>
            <a:prstDash val="solid"/>
            <a:miter lim="0"/>
            <a:headEnd/>
            <a:tailEnd/>
          </a:ln>
          <a:effectLst/>
        </p:spPr>
        <p:txBody>
          <a:bodyPr lIns="0" tIns="0" rIns="0" bIns="0" anchor="ctr"/>
          <a:lstStyle/>
          <a:p>
            <a:pPr algn="ctr" defTabSz="914400">
              <a:defRPr/>
            </a:pPr>
            <a:endParaRPr lang="tr-TR" sz="1800">
              <a:solidFill>
                <a:srgbClr val="FFFFFF"/>
              </a:solidFill>
              <a:latin typeface="Perpetua" pitchFamily="18" charset="0"/>
              <a:ea typeface="Perpetua" pitchFamily="18" charset="0"/>
              <a:cs typeface="Perpetua" pitchFamily="18" charset="0"/>
              <a:sym typeface="Perpetua" pitchFamily="18" charset="0"/>
            </a:endParaRPr>
          </a:p>
        </p:txBody>
      </p:sp>
      <p:sp>
        <p:nvSpPr>
          <p:cNvPr id="3080" name="Rectangle 7"/>
          <p:cNvSpPr>
            <a:spLocks noGrp="1"/>
          </p:cNvSpPr>
          <p:nvPr>
            <p:ph type="title"/>
          </p:nvPr>
        </p:nvSpPr>
        <p:spPr bwMode="auto">
          <a:xfrm>
            <a:off x="457200" y="1281113"/>
            <a:ext cx="8229600"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vert="horz" wrap="square" lIns="50800" tIns="50800" rIns="50800" bIns="50800" numCol="1" anchor="ctr" anchorCtr="0" compatLnSpc="1">
            <a:prstTxWarp prst="textNoShape">
              <a:avLst/>
            </a:prstTxWarp>
          </a:bodyPr>
          <a:lstStyle/>
          <a:p>
            <a:pPr lvl="0"/>
            <a:r>
              <a:rPr lang="tr-TR" altLang="en-US" smtClean="0">
                <a:sym typeface="Helvetica" charset="0"/>
              </a:rPr>
              <a:t>Click to edit Master title style</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457200" rtl="0" eaLnBrk="0" fontAlgn="base" hangingPunct="0">
        <a:spcBef>
          <a:spcPct val="0"/>
        </a:spcBef>
        <a:spcAft>
          <a:spcPct val="0"/>
        </a:spcAft>
        <a:defRPr sz="1200">
          <a:solidFill>
            <a:srgbClr val="000000"/>
          </a:solidFill>
          <a:latin typeface="+mj-lt"/>
          <a:ea typeface="+mj-ea"/>
          <a:cs typeface="+mj-cs"/>
          <a:sym typeface="Helvetica" charset="0"/>
        </a:defRPr>
      </a:lvl1pPr>
      <a:lvl2pPr algn="l" defTabSz="457200" rtl="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2pPr>
      <a:lvl3pPr algn="l" defTabSz="457200" rtl="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3pPr>
      <a:lvl4pPr algn="l" defTabSz="457200" rtl="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4pPr>
      <a:lvl5pPr algn="l" defTabSz="457200" rtl="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5pPr>
      <a:lvl6pPr marL="4572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9144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13716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1828800" algn="l" defTabSz="457200" rtl="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p:titleStyle>
    <p:bodyStyle>
      <a:lvl1pPr marL="342900" indent="-342900" algn="l" defTabSz="457200" rtl="0" eaLnBrk="0" fontAlgn="base" hangingPunct="0">
        <a:spcBef>
          <a:spcPct val="0"/>
        </a:spcBef>
        <a:spcAft>
          <a:spcPct val="0"/>
        </a:spcAft>
        <a:defRPr sz="1200">
          <a:solidFill>
            <a:srgbClr val="000000"/>
          </a:solidFill>
          <a:latin typeface="+mn-lt"/>
          <a:ea typeface="+mn-ea"/>
          <a:cs typeface="+mn-cs"/>
          <a:sym typeface="Helvetica" charset="0"/>
        </a:defRPr>
      </a:lvl1pPr>
      <a:lvl2pPr marL="228600" indent="228600" algn="l" defTabSz="457200" rtl="0" eaLnBrk="0" fontAlgn="base" hangingPunct="0">
        <a:spcBef>
          <a:spcPct val="0"/>
        </a:spcBef>
        <a:spcAft>
          <a:spcPct val="0"/>
        </a:spcAft>
        <a:defRPr sz="1200">
          <a:solidFill>
            <a:srgbClr val="000000"/>
          </a:solidFill>
          <a:latin typeface="+mn-lt"/>
          <a:ea typeface="+mn-ea"/>
          <a:cs typeface="+mn-cs"/>
          <a:sym typeface="Helvetica" charset="0"/>
        </a:defRPr>
      </a:lvl2pPr>
      <a:lvl3pPr marL="457200" indent="457200" algn="l" defTabSz="457200" rtl="0" eaLnBrk="0" fontAlgn="base" hangingPunct="0">
        <a:spcBef>
          <a:spcPct val="0"/>
        </a:spcBef>
        <a:spcAft>
          <a:spcPct val="0"/>
        </a:spcAft>
        <a:defRPr sz="1200">
          <a:solidFill>
            <a:srgbClr val="000000"/>
          </a:solidFill>
          <a:latin typeface="+mn-lt"/>
          <a:ea typeface="+mn-ea"/>
          <a:cs typeface="+mn-cs"/>
          <a:sym typeface="Helvetica" charset="0"/>
        </a:defRPr>
      </a:lvl3pPr>
      <a:lvl4pPr marL="685800" indent="685800" algn="l" defTabSz="457200" rtl="0" eaLnBrk="0" fontAlgn="base" hangingPunct="0">
        <a:spcBef>
          <a:spcPct val="0"/>
        </a:spcBef>
        <a:spcAft>
          <a:spcPct val="0"/>
        </a:spcAft>
        <a:defRPr sz="1200">
          <a:solidFill>
            <a:srgbClr val="000000"/>
          </a:solidFill>
          <a:latin typeface="+mn-lt"/>
          <a:ea typeface="+mn-ea"/>
          <a:cs typeface="+mn-cs"/>
          <a:sym typeface="Helvetica" charset="0"/>
        </a:defRPr>
      </a:lvl4pPr>
      <a:lvl5pPr marL="914400" indent="914400" algn="l" defTabSz="457200" rtl="0" eaLnBrk="0" fontAlgn="base" hangingPunct="0">
        <a:spcBef>
          <a:spcPct val="0"/>
        </a:spcBef>
        <a:spcAft>
          <a:spcPct val="0"/>
        </a:spcAft>
        <a:defRPr sz="1200">
          <a:solidFill>
            <a:srgbClr val="000000"/>
          </a:solidFill>
          <a:latin typeface="+mn-lt"/>
          <a:ea typeface="+mn-ea"/>
          <a:cs typeface="+mn-cs"/>
          <a:sym typeface="Helvetica" charset="0"/>
        </a:defRPr>
      </a:lvl5pPr>
      <a:lvl6pPr marL="1371600" algn="l" defTabSz="457200" rtl="0" fontAlgn="base" hangingPunct="0">
        <a:spcBef>
          <a:spcPct val="0"/>
        </a:spcBef>
        <a:spcAft>
          <a:spcPct val="0"/>
        </a:spcAft>
        <a:defRPr sz="1200">
          <a:solidFill>
            <a:srgbClr val="000000"/>
          </a:solidFill>
          <a:latin typeface="+mn-lt"/>
          <a:ea typeface="+mn-ea"/>
          <a:cs typeface="+mn-cs"/>
          <a:sym typeface="Helvetica" charset="0"/>
        </a:defRPr>
      </a:lvl6pPr>
      <a:lvl7pPr marL="1828800" algn="l" defTabSz="457200" rtl="0" fontAlgn="base" hangingPunct="0">
        <a:spcBef>
          <a:spcPct val="0"/>
        </a:spcBef>
        <a:spcAft>
          <a:spcPct val="0"/>
        </a:spcAft>
        <a:defRPr sz="1200">
          <a:solidFill>
            <a:srgbClr val="000000"/>
          </a:solidFill>
          <a:latin typeface="+mn-lt"/>
          <a:ea typeface="+mn-ea"/>
          <a:cs typeface="+mn-cs"/>
          <a:sym typeface="Helvetica" charset="0"/>
        </a:defRPr>
      </a:lvl7pPr>
      <a:lvl8pPr marL="2286000" algn="l" defTabSz="457200" rtl="0" fontAlgn="base" hangingPunct="0">
        <a:spcBef>
          <a:spcPct val="0"/>
        </a:spcBef>
        <a:spcAft>
          <a:spcPct val="0"/>
        </a:spcAft>
        <a:defRPr sz="1200">
          <a:solidFill>
            <a:srgbClr val="000000"/>
          </a:solidFill>
          <a:latin typeface="+mn-lt"/>
          <a:ea typeface="+mn-ea"/>
          <a:cs typeface="+mn-cs"/>
          <a:sym typeface="Helvetica" charset="0"/>
        </a:defRPr>
      </a:lvl8pPr>
      <a:lvl9pPr marL="2743200" algn="l" defTabSz="457200" rtl="0" fontAlgn="base" hangingPunct="0">
        <a:spcBef>
          <a:spcPct val="0"/>
        </a:spcBef>
        <a:spcAft>
          <a:spcPct val="0"/>
        </a:spcAft>
        <a:defRPr sz="1200">
          <a:solidFill>
            <a:srgbClr val="000000"/>
          </a:solidFill>
          <a:latin typeface="+mn-lt"/>
          <a:ea typeface="+mn-ea"/>
          <a:cs typeface="+mn-cs"/>
          <a:sym typeface="Helvetica"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hangingPunct="1"/>
            <a:endParaRPr lang="en-US" sz="1800">
              <a:solidFill>
                <a:prstClr val="white"/>
              </a:solidFill>
            </a:endParaRPr>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defTabSz="914400">
              <a:defRPr/>
            </a:pPr>
            <a:fld id="{E5246EE0-4A6F-4BB4-904E-DF9D90D72EF3}" type="datetimeFigureOut">
              <a:rPr lang="tr-TR" smtClean="0">
                <a:solidFill>
                  <a:srgbClr val="696464"/>
                </a:solidFill>
                <a:latin typeface="Arial" charset="0"/>
                <a:ea typeface="+mn-ea"/>
                <a:cs typeface="+mn-cs"/>
              </a:rPr>
              <a:pPr defTabSz="914400">
                <a:defRPr/>
              </a:pPr>
              <a:t>7.03.2023</a:t>
            </a:fld>
            <a:endParaRPr lang="tr-TR">
              <a:solidFill>
                <a:srgbClr val="696464"/>
              </a:solidFill>
              <a:latin typeface="Arial" charset="0"/>
              <a:ea typeface="+mn-ea"/>
              <a:cs typeface="+mn-cs"/>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defTabSz="914400">
              <a:defRPr/>
            </a:pPr>
            <a:endParaRPr lang="tr-TR">
              <a:solidFill>
                <a:srgbClr val="696464"/>
              </a:solidFill>
              <a:latin typeface="Arial" charset="0"/>
              <a:ea typeface="+mn-ea"/>
              <a:cs typeface="+mn-cs"/>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defTabSz="914400">
              <a:defRPr/>
            </a:pPr>
            <a:fld id="{F8426BE4-4BA2-4FA6-B15F-16AF49299B92}" type="slidenum">
              <a:rPr lang="tr-TR" smtClean="0"/>
              <a:pPr defTabSz="914400">
                <a:defRPr/>
              </a:pPr>
              <a:t>‹#›</a:t>
            </a:fld>
            <a:endParaRPr lang="tr-TR"/>
          </a:p>
        </p:txBody>
      </p:sp>
    </p:spTree>
    <p:extLst>
      <p:ext uri="{BB962C8B-B14F-4D97-AF65-F5344CB8AC3E}">
        <p14:creationId xmlns:p14="http://schemas.microsoft.com/office/powerpoint/2010/main" val="403835237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914400" hangingPunct="1"/>
            <a:endParaRPr lang="en-US" sz="1800">
              <a:solidFill>
                <a:prstClr val="white"/>
              </a:solidFill>
            </a:endParaRPr>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defTabSz="914400" hangingPunct="1"/>
            <a:endParaRPr lang="en-US" sz="1800">
              <a:solidFill>
                <a:prstClr val="white"/>
              </a:solidFill>
            </a:endParaRPr>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defTabSz="914400">
              <a:defRPr/>
            </a:pPr>
            <a:fld id="{E5246EE0-4A6F-4BB4-904E-DF9D90D72EF3}" type="datetimeFigureOut">
              <a:rPr lang="tr-TR" smtClean="0">
                <a:solidFill>
                  <a:srgbClr val="696464"/>
                </a:solidFill>
                <a:latin typeface="Arial" charset="0"/>
                <a:ea typeface="+mn-ea"/>
                <a:cs typeface="+mn-cs"/>
              </a:rPr>
              <a:pPr defTabSz="914400">
                <a:defRPr/>
              </a:pPr>
              <a:t>7.03.2023</a:t>
            </a:fld>
            <a:endParaRPr lang="tr-TR">
              <a:solidFill>
                <a:srgbClr val="696464"/>
              </a:solidFill>
              <a:latin typeface="Arial" charset="0"/>
              <a:ea typeface="+mn-ea"/>
              <a:cs typeface="+mn-cs"/>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defTabSz="914400">
              <a:defRPr/>
            </a:pPr>
            <a:endParaRPr lang="tr-TR">
              <a:solidFill>
                <a:srgbClr val="696464"/>
              </a:solidFill>
              <a:latin typeface="Arial" charset="0"/>
              <a:ea typeface="+mn-ea"/>
              <a:cs typeface="+mn-cs"/>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defTabSz="914400">
              <a:defRPr/>
            </a:pPr>
            <a:fld id="{F8426BE4-4BA2-4FA6-B15F-16AF49299B92}" type="slidenum">
              <a:rPr lang="tr-TR" smtClean="0"/>
              <a:pPr defTabSz="914400">
                <a:defRPr/>
              </a:pPr>
              <a:t>‹#›</a:t>
            </a:fld>
            <a:endParaRPr lang="tr-TR"/>
          </a:p>
        </p:txBody>
      </p:sp>
    </p:spTree>
    <p:extLst>
      <p:ext uri="{BB962C8B-B14F-4D97-AF65-F5344CB8AC3E}">
        <p14:creationId xmlns:p14="http://schemas.microsoft.com/office/powerpoint/2010/main" val="357277115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asociologist.com/2011/11/18/people-respond-to-incentives-but-not-always-as-expecte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aeaweb.org/articles.php?doi=10.1257/jep.25.4.191"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ksisozluk.com/entry/37299686" TargetMode="External"/><Relationship Id="rId7" Type="http://schemas.openxmlformats.org/officeDocument/2006/relationships/hyperlink" Target="https://eksisozluk.com/biri/kablolulaptop" TargetMode="External"/><Relationship Id="rId2" Type="http://schemas.openxmlformats.org/officeDocument/2006/relationships/hyperlink" Target="https://eksisozluk.com/saat-22den-sonra-alkol-yasaginin-etkileri--4049307" TargetMode="External"/><Relationship Id="rId1" Type="http://schemas.openxmlformats.org/officeDocument/2006/relationships/slideLayout" Target="../slideLayouts/slideLayout2.xml"/><Relationship Id="rId6" Type="http://schemas.openxmlformats.org/officeDocument/2006/relationships/hyperlink" Target="https://eksisozluk.com/entry/37299825" TargetMode="External"/><Relationship Id="rId5" Type="http://schemas.openxmlformats.org/officeDocument/2006/relationships/hyperlink" Target="https://eksisozluk.com/?q=bir+arkada%c5%9f" TargetMode="External"/><Relationship Id="rId4" Type="http://schemas.openxmlformats.org/officeDocument/2006/relationships/hyperlink" Target="https://eksisozluk.com/biri/snoop-dogg-millionair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money.cnn.com/magazines/moneymag/moneymag_archive/1995/07/01/204202/index.htm" TargetMode="Externa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body" idx="1"/>
          </p:nvPr>
        </p:nvSpPr>
        <p:spPr>
          <a:xfrm>
            <a:off x="1295400" y="3200400"/>
            <a:ext cx="6400800" cy="1600200"/>
          </a:xfrm>
        </p:spPr>
        <p:txBody>
          <a:bodyPr/>
          <a:lstStyle/>
          <a:p>
            <a:pPr marL="0" indent="0" algn="ctr" defTabSz="914400" eaLnBrk="1">
              <a:spcBef>
                <a:spcPts val="500"/>
              </a:spcBef>
            </a:pPr>
            <a:r>
              <a:rPr lang="tr-TR" altLang="en-US" sz="2600" dirty="0" err="1" smtClean="0">
                <a:solidFill>
                  <a:srgbClr val="696464"/>
                </a:solidFill>
                <a:latin typeface="Perpetua" pitchFamily="18" charset="0"/>
                <a:ea typeface="Perpetua" pitchFamily="18" charset="0"/>
                <a:cs typeface="Perpetua" pitchFamily="18" charset="0"/>
                <a:sym typeface="Perpetua" pitchFamily="18" charset="0"/>
              </a:rPr>
              <a:t>Lecture</a:t>
            </a:r>
            <a:r>
              <a:rPr lang="tr-TR" altLang="en-US" sz="2600" dirty="0" smtClean="0">
                <a:solidFill>
                  <a:srgbClr val="696464"/>
                </a:solidFill>
                <a:latin typeface="Perpetua" pitchFamily="18" charset="0"/>
                <a:ea typeface="Perpetua" pitchFamily="18" charset="0"/>
                <a:cs typeface="Perpetua" pitchFamily="18" charset="0"/>
                <a:sym typeface="Perpetua" pitchFamily="18" charset="0"/>
              </a:rPr>
              <a:t> 4 </a:t>
            </a:r>
          </a:p>
          <a:p>
            <a:pPr marL="0" indent="0" algn="ctr" defTabSz="914400" eaLnBrk="1">
              <a:spcBef>
                <a:spcPts val="500"/>
              </a:spcBef>
            </a:pPr>
            <a:r>
              <a:rPr lang="tr-TR" altLang="en-US" sz="2600" dirty="0" err="1" smtClean="0">
                <a:solidFill>
                  <a:srgbClr val="696464"/>
                </a:solidFill>
                <a:latin typeface="Perpetua" pitchFamily="18" charset="0"/>
                <a:ea typeface="Perpetua" pitchFamily="18" charset="0"/>
                <a:cs typeface="Perpetua" pitchFamily="18" charset="0"/>
                <a:sym typeface="Perpetua" pitchFamily="18" charset="0"/>
              </a:rPr>
              <a:t>March</a:t>
            </a:r>
            <a:r>
              <a:rPr lang="tr-TR" altLang="en-US" sz="2600" dirty="0" smtClean="0">
                <a:solidFill>
                  <a:srgbClr val="696464"/>
                </a:solidFill>
                <a:latin typeface="Perpetua" pitchFamily="18" charset="0"/>
                <a:ea typeface="Perpetua" pitchFamily="18" charset="0"/>
                <a:cs typeface="Perpetua" pitchFamily="18" charset="0"/>
                <a:sym typeface="Perpetua" pitchFamily="18" charset="0"/>
              </a:rPr>
              <a:t> 8</a:t>
            </a:r>
          </a:p>
        </p:txBody>
      </p:sp>
      <p:sp>
        <p:nvSpPr>
          <p:cNvPr id="4099" name="Rectangle 2"/>
          <p:cNvSpPr>
            <a:spLocks noGrp="1" noChangeArrowheads="1"/>
          </p:cNvSpPr>
          <p:nvPr>
            <p:ph type="title"/>
          </p:nvPr>
        </p:nvSpPr>
        <p:spPr>
          <a:xfrm>
            <a:off x="457200" y="1504950"/>
            <a:ext cx="8229600" cy="1470025"/>
          </a:xfrm>
        </p:spPr>
        <p:txBody>
          <a:bodyPr/>
          <a:lstStyle/>
          <a:p>
            <a:pPr algn="ctr" defTabSz="914400" eaLnBrk="1"/>
            <a:r>
              <a:rPr lang="tr-TR" altLang="en-US" sz="4000" smtClean="0">
                <a:solidFill>
                  <a:srgbClr val="FFFFFF"/>
                </a:solidFill>
              </a:rPr>
              <a:t>Econ 100</a:t>
            </a:r>
            <a:br>
              <a:rPr lang="tr-TR" altLang="en-US" sz="4000" smtClean="0">
                <a:solidFill>
                  <a:srgbClr val="FFFFFF"/>
                </a:solidFill>
              </a:rPr>
            </a:br>
            <a:r>
              <a:rPr lang="tr-TR" altLang="en-US" sz="4000" smtClean="0">
                <a:solidFill>
                  <a:srgbClr val="FFFFFF"/>
                </a:solidFill>
              </a:rPr>
              <a:t>Principles of Economics</a:t>
            </a:r>
            <a:endParaRPr lang="tr-TR" altLang="en-US" smtClean="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pPr eaLnBrk="1" hangingPunct="1"/>
            <a:r>
              <a:rPr lang="en-US" sz="2800" dirty="0" smtClean="0"/>
              <a:t>Sunk Costs</a:t>
            </a:r>
          </a:p>
        </p:txBody>
      </p:sp>
      <p:sp>
        <p:nvSpPr>
          <p:cNvPr id="24579" name="Rectangle 3"/>
          <p:cNvSpPr>
            <a:spLocks noGrp="1" noChangeArrowheads="1"/>
          </p:cNvSpPr>
          <p:nvPr>
            <p:ph type="body" idx="1"/>
          </p:nvPr>
        </p:nvSpPr>
        <p:spPr/>
        <p:txBody>
          <a:bodyPr>
            <a:normAutofit/>
          </a:bodyPr>
          <a:lstStyle/>
          <a:p>
            <a:pPr marL="0" indent="0" eaLnBrk="1" hangingPunct="1">
              <a:lnSpc>
                <a:spcPct val="90000"/>
              </a:lnSpc>
              <a:spcBef>
                <a:spcPts val="1200"/>
              </a:spcBef>
              <a:buNone/>
            </a:pPr>
            <a:r>
              <a:rPr lang="en-US" sz="2400" dirty="0" smtClean="0"/>
              <a:t>Sunk costs are borne whether or not an action is taken.</a:t>
            </a:r>
          </a:p>
          <a:p>
            <a:pPr marL="0" lvl="1" indent="0" eaLnBrk="1" hangingPunct="1">
              <a:lnSpc>
                <a:spcPct val="90000"/>
              </a:lnSpc>
              <a:spcBef>
                <a:spcPts val="1200"/>
              </a:spcBef>
              <a:buNone/>
            </a:pPr>
            <a:r>
              <a:rPr lang="en-US" sz="2400" dirty="0" smtClean="0"/>
              <a:t>It is an expenditure that you cannot recover.</a:t>
            </a:r>
          </a:p>
          <a:p>
            <a:pPr marL="0" indent="0" eaLnBrk="1" hangingPunct="1">
              <a:lnSpc>
                <a:spcPct val="90000"/>
              </a:lnSpc>
              <a:spcBef>
                <a:spcPts val="1200"/>
              </a:spcBef>
              <a:buNone/>
            </a:pPr>
            <a:r>
              <a:rPr lang="en-US" sz="2400" dirty="0" smtClean="0"/>
              <a:t>Therefore, they are irrelevant to a decision on whether to take an action.</a:t>
            </a:r>
          </a:p>
        </p:txBody>
      </p:sp>
    </p:spTree>
    <p:extLst>
      <p:ext uri="{BB962C8B-B14F-4D97-AF65-F5344CB8AC3E}">
        <p14:creationId xmlns:p14="http://schemas.microsoft.com/office/powerpoint/2010/main" val="3244182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coming next?</a:t>
            </a:r>
            <a:endParaRPr lang="tr-TR"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048927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Two major ideas!</a:t>
            </a:r>
            <a:endParaRPr lang="tr-TR" dirty="0"/>
          </a:p>
        </p:txBody>
      </p:sp>
      <p:sp>
        <p:nvSpPr>
          <p:cNvPr id="5" name="Text Placeholder 4"/>
          <p:cNvSpPr>
            <a:spLocks noGrp="1"/>
          </p:cNvSpPr>
          <p:nvPr>
            <p:ph type="body" idx="1"/>
          </p:nvPr>
        </p:nvSpPr>
        <p:spPr/>
        <p:txBody>
          <a:bodyPr/>
          <a:lstStyle/>
          <a:p>
            <a:pPr>
              <a:spcBef>
                <a:spcPts val="1200"/>
              </a:spcBef>
              <a:buFont typeface="+mj-lt"/>
              <a:buAutoNum type="arabicPeriod"/>
            </a:pPr>
            <a:r>
              <a:rPr lang="en-US" dirty="0" smtClean="0"/>
              <a:t>People respond to incentives!</a:t>
            </a:r>
          </a:p>
          <a:p>
            <a:pPr>
              <a:spcBef>
                <a:spcPts val="1200"/>
              </a:spcBef>
              <a:buFont typeface="+mj-lt"/>
              <a:buAutoNum type="arabicPeriod"/>
            </a:pPr>
            <a:r>
              <a:rPr lang="en-US" dirty="0" smtClean="0"/>
              <a:t>Rational people think at the margin.</a:t>
            </a:r>
            <a:endParaRPr lang="tr-TR" dirty="0"/>
          </a:p>
        </p:txBody>
      </p:sp>
    </p:spTree>
    <p:extLst>
      <p:ext uri="{BB962C8B-B14F-4D97-AF65-F5344CB8AC3E}">
        <p14:creationId xmlns:p14="http://schemas.microsoft.com/office/powerpoint/2010/main" val="2633657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a:r>
              <a:rPr lang="en-US" altLang="en-US" sz="4000" smtClean="0"/>
              <a:t>Simple story</a:t>
            </a:r>
            <a:endParaRPr lang="tr-TR" altLang="en-US" sz="4000" smtClean="0"/>
          </a:p>
        </p:txBody>
      </p:sp>
      <p:sp>
        <p:nvSpPr>
          <p:cNvPr id="22531"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a:lnSpc>
                <a:spcPct val="90000"/>
              </a:lnSpc>
              <a:spcBef>
                <a:spcPts val="1200"/>
              </a:spcBef>
            </a:pPr>
            <a:r>
              <a:rPr lang="en-US" altLang="en-US" sz="2800" smtClean="0"/>
              <a:t>The price of oil rises…</a:t>
            </a:r>
          </a:p>
          <a:p>
            <a:pPr marL="0" indent="0" eaLnBrk="1">
              <a:lnSpc>
                <a:spcPct val="90000"/>
              </a:lnSpc>
              <a:spcBef>
                <a:spcPts val="1200"/>
              </a:spcBef>
            </a:pPr>
            <a:r>
              <a:rPr lang="en-US" altLang="en-US" sz="2800" smtClean="0"/>
              <a:t>People decide to use public transportation more, because the cost of driving is higher </a:t>
            </a:r>
            <a:endParaRPr lang="tr-TR" altLang="en-US" sz="28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4000" smtClean="0"/>
              <a:t>People respond to incentives</a:t>
            </a:r>
          </a:p>
        </p:txBody>
      </p:sp>
      <p:sp>
        <p:nvSpPr>
          <p:cNvPr id="7171" name="Rectangle 3"/>
          <p:cNvSpPr>
            <a:spLocks noGrp="1" noChangeArrowheads="1"/>
          </p:cNvSpPr>
          <p:nvPr>
            <p:ph sz="quarter" idx="1"/>
          </p:nvPr>
        </p:nvSpPr>
        <p:spPr bwMode="auto">
          <a:xfrm>
            <a:off x="928688" y="1857375"/>
            <a:ext cx="77724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buFontTx/>
              <a:buChar char="•"/>
            </a:pPr>
            <a:r>
              <a:rPr lang="en-US" altLang="en-US" sz="2800" smtClean="0"/>
              <a:t> People compare costs and benefits when they decide what to do.  [do activity x if B(x) ≥ C(x)]</a:t>
            </a:r>
          </a:p>
          <a:p>
            <a:pPr marL="0" indent="0" eaLnBrk="1" hangingPunct="1">
              <a:buFontTx/>
              <a:buChar char="•"/>
            </a:pPr>
            <a:endParaRPr lang="en-US" altLang="en-US" sz="2800" smtClean="0"/>
          </a:p>
          <a:p>
            <a:pPr marL="0" indent="0" eaLnBrk="1" hangingPunct="1">
              <a:buFontTx/>
              <a:buChar char="•"/>
            </a:pPr>
            <a:r>
              <a:rPr lang="en-US" altLang="en-US" sz="2800" smtClean="0"/>
              <a:t> So, if the costs or the benefits of an action change, rational people change their behavior.</a:t>
            </a:r>
          </a:p>
          <a:p>
            <a:pPr marL="0" indent="0" eaLnBrk="1" hangingPunct="1">
              <a:buFontTx/>
              <a:buChar char="•"/>
            </a:pPr>
            <a:endParaRPr lang="en-US" altLang="en-US" sz="2800" smtClean="0"/>
          </a:p>
          <a:p>
            <a:pPr marL="0" indent="0" eaLnBrk="1" hangingPunct="1">
              <a:buFontTx/>
              <a:buChar char="•"/>
            </a:pPr>
            <a:r>
              <a:rPr lang="en-US" altLang="en-US" sz="2800" smtClean="0"/>
              <a:t> Economists capture this point by saying that “</a:t>
            </a:r>
            <a:r>
              <a:rPr lang="en-US" altLang="en-US" sz="2800" b="1" i="1" u="sng" smtClean="0"/>
              <a:t>people respond to incentives</a:t>
            </a:r>
            <a:r>
              <a:rPr lang="en-US" altLang="en-US" sz="2800"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a:r>
              <a:rPr lang="en-US" altLang="en-US" sz="4000" smtClean="0"/>
              <a:t>Incentive: definition</a:t>
            </a:r>
            <a:endParaRPr lang="tr-TR" altLang="en-US" sz="4000" smtClean="0"/>
          </a:p>
        </p:txBody>
      </p:sp>
      <p:sp>
        <p:nvSpPr>
          <p:cNvPr id="24579"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a:r>
              <a:rPr lang="en-US" altLang="en-US" sz="2800" smtClean="0"/>
              <a:t>An incentive is something </a:t>
            </a:r>
          </a:p>
          <a:p>
            <a:pPr marL="0" indent="0" eaLnBrk="1"/>
            <a:endParaRPr lang="en-US" altLang="en-US" sz="2800" smtClean="0"/>
          </a:p>
          <a:p>
            <a:pPr lvl="1" indent="0" eaLnBrk="1">
              <a:buFont typeface="Arial" pitchFamily="34" charset="0"/>
              <a:buChar char="•"/>
            </a:pPr>
            <a:r>
              <a:rPr lang="en-US" altLang="en-US" sz="2400" smtClean="0"/>
              <a:t> that induces a person to act (such as the fear of punishment or the expectation of 	reward, that induces action or motivates effort.)</a:t>
            </a:r>
            <a:endParaRPr lang="tr-TR" altLang="en-US" sz="2400" smtClean="0"/>
          </a:p>
        </p:txBody>
      </p:sp>
      <p:pic>
        <p:nvPicPr>
          <p:cNvPr id="4" name="Picture 3"/>
          <p:cNvPicPr>
            <a:picLocks noChangeAspect="1" noChangeArrowheads="1"/>
          </p:cNvPicPr>
          <p:nvPr/>
        </p:nvPicPr>
        <p:blipFill>
          <a:blip r:embed="rId2" cstate="print"/>
          <a:srcRect/>
          <a:stretch>
            <a:fillRect/>
          </a:stretch>
        </p:blipFill>
        <p:spPr bwMode="auto">
          <a:xfrm>
            <a:off x="2987824" y="4238625"/>
            <a:ext cx="2819400" cy="161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a:r>
              <a:rPr lang="en-US" altLang="en-US" sz="4000" smtClean="0"/>
              <a:t>People might respond to incentives in different ways </a:t>
            </a:r>
            <a:endParaRPr lang="tr-TR" altLang="en-US" sz="4000" smtClean="0"/>
          </a:p>
        </p:txBody>
      </p:sp>
      <p:sp>
        <p:nvSpPr>
          <p:cNvPr id="27651" name="Content Placeholder 2"/>
          <p:cNvSpPr>
            <a:spLocks noGrp="1"/>
          </p:cNvSpPr>
          <p:nvPr>
            <p:ph sz="quarter" idx="1"/>
          </p:nvPr>
        </p:nvSpPr>
        <p:spPr bwMode="auto">
          <a:xfrm>
            <a:off x="914400" y="1785938"/>
            <a:ext cx="7772400" cy="42338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a:spcAft>
                <a:spcPts val="1200"/>
              </a:spcAft>
              <a:buFontTx/>
              <a:buChar char="•"/>
            </a:pPr>
            <a:r>
              <a:rPr lang="en-US" altLang="en-US" sz="2800" smtClean="0"/>
              <a:t> People respond to many different types of incentives, some altruistic, most, not so much.</a:t>
            </a:r>
          </a:p>
          <a:p>
            <a:pPr marL="0" indent="0" eaLnBrk="1">
              <a:spcAft>
                <a:spcPts val="1200"/>
              </a:spcAft>
              <a:buFontTx/>
              <a:buChar char="•"/>
            </a:pPr>
            <a:r>
              <a:rPr lang="en-US" altLang="en-US" sz="2800" smtClean="0"/>
              <a:t> People are motivated by a sense of duty or community in how they live their lives or the choices that they make.  </a:t>
            </a:r>
          </a:p>
          <a:p>
            <a:pPr marL="0" indent="0" eaLnBrk="1">
              <a:spcAft>
                <a:spcPts val="1200"/>
              </a:spcAft>
              <a:buFontTx/>
              <a:buChar char="•"/>
            </a:pPr>
            <a:r>
              <a:rPr lang="en-US" altLang="en-US" sz="2800" smtClean="0"/>
              <a:t> People are also motivated (some say primarily) by financial/monetary incentives.</a:t>
            </a:r>
            <a:endParaRPr lang="tr-TR" altLang="en-US" sz="28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
            </a:r>
            <a:br>
              <a:rPr lang="en-US" sz="2800" dirty="0" smtClean="0"/>
            </a:br>
            <a:r>
              <a:rPr lang="en-US" sz="2800" dirty="0" smtClean="0"/>
              <a:t>People respond to incentives</a:t>
            </a:r>
            <a:endParaRPr lang="tr-TR" sz="2800" dirty="0"/>
          </a:p>
        </p:txBody>
      </p:sp>
      <p:sp>
        <p:nvSpPr>
          <p:cNvPr id="3" name="Content Placeholder 2"/>
          <p:cNvSpPr>
            <a:spLocks noGrp="1"/>
          </p:cNvSpPr>
          <p:nvPr>
            <p:ph idx="1"/>
          </p:nvPr>
        </p:nvSpPr>
        <p:spPr/>
        <p:txBody>
          <a:bodyPr>
            <a:normAutofit/>
          </a:bodyPr>
          <a:lstStyle/>
          <a:p>
            <a:pPr marL="0" indent="0">
              <a:spcBef>
                <a:spcPts val="0"/>
              </a:spcBef>
              <a:spcAft>
                <a:spcPts val="2400"/>
              </a:spcAft>
              <a:buNone/>
            </a:pPr>
            <a:r>
              <a:rPr lang="en-US" sz="2400" dirty="0" smtClean="0"/>
              <a:t>The simple model of rational behavior suggests that if you pay people more to do something, they will do more of it, and if you tax something or raise its price, people will do it less.</a:t>
            </a:r>
          </a:p>
          <a:p>
            <a:pPr marL="0" indent="0">
              <a:spcBef>
                <a:spcPts val="0"/>
              </a:spcBef>
              <a:spcAft>
                <a:spcPts val="2400"/>
              </a:spcAft>
              <a:buNone/>
            </a:pPr>
            <a:r>
              <a:rPr lang="en-US" sz="2400" dirty="0" smtClean="0"/>
              <a:t>Of course, this is not how things are.</a:t>
            </a:r>
            <a:endParaRPr lang="tr-TR" sz="2400" dirty="0" smtClean="0"/>
          </a:p>
          <a:p>
            <a:pPr marL="0" indent="0">
              <a:spcBef>
                <a:spcPts val="0"/>
              </a:spcBef>
              <a:spcAft>
                <a:spcPts val="2400"/>
              </a:spcAft>
              <a:buNone/>
            </a:pPr>
            <a:endParaRPr lang="tr-TR" sz="2400" dirty="0"/>
          </a:p>
        </p:txBody>
      </p:sp>
      <p:sp>
        <p:nvSpPr>
          <p:cNvPr id="5" name="Rectangle 4"/>
          <p:cNvSpPr/>
          <p:nvPr/>
        </p:nvSpPr>
        <p:spPr>
          <a:xfrm>
            <a:off x="179512" y="6258798"/>
            <a:ext cx="8964488" cy="338554"/>
          </a:xfrm>
          <a:prstGeom prst="rect">
            <a:avLst/>
          </a:prstGeom>
        </p:spPr>
        <p:txBody>
          <a:bodyPr wrap="square">
            <a:spAutoFit/>
          </a:bodyPr>
          <a:lstStyle/>
          <a:p>
            <a:r>
              <a:rPr lang="tr-TR" sz="1600" dirty="0" smtClean="0">
                <a:hlinkClick r:id="rId2"/>
              </a:rPr>
              <a:t>http://asociologist.com/2011/11/18/people-respond-to-incentives-but-not-always-as-expected/</a:t>
            </a:r>
            <a:r>
              <a:rPr lang="en-US" sz="1600" dirty="0" smtClean="0"/>
              <a:t> </a:t>
            </a:r>
            <a:endParaRPr lang="tr-TR" sz="1600" dirty="0"/>
          </a:p>
        </p:txBody>
      </p:sp>
    </p:spTree>
    <p:extLst>
      <p:ext uri="{BB962C8B-B14F-4D97-AF65-F5344CB8AC3E}">
        <p14:creationId xmlns:p14="http://schemas.microsoft.com/office/powerpoint/2010/main" val="141944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a:r>
              <a:rPr lang="en-US" altLang="en-US" sz="3600" smtClean="0"/>
              <a:t>(Monetary) incentives may backfire</a:t>
            </a:r>
            <a:endParaRPr lang="tr-TR" altLang="en-US" sz="3600" smtClean="0"/>
          </a:p>
        </p:txBody>
      </p:sp>
      <p:sp>
        <p:nvSpPr>
          <p:cNvPr id="3"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a:lnSpc>
                <a:spcPct val="90000"/>
              </a:lnSpc>
              <a:spcAft>
                <a:spcPts val="1200"/>
              </a:spcAft>
              <a:buFontTx/>
              <a:buChar char="•"/>
            </a:pPr>
            <a:r>
              <a:rPr lang="en-US" altLang="en-US" sz="2800" smtClean="0"/>
              <a:t>  The problem with this principle (i.e. “people respond to incentives”) isn’t the text itself – people do respond to incentives – but the naiveté with which we often assume people respond. </a:t>
            </a:r>
          </a:p>
          <a:p>
            <a:pPr marL="0" indent="0" eaLnBrk="1">
              <a:lnSpc>
                <a:spcPct val="90000"/>
              </a:lnSpc>
              <a:spcAft>
                <a:spcPts val="1200"/>
              </a:spcAft>
              <a:buFontTx/>
              <a:buChar char="•"/>
            </a:pPr>
            <a:r>
              <a:rPr lang="en-US" altLang="en-US" sz="2800" smtClean="0"/>
              <a:t>  We assume (based on rational people models) that if you pay people more to do something, they will do more of it, and if you tax something or raise its price, people will do it less.</a:t>
            </a:r>
          </a:p>
          <a:p>
            <a:pPr marL="273050" lvl="1" indent="0" eaLnBrk="1">
              <a:lnSpc>
                <a:spcPct val="90000"/>
              </a:lnSpc>
              <a:spcAft>
                <a:spcPts val="1200"/>
              </a:spcAft>
            </a:pPr>
            <a:r>
              <a:rPr lang="en-US" altLang="en-US" sz="1800" smtClean="0">
                <a:solidFill>
                  <a:srgbClr val="FF0000"/>
                </a:solidFill>
              </a:rPr>
              <a:t>Of course, this is not always how thing are.</a:t>
            </a:r>
            <a:endParaRPr lang="tr-TR" altLang="en-US" sz="1800" smtClean="0">
              <a:solidFill>
                <a:srgbClr val="FF0000"/>
              </a:solidFill>
            </a:endParaRPr>
          </a:p>
          <a:p>
            <a:pPr marL="0" indent="0" eaLnBrk="1">
              <a:lnSpc>
                <a:spcPct val="90000"/>
              </a:lnSpc>
              <a:spcAft>
                <a:spcPts val="1200"/>
              </a:spcAft>
            </a:pPr>
            <a:endParaRPr lang="tr-TR"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a:r>
              <a:rPr lang="en-US" altLang="en-US" sz="4000" dirty="0" smtClean="0"/>
              <a:t>First example: Daycare in Haifa</a:t>
            </a:r>
            <a:endParaRPr lang="tr-TR" altLang="en-US" sz="4000" dirty="0" smtClean="0"/>
          </a:p>
        </p:txBody>
      </p:sp>
      <p:sp>
        <p:nvSpPr>
          <p:cNvPr id="3" name="Content Placeholder 2"/>
          <p:cNvSpPr>
            <a:spLocks noGrp="1"/>
          </p:cNvSpPr>
          <p:nvPr>
            <p:ph sz="quarter" idx="1"/>
          </p:nvPr>
        </p:nvSpPr>
        <p:spPr bwMode="auto">
          <a:xfrm>
            <a:off x="928688" y="1571625"/>
            <a:ext cx="77724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a:lnSpc>
                <a:spcPct val="90000"/>
              </a:lnSpc>
              <a:spcBef>
                <a:spcPts val="1200"/>
              </a:spcBef>
              <a:buFontTx/>
              <a:buChar char="•"/>
            </a:pPr>
            <a:r>
              <a:rPr lang="en-US" altLang="en-US" sz="2800" smtClean="0"/>
              <a:t>  A day care center in Haifa, Israel, begins fining parents for late pickups. </a:t>
            </a:r>
          </a:p>
          <a:p>
            <a:pPr marL="273050" lvl="1" indent="0" eaLnBrk="1">
              <a:lnSpc>
                <a:spcPct val="90000"/>
              </a:lnSpc>
              <a:spcBef>
                <a:spcPts val="1200"/>
              </a:spcBef>
            </a:pPr>
            <a:r>
              <a:rPr lang="en-US" altLang="en-US" sz="1800" smtClean="0">
                <a:solidFill>
                  <a:srgbClr val="FF0000"/>
                </a:solidFill>
              </a:rPr>
              <a:t>This is to reduce the number of late pickups of children. </a:t>
            </a:r>
          </a:p>
          <a:p>
            <a:pPr marL="0" indent="0" eaLnBrk="1">
              <a:lnSpc>
                <a:spcPct val="90000"/>
              </a:lnSpc>
              <a:spcBef>
                <a:spcPts val="1200"/>
              </a:spcBef>
              <a:buFontTx/>
              <a:buChar char="•"/>
            </a:pPr>
            <a:r>
              <a:rPr lang="en-US" altLang="en-US" sz="2800" smtClean="0"/>
              <a:t>  Initially, there was no specific punishment attached to picking up children late, simply an admonition not to do so. The provider instituted a small fee (about $3).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normAutofit/>
          </a:bodyPr>
          <a:lstStyle/>
          <a:p>
            <a:pPr marL="0" indent="0">
              <a:spcBef>
                <a:spcPts val="1200"/>
              </a:spcBef>
              <a:buNone/>
            </a:pPr>
            <a:r>
              <a:rPr lang="en-US" sz="2800" dirty="0" smtClean="0"/>
              <a:t>People sometimes count costs that should be ignored.</a:t>
            </a:r>
          </a:p>
          <a:p>
            <a:pPr marL="0" indent="0">
              <a:spcBef>
                <a:spcPts val="1200"/>
              </a:spcBef>
              <a:buNone/>
            </a:pPr>
            <a:r>
              <a:rPr lang="en-US" sz="2800" dirty="0" smtClean="0"/>
              <a:t>	Sunk costs</a:t>
            </a:r>
          </a:p>
        </p:txBody>
      </p:sp>
    </p:spTree>
    <p:extLst>
      <p:ext uri="{BB962C8B-B14F-4D97-AF65-F5344CB8AC3E}">
        <p14:creationId xmlns:p14="http://schemas.microsoft.com/office/powerpoint/2010/main" val="32540000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a:r>
              <a:rPr lang="en-US" altLang="en-US" sz="4000" smtClean="0"/>
              <a:t>First example: Daycare in Haifa</a:t>
            </a:r>
            <a:endParaRPr lang="tr-TR" altLang="en-US" sz="4000" smtClean="0"/>
          </a:p>
        </p:txBody>
      </p:sp>
      <p:sp>
        <p:nvSpPr>
          <p:cNvPr id="3" name="Content Placeholder 2"/>
          <p:cNvSpPr>
            <a:spLocks noGrp="1"/>
          </p:cNvSpPr>
          <p:nvPr>
            <p:ph sz="quarter" idx="1"/>
          </p:nvPr>
        </p:nvSpPr>
        <p:spPr bwMode="auto">
          <a:xfrm>
            <a:off x="914400" y="1643063"/>
            <a:ext cx="7772400" cy="437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a:lnSpc>
                <a:spcPct val="90000"/>
              </a:lnSpc>
              <a:spcBef>
                <a:spcPts val="1200"/>
              </a:spcBef>
              <a:buFontTx/>
              <a:buChar char="•"/>
            </a:pPr>
            <a:r>
              <a:rPr lang="en-US" altLang="en-US" sz="2800" smtClean="0"/>
              <a:t>  How did the parent respond?</a:t>
            </a:r>
          </a:p>
          <a:p>
            <a:pPr marL="0" indent="0" eaLnBrk="1">
              <a:lnSpc>
                <a:spcPct val="90000"/>
              </a:lnSpc>
              <a:spcBef>
                <a:spcPts val="1200"/>
              </a:spcBef>
              <a:buFontTx/>
              <a:buChar char="•"/>
            </a:pPr>
            <a:r>
              <a:rPr lang="en-US" altLang="en-US" sz="2800" smtClean="0"/>
              <a:t>  The number of late parents doubled. </a:t>
            </a:r>
          </a:p>
          <a:p>
            <a:pPr marL="0" indent="0" eaLnBrk="1">
              <a:lnSpc>
                <a:spcPct val="90000"/>
              </a:lnSpc>
              <a:spcBef>
                <a:spcPts val="1200"/>
              </a:spcBef>
              <a:buFontTx/>
              <a:buChar char="•"/>
            </a:pPr>
            <a:r>
              <a:rPr lang="en-US" altLang="en-US" sz="2800" smtClean="0"/>
              <a:t>  Why?</a:t>
            </a:r>
          </a:p>
          <a:p>
            <a:pPr marL="0" indent="0" eaLnBrk="1">
              <a:lnSpc>
                <a:spcPct val="90000"/>
              </a:lnSpc>
              <a:spcBef>
                <a:spcPts val="1200"/>
              </a:spcBef>
              <a:buFontTx/>
              <a:buChar char="•"/>
            </a:pPr>
            <a:r>
              <a:rPr lang="en-US" altLang="en-US" sz="2800" smtClean="0"/>
              <a:t>  The fine reduces the parents’ ethical obligation to avoid inconveniencing the teachers and makes them think of lateness as simply a commodity they can purchase. </a:t>
            </a:r>
            <a:endParaRPr lang="tr-TR"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eaLnBrk="1">
              <a:defRPr/>
            </a:pPr>
            <a:r>
              <a:rPr lang="en-US" sz="4000" dirty="0" smtClean="0">
                <a:latin typeface="+mj-lt"/>
              </a:rPr>
              <a:t>Second example: Blood donation</a:t>
            </a:r>
            <a:endParaRPr lang="tr-TR" sz="4000" dirty="0">
              <a:latin typeface="+mj-lt"/>
            </a:endParaRPr>
          </a:p>
        </p:txBody>
      </p:sp>
      <p:sp>
        <p:nvSpPr>
          <p:cNvPr id="3"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a:lnSpc>
                <a:spcPct val="90000"/>
              </a:lnSpc>
              <a:spcBef>
                <a:spcPts val="1200"/>
              </a:spcBef>
              <a:buFontTx/>
              <a:buChar char="•"/>
            </a:pPr>
            <a:r>
              <a:rPr lang="en-US" altLang="en-US" sz="2800" smtClean="0"/>
              <a:t>  A very influential book by Richard Titmuss  (1970), “Gift Relationship: From Human Blood to Social Policy”</a:t>
            </a:r>
          </a:p>
          <a:p>
            <a:pPr marL="0" indent="0" eaLnBrk="1">
              <a:lnSpc>
                <a:spcPct val="90000"/>
              </a:lnSpc>
              <a:spcBef>
                <a:spcPts val="1200"/>
              </a:spcBef>
              <a:buFontTx/>
              <a:buChar char="•"/>
            </a:pPr>
            <a:r>
              <a:rPr lang="en-US" altLang="en-US" sz="2800" smtClean="0"/>
              <a:t>  Offering to pay women for donating blood decreases the number willing to donate by almost half. </a:t>
            </a:r>
          </a:p>
          <a:p>
            <a:pPr marL="0" indent="0" eaLnBrk="1">
              <a:lnSpc>
                <a:spcPct val="90000"/>
              </a:lnSpc>
              <a:spcBef>
                <a:spcPts val="1200"/>
              </a:spcBef>
              <a:buFontTx/>
              <a:buChar char="•"/>
            </a:pPr>
            <a:r>
              <a:rPr lang="en-US" altLang="en-US" sz="2800" smtClean="0"/>
              <a:t>  Letting them contribute the payment to charity reverses the effect.</a:t>
            </a:r>
          </a:p>
          <a:p>
            <a:pPr marL="400050" lvl="1" indent="0" eaLnBrk="1">
              <a:lnSpc>
                <a:spcPct val="90000"/>
              </a:lnSpc>
              <a:spcBef>
                <a:spcPts val="1200"/>
              </a:spcBef>
            </a:pPr>
            <a:r>
              <a:rPr lang="en-US" altLang="en-US" sz="2400" smtClean="0"/>
              <a:t>Both examples from Samuel Bowles </a:t>
            </a:r>
            <a:r>
              <a:rPr lang="en-US" altLang="en-US" sz="2400" b="1" smtClean="0"/>
              <a:t>Harvard Business Review | March 2009 | hbr.org</a:t>
            </a:r>
          </a:p>
          <a:p>
            <a:pPr marL="0" indent="0" eaLnBrk="1">
              <a:lnSpc>
                <a:spcPct val="90000"/>
              </a:lnSpc>
              <a:spcBef>
                <a:spcPts val="1200"/>
              </a:spcBef>
            </a:pPr>
            <a:endParaRPr lang="en-US"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a:r>
              <a:rPr lang="en-US" altLang="en-US" sz="4000" smtClean="0"/>
              <a:t>A short article highly recommended</a:t>
            </a:r>
            <a:endParaRPr lang="tr-TR" altLang="en-US" sz="4000" smtClean="0"/>
          </a:p>
        </p:txBody>
      </p:sp>
      <p:sp>
        <p:nvSpPr>
          <p:cNvPr id="41987" name="Content Placeholder 2"/>
          <p:cNvSpPr>
            <a:spLocks noGrp="1"/>
          </p:cNvSpPr>
          <p:nvPr>
            <p:ph sz="quarter" idx="1"/>
          </p:nvPr>
        </p:nvSpPr>
        <p:spPr bwMode="auto">
          <a:xfrm>
            <a:off x="457200" y="163988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a:lnSpc>
                <a:spcPct val="90000"/>
              </a:lnSpc>
              <a:spcAft>
                <a:spcPts val="1200"/>
              </a:spcAft>
              <a:buFontTx/>
              <a:buChar char="•"/>
            </a:pPr>
            <a:r>
              <a:rPr lang="en-US" altLang="en-US" sz="2800" smtClean="0"/>
              <a:t> Uri Gneezy, Stephan Meier and Pedro Rey-Biel  </a:t>
            </a:r>
            <a:r>
              <a:rPr lang="en-US" altLang="en-US" sz="2800" smtClean="0">
                <a:hlinkClick r:id="rId2"/>
              </a:rPr>
              <a:t>“When and Why Incentives (Don’t) Work to Modify Behavior.”</a:t>
            </a:r>
            <a:endParaRPr lang="en-US" altLang="en-US" sz="2800" smtClean="0"/>
          </a:p>
          <a:p>
            <a:pPr marL="400050" lvl="1" indent="0" eaLnBrk="1">
              <a:lnSpc>
                <a:spcPct val="90000"/>
              </a:lnSpc>
              <a:spcAft>
                <a:spcPts val="1200"/>
              </a:spcAft>
            </a:pPr>
            <a:r>
              <a:rPr lang="en-US" altLang="en-US" sz="2400" i="1" smtClean="0"/>
              <a:t>Journal of Economic Perspectives</a:t>
            </a:r>
            <a:r>
              <a:rPr lang="en-US" altLang="en-US" sz="2400" smtClean="0"/>
              <a:t>: Vol. 25 No. 4 (Fall 2011)</a:t>
            </a:r>
          </a:p>
          <a:p>
            <a:pPr marL="400050" lvl="1" indent="0" eaLnBrk="1">
              <a:lnSpc>
                <a:spcPct val="90000"/>
              </a:lnSpc>
              <a:spcAft>
                <a:spcPts val="1200"/>
              </a:spcAft>
            </a:pPr>
            <a:r>
              <a:rPr lang="tr-TR" altLang="en-US" sz="2000" smtClean="0">
                <a:hlinkClick r:id="rId2"/>
              </a:rPr>
              <a:t>http://www.aeaweb.org/articles.php?doi=10.1257/jep.25.4.191</a:t>
            </a:r>
            <a:endParaRPr lang="en-US" altLang="en-US" sz="20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a:r>
              <a:rPr lang="en-US" altLang="en-US" sz="3600" smtClean="0"/>
              <a:t>From that article</a:t>
            </a:r>
            <a:endParaRPr lang="tr-TR" altLang="en-US" sz="3600" smtClean="0"/>
          </a:p>
        </p:txBody>
      </p:sp>
      <p:sp>
        <p:nvSpPr>
          <p:cNvPr id="3" name="Content Placeholder 2"/>
          <p:cNvSpPr>
            <a:spLocks noGrp="1"/>
          </p:cNvSpPr>
          <p:nvPr>
            <p:ph sz="quarter" idx="1"/>
          </p:nvPr>
        </p:nvSpPr>
        <p:spPr/>
        <p:txBody>
          <a:bodyPr>
            <a:normAutofit lnSpcReduction="10000"/>
          </a:bodyPr>
          <a:lstStyle/>
          <a:p>
            <a:pPr marL="0" indent="0" eaLnBrk="1">
              <a:spcBef>
                <a:spcPts val="0"/>
              </a:spcBef>
              <a:defRPr/>
            </a:pPr>
            <a:r>
              <a:rPr lang="en-US" sz="2400" dirty="0" smtClean="0"/>
              <a:t>The tradeoff between intrinsic and extrinsic motivation shows up frequently in studies where </a:t>
            </a:r>
            <a:r>
              <a:rPr lang="en-US" sz="2400" b="1" i="1" dirty="0" smtClean="0">
                <a:solidFill>
                  <a:srgbClr val="7030A0"/>
                </a:solidFill>
              </a:rPr>
              <a:t>students are paid for their performance or attendance in school</a:t>
            </a:r>
            <a:r>
              <a:rPr lang="en-US" sz="2400" dirty="0" smtClean="0"/>
              <a:t>. Depending on the circumstances, the size of payments, and what they are tied to (attendance, completion of assignments, grades, etc.) </a:t>
            </a:r>
            <a:r>
              <a:rPr lang="en-US" sz="2400" b="1" i="1" dirty="0" smtClean="0">
                <a:solidFill>
                  <a:srgbClr val="7030A0"/>
                </a:solidFill>
              </a:rPr>
              <a:t>the effect can vary substantially</a:t>
            </a:r>
            <a:r>
              <a:rPr lang="en-US" sz="2400" dirty="0" smtClean="0"/>
              <a:t>. Usually, if the payments are large enough, the short run effect is as expected: kids do more work, show up more often, etc. But, worryingly, these short run effects are sometimes outweighed by long-run negative effects on intrinsic motivation, especially if the incentive program is eliminated (or simply stops after a certain grade). </a:t>
            </a:r>
            <a:endParaRPr lang="tr-TR"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Another example from Turkey: Ban of selling alcohol after 10pm.</a:t>
            </a:r>
            <a:endParaRPr lang="en-US" sz="2000" dirty="0"/>
          </a:p>
        </p:txBody>
      </p:sp>
      <p:sp>
        <p:nvSpPr>
          <p:cNvPr id="3" name="Content Placeholder 2"/>
          <p:cNvSpPr>
            <a:spLocks noGrp="1"/>
          </p:cNvSpPr>
          <p:nvPr>
            <p:ph idx="1"/>
          </p:nvPr>
        </p:nvSpPr>
        <p:spPr/>
        <p:txBody>
          <a:bodyPr/>
          <a:lstStyle/>
          <a:p>
            <a:r>
              <a:rPr lang="en-US" sz="2400" dirty="0" smtClean="0"/>
              <a:t>	What do you think about the consequences of this new policy?</a:t>
            </a:r>
            <a:endParaRPr lang="en-US" sz="2400" dirty="0"/>
          </a:p>
        </p:txBody>
      </p:sp>
    </p:spTree>
    <p:extLst>
      <p:ext uri="{BB962C8B-B14F-4D97-AF65-F5344CB8AC3E}">
        <p14:creationId xmlns:p14="http://schemas.microsoft.com/office/powerpoint/2010/main" val="36539106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
            </a:r>
            <a:br>
              <a:rPr lang="en-US" sz="2800" dirty="0" smtClean="0"/>
            </a:br>
            <a:r>
              <a:rPr lang="en-US" sz="2800" dirty="0" smtClean="0"/>
              <a:t>EKSISOZLUK moment for this class</a:t>
            </a:r>
            <a:endParaRPr lang="en-US" sz="2800" dirty="0"/>
          </a:p>
        </p:txBody>
      </p:sp>
      <p:sp>
        <p:nvSpPr>
          <p:cNvPr id="3" name="Content Placeholder 2"/>
          <p:cNvSpPr>
            <a:spLocks noGrp="1"/>
          </p:cNvSpPr>
          <p:nvPr>
            <p:ph idx="1"/>
          </p:nvPr>
        </p:nvSpPr>
        <p:spPr/>
        <p:txBody>
          <a:bodyPr/>
          <a:lstStyle/>
          <a:p>
            <a:r>
              <a:rPr lang="en-US" sz="2400" dirty="0" err="1">
                <a:hlinkClick r:id="rId2"/>
              </a:rPr>
              <a:t>saat</a:t>
            </a:r>
            <a:r>
              <a:rPr lang="en-US" sz="2400" dirty="0">
                <a:hlinkClick r:id="rId2"/>
              </a:rPr>
              <a:t> 22'den </a:t>
            </a:r>
            <a:r>
              <a:rPr lang="en-US" sz="2400" dirty="0" err="1">
                <a:hlinkClick r:id="rId2"/>
              </a:rPr>
              <a:t>sonra</a:t>
            </a:r>
            <a:r>
              <a:rPr lang="en-US" sz="2400" dirty="0">
                <a:hlinkClick r:id="rId2"/>
              </a:rPr>
              <a:t> </a:t>
            </a:r>
            <a:r>
              <a:rPr lang="en-US" sz="2400" dirty="0" err="1">
                <a:hlinkClick r:id="rId2"/>
              </a:rPr>
              <a:t>alkol</a:t>
            </a:r>
            <a:r>
              <a:rPr lang="en-US" sz="2400" dirty="0">
                <a:hlinkClick r:id="rId2"/>
              </a:rPr>
              <a:t> </a:t>
            </a:r>
            <a:r>
              <a:rPr lang="en-US" sz="2400" dirty="0" err="1">
                <a:hlinkClick r:id="rId2"/>
              </a:rPr>
              <a:t>yasağının</a:t>
            </a:r>
            <a:r>
              <a:rPr lang="en-US" sz="2400" dirty="0">
                <a:hlinkClick r:id="rId2"/>
              </a:rPr>
              <a:t> </a:t>
            </a:r>
            <a:r>
              <a:rPr lang="en-US" sz="2400" dirty="0" err="1">
                <a:hlinkClick r:id="rId2"/>
              </a:rPr>
              <a:t>etkileri</a:t>
            </a:r>
            <a:endParaRPr lang="en-US" sz="2400" dirty="0"/>
          </a:p>
          <a:p>
            <a:endParaRPr lang="en-US" dirty="0" smtClean="0"/>
          </a:p>
          <a:p>
            <a:r>
              <a:rPr lang="en-US" dirty="0" err="1" smtClean="0"/>
              <a:t>sarhoşluk</a:t>
            </a:r>
            <a:r>
              <a:rPr lang="en-US" dirty="0" smtClean="0"/>
              <a:t> </a:t>
            </a:r>
            <a:r>
              <a:rPr lang="en-US" dirty="0" err="1" smtClean="0"/>
              <a:t>xxxxxx</a:t>
            </a:r>
            <a:r>
              <a:rPr lang="en-US" dirty="0" smtClean="0"/>
              <a:t>.. </a:t>
            </a:r>
            <a:r>
              <a:rPr lang="en-US" dirty="0"/>
              <a:t>ilk </a:t>
            </a:r>
            <a:r>
              <a:rPr lang="en-US" dirty="0" err="1"/>
              <a:t>başlarda</a:t>
            </a:r>
            <a:r>
              <a:rPr lang="en-US" dirty="0"/>
              <a:t> </a:t>
            </a:r>
            <a:r>
              <a:rPr lang="en-US" dirty="0" err="1"/>
              <a:t>zorlandık</a:t>
            </a:r>
            <a:r>
              <a:rPr lang="en-US" dirty="0"/>
              <a:t> </a:t>
            </a:r>
            <a:r>
              <a:rPr lang="en-US" dirty="0" err="1"/>
              <a:t>ama</a:t>
            </a:r>
            <a:r>
              <a:rPr lang="en-US" dirty="0"/>
              <a:t> </a:t>
            </a:r>
            <a:r>
              <a:rPr lang="en-US" dirty="0" err="1"/>
              <a:t>şimdi</a:t>
            </a:r>
            <a:r>
              <a:rPr lang="en-US" dirty="0"/>
              <a:t> de </a:t>
            </a:r>
            <a:r>
              <a:rPr lang="en-US" dirty="0" err="1"/>
              <a:t>ya</a:t>
            </a:r>
            <a:r>
              <a:rPr lang="en-US" dirty="0"/>
              <a:t> </a:t>
            </a:r>
            <a:r>
              <a:rPr lang="en-US" dirty="0" err="1"/>
              <a:t>işten</a:t>
            </a:r>
            <a:r>
              <a:rPr lang="en-US" dirty="0"/>
              <a:t> </a:t>
            </a:r>
            <a:r>
              <a:rPr lang="en-US" dirty="0" err="1"/>
              <a:t>çıkar</a:t>
            </a:r>
            <a:r>
              <a:rPr lang="en-US" dirty="0"/>
              <a:t> </a:t>
            </a:r>
            <a:r>
              <a:rPr lang="en-US" dirty="0" err="1"/>
              <a:t>çıkmaz</a:t>
            </a:r>
            <a:r>
              <a:rPr lang="en-US" dirty="0"/>
              <a:t> </a:t>
            </a:r>
            <a:r>
              <a:rPr lang="en-US" dirty="0" err="1"/>
              <a:t>içmeye</a:t>
            </a:r>
            <a:r>
              <a:rPr lang="en-US" dirty="0"/>
              <a:t> </a:t>
            </a:r>
            <a:r>
              <a:rPr lang="en-US" dirty="0" err="1"/>
              <a:t>başlıyoruz</a:t>
            </a:r>
            <a:r>
              <a:rPr lang="en-US" dirty="0"/>
              <a:t>, </a:t>
            </a:r>
            <a:r>
              <a:rPr lang="en-US" dirty="0" err="1"/>
              <a:t>ya</a:t>
            </a:r>
            <a:r>
              <a:rPr lang="en-US" dirty="0"/>
              <a:t> da </a:t>
            </a:r>
            <a:r>
              <a:rPr lang="en-US" dirty="0" err="1"/>
              <a:t>kahvaltıyla</a:t>
            </a:r>
            <a:r>
              <a:rPr lang="en-US" dirty="0"/>
              <a:t> </a:t>
            </a:r>
            <a:r>
              <a:rPr lang="en-US" dirty="0" err="1"/>
              <a:t>birlikte</a:t>
            </a:r>
            <a:r>
              <a:rPr lang="en-US" dirty="0"/>
              <a:t>. </a:t>
            </a:r>
            <a:r>
              <a:rPr lang="en-US" dirty="0" err="1"/>
              <a:t>normalde</a:t>
            </a:r>
            <a:r>
              <a:rPr lang="en-US" dirty="0"/>
              <a:t> </a:t>
            </a:r>
            <a:r>
              <a:rPr lang="en-US" dirty="0" err="1"/>
              <a:t>saat</a:t>
            </a:r>
            <a:r>
              <a:rPr lang="en-US" dirty="0"/>
              <a:t> 9 </a:t>
            </a:r>
            <a:r>
              <a:rPr lang="en-US" dirty="0" err="1"/>
              <a:t>gibi</a:t>
            </a:r>
            <a:r>
              <a:rPr lang="en-US" dirty="0"/>
              <a:t> </a:t>
            </a:r>
            <a:r>
              <a:rPr lang="en-US" dirty="0" err="1"/>
              <a:t>iki</a:t>
            </a:r>
            <a:r>
              <a:rPr lang="en-US" dirty="0"/>
              <a:t> </a:t>
            </a:r>
            <a:r>
              <a:rPr lang="en-US" dirty="0" err="1"/>
              <a:t>bira</a:t>
            </a:r>
            <a:r>
              <a:rPr lang="en-US" dirty="0"/>
              <a:t> </a:t>
            </a:r>
            <a:r>
              <a:rPr lang="en-US" dirty="0" err="1"/>
              <a:t>alacakken</a:t>
            </a:r>
            <a:r>
              <a:rPr lang="en-US" dirty="0"/>
              <a:t> </a:t>
            </a:r>
            <a:r>
              <a:rPr lang="en-US" dirty="0" err="1"/>
              <a:t>saat</a:t>
            </a:r>
            <a:r>
              <a:rPr lang="en-US" dirty="0"/>
              <a:t> 10dan </a:t>
            </a:r>
            <a:r>
              <a:rPr lang="en-US" dirty="0" err="1"/>
              <a:t>sonra</a:t>
            </a:r>
            <a:r>
              <a:rPr lang="en-US" dirty="0"/>
              <a:t> </a:t>
            </a:r>
            <a:r>
              <a:rPr lang="en-US" dirty="0" err="1"/>
              <a:t>satılmayacak</a:t>
            </a:r>
            <a:r>
              <a:rPr lang="en-US" dirty="0"/>
              <a:t> </a:t>
            </a:r>
            <a:r>
              <a:rPr lang="en-US" dirty="0" err="1"/>
              <a:t>diye</a:t>
            </a:r>
            <a:r>
              <a:rPr lang="en-US" dirty="0"/>
              <a:t> </a:t>
            </a:r>
            <a:r>
              <a:rPr lang="en-US" dirty="0" err="1"/>
              <a:t>torba</a:t>
            </a:r>
            <a:r>
              <a:rPr lang="en-US" dirty="0"/>
              <a:t> </a:t>
            </a:r>
            <a:r>
              <a:rPr lang="en-US" dirty="0" err="1"/>
              <a:t>torba</a:t>
            </a:r>
            <a:r>
              <a:rPr lang="en-US" dirty="0"/>
              <a:t> </a:t>
            </a:r>
            <a:r>
              <a:rPr lang="en-US" dirty="0" err="1"/>
              <a:t>bira</a:t>
            </a:r>
            <a:r>
              <a:rPr lang="en-US" dirty="0"/>
              <a:t> </a:t>
            </a:r>
            <a:r>
              <a:rPr lang="en-US" dirty="0" err="1"/>
              <a:t>alır</a:t>
            </a:r>
            <a:r>
              <a:rPr lang="en-US" dirty="0"/>
              <a:t> </a:t>
            </a:r>
            <a:r>
              <a:rPr lang="en-US" dirty="0" err="1"/>
              <a:t>oldu</a:t>
            </a:r>
            <a:r>
              <a:rPr lang="en-US" dirty="0"/>
              <a:t> millet. </a:t>
            </a:r>
            <a:r>
              <a:rPr lang="en-US" dirty="0" err="1"/>
              <a:t>saat</a:t>
            </a:r>
            <a:r>
              <a:rPr lang="en-US" dirty="0"/>
              <a:t> 10 </a:t>
            </a:r>
            <a:r>
              <a:rPr lang="en-US" dirty="0" err="1"/>
              <a:t>olmadan</a:t>
            </a:r>
            <a:r>
              <a:rPr lang="en-US" dirty="0"/>
              <a:t> </a:t>
            </a:r>
            <a:r>
              <a:rPr lang="en-US" dirty="0" err="1"/>
              <a:t>mabel</a:t>
            </a:r>
            <a:r>
              <a:rPr lang="en-US" dirty="0"/>
              <a:t> </a:t>
            </a:r>
            <a:r>
              <a:rPr lang="en-US" dirty="0" err="1"/>
              <a:t>matiz</a:t>
            </a:r>
            <a:r>
              <a:rPr lang="en-US" dirty="0"/>
              <a:t> millet, </a:t>
            </a:r>
            <a:r>
              <a:rPr lang="en-US" dirty="0" err="1"/>
              <a:t>tozu</a:t>
            </a:r>
            <a:r>
              <a:rPr lang="en-US" dirty="0"/>
              <a:t> </a:t>
            </a:r>
            <a:r>
              <a:rPr lang="en-US" dirty="0" err="1"/>
              <a:t>dumana</a:t>
            </a:r>
            <a:r>
              <a:rPr lang="en-US" dirty="0"/>
              <a:t> da </a:t>
            </a:r>
            <a:r>
              <a:rPr lang="en-US" dirty="0" err="1"/>
              <a:t>zor</a:t>
            </a:r>
            <a:r>
              <a:rPr lang="en-US" dirty="0"/>
              <a:t> </a:t>
            </a:r>
            <a:r>
              <a:rPr lang="en-US" dirty="0" err="1"/>
              <a:t>değil</a:t>
            </a:r>
            <a:r>
              <a:rPr lang="en-US" dirty="0"/>
              <a:t>, </a:t>
            </a:r>
            <a:r>
              <a:rPr lang="en-US" dirty="0" err="1"/>
              <a:t>mor</a:t>
            </a:r>
            <a:r>
              <a:rPr lang="en-US" dirty="0"/>
              <a:t> </a:t>
            </a:r>
            <a:r>
              <a:rPr lang="en-US" dirty="0" err="1"/>
              <a:t>değil</a:t>
            </a:r>
            <a:r>
              <a:rPr lang="en-US" dirty="0"/>
              <a:t>. </a:t>
            </a:r>
            <a:r>
              <a:rPr lang="en-US" dirty="0" err="1"/>
              <a:t>öf</a:t>
            </a:r>
            <a:r>
              <a:rPr lang="en-US" dirty="0"/>
              <a:t>.</a:t>
            </a:r>
          </a:p>
          <a:p>
            <a:endParaRPr lang="en-US" dirty="0"/>
          </a:p>
          <a:p>
            <a:r>
              <a:rPr lang="en-US" dirty="0">
                <a:hlinkClick r:id="rId3"/>
              </a:rPr>
              <a:t>29.09.2013 21:52</a:t>
            </a:r>
            <a:r>
              <a:rPr lang="en-US" dirty="0"/>
              <a:t> </a:t>
            </a:r>
            <a:r>
              <a:rPr lang="en-US" i="1" dirty="0">
                <a:hlinkClick r:id="rId4"/>
              </a:rPr>
              <a:t>snoop </a:t>
            </a:r>
            <a:r>
              <a:rPr lang="en-US" i="1" dirty="0" err="1">
                <a:hlinkClick r:id="rId4"/>
              </a:rPr>
              <a:t>dogg</a:t>
            </a:r>
            <a:r>
              <a:rPr lang="en-US" i="1" dirty="0">
                <a:hlinkClick r:id="rId4"/>
              </a:rPr>
              <a:t> </a:t>
            </a:r>
            <a:r>
              <a:rPr lang="en-US" i="1" dirty="0" smtClean="0">
                <a:hlinkClick r:id="rId4"/>
              </a:rPr>
              <a:t>millionaire</a:t>
            </a:r>
            <a:endParaRPr lang="en-US" dirty="0"/>
          </a:p>
          <a:p>
            <a:endParaRPr lang="en-US" dirty="0" smtClean="0"/>
          </a:p>
          <a:p>
            <a:endParaRPr lang="en-US" dirty="0"/>
          </a:p>
          <a:p>
            <a:endParaRPr lang="en-US" dirty="0"/>
          </a:p>
          <a:p>
            <a:r>
              <a:rPr lang="en-US" dirty="0" err="1"/>
              <a:t>saat</a:t>
            </a:r>
            <a:r>
              <a:rPr lang="en-US" dirty="0"/>
              <a:t> 22ye </a:t>
            </a:r>
            <a:r>
              <a:rPr lang="en-US" dirty="0" err="1"/>
              <a:t>geliyor</a:t>
            </a:r>
            <a:r>
              <a:rPr lang="en-US" dirty="0"/>
              <a:t> </a:t>
            </a:r>
            <a:r>
              <a:rPr lang="en-US" dirty="0" err="1"/>
              <a:t>gideyim</a:t>
            </a:r>
            <a:r>
              <a:rPr lang="en-US" dirty="0"/>
              <a:t> de </a:t>
            </a:r>
            <a:r>
              <a:rPr lang="en-US" dirty="0" err="1"/>
              <a:t>iki</a:t>
            </a:r>
            <a:r>
              <a:rPr lang="en-US" dirty="0"/>
              <a:t> </a:t>
            </a:r>
            <a:r>
              <a:rPr lang="en-US" dirty="0" err="1"/>
              <a:t>bira</a:t>
            </a:r>
            <a:r>
              <a:rPr lang="en-US" dirty="0"/>
              <a:t> </a:t>
            </a:r>
            <a:r>
              <a:rPr lang="en-US" dirty="0" err="1"/>
              <a:t>alayım</a:t>
            </a:r>
            <a:r>
              <a:rPr lang="en-US" dirty="0"/>
              <a:t> </a:t>
            </a:r>
            <a:r>
              <a:rPr lang="en-US" dirty="0" err="1"/>
              <a:t>belki</a:t>
            </a:r>
            <a:r>
              <a:rPr lang="en-US" dirty="0"/>
              <a:t> </a:t>
            </a:r>
            <a:r>
              <a:rPr lang="en-US" dirty="0" err="1"/>
              <a:t>canım</a:t>
            </a:r>
            <a:r>
              <a:rPr lang="en-US" dirty="0"/>
              <a:t> </a:t>
            </a:r>
            <a:r>
              <a:rPr lang="en-US" dirty="0" err="1"/>
              <a:t>çeker</a:t>
            </a:r>
            <a:r>
              <a:rPr lang="en-US" dirty="0"/>
              <a:t> </a:t>
            </a:r>
            <a:r>
              <a:rPr lang="en-US" dirty="0" err="1"/>
              <a:t>alamam</a:t>
            </a:r>
            <a:r>
              <a:rPr lang="en-US" dirty="0"/>
              <a:t> </a:t>
            </a:r>
            <a:r>
              <a:rPr lang="en-US" dirty="0" err="1"/>
              <a:t>düşüncesiyle</a:t>
            </a:r>
            <a:r>
              <a:rPr lang="en-US" dirty="0"/>
              <a:t> her </a:t>
            </a:r>
            <a:r>
              <a:rPr lang="en-US" dirty="0" err="1"/>
              <a:t>akşam</a:t>
            </a:r>
            <a:r>
              <a:rPr lang="en-US" dirty="0"/>
              <a:t> </a:t>
            </a:r>
            <a:r>
              <a:rPr lang="en-US" dirty="0" err="1"/>
              <a:t>bira</a:t>
            </a:r>
            <a:r>
              <a:rPr lang="en-US" dirty="0"/>
              <a:t> </a:t>
            </a:r>
            <a:r>
              <a:rPr lang="en-US" dirty="0" err="1"/>
              <a:t>almaktır.</a:t>
            </a:r>
            <a:r>
              <a:rPr lang="en-US" dirty="0" err="1">
                <a:hlinkClick r:id="rId5"/>
              </a:rPr>
              <a:t>bir</a:t>
            </a:r>
            <a:r>
              <a:rPr lang="en-US" dirty="0">
                <a:hlinkClick r:id="rId5"/>
              </a:rPr>
              <a:t> </a:t>
            </a:r>
            <a:r>
              <a:rPr lang="en-US" dirty="0" err="1">
                <a:hlinkClick r:id="rId5"/>
              </a:rPr>
              <a:t>arkadaş</a:t>
            </a:r>
            <a:endParaRPr lang="en-US" dirty="0"/>
          </a:p>
          <a:p>
            <a:endParaRPr lang="en-US" dirty="0" smtClean="0">
              <a:hlinkClick r:id="rId6"/>
            </a:endParaRPr>
          </a:p>
          <a:p>
            <a:r>
              <a:rPr lang="en-US" dirty="0" smtClean="0">
                <a:hlinkClick r:id="rId6"/>
              </a:rPr>
              <a:t>29.09.2013 </a:t>
            </a:r>
            <a:r>
              <a:rPr lang="en-US" dirty="0">
                <a:hlinkClick r:id="rId6"/>
              </a:rPr>
              <a:t>21:56</a:t>
            </a:r>
            <a:r>
              <a:rPr lang="en-US" dirty="0"/>
              <a:t> </a:t>
            </a:r>
            <a:r>
              <a:rPr lang="en-US" i="1" dirty="0" err="1">
                <a:hlinkClick r:id="rId7"/>
              </a:rPr>
              <a:t>kablolulaptop</a:t>
            </a:r>
            <a:r>
              <a:rPr lang="en-US" dirty="0"/>
              <a:t/>
            </a:r>
            <a:br>
              <a:rPr lang="en-US" dirty="0"/>
            </a:br>
            <a:endParaRPr lang="en-US" dirty="0"/>
          </a:p>
        </p:txBody>
      </p:sp>
    </p:spTree>
    <p:extLst>
      <p:ext uri="{BB962C8B-B14F-4D97-AF65-F5344CB8AC3E}">
        <p14:creationId xmlns:p14="http://schemas.microsoft.com/office/powerpoint/2010/main" val="20507538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smtClean="0"/>
              <a:t/>
            </a:r>
            <a:br>
              <a:rPr lang="en-US" sz="2800" b="1" dirty="0" smtClean="0"/>
            </a:br>
            <a:r>
              <a:rPr lang="en-US" sz="2800" b="1" dirty="0" smtClean="0"/>
              <a:t>A much more serious case: workplace accidents in Turkey</a:t>
            </a:r>
            <a:endParaRPr lang="en-US" sz="2800" dirty="0"/>
          </a:p>
        </p:txBody>
      </p:sp>
      <p:sp>
        <p:nvSpPr>
          <p:cNvPr id="3" name="Content Placeholder 2"/>
          <p:cNvSpPr>
            <a:spLocks noGrp="1"/>
          </p:cNvSpPr>
          <p:nvPr>
            <p:ph idx="1"/>
          </p:nvPr>
        </p:nvSpPr>
        <p:spPr/>
        <p:txBody>
          <a:bodyPr/>
          <a:lstStyle/>
          <a:p>
            <a:r>
              <a:rPr lang="en-US" b="1" dirty="0" smtClean="0"/>
              <a:t>	</a:t>
            </a:r>
            <a:endParaRPr lang="en-US" sz="2000" b="1" dirty="0" smtClean="0"/>
          </a:p>
          <a:p>
            <a:endParaRPr lang="en-US" sz="2000" b="1" dirty="0"/>
          </a:p>
          <a:p>
            <a:r>
              <a:rPr lang="en-US" sz="2000" b="1" dirty="0" smtClean="0"/>
              <a:t>	</a:t>
            </a:r>
            <a:r>
              <a:rPr lang="en-US" sz="2000" b="1" dirty="0" err="1" smtClean="0"/>
              <a:t>Mecidiyeköy'de</a:t>
            </a:r>
            <a:r>
              <a:rPr lang="en-US" sz="2000" b="1" dirty="0" smtClean="0"/>
              <a:t> </a:t>
            </a:r>
            <a:r>
              <a:rPr lang="en-US" sz="2000" b="1" dirty="0" err="1"/>
              <a:t>inşaatta</a:t>
            </a:r>
            <a:r>
              <a:rPr lang="en-US" sz="2000" b="1" dirty="0"/>
              <a:t> </a:t>
            </a:r>
            <a:r>
              <a:rPr lang="en-US" sz="2000" b="1" dirty="0" err="1"/>
              <a:t>asansör</a:t>
            </a:r>
            <a:r>
              <a:rPr lang="en-US" sz="2000" b="1" dirty="0"/>
              <a:t> </a:t>
            </a:r>
            <a:r>
              <a:rPr lang="en-US" sz="2000" b="1" dirty="0" err="1" smtClean="0"/>
              <a:t>çakıldı</a:t>
            </a:r>
            <a:endParaRPr lang="en-US" sz="2000" b="1" dirty="0"/>
          </a:p>
          <a:p>
            <a:r>
              <a:rPr lang="en-US" sz="2000" b="1" dirty="0" smtClean="0"/>
              <a:t>			</a:t>
            </a:r>
            <a:r>
              <a:rPr lang="en-US" b="1" dirty="0" smtClean="0"/>
              <a:t>İstanbul </a:t>
            </a:r>
            <a:r>
              <a:rPr lang="en-US" b="1" dirty="0" err="1"/>
              <a:t>Mecidiyeköy'de</a:t>
            </a:r>
            <a:r>
              <a:rPr lang="en-US" b="1" dirty="0"/>
              <a:t> </a:t>
            </a:r>
            <a:r>
              <a:rPr lang="en-US" b="1" dirty="0" err="1"/>
              <a:t>yıkılan</a:t>
            </a:r>
            <a:r>
              <a:rPr lang="en-US" b="1" dirty="0"/>
              <a:t> Ali Sami Yen </a:t>
            </a:r>
            <a:r>
              <a:rPr lang="en-US" b="1" dirty="0" err="1"/>
              <a:t>Stadı'nın</a:t>
            </a:r>
            <a:r>
              <a:rPr lang="en-US" b="1" dirty="0"/>
              <a:t> </a:t>
            </a:r>
            <a:r>
              <a:rPr lang="en-US" b="1" dirty="0" err="1"/>
              <a:t>arazisine</a:t>
            </a:r>
            <a:r>
              <a:rPr lang="en-US" b="1" dirty="0"/>
              <a:t> </a:t>
            </a:r>
            <a:r>
              <a:rPr lang="en-US" b="1" dirty="0" err="1"/>
              <a:t>yapılan</a:t>
            </a:r>
            <a:r>
              <a:rPr lang="en-US" b="1" dirty="0"/>
              <a:t> </a:t>
            </a:r>
            <a:r>
              <a:rPr lang="en-US" b="1" dirty="0" err="1"/>
              <a:t>inşaatın</a:t>
            </a:r>
            <a:r>
              <a:rPr lang="en-US" b="1" dirty="0"/>
              <a:t> </a:t>
            </a:r>
            <a:r>
              <a:rPr lang="en-US" b="1" dirty="0" err="1"/>
              <a:t>asansörü</a:t>
            </a:r>
            <a:r>
              <a:rPr lang="en-US" b="1" dirty="0"/>
              <a:t> 32. </a:t>
            </a:r>
            <a:r>
              <a:rPr lang="en-US" b="1" dirty="0" smtClean="0"/>
              <a:t>			</a:t>
            </a:r>
            <a:r>
              <a:rPr lang="en-US" b="1" dirty="0" err="1" smtClean="0"/>
              <a:t>kattan</a:t>
            </a:r>
            <a:r>
              <a:rPr lang="en-US" b="1" dirty="0" smtClean="0"/>
              <a:t> </a:t>
            </a:r>
            <a:r>
              <a:rPr lang="en-US" b="1" dirty="0" err="1"/>
              <a:t>zemine</a:t>
            </a:r>
            <a:r>
              <a:rPr lang="en-US" b="1" dirty="0"/>
              <a:t> </a:t>
            </a:r>
            <a:r>
              <a:rPr lang="en-US" b="1" dirty="0" err="1"/>
              <a:t>çakıldı</a:t>
            </a:r>
            <a:r>
              <a:rPr lang="en-US" b="1" dirty="0"/>
              <a:t>. 10 </a:t>
            </a:r>
            <a:r>
              <a:rPr lang="en-US" b="1" dirty="0" err="1"/>
              <a:t>işçi</a:t>
            </a:r>
            <a:r>
              <a:rPr lang="en-US" b="1" dirty="0"/>
              <a:t> </a:t>
            </a:r>
            <a:r>
              <a:rPr lang="en-US" b="1" dirty="0" err="1"/>
              <a:t>hayatını</a:t>
            </a:r>
            <a:r>
              <a:rPr lang="en-US" b="1" dirty="0"/>
              <a:t> </a:t>
            </a:r>
            <a:r>
              <a:rPr lang="en-US" b="1" dirty="0" err="1"/>
              <a:t>kaybetti</a:t>
            </a:r>
            <a:r>
              <a:rPr lang="en-US" b="1" dirty="0"/>
              <a:t>. </a:t>
            </a:r>
            <a:r>
              <a:rPr lang="en-US" b="1" dirty="0" err="1"/>
              <a:t>Olayla</a:t>
            </a:r>
            <a:r>
              <a:rPr lang="en-US" b="1" dirty="0"/>
              <a:t> </a:t>
            </a:r>
            <a:r>
              <a:rPr lang="en-US" b="1" dirty="0" err="1"/>
              <a:t>ilgili</a:t>
            </a:r>
            <a:r>
              <a:rPr lang="en-US" b="1" dirty="0"/>
              <a:t> 8 </a:t>
            </a:r>
            <a:r>
              <a:rPr lang="en-US" b="1" dirty="0" err="1"/>
              <a:t>kişi</a:t>
            </a:r>
            <a:r>
              <a:rPr lang="en-US" b="1" dirty="0"/>
              <a:t> </a:t>
            </a:r>
            <a:r>
              <a:rPr lang="en-US" b="1" dirty="0" err="1"/>
              <a:t>gözaltına</a:t>
            </a:r>
            <a:r>
              <a:rPr lang="en-US" b="1" dirty="0"/>
              <a:t> </a:t>
            </a:r>
            <a:r>
              <a:rPr lang="en-US" b="1" dirty="0" err="1"/>
              <a:t>alındı</a:t>
            </a:r>
            <a:r>
              <a:rPr lang="en-US" b="1" dirty="0"/>
              <a:t>. </a:t>
            </a:r>
            <a:r>
              <a:rPr lang="en-US" b="1" dirty="0" err="1"/>
              <a:t>Kazanın</a:t>
            </a:r>
            <a:r>
              <a:rPr lang="en-US" b="1" dirty="0"/>
              <a:t> </a:t>
            </a:r>
            <a:r>
              <a:rPr lang="en-US" b="1" dirty="0" smtClean="0"/>
              <a:t>			</a:t>
            </a:r>
            <a:r>
              <a:rPr lang="en-US" b="1" dirty="0" err="1" smtClean="0"/>
              <a:t>meydana</a:t>
            </a:r>
            <a:r>
              <a:rPr lang="en-US" b="1" dirty="0" smtClean="0"/>
              <a:t> </a:t>
            </a:r>
            <a:r>
              <a:rPr lang="en-US" b="1" dirty="0" err="1"/>
              <a:t>geldiği</a:t>
            </a:r>
            <a:r>
              <a:rPr lang="en-US" b="1" dirty="0"/>
              <a:t> </a:t>
            </a:r>
            <a:r>
              <a:rPr lang="en-US" b="1" dirty="0" err="1"/>
              <a:t>inşaattaki</a:t>
            </a:r>
            <a:r>
              <a:rPr lang="en-US" b="1" dirty="0"/>
              <a:t> </a:t>
            </a:r>
            <a:r>
              <a:rPr lang="en-US" b="1" dirty="0" err="1"/>
              <a:t>asansörlerin</a:t>
            </a:r>
            <a:r>
              <a:rPr lang="en-US" b="1" dirty="0"/>
              <a:t> </a:t>
            </a:r>
            <a:r>
              <a:rPr lang="en-US" b="1" dirty="0" err="1"/>
              <a:t>bir</a:t>
            </a:r>
            <a:r>
              <a:rPr lang="en-US" b="1" dirty="0"/>
              <a:t> </a:t>
            </a:r>
            <a:r>
              <a:rPr lang="en-US" b="1" dirty="0" err="1"/>
              <a:t>aydır</a:t>
            </a:r>
            <a:r>
              <a:rPr lang="en-US" b="1" dirty="0"/>
              <a:t> </a:t>
            </a:r>
            <a:r>
              <a:rPr lang="en-US" b="1" dirty="0" err="1"/>
              <a:t>bakımsız</a:t>
            </a:r>
            <a:r>
              <a:rPr lang="en-US" b="1" dirty="0"/>
              <a:t> </a:t>
            </a:r>
            <a:r>
              <a:rPr lang="en-US" b="1" dirty="0" err="1"/>
              <a:t>olduğu</a:t>
            </a:r>
            <a:r>
              <a:rPr lang="en-US" b="1" dirty="0"/>
              <a:t>, </a:t>
            </a:r>
            <a:r>
              <a:rPr lang="en-US" b="1" dirty="0" err="1"/>
              <a:t>kapasiteden</a:t>
            </a:r>
            <a:r>
              <a:rPr lang="en-US" b="1" dirty="0"/>
              <a:t> </a:t>
            </a:r>
            <a:r>
              <a:rPr lang="en-US" b="1" dirty="0" err="1"/>
              <a:t>fazla</a:t>
            </a:r>
            <a:r>
              <a:rPr lang="en-US" b="1" dirty="0"/>
              <a:t> </a:t>
            </a:r>
            <a:r>
              <a:rPr lang="en-US" b="1" dirty="0" err="1"/>
              <a:t>işçinin</a:t>
            </a:r>
            <a:r>
              <a:rPr lang="en-US" b="1" dirty="0"/>
              <a:t> </a:t>
            </a:r>
            <a:r>
              <a:rPr lang="en-US" b="1" dirty="0" smtClean="0"/>
              <a:t>			</a:t>
            </a:r>
            <a:r>
              <a:rPr lang="en-US" b="1" dirty="0" err="1" smtClean="0"/>
              <a:t>bindiği</a:t>
            </a:r>
            <a:r>
              <a:rPr lang="en-US" b="1" dirty="0" smtClean="0"/>
              <a:t> </a:t>
            </a:r>
            <a:r>
              <a:rPr lang="en-US" b="1" dirty="0" err="1"/>
              <a:t>iddia</a:t>
            </a:r>
            <a:r>
              <a:rPr lang="en-US" b="1" dirty="0"/>
              <a:t> </a:t>
            </a:r>
            <a:r>
              <a:rPr lang="en-US" b="1" dirty="0" err="1"/>
              <a:t>ediliyor</a:t>
            </a:r>
            <a:r>
              <a:rPr lang="en-US" b="1" dirty="0"/>
              <a:t>.</a:t>
            </a:r>
          </a:p>
          <a:p>
            <a:endParaRPr lang="en-US" sz="2000" dirty="0" smtClean="0"/>
          </a:p>
        </p:txBody>
      </p:sp>
    </p:spTree>
    <p:extLst>
      <p:ext uri="{BB962C8B-B14F-4D97-AF65-F5344CB8AC3E}">
        <p14:creationId xmlns:p14="http://schemas.microsoft.com/office/powerpoint/2010/main" val="16596576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	</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dirty="0"/>
          </a:p>
          <a:p>
            <a:endParaRPr lang="en-US" dirty="0" smtClean="0"/>
          </a:p>
          <a:p>
            <a:r>
              <a:rPr lang="en-US" b="1" dirty="0" smtClean="0"/>
              <a:t>	"</a:t>
            </a:r>
            <a:r>
              <a:rPr lang="en-US" b="1" dirty="0"/>
              <a:t>ÖLÜM YOKSA ÖDÜL ÖLÜM VARSA..."</a:t>
            </a:r>
            <a:r>
              <a:rPr lang="en-US" dirty="0" smtClean="0"/>
              <a:t/>
            </a:r>
            <a:br>
              <a:rPr lang="en-US" dirty="0" smtClean="0"/>
            </a:br>
            <a:r>
              <a:rPr lang="en-US" dirty="0" smtClean="0"/>
              <a:t/>
            </a:r>
            <a:br>
              <a:rPr lang="en-US" dirty="0" smtClean="0"/>
            </a:br>
            <a:r>
              <a:rPr lang="en-US" sz="1600" dirty="0" err="1"/>
              <a:t>Başbakan</a:t>
            </a:r>
            <a:r>
              <a:rPr lang="en-US" sz="1600" dirty="0"/>
              <a:t> </a:t>
            </a:r>
            <a:r>
              <a:rPr lang="en-US" sz="1600" dirty="0" err="1"/>
              <a:t>Davutoğlu</a:t>
            </a:r>
            <a:r>
              <a:rPr lang="en-US" sz="1600" dirty="0"/>
              <a:t>, "</a:t>
            </a:r>
            <a:r>
              <a:rPr lang="en-US" sz="1600" dirty="0" err="1"/>
              <a:t>İşyeri</a:t>
            </a:r>
            <a:r>
              <a:rPr lang="en-US" sz="1600" dirty="0"/>
              <a:t> </a:t>
            </a:r>
            <a:r>
              <a:rPr lang="en-US" sz="1600" dirty="0" err="1"/>
              <a:t>kazası</a:t>
            </a:r>
            <a:r>
              <a:rPr lang="en-US" sz="1600" dirty="0"/>
              <a:t> </a:t>
            </a:r>
            <a:r>
              <a:rPr lang="en-US" sz="1600" dirty="0" err="1"/>
              <a:t>geçirmeyen</a:t>
            </a:r>
            <a:r>
              <a:rPr lang="en-US" sz="1600" dirty="0"/>
              <a:t> </a:t>
            </a:r>
            <a:r>
              <a:rPr lang="en-US" sz="1600" dirty="0" err="1"/>
              <a:t>işletmeler</a:t>
            </a:r>
            <a:r>
              <a:rPr lang="en-US" sz="1600" dirty="0"/>
              <a:t> </a:t>
            </a:r>
            <a:r>
              <a:rPr lang="en-US" sz="1600" dirty="0" err="1"/>
              <a:t>teşvik</a:t>
            </a:r>
            <a:r>
              <a:rPr lang="en-US" sz="1600" dirty="0"/>
              <a:t> </a:t>
            </a:r>
            <a:r>
              <a:rPr lang="en-US" sz="1600" dirty="0" err="1"/>
              <a:t>edilecek</a:t>
            </a:r>
            <a:r>
              <a:rPr lang="en-US" sz="1600" dirty="0"/>
              <a:t> </a:t>
            </a:r>
            <a:r>
              <a:rPr lang="en-US" sz="1600" dirty="0" err="1"/>
              <a:t>ve</a:t>
            </a:r>
            <a:r>
              <a:rPr lang="en-US" sz="1600" dirty="0"/>
              <a:t> </a:t>
            </a:r>
            <a:r>
              <a:rPr lang="en-US" sz="1600" dirty="0" err="1"/>
              <a:t>ödüllendirilecek</a:t>
            </a:r>
            <a:r>
              <a:rPr lang="en-US" sz="1600" dirty="0"/>
              <a:t>. </a:t>
            </a:r>
            <a:r>
              <a:rPr lang="en-US" sz="1600" dirty="0" err="1"/>
              <a:t>Ölümcül</a:t>
            </a:r>
            <a:r>
              <a:rPr lang="en-US" sz="1600" dirty="0"/>
              <a:t> </a:t>
            </a:r>
            <a:r>
              <a:rPr lang="en-US" sz="1600" dirty="0" err="1"/>
              <a:t>kaza</a:t>
            </a:r>
            <a:r>
              <a:rPr lang="en-US" sz="1600" dirty="0"/>
              <a:t> </a:t>
            </a:r>
            <a:r>
              <a:rPr lang="en-US" sz="1600" dirty="0" err="1"/>
              <a:t>yaşanan</a:t>
            </a:r>
            <a:r>
              <a:rPr lang="en-US" sz="1600" dirty="0"/>
              <a:t> </a:t>
            </a:r>
            <a:r>
              <a:rPr lang="en-US" sz="1600" dirty="0" err="1"/>
              <a:t>işletmelere</a:t>
            </a:r>
            <a:r>
              <a:rPr lang="en-US" sz="1600" dirty="0"/>
              <a:t> </a:t>
            </a:r>
            <a:r>
              <a:rPr lang="en-US" sz="1600" dirty="0" err="1"/>
              <a:t>çok</a:t>
            </a:r>
            <a:r>
              <a:rPr lang="en-US" sz="1600" dirty="0"/>
              <a:t> </a:t>
            </a:r>
            <a:r>
              <a:rPr lang="en-US" sz="1600" dirty="0" err="1"/>
              <a:t>daha</a:t>
            </a:r>
            <a:r>
              <a:rPr lang="en-US" sz="1600" dirty="0"/>
              <a:t> </a:t>
            </a:r>
            <a:r>
              <a:rPr lang="en-US" sz="1600" dirty="0" err="1"/>
              <a:t>ağır</a:t>
            </a:r>
            <a:r>
              <a:rPr lang="en-US" sz="1600" dirty="0"/>
              <a:t> </a:t>
            </a:r>
            <a:r>
              <a:rPr lang="en-US" sz="1600" dirty="0" err="1"/>
              <a:t>cezalar</a:t>
            </a:r>
            <a:r>
              <a:rPr lang="en-US" sz="1600" dirty="0"/>
              <a:t> </a:t>
            </a:r>
            <a:r>
              <a:rPr lang="en-US" sz="1600" dirty="0" err="1"/>
              <a:t>gelişecek</a:t>
            </a:r>
            <a:r>
              <a:rPr lang="en-US" sz="1600" dirty="0"/>
              <a:t>. </a:t>
            </a:r>
            <a:r>
              <a:rPr lang="en-US" sz="1600" dirty="0" err="1"/>
              <a:t>Sendikalar</a:t>
            </a:r>
            <a:r>
              <a:rPr lang="en-US" sz="1600" dirty="0"/>
              <a:t> </a:t>
            </a:r>
            <a:r>
              <a:rPr lang="en-US" sz="1600" dirty="0" err="1"/>
              <a:t>kaza</a:t>
            </a:r>
            <a:r>
              <a:rPr lang="en-US" sz="1600" dirty="0"/>
              <a:t> </a:t>
            </a:r>
            <a:r>
              <a:rPr lang="en-US" sz="1600" dirty="0" err="1"/>
              <a:t>olmadan</a:t>
            </a:r>
            <a:r>
              <a:rPr lang="en-US" sz="1600" dirty="0"/>
              <a:t> </a:t>
            </a:r>
            <a:r>
              <a:rPr lang="en-US" sz="1600" dirty="0" err="1"/>
              <a:t>önce</a:t>
            </a:r>
            <a:r>
              <a:rPr lang="en-US" sz="1600" dirty="0"/>
              <a:t> </a:t>
            </a:r>
            <a:r>
              <a:rPr lang="en-US" sz="1600" dirty="0" err="1"/>
              <a:t>işçiyi</a:t>
            </a:r>
            <a:r>
              <a:rPr lang="en-US" sz="1600" dirty="0"/>
              <a:t> </a:t>
            </a:r>
            <a:r>
              <a:rPr lang="en-US" sz="1600" dirty="0" err="1"/>
              <a:t>biliçlendirmeli</a:t>
            </a:r>
            <a:r>
              <a:rPr lang="en-US" sz="1600" dirty="0"/>
              <a:t> </a:t>
            </a:r>
            <a:r>
              <a:rPr lang="en-US" sz="1600" dirty="0" err="1"/>
              <a:t>ve</a:t>
            </a:r>
            <a:r>
              <a:rPr lang="en-US" sz="1600" dirty="0"/>
              <a:t> </a:t>
            </a:r>
            <a:r>
              <a:rPr lang="en-US" sz="1600" dirty="0" err="1"/>
              <a:t>yasal</a:t>
            </a:r>
            <a:r>
              <a:rPr lang="en-US" sz="1600" dirty="0"/>
              <a:t> </a:t>
            </a:r>
            <a:r>
              <a:rPr lang="en-US" sz="1600" dirty="0" err="1"/>
              <a:t>haklarını</a:t>
            </a:r>
            <a:r>
              <a:rPr lang="en-US" sz="1600" dirty="0"/>
              <a:t> </a:t>
            </a:r>
            <a:r>
              <a:rPr lang="en-US" sz="1600" dirty="0" err="1"/>
              <a:t>kendilerine</a:t>
            </a:r>
            <a:r>
              <a:rPr lang="en-US" sz="1600" dirty="0"/>
              <a:t> </a:t>
            </a:r>
            <a:r>
              <a:rPr lang="en-US" sz="1600" dirty="0" err="1"/>
              <a:t>anlatmalı</a:t>
            </a:r>
            <a:r>
              <a:rPr lang="en-US" sz="1600" dirty="0"/>
              <a:t>." </a:t>
            </a:r>
            <a:r>
              <a:rPr lang="en-US" sz="1600" dirty="0" err="1"/>
              <a:t>şeklinde</a:t>
            </a:r>
            <a:r>
              <a:rPr lang="en-US" sz="1600" dirty="0"/>
              <a:t> </a:t>
            </a:r>
            <a:r>
              <a:rPr lang="en-US" sz="1600" dirty="0" err="1"/>
              <a:t>konuştu</a:t>
            </a:r>
            <a:r>
              <a:rPr lang="en-US" sz="1600" dirty="0"/>
              <a:t>.</a:t>
            </a:r>
          </a:p>
          <a:p>
            <a:endParaRPr lang="en-US" dirty="0" smtClean="0"/>
          </a:p>
          <a:p>
            <a:endParaRPr lang="en-US" dirty="0"/>
          </a:p>
          <a:p>
            <a:endParaRPr lang="en-US" dirty="0" smtClean="0"/>
          </a:p>
          <a:p>
            <a:r>
              <a:rPr lang="en-US" sz="1800" dirty="0" smtClean="0">
                <a:solidFill>
                  <a:srgbClr val="0070C0"/>
                </a:solidFill>
              </a:rPr>
              <a:t>	http://www.milliyet.com.tr/basbakan-net-konustu-2015-te/siyaset/detay/1939324/default.htm</a:t>
            </a:r>
            <a:endParaRPr lang="en-US" sz="1800" dirty="0">
              <a:solidFill>
                <a:srgbClr val="0070C0"/>
              </a:solidFill>
            </a:endParaRPr>
          </a:p>
        </p:txBody>
      </p:sp>
      <p:pic>
        <p:nvPicPr>
          <p:cNvPr id="7987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556792"/>
            <a:ext cx="4182219" cy="234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FFFFFF"/>
                </a:solidFill>
                <a:prstDash val="solid"/>
                <a:miter lim="0"/>
                <a:headEnd type="none" w="med" len="med"/>
                <a:tailEnd type="none" w="med" len="med"/>
              </a14:hiddenLine>
            </a:ext>
          </a:extLst>
        </p:spPr>
      </p:pic>
    </p:spTree>
    <p:extLst>
      <p:ext uri="{BB962C8B-B14F-4D97-AF65-F5344CB8AC3E}">
        <p14:creationId xmlns:p14="http://schemas.microsoft.com/office/powerpoint/2010/main" val="21065634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smtClean="0"/>
              <a:t/>
            </a:r>
            <a:br>
              <a:rPr lang="en-US" sz="2800" b="1" dirty="0" smtClean="0"/>
            </a:br>
            <a:r>
              <a:rPr lang="en-US" sz="2800" b="1" dirty="0" smtClean="0"/>
              <a:t>Turkey </a:t>
            </a:r>
            <a:r>
              <a:rPr lang="en-US" sz="2800" b="1" dirty="0"/>
              <a:t>rank first in labor accidents in </a:t>
            </a:r>
            <a:r>
              <a:rPr lang="en-US" sz="2800" b="1" dirty="0" smtClean="0"/>
              <a:t>Europe!</a:t>
            </a:r>
            <a:r>
              <a:rPr lang="en-US" sz="2800" b="1" dirty="0"/>
              <a:t/>
            </a:r>
            <a:br>
              <a:rPr lang="en-US" sz="2800" b="1" dirty="0"/>
            </a:br>
            <a:endParaRPr lang="en-US" sz="2800" dirty="0"/>
          </a:p>
        </p:txBody>
      </p:sp>
      <p:sp>
        <p:nvSpPr>
          <p:cNvPr id="3" name="Content Placeholder 2"/>
          <p:cNvSpPr>
            <a:spLocks noGrp="1"/>
          </p:cNvSpPr>
          <p:nvPr>
            <p:ph idx="1"/>
          </p:nvPr>
        </p:nvSpPr>
        <p:spPr/>
        <p:txBody>
          <a:bodyPr/>
          <a:lstStyle/>
          <a:p>
            <a:r>
              <a:rPr lang="en-US" b="1" dirty="0" smtClean="0"/>
              <a:t>	</a:t>
            </a:r>
            <a:endParaRPr lang="en-US" sz="2000" dirty="0"/>
          </a:p>
          <a:p>
            <a:endParaRPr lang="en-US" sz="2000" dirty="0" smtClean="0"/>
          </a:p>
          <a:p>
            <a:r>
              <a:rPr lang="en-US" sz="2000" dirty="0"/>
              <a:t>	</a:t>
            </a:r>
            <a:r>
              <a:rPr lang="en-US" sz="2000" dirty="0" smtClean="0"/>
              <a:t>Actually, as the number fatal accidents increase, the number of accidents decreased in Turkey over the last 15 years. </a:t>
            </a:r>
          </a:p>
          <a:p>
            <a:endParaRPr lang="en-US" sz="2000" dirty="0"/>
          </a:p>
          <a:p>
            <a:endParaRPr lang="en-US" sz="2000" dirty="0" smtClean="0"/>
          </a:p>
          <a:p>
            <a:r>
              <a:rPr lang="en-US" sz="2000" dirty="0" smtClean="0"/>
              <a:t>	So, what could be the consequences of the PM’s suggestion to reward firms with no workplace accidents? Do you think that the intended goal will be achieved?</a:t>
            </a:r>
          </a:p>
          <a:p>
            <a:endParaRPr lang="en-US" sz="2000" dirty="0"/>
          </a:p>
          <a:p>
            <a:r>
              <a:rPr lang="en-US" sz="2000" dirty="0" smtClean="0"/>
              <a:t>	MOST PROBABLY NO!</a:t>
            </a:r>
            <a:endParaRPr lang="en-US" sz="2000" dirty="0"/>
          </a:p>
        </p:txBody>
      </p:sp>
    </p:spTree>
    <p:extLst>
      <p:ext uri="{BB962C8B-B14F-4D97-AF65-F5344CB8AC3E}">
        <p14:creationId xmlns:p14="http://schemas.microsoft.com/office/powerpoint/2010/main" val="610747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xfrm>
            <a:off x="928688" y="428625"/>
            <a:ext cx="7772400" cy="928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a:r>
              <a:rPr lang="en-US" altLang="en-US" sz="3600" smtClean="0"/>
              <a:t>Traffic safety: A different story </a:t>
            </a:r>
            <a:endParaRPr lang="tr-TR" altLang="en-US" sz="3600" smtClean="0"/>
          </a:p>
        </p:txBody>
      </p:sp>
      <p:sp>
        <p:nvSpPr>
          <p:cNvPr id="3" name="Content Placeholder 2"/>
          <p:cNvSpPr>
            <a:spLocks noGrp="1"/>
          </p:cNvSpPr>
          <p:nvPr>
            <p:ph sz="quarter" idx="1"/>
          </p:nvPr>
        </p:nvSpPr>
        <p:spPr bwMode="auto">
          <a:xfrm>
            <a:off x="914400" y="1928813"/>
            <a:ext cx="7772400" cy="4090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a:lnSpc>
                <a:spcPct val="90000"/>
              </a:lnSpc>
              <a:spcBef>
                <a:spcPts val="1200"/>
              </a:spcBef>
              <a:buFontTx/>
              <a:buChar char="•"/>
            </a:pPr>
            <a:r>
              <a:rPr lang="en-US" altLang="en-US" sz="2800" smtClean="0"/>
              <a:t> How does a mandatory seat belt law affect auto safety? </a:t>
            </a:r>
          </a:p>
          <a:p>
            <a:pPr marL="0" indent="0" eaLnBrk="1">
              <a:lnSpc>
                <a:spcPct val="90000"/>
              </a:lnSpc>
              <a:spcBef>
                <a:spcPts val="1200"/>
              </a:spcBef>
              <a:buFontTx/>
              <a:buChar char="•"/>
            </a:pPr>
            <a:r>
              <a:rPr lang="en-US" altLang="en-US" sz="2800" smtClean="0"/>
              <a:t> The direct effect is obvious. </a:t>
            </a:r>
          </a:p>
          <a:p>
            <a:pPr marL="0" indent="0" eaLnBrk="1">
              <a:lnSpc>
                <a:spcPct val="90000"/>
              </a:lnSpc>
              <a:spcBef>
                <a:spcPts val="1200"/>
              </a:spcBef>
              <a:buFontTx/>
              <a:buChar char="•"/>
            </a:pPr>
            <a:r>
              <a:rPr lang="en-US" altLang="en-US" sz="2800" smtClean="0"/>
              <a:t> With seat belts in all cars the chances of surviving a major auto accident rises.</a:t>
            </a:r>
          </a:p>
          <a:p>
            <a:pPr marL="0" indent="0" eaLnBrk="1">
              <a:lnSpc>
                <a:spcPct val="90000"/>
              </a:lnSpc>
              <a:spcBef>
                <a:spcPts val="1200"/>
              </a:spcBef>
              <a:buFontTx/>
              <a:buChar char="•"/>
            </a:pPr>
            <a:r>
              <a:rPr lang="en-US" altLang="en-US" sz="2800" smtClean="0"/>
              <a:t> In this sense, seat belts save lives.</a:t>
            </a:r>
          </a:p>
        </p:txBody>
      </p:sp>
    </p:spTree>
    <p:extLst>
      <p:ext uri="{BB962C8B-B14F-4D97-AF65-F5344CB8AC3E}">
        <p14:creationId xmlns:p14="http://schemas.microsoft.com/office/powerpoint/2010/main" val="511641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Shape 407"/>
          <p:cNvSpPr>
            <a:spLocks noGrp="1"/>
          </p:cNvSpPr>
          <p:nvPr>
            <p:ph type="title"/>
          </p:nvPr>
        </p:nvSpPr>
        <p:spPr>
          <a:xfrm>
            <a:off x="914400" y="274638"/>
            <a:ext cx="7772400" cy="868346"/>
          </a:xfrm>
          <a:prstGeom prst="rect">
            <a:avLst/>
          </a:prstGeom>
        </p:spPr>
        <p:txBody>
          <a:bodyPr/>
          <a:lstStyle/>
          <a:p>
            <a:pPr lvl="0">
              <a:defRPr sz="1800">
                <a:solidFill>
                  <a:srgbClr val="000000"/>
                </a:solidFill>
              </a:defRPr>
            </a:pPr>
            <a:r>
              <a:rPr sz="4000">
                <a:solidFill>
                  <a:srgbClr val="696464"/>
                </a:solidFill>
              </a:rPr>
              <a:t>Sunk Cost: Example 1</a:t>
            </a:r>
          </a:p>
        </p:txBody>
      </p:sp>
      <p:sp>
        <p:nvSpPr>
          <p:cNvPr id="408" name="Shape 408"/>
          <p:cNvSpPr>
            <a:spLocks noGrp="1"/>
          </p:cNvSpPr>
          <p:nvPr>
            <p:ph type="body" idx="1"/>
          </p:nvPr>
        </p:nvSpPr>
        <p:spPr>
          <a:xfrm>
            <a:off x="457200" y="1214438"/>
            <a:ext cx="8229600" cy="5357812"/>
          </a:xfrm>
          <a:prstGeom prst="rect">
            <a:avLst/>
          </a:prstGeom>
        </p:spPr>
        <p:txBody>
          <a:bodyPr/>
          <a:lstStyle/>
          <a:p>
            <a:pPr marL="232116" lvl="0" indent="-232116">
              <a:defRPr sz="1800"/>
            </a:pPr>
            <a:r>
              <a:rPr sz="2200"/>
              <a:t>Taken from an interview with Prof Robert Frank published at the Challenge magazine in June 2008.</a:t>
            </a:r>
          </a:p>
          <a:p>
            <a:pPr lvl="0">
              <a:buSzTx/>
              <a:buNone/>
              <a:defRPr sz="1800"/>
            </a:pPr>
            <a:endParaRPr sz="2200"/>
          </a:p>
          <a:p>
            <a:pPr lvl="0">
              <a:buSzTx/>
              <a:buNone/>
              <a:defRPr sz="1800"/>
            </a:pPr>
            <a:r>
              <a:rPr sz="2200"/>
              <a:t>Q. Explain that a little more. </a:t>
            </a:r>
          </a:p>
          <a:p>
            <a:pPr lvl="0">
              <a:buSzTx/>
              <a:buNone/>
              <a:defRPr sz="1800"/>
            </a:pPr>
            <a:r>
              <a:rPr sz="2200"/>
              <a:t>A. [Richard] Thaler was doing “rational choice with regret.” He would find that people just made mistakes, and when he would point it out, they would say, “Oh, yeah, I screwed up; I would like to change my decision. One experiment he conducted was at a Pizza Hut, which had a deal: Pay $3 at the door, and eat as much pizza as you want for lunch. So he had a research assistant pose as a waiter, who returned $3 to half the patrons at random. He told them that they had been selected for a promotional special, so their lunch that day was on the house. Then he kept track of how much pizza was consumed by the two groups. </a:t>
            </a:r>
          </a:p>
        </p:txBody>
      </p:sp>
    </p:spTree>
    <p:extLst>
      <p:ext uri="{BB962C8B-B14F-4D97-AF65-F5344CB8AC3E}">
        <p14:creationId xmlns:p14="http://schemas.microsoft.com/office/powerpoint/2010/main" val="4100461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a:r>
              <a:rPr lang="en-US" altLang="en-US" sz="4000" smtClean="0"/>
              <a:t>Traffic safety: A different story </a:t>
            </a:r>
            <a:endParaRPr lang="tr-TR" altLang="en-US" sz="4000" smtClean="0"/>
          </a:p>
        </p:txBody>
      </p:sp>
      <p:sp>
        <p:nvSpPr>
          <p:cNvPr id="29699" name="Content Placeholder 2"/>
          <p:cNvSpPr>
            <a:spLocks noGrp="1"/>
          </p:cNvSpPr>
          <p:nvPr>
            <p:ph sz="quarter" idx="1"/>
          </p:nvPr>
        </p:nvSpPr>
        <p:spPr bwMode="auto">
          <a:xfrm>
            <a:off x="914400" y="1714500"/>
            <a:ext cx="7772400" cy="4305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a:lnSpc>
                <a:spcPct val="110000"/>
              </a:lnSpc>
              <a:spcBef>
                <a:spcPts val="1200"/>
              </a:spcBef>
            </a:pPr>
            <a:r>
              <a:rPr lang="en-US" altLang="en-US" sz="2800" smtClean="0"/>
              <a:t>But that's not the end of the story.  To fully understand the effects of this law, we must recognize that people change their behavior in response to the incentives they face. </a:t>
            </a:r>
          </a:p>
        </p:txBody>
      </p:sp>
    </p:spTree>
    <p:extLst>
      <p:ext uri="{BB962C8B-B14F-4D97-AF65-F5344CB8AC3E}">
        <p14:creationId xmlns:p14="http://schemas.microsoft.com/office/powerpoint/2010/main" val="35254023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a:r>
              <a:rPr lang="en-US" altLang="en-US" sz="4000" smtClean="0"/>
              <a:t>Traffic safety: A different story </a:t>
            </a:r>
            <a:endParaRPr lang="tr-TR" altLang="en-US" sz="4000" smtClean="0"/>
          </a:p>
        </p:txBody>
      </p:sp>
      <p:sp>
        <p:nvSpPr>
          <p:cNvPr id="3" name="Content Placeholder 2"/>
          <p:cNvSpPr>
            <a:spLocks noGrp="1"/>
          </p:cNvSpPr>
          <p:nvPr>
            <p:ph sz="quarter" idx="1"/>
          </p:nvPr>
        </p:nvSpPr>
        <p:spPr bwMode="auto">
          <a:xfrm>
            <a:off x="914400" y="1571625"/>
            <a:ext cx="7772400" cy="4448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a:lnSpc>
                <a:spcPct val="90000"/>
              </a:lnSpc>
              <a:spcBef>
                <a:spcPts val="1200"/>
              </a:spcBef>
              <a:buFontTx/>
              <a:buChar char="•"/>
            </a:pPr>
            <a:r>
              <a:rPr lang="en-US" altLang="en-US" sz="2800" smtClean="0"/>
              <a:t> The relevant behavior here is the speed and care with which drivers operate their cars. </a:t>
            </a:r>
          </a:p>
          <a:p>
            <a:pPr marL="0" indent="0" eaLnBrk="1">
              <a:lnSpc>
                <a:spcPct val="90000"/>
              </a:lnSpc>
              <a:spcBef>
                <a:spcPts val="1200"/>
              </a:spcBef>
              <a:buFontTx/>
              <a:buChar char="•"/>
            </a:pPr>
            <a:r>
              <a:rPr lang="en-US" altLang="en-US" sz="2800" smtClean="0"/>
              <a:t> Driving slowly and carefully is costly because it uses the driver's time and energy. </a:t>
            </a:r>
          </a:p>
          <a:p>
            <a:pPr marL="0" indent="0" eaLnBrk="1">
              <a:lnSpc>
                <a:spcPct val="90000"/>
              </a:lnSpc>
              <a:spcBef>
                <a:spcPts val="1200"/>
              </a:spcBef>
              <a:buFontTx/>
              <a:buChar char="•"/>
            </a:pPr>
            <a:r>
              <a:rPr lang="en-US" altLang="en-US" sz="2800" smtClean="0"/>
              <a:t> Benefits are: lower probability of having an accident.</a:t>
            </a:r>
          </a:p>
          <a:p>
            <a:pPr marL="0" indent="0" eaLnBrk="1">
              <a:lnSpc>
                <a:spcPct val="90000"/>
              </a:lnSpc>
              <a:spcBef>
                <a:spcPts val="1200"/>
              </a:spcBef>
              <a:buFontTx/>
              <a:buChar char="•"/>
            </a:pPr>
            <a:r>
              <a:rPr lang="en-US" altLang="en-US" sz="2800" smtClean="0"/>
              <a:t> When deciding how safely to drive, rational people compare the benefit from safer driving to the cost.</a:t>
            </a:r>
          </a:p>
        </p:txBody>
      </p:sp>
    </p:spTree>
    <p:extLst>
      <p:ext uri="{BB962C8B-B14F-4D97-AF65-F5344CB8AC3E}">
        <p14:creationId xmlns:p14="http://schemas.microsoft.com/office/powerpoint/2010/main" val="70289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a:r>
              <a:rPr lang="en-US" altLang="en-US" sz="4000" smtClean="0"/>
              <a:t>Traffic safety: A different story </a:t>
            </a:r>
            <a:endParaRPr lang="tr-TR" altLang="en-US" sz="4000" smtClean="0"/>
          </a:p>
        </p:txBody>
      </p:sp>
      <p:sp>
        <p:nvSpPr>
          <p:cNvPr id="3" name="Content Placeholder 2"/>
          <p:cNvSpPr>
            <a:spLocks noGrp="1"/>
          </p:cNvSpPr>
          <p:nvPr>
            <p:ph sz="quarter" idx="1"/>
          </p:nvPr>
        </p:nvSpPr>
        <p:spPr/>
        <p:txBody>
          <a:bodyPr>
            <a:normAutofit lnSpcReduction="10000"/>
          </a:bodyPr>
          <a:lstStyle/>
          <a:p>
            <a:pPr marL="0" indent="0" eaLnBrk="1">
              <a:spcBef>
                <a:spcPts val="1200"/>
              </a:spcBef>
              <a:defRPr/>
            </a:pPr>
            <a:r>
              <a:rPr lang="en-US" sz="2800" dirty="0" smtClean="0"/>
              <a:t>How does the seat belt law changes the cost-benefit calculation of the rational driver?</a:t>
            </a:r>
          </a:p>
          <a:p>
            <a:pPr marL="0" indent="0" eaLnBrk="1">
              <a:spcBef>
                <a:spcPts val="1200"/>
              </a:spcBef>
              <a:defRPr/>
            </a:pPr>
            <a:endParaRPr lang="en-US" sz="2800" dirty="0" smtClean="0"/>
          </a:p>
          <a:p>
            <a:pPr marL="274320" lvl="1" indent="0" eaLnBrk="1">
              <a:spcBef>
                <a:spcPts val="1200"/>
              </a:spcBef>
              <a:buFont typeface="Arial" pitchFamily="34" charset="0"/>
              <a:buChar char="•"/>
              <a:defRPr/>
            </a:pPr>
            <a:r>
              <a:rPr lang="en-US" dirty="0" smtClean="0"/>
              <a:t> </a:t>
            </a:r>
            <a:r>
              <a:rPr lang="en-US" sz="2000" dirty="0" smtClean="0"/>
              <a:t>Seat belts make accidents less costly for the driver because they reduce the probability of injury or death.</a:t>
            </a:r>
          </a:p>
          <a:p>
            <a:pPr marL="274320" lvl="1" indent="0" eaLnBrk="1">
              <a:spcBef>
                <a:spcPts val="1200"/>
              </a:spcBef>
              <a:buFont typeface="Arial" pitchFamily="34" charset="0"/>
              <a:buChar char="•"/>
              <a:defRPr/>
            </a:pPr>
            <a:r>
              <a:rPr lang="en-US" sz="2000" dirty="0" smtClean="0"/>
              <a:t> Thus, the seat belt law reduces the benefits to slow and careful driving. </a:t>
            </a:r>
          </a:p>
          <a:p>
            <a:pPr marL="274320" lvl="1" indent="0" eaLnBrk="1">
              <a:spcBef>
                <a:spcPts val="1200"/>
              </a:spcBef>
              <a:buFont typeface="Arial" pitchFamily="34" charset="0"/>
              <a:buChar char="•"/>
              <a:defRPr/>
            </a:pPr>
            <a:r>
              <a:rPr lang="en-US" sz="2000" dirty="0" smtClean="0"/>
              <a:t> When the benefit of an activity is lower, rational people do less of that activity.</a:t>
            </a:r>
          </a:p>
          <a:p>
            <a:pPr marL="274320" lvl="1" indent="0" eaLnBrk="1">
              <a:spcBef>
                <a:spcPts val="1200"/>
              </a:spcBef>
              <a:buFont typeface="Arial" pitchFamily="34" charset="0"/>
              <a:buChar char="•"/>
              <a:defRPr/>
            </a:pPr>
            <a:r>
              <a:rPr lang="en-US" sz="2000" dirty="0" smtClean="0"/>
              <a:t> Seatbelts, or safety features such as airbags, make rational drivers drive less carefully.</a:t>
            </a:r>
          </a:p>
        </p:txBody>
      </p:sp>
    </p:spTree>
    <p:extLst>
      <p:ext uri="{BB962C8B-B14F-4D97-AF65-F5344CB8AC3E}">
        <p14:creationId xmlns:p14="http://schemas.microsoft.com/office/powerpoint/2010/main" val="2112940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a:r>
              <a:rPr lang="en-US" altLang="en-US" sz="4000" smtClean="0"/>
              <a:t>A (weird?) solution</a:t>
            </a:r>
            <a:endParaRPr lang="tr-TR" altLang="en-US" sz="4000" smtClean="0"/>
          </a:p>
        </p:txBody>
      </p:sp>
      <p:sp>
        <p:nvSpPr>
          <p:cNvPr id="3" name="Content Placeholder 2"/>
          <p:cNvSpPr>
            <a:spLocks noGrp="1"/>
          </p:cNvSpPr>
          <p:nvPr>
            <p:ph sz="quarter" idx="1"/>
          </p:nvPr>
        </p:nvSpPr>
        <p:spPr bwMode="auto">
          <a:xfrm>
            <a:off x="914400" y="1500188"/>
            <a:ext cx="7772400" cy="4519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a:spcBef>
                <a:spcPts val="1200"/>
              </a:spcBef>
              <a:buFontTx/>
              <a:buChar char="•"/>
            </a:pPr>
            <a:r>
              <a:rPr lang="en-US" altLang="en-US" sz="2800" smtClean="0"/>
              <a:t> To eliminate all traffic accidents we should  build cars that have a spear mounted on the steering wheel, pointing directly at the driver's heart?</a:t>
            </a:r>
          </a:p>
          <a:p>
            <a:pPr marL="400050" lvl="1" indent="0" eaLnBrk="1">
              <a:spcBef>
                <a:spcPts val="1200"/>
              </a:spcBef>
            </a:pPr>
            <a:r>
              <a:rPr lang="en-US" altLang="en-US" sz="2400" smtClean="0"/>
              <a:t>Armen Alchian of the University of California at Los Angeles has suggested this and said there will be a lot less tailgating.</a:t>
            </a:r>
          </a:p>
        </p:txBody>
      </p:sp>
    </p:spTree>
    <p:extLst>
      <p:ext uri="{BB962C8B-B14F-4D97-AF65-F5344CB8AC3E}">
        <p14:creationId xmlns:p14="http://schemas.microsoft.com/office/powerpoint/2010/main" val="2842573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a:r>
              <a:rPr lang="en-US" altLang="en-US" sz="4000" smtClean="0"/>
              <a:t>The law of </a:t>
            </a:r>
            <a:br>
              <a:rPr lang="en-US" altLang="en-US" sz="4000" smtClean="0"/>
            </a:br>
            <a:r>
              <a:rPr lang="en-US" altLang="en-US" sz="4000" smtClean="0"/>
              <a:t>unintended consequences</a:t>
            </a:r>
            <a:endParaRPr lang="tr-TR" altLang="en-US" sz="4000" smtClean="0"/>
          </a:p>
        </p:txBody>
      </p:sp>
      <p:sp>
        <p:nvSpPr>
          <p:cNvPr id="33795"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a:buFontTx/>
              <a:buChar char="•"/>
            </a:pPr>
            <a:r>
              <a:rPr lang="en-US" altLang="en-US" sz="1600" smtClean="0"/>
              <a:t> When policymakers fail to consider how their policies affect incentives, they can end up with results that they did not intend. </a:t>
            </a:r>
          </a:p>
          <a:p>
            <a:pPr marL="0" indent="0" eaLnBrk="1"/>
            <a:endParaRPr lang="en-US" altLang="en-US" sz="1600" smtClean="0"/>
          </a:p>
          <a:p>
            <a:pPr lvl="2" indent="0" eaLnBrk="1"/>
            <a:r>
              <a:rPr lang="en-US" altLang="en-US" sz="1600" smtClean="0"/>
              <a:t>For example, consider public policy regarding auto safety. Today all cars have seat belts, but that was not true 40 years ago. In the late 1960s, Ralph Nader's book Unsafe at Any Speed generated much public concern over auto safety. Congress responded with laws requiring car companies to make various safety features, including seat belts, standard equipment on all new cars.</a:t>
            </a:r>
          </a:p>
          <a:p>
            <a:pPr marL="0" indent="0" eaLnBrk="1"/>
            <a:endParaRPr lang="tr-TR" altLang="en-US" smtClean="0"/>
          </a:p>
        </p:txBody>
      </p:sp>
    </p:spTree>
    <p:extLst>
      <p:ext uri="{BB962C8B-B14F-4D97-AF65-F5344CB8AC3E}">
        <p14:creationId xmlns:p14="http://schemas.microsoft.com/office/powerpoint/2010/main" val="142952321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914400" y="274638"/>
            <a:ext cx="7772400" cy="1296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a:r>
              <a:rPr lang="en-US" altLang="en-US" sz="4000" smtClean="0"/>
              <a:t>The law of </a:t>
            </a:r>
            <a:br>
              <a:rPr lang="en-US" altLang="en-US" sz="4000" smtClean="0"/>
            </a:br>
            <a:r>
              <a:rPr lang="en-US" altLang="en-US" sz="4000" smtClean="0"/>
              <a:t>unintended consequences</a:t>
            </a:r>
            <a:endParaRPr lang="tr-TR" altLang="en-US" sz="4000" smtClean="0"/>
          </a:p>
        </p:txBody>
      </p:sp>
      <p:sp>
        <p:nvSpPr>
          <p:cNvPr id="34819" name="Content Placeholder 2"/>
          <p:cNvSpPr>
            <a:spLocks noGrp="1"/>
          </p:cNvSpPr>
          <p:nvPr>
            <p:ph sz="quarter" idx="1"/>
          </p:nvPr>
        </p:nvSpPr>
        <p:spPr bwMode="auto">
          <a:xfrm>
            <a:off x="914400" y="1714500"/>
            <a:ext cx="77724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a:spcAft>
                <a:spcPts val="1200"/>
              </a:spcAft>
              <a:buFontTx/>
              <a:buChar char="•"/>
            </a:pPr>
            <a:r>
              <a:rPr lang="en-US" altLang="en-US" sz="1800" smtClean="0"/>
              <a:t> Safer cars reduce the number of driver deaths by making it easier to survive an accident. At the same time, they increase the number of driver deaths by encouraging reckless behavior. </a:t>
            </a:r>
          </a:p>
          <a:p>
            <a:pPr marL="0" indent="0" eaLnBrk="1">
              <a:spcAft>
                <a:spcPts val="1200"/>
              </a:spcAft>
              <a:buFontTx/>
              <a:buChar char="•"/>
            </a:pPr>
            <a:r>
              <a:rPr lang="en-US" altLang="en-US" sz="1800" smtClean="0"/>
              <a:t> Which effect is the greater? Will the number of driver deaths decrease or increase?  </a:t>
            </a:r>
          </a:p>
          <a:p>
            <a:pPr marL="0" indent="0" eaLnBrk="1">
              <a:spcAft>
                <a:spcPts val="1200"/>
              </a:spcAft>
              <a:buFontTx/>
              <a:buChar char="•"/>
            </a:pPr>
            <a:r>
              <a:rPr lang="en-US" altLang="en-US" sz="1800" smtClean="0"/>
              <a:t> In 1975 Sam Peltzman (University of Chicago) researched this issue.  He found that</a:t>
            </a:r>
          </a:p>
          <a:p>
            <a:pPr marL="400050" lvl="1" indent="0" eaLnBrk="1">
              <a:spcAft>
                <a:spcPts val="1200"/>
              </a:spcAft>
            </a:pPr>
            <a:r>
              <a:rPr lang="en-US" altLang="en-US" sz="1600" smtClean="0"/>
              <a:t>1) The two effects cancel each other out. There are more accidents and fewer driver deaths per accident, but the total number of driver deaths is unchanged. </a:t>
            </a:r>
          </a:p>
          <a:p>
            <a:pPr marL="400050" lvl="1" indent="0" eaLnBrk="1">
              <a:spcAft>
                <a:spcPts val="1200"/>
              </a:spcAft>
            </a:pPr>
            <a:r>
              <a:rPr lang="en-US" altLang="en-US" sz="1600" smtClean="0"/>
              <a:t>2) The number of pedestrian deaths also increase because pedestrians  do not benefit from safer cars.</a:t>
            </a:r>
          </a:p>
        </p:txBody>
      </p:sp>
    </p:spTree>
    <p:extLst>
      <p:ext uri="{BB962C8B-B14F-4D97-AF65-F5344CB8AC3E}">
        <p14:creationId xmlns:p14="http://schemas.microsoft.com/office/powerpoint/2010/main" val="7437865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bwMode="auto">
          <a:xfrm>
            <a:off x="457200" y="274638"/>
            <a:ext cx="8229600" cy="993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a:r>
              <a:rPr lang="en-US" altLang="en-US" sz="2400" smtClean="0"/>
              <a:t>The Effects of Automobile Safety Regulation (by Sam Peltzman published in 1975 in the Journal of Political Economy)</a:t>
            </a:r>
            <a:endParaRPr lang="tr-TR" altLang="en-US" sz="2400" smtClean="0"/>
          </a:p>
        </p:txBody>
      </p:sp>
      <p:sp>
        <p:nvSpPr>
          <p:cNvPr id="3" name="Content Placeholder 2"/>
          <p:cNvSpPr>
            <a:spLocks noGrp="1"/>
          </p:cNvSpPr>
          <p:nvPr>
            <p:ph sz="quarter" idx="1"/>
          </p:nvPr>
        </p:nvSpPr>
        <p:spPr bwMode="auto">
          <a:xfrm>
            <a:off x="457200" y="13414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a:lnSpc>
                <a:spcPct val="90000"/>
              </a:lnSpc>
              <a:spcAft>
                <a:spcPts val="1200"/>
              </a:spcAft>
            </a:pPr>
            <a:r>
              <a:rPr lang="en-US" altLang="en-US" sz="2400" smtClean="0"/>
              <a:t>Abstract:</a:t>
            </a:r>
          </a:p>
          <a:p>
            <a:pPr marL="0" indent="0" eaLnBrk="1">
              <a:lnSpc>
                <a:spcPct val="90000"/>
              </a:lnSpc>
              <a:spcAft>
                <a:spcPts val="1200"/>
              </a:spcAft>
            </a:pPr>
            <a:r>
              <a:rPr lang="en-US" altLang="en-US" sz="2400" smtClean="0"/>
              <a:t>Technological studies imply that annual highway deaths would be 20 percent greater without legally mandated installation of various safety devices on automobiles.</a:t>
            </a:r>
          </a:p>
          <a:p>
            <a:pPr marL="0" indent="0" eaLnBrk="1">
              <a:lnSpc>
                <a:spcPct val="90000"/>
              </a:lnSpc>
              <a:spcAft>
                <a:spcPts val="1200"/>
              </a:spcAft>
            </a:pPr>
            <a:r>
              <a:rPr lang="en-US" altLang="en-US" sz="2400" smtClean="0"/>
              <a:t>However, </a:t>
            </a:r>
            <a:r>
              <a:rPr lang="en-US" altLang="en-US" sz="2400" u="sng" smtClean="0">
                <a:solidFill>
                  <a:srgbClr val="FF0000"/>
                </a:solidFill>
              </a:rPr>
              <a:t>this literature ignores</a:t>
            </a:r>
            <a:r>
              <a:rPr lang="en-US" altLang="en-US" sz="2400" smtClean="0"/>
              <a:t> offsetting effects of non-regulatory demand for safety and </a:t>
            </a:r>
            <a:r>
              <a:rPr lang="en-US" altLang="en-US" sz="2400" u="sng" smtClean="0">
                <a:solidFill>
                  <a:srgbClr val="FF0000"/>
                </a:solidFill>
              </a:rPr>
              <a:t>driver response to the devices</a:t>
            </a:r>
            <a:r>
              <a:rPr lang="en-US" altLang="en-US" sz="2400" smtClean="0"/>
              <a:t>. </a:t>
            </a:r>
          </a:p>
          <a:p>
            <a:pPr marL="0" indent="0" eaLnBrk="1">
              <a:lnSpc>
                <a:spcPct val="90000"/>
              </a:lnSpc>
              <a:spcAft>
                <a:spcPts val="1200"/>
              </a:spcAft>
            </a:pPr>
            <a:r>
              <a:rPr lang="en-US" altLang="en-US" sz="2400" smtClean="0"/>
              <a:t>This article indicates that these offsets are virtually complete, so that </a:t>
            </a:r>
            <a:r>
              <a:rPr lang="en-US" altLang="en-US" sz="2400" u="sng" smtClean="0">
                <a:solidFill>
                  <a:srgbClr val="FF0000"/>
                </a:solidFill>
              </a:rPr>
              <a:t>regulation has not decreased highway deaths</a:t>
            </a:r>
            <a:r>
              <a:rPr lang="en-US" altLang="en-US" sz="2400" smtClean="0"/>
              <a:t>. </a:t>
            </a:r>
          </a:p>
          <a:p>
            <a:pPr marL="0" indent="0" eaLnBrk="1">
              <a:lnSpc>
                <a:spcPct val="90000"/>
              </a:lnSpc>
              <a:spcAft>
                <a:spcPts val="1200"/>
              </a:spcAft>
            </a:pPr>
            <a:r>
              <a:rPr lang="en-US" altLang="en-US" sz="2400" smtClean="0"/>
              <a:t>Time-series (but not cross-section) data imply some saving of auto occupants' lives at the expense of more pedestrian deaths and more nonfatal accidents, </a:t>
            </a:r>
            <a:r>
              <a:rPr lang="en-US" altLang="en-US" sz="2400" u="sng" smtClean="0">
                <a:solidFill>
                  <a:srgbClr val="FF0000"/>
                </a:solidFill>
              </a:rPr>
              <a:t>a pattern consistent with optimal driver response to regulation</a:t>
            </a:r>
            <a:r>
              <a:rPr lang="en-US" altLang="en-US" sz="2400" smtClean="0"/>
              <a:t>.</a:t>
            </a:r>
            <a:endParaRPr lang="tr-TR" altLang="en-US" sz="2400" smtClean="0"/>
          </a:p>
        </p:txBody>
      </p:sp>
    </p:spTree>
    <p:extLst>
      <p:ext uri="{BB962C8B-B14F-4D97-AF65-F5344CB8AC3E}">
        <p14:creationId xmlns:p14="http://schemas.microsoft.com/office/powerpoint/2010/main" val="41200288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a:r>
              <a:rPr lang="en-US" altLang="en-US" sz="2400" smtClean="0"/>
              <a:t>The Effects of Mandatory Seat Belt Laws on Driving Behavior and Traffic Fatalities (</a:t>
            </a:r>
            <a:r>
              <a:rPr lang="en-US" altLang="en-US" sz="2000" smtClean="0"/>
              <a:t>by</a:t>
            </a:r>
            <a:r>
              <a:rPr lang="en-US" altLang="en-US" sz="1800" smtClean="0"/>
              <a:t> </a:t>
            </a:r>
            <a:r>
              <a:rPr lang="en-US" altLang="en-US" sz="2000" smtClean="0"/>
              <a:t>Alma Cohen &amp; Liran Einav. published in 2003 in the Review of Economics and Statistics)</a:t>
            </a:r>
            <a:endParaRPr lang="tr-TR" altLang="en-US" sz="2000" smtClean="0"/>
          </a:p>
        </p:txBody>
      </p:sp>
      <p:sp>
        <p:nvSpPr>
          <p:cNvPr id="3" name="Content Placeholder 2"/>
          <p:cNvSpPr>
            <a:spLocks noGrp="1"/>
          </p:cNvSpPr>
          <p:nvPr>
            <p:ph sz="quarter" idx="1"/>
          </p:nvPr>
        </p:nvSpPr>
        <p:spPr/>
        <p:txBody>
          <a:bodyPr>
            <a:normAutofit/>
          </a:bodyPr>
          <a:lstStyle/>
          <a:p>
            <a:pPr marL="0" indent="0" eaLnBrk="1">
              <a:spcBef>
                <a:spcPts val="0"/>
              </a:spcBef>
              <a:spcAft>
                <a:spcPts val="1200"/>
              </a:spcAft>
              <a:defRPr/>
            </a:pPr>
            <a:r>
              <a:rPr lang="en-US" sz="1600" b="1" dirty="0" smtClean="0"/>
              <a:t>Abstract: </a:t>
            </a:r>
            <a:r>
              <a:rPr lang="en-US" sz="1600" dirty="0" smtClean="0"/>
              <a:t>     </a:t>
            </a:r>
            <a:br>
              <a:rPr lang="en-US" sz="1600" dirty="0" smtClean="0"/>
            </a:br>
            <a:r>
              <a:rPr lang="en-US" sz="1600" dirty="0" smtClean="0"/>
              <a:t>This paper investigates the effects of mandatory seat belt laws on driver behavior and traffic fatalities. </a:t>
            </a:r>
          </a:p>
          <a:p>
            <a:pPr marL="0" indent="0" eaLnBrk="1">
              <a:spcBef>
                <a:spcPts val="0"/>
              </a:spcBef>
              <a:spcAft>
                <a:spcPts val="1200"/>
              </a:spcAft>
              <a:defRPr/>
            </a:pPr>
            <a:r>
              <a:rPr lang="en-US" sz="1600" dirty="0" smtClean="0"/>
              <a:t>Using a unique panel data set on seat belt usage rates in all U.S. jurisdictions, </a:t>
            </a:r>
            <a:r>
              <a:rPr lang="en-US" sz="1600" u="sng" dirty="0" smtClean="0">
                <a:solidFill>
                  <a:srgbClr val="FF0000"/>
                </a:solidFill>
              </a:rPr>
              <a:t>we analyze how such laws, by influencing seat belt use, affect traffic fatalities</a:t>
            </a:r>
            <a:r>
              <a:rPr lang="en-US" sz="1600" dirty="0" smtClean="0"/>
              <a:t>. </a:t>
            </a:r>
          </a:p>
          <a:p>
            <a:pPr marL="0" indent="0" eaLnBrk="1">
              <a:spcBef>
                <a:spcPts val="0"/>
              </a:spcBef>
              <a:spcAft>
                <a:spcPts val="1200"/>
              </a:spcAft>
              <a:defRPr/>
            </a:pPr>
            <a:r>
              <a:rPr lang="en-US" sz="1600" dirty="0" smtClean="0"/>
              <a:t>Controlling for the </a:t>
            </a:r>
            <a:r>
              <a:rPr lang="en-US" sz="1600" dirty="0" err="1" smtClean="0"/>
              <a:t>endogeneity</a:t>
            </a:r>
            <a:r>
              <a:rPr lang="en-US" sz="1600" dirty="0" smtClean="0"/>
              <a:t> of seat belt usage, </a:t>
            </a:r>
            <a:r>
              <a:rPr lang="en-US" sz="1600" u="sng" dirty="0" smtClean="0">
                <a:solidFill>
                  <a:srgbClr val="FF0000"/>
                </a:solidFill>
              </a:rPr>
              <a:t>we find that it decreases overall traffic fatalities.</a:t>
            </a:r>
            <a:r>
              <a:rPr lang="en-US" sz="1600" dirty="0" smtClean="0"/>
              <a:t> </a:t>
            </a:r>
          </a:p>
          <a:p>
            <a:pPr marL="0" indent="0" eaLnBrk="1">
              <a:spcBef>
                <a:spcPts val="0"/>
              </a:spcBef>
              <a:spcAft>
                <a:spcPts val="1200"/>
              </a:spcAft>
              <a:defRPr/>
            </a:pPr>
            <a:r>
              <a:rPr lang="en-US" sz="1600" dirty="0" smtClean="0"/>
              <a:t>The magnitude of this effect, however, is significantly smaller than the estimate used by the National Highway Traffic Safety Administration. </a:t>
            </a:r>
          </a:p>
          <a:p>
            <a:pPr marL="0" indent="0" eaLnBrk="1">
              <a:spcBef>
                <a:spcPts val="0"/>
              </a:spcBef>
              <a:spcAft>
                <a:spcPts val="1200"/>
              </a:spcAft>
              <a:defRPr/>
            </a:pPr>
            <a:r>
              <a:rPr lang="en-US" sz="1600" b="1" dirty="0" smtClean="0">
                <a:solidFill>
                  <a:schemeClr val="accent1">
                    <a:lumMod val="75000"/>
                  </a:schemeClr>
                </a:solidFill>
              </a:rPr>
              <a:t>Testing the compensating behavior theory, which suggests that seat belt use also has an adverse effect on fatalities by encouraging careless driving, we find that this theory is not supported by the data</a:t>
            </a:r>
            <a:r>
              <a:rPr lang="en-US" sz="1600" dirty="0" smtClean="0"/>
              <a:t>. </a:t>
            </a:r>
          </a:p>
          <a:p>
            <a:pPr marL="0" indent="0" eaLnBrk="1">
              <a:spcBef>
                <a:spcPts val="0"/>
              </a:spcBef>
              <a:spcAft>
                <a:spcPts val="1200"/>
              </a:spcAft>
              <a:defRPr/>
            </a:pPr>
            <a:r>
              <a:rPr lang="en-US" sz="1600" dirty="0" smtClean="0"/>
              <a:t>Finally, we identify factors, especially the type of enforcement used, that make seat belt laws more effective in increasing seat belt usage. </a:t>
            </a:r>
          </a:p>
          <a:p>
            <a:pPr marL="0" indent="0" eaLnBrk="1">
              <a:spcBef>
                <a:spcPts val="0"/>
              </a:spcBef>
              <a:spcAft>
                <a:spcPts val="1200"/>
              </a:spcAft>
              <a:defRPr/>
            </a:pPr>
            <a:endParaRPr lang="en-US" dirty="0" smtClean="0"/>
          </a:p>
        </p:txBody>
      </p:sp>
    </p:spTree>
    <p:extLst>
      <p:ext uri="{BB962C8B-B14F-4D97-AF65-F5344CB8AC3E}">
        <p14:creationId xmlns:p14="http://schemas.microsoft.com/office/powerpoint/2010/main" val="36035490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2800" dirty="0"/>
          </a:p>
        </p:txBody>
      </p:sp>
      <p:sp>
        <p:nvSpPr>
          <p:cNvPr id="3" name="Content Placeholder 2"/>
          <p:cNvSpPr>
            <a:spLocks noGrp="1"/>
          </p:cNvSpPr>
          <p:nvPr>
            <p:ph idx="1"/>
          </p:nvPr>
        </p:nvSpPr>
        <p:spPr/>
        <p:txBody>
          <a:bodyPr/>
          <a:lstStyle/>
          <a:p>
            <a:endParaRPr lang="en-US" sz="3600" dirty="0" smtClean="0"/>
          </a:p>
          <a:p>
            <a:endParaRPr lang="en-US" sz="3600" dirty="0"/>
          </a:p>
          <a:p>
            <a:r>
              <a:rPr lang="en-US" sz="3600" dirty="0" smtClean="0"/>
              <a:t>An exercise from the last class</a:t>
            </a:r>
            <a:endParaRPr lang="en-US" sz="3600" dirty="0"/>
          </a:p>
        </p:txBody>
      </p:sp>
    </p:spTree>
    <p:extLst>
      <p:ext uri="{BB962C8B-B14F-4D97-AF65-F5344CB8AC3E}">
        <p14:creationId xmlns:p14="http://schemas.microsoft.com/office/powerpoint/2010/main" val="7708528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7"/>
          <p:cNvSpPr>
            <a:spLocks/>
          </p:cNvSpPr>
          <p:nvPr/>
        </p:nvSpPr>
        <p:spPr bwMode="auto">
          <a:xfrm>
            <a:off x="1804988" y="2898775"/>
            <a:ext cx="4178300" cy="3200400"/>
          </a:xfrm>
          <a:custGeom>
            <a:avLst/>
            <a:gdLst/>
            <a:ahLst/>
            <a:cxnLst>
              <a:cxn ang="0">
                <a:pos x="0" y="0"/>
              </a:cxn>
              <a:cxn ang="0">
                <a:pos x="0" y="140"/>
              </a:cxn>
              <a:cxn ang="0">
                <a:pos x="183" y="140"/>
              </a:cxn>
              <a:cxn ang="0">
                <a:pos x="0" y="0"/>
              </a:cxn>
            </a:cxnLst>
            <a:rect l="0" t="0" r="r" b="b"/>
            <a:pathLst>
              <a:path w="183" h="140">
                <a:moveTo>
                  <a:pt x="0" y="0"/>
                </a:moveTo>
                <a:cubicBezTo>
                  <a:pt x="0" y="140"/>
                  <a:pt x="0" y="140"/>
                  <a:pt x="0" y="140"/>
                </a:cubicBezTo>
                <a:cubicBezTo>
                  <a:pt x="183" y="140"/>
                  <a:pt x="183" y="140"/>
                  <a:pt x="183" y="140"/>
                </a:cubicBezTo>
                <a:cubicBezTo>
                  <a:pt x="149" y="40"/>
                  <a:pt x="99" y="22"/>
                  <a:pt x="0" y="0"/>
                </a:cubicBezTo>
                <a:close/>
              </a:path>
            </a:pathLst>
          </a:custGeom>
          <a:solidFill>
            <a:srgbClr val="D6ECFF"/>
          </a:solidFill>
          <a:ln w="9525">
            <a:noFill/>
            <a:round/>
            <a:headEnd/>
            <a:tailEnd/>
          </a:ln>
        </p:spPr>
        <p:txBody>
          <a:bodyPr/>
          <a:lstStyle/>
          <a:p>
            <a:endParaRPr lang="tr-TR"/>
          </a:p>
        </p:txBody>
      </p:sp>
      <p:sp>
        <p:nvSpPr>
          <p:cNvPr id="4" name="Freeform 18"/>
          <p:cNvSpPr>
            <a:spLocks/>
          </p:cNvSpPr>
          <p:nvPr/>
        </p:nvSpPr>
        <p:spPr bwMode="auto">
          <a:xfrm>
            <a:off x="1827213" y="2921000"/>
            <a:ext cx="4156075" cy="3178175"/>
          </a:xfrm>
          <a:custGeom>
            <a:avLst/>
            <a:gdLst/>
            <a:ahLst/>
            <a:cxnLst>
              <a:cxn ang="0">
                <a:pos x="182" y="139"/>
              </a:cxn>
              <a:cxn ang="0">
                <a:pos x="0" y="0"/>
              </a:cxn>
            </a:cxnLst>
            <a:rect l="0" t="0" r="r" b="b"/>
            <a:pathLst>
              <a:path w="182" h="139">
                <a:moveTo>
                  <a:pt x="182" y="139"/>
                </a:moveTo>
                <a:cubicBezTo>
                  <a:pt x="143" y="21"/>
                  <a:pt x="76" y="19"/>
                  <a:pt x="0" y="0"/>
                </a:cubicBezTo>
              </a:path>
            </a:pathLst>
          </a:custGeom>
          <a:noFill/>
          <a:ln w="68263">
            <a:solidFill>
              <a:srgbClr val="005EAD"/>
            </a:solidFill>
            <a:prstDash val="solid"/>
            <a:round/>
            <a:headEnd/>
            <a:tailEnd/>
          </a:ln>
        </p:spPr>
        <p:txBody>
          <a:bodyPr/>
          <a:lstStyle/>
          <a:p>
            <a:endParaRPr lang="tr-TR"/>
          </a:p>
        </p:txBody>
      </p:sp>
      <p:grpSp>
        <p:nvGrpSpPr>
          <p:cNvPr id="5" name="Group 20"/>
          <p:cNvGrpSpPr>
            <a:grpSpLocks/>
          </p:cNvGrpSpPr>
          <p:nvPr/>
        </p:nvGrpSpPr>
        <p:grpSpPr bwMode="auto">
          <a:xfrm>
            <a:off x="5184775" y="4129088"/>
            <a:ext cx="2198688" cy="908050"/>
            <a:chOff x="3266" y="2601"/>
            <a:chExt cx="1385" cy="572"/>
          </a:xfrm>
        </p:grpSpPr>
        <p:sp>
          <p:nvSpPr>
            <p:cNvPr id="6" name="Line 21"/>
            <p:cNvSpPr>
              <a:spLocks noChangeShapeType="1"/>
            </p:cNvSpPr>
            <p:nvPr/>
          </p:nvSpPr>
          <p:spPr bwMode="auto">
            <a:xfrm>
              <a:off x="3266" y="2704"/>
              <a:ext cx="503" cy="1"/>
            </a:xfrm>
            <a:prstGeom prst="line">
              <a:avLst/>
            </a:prstGeom>
            <a:noFill/>
            <a:ln w="22225">
              <a:solidFill>
                <a:srgbClr val="000000"/>
              </a:solidFill>
              <a:round/>
              <a:headEnd/>
              <a:tailEnd/>
            </a:ln>
          </p:spPr>
          <p:txBody>
            <a:bodyPr/>
            <a:lstStyle/>
            <a:p>
              <a:endParaRPr lang="tr-TR"/>
            </a:p>
          </p:txBody>
        </p:sp>
        <p:sp>
          <p:nvSpPr>
            <p:cNvPr id="7" name="Rectangle 22"/>
            <p:cNvSpPr>
              <a:spLocks noChangeArrowheads="1"/>
            </p:cNvSpPr>
            <p:nvPr/>
          </p:nvSpPr>
          <p:spPr bwMode="auto">
            <a:xfrm>
              <a:off x="3832" y="2601"/>
              <a:ext cx="819" cy="218"/>
            </a:xfrm>
            <a:prstGeom prst="rect">
              <a:avLst/>
            </a:prstGeom>
            <a:noFill/>
            <a:ln w="9525">
              <a:noFill/>
              <a:miter lim="800000"/>
              <a:headEnd/>
              <a:tailEnd/>
            </a:ln>
          </p:spPr>
          <p:txBody>
            <a:bodyPr wrap="none" lIns="0" tIns="0" rIns="0" bIns="0">
              <a:spAutoFit/>
            </a:bodyPr>
            <a:lstStyle/>
            <a:p>
              <a:r>
                <a:rPr lang="en-US" sz="1900"/>
                <a:t>Production</a:t>
              </a:r>
              <a:endParaRPr lang="en-US" sz="2400">
                <a:latin typeface="Times New Roman" pitchFamily="18" charset="0"/>
              </a:endParaRPr>
            </a:p>
          </p:txBody>
        </p:sp>
        <p:sp>
          <p:nvSpPr>
            <p:cNvPr id="8" name="Rectangle 23"/>
            <p:cNvSpPr>
              <a:spLocks noChangeArrowheads="1"/>
            </p:cNvSpPr>
            <p:nvPr/>
          </p:nvSpPr>
          <p:spPr bwMode="auto">
            <a:xfrm>
              <a:off x="3832" y="2795"/>
              <a:ext cx="722" cy="184"/>
            </a:xfrm>
            <a:prstGeom prst="rect">
              <a:avLst/>
            </a:prstGeom>
            <a:noFill/>
            <a:ln w="9525">
              <a:noFill/>
              <a:miter lim="800000"/>
              <a:headEnd/>
              <a:tailEnd/>
            </a:ln>
          </p:spPr>
          <p:txBody>
            <a:bodyPr wrap="none" lIns="0" tIns="0" rIns="0" bIns="0">
              <a:spAutoFit/>
            </a:bodyPr>
            <a:lstStyle/>
            <a:p>
              <a:r>
                <a:rPr lang="en-US" sz="1900" dirty="0"/>
                <a:t>P</a:t>
              </a:r>
              <a:r>
                <a:rPr lang="en-US" sz="1900" dirty="0" smtClean="0"/>
                <a:t>ossibilities</a:t>
              </a:r>
              <a:endParaRPr lang="en-US" sz="2400" dirty="0">
                <a:latin typeface="Times New Roman" pitchFamily="18" charset="0"/>
              </a:endParaRPr>
            </a:p>
          </p:txBody>
        </p:sp>
        <p:sp>
          <p:nvSpPr>
            <p:cNvPr id="9" name="Rectangle 24"/>
            <p:cNvSpPr>
              <a:spLocks noChangeArrowheads="1"/>
            </p:cNvSpPr>
            <p:nvPr/>
          </p:nvSpPr>
          <p:spPr bwMode="auto">
            <a:xfrm>
              <a:off x="3832" y="2989"/>
              <a:ext cx="499" cy="184"/>
            </a:xfrm>
            <a:prstGeom prst="rect">
              <a:avLst/>
            </a:prstGeom>
            <a:noFill/>
            <a:ln w="9525">
              <a:noFill/>
              <a:miter lim="800000"/>
              <a:headEnd/>
              <a:tailEnd/>
            </a:ln>
          </p:spPr>
          <p:txBody>
            <a:bodyPr wrap="none" lIns="0" tIns="0" rIns="0" bIns="0">
              <a:spAutoFit/>
            </a:bodyPr>
            <a:lstStyle/>
            <a:p>
              <a:r>
                <a:rPr lang="en-US" sz="1900" dirty="0"/>
                <a:t>F</a:t>
              </a:r>
              <a:r>
                <a:rPr lang="en-US" sz="1900" dirty="0" smtClean="0"/>
                <a:t>rontier</a:t>
              </a:r>
              <a:endParaRPr lang="en-US" sz="2400" dirty="0">
                <a:latin typeface="Times New Roman" pitchFamily="18" charset="0"/>
              </a:endParaRPr>
            </a:p>
          </p:txBody>
        </p:sp>
      </p:grpSp>
      <p:grpSp>
        <p:nvGrpSpPr>
          <p:cNvPr id="10" name="Group 25"/>
          <p:cNvGrpSpPr>
            <a:grpSpLocks/>
          </p:cNvGrpSpPr>
          <p:nvPr/>
        </p:nvGrpSpPr>
        <p:grpSpPr bwMode="auto">
          <a:xfrm>
            <a:off x="4632960" y="3723640"/>
            <a:ext cx="415925" cy="342900"/>
            <a:chOff x="2920" y="2344"/>
            <a:chExt cx="262" cy="216"/>
          </a:xfrm>
        </p:grpSpPr>
        <p:sp>
          <p:nvSpPr>
            <p:cNvPr id="11" name="Oval 26"/>
            <p:cNvSpPr>
              <a:spLocks noChangeArrowheads="1"/>
            </p:cNvSpPr>
            <p:nvPr/>
          </p:nvSpPr>
          <p:spPr bwMode="auto">
            <a:xfrm>
              <a:off x="2920" y="2460"/>
              <a:ext cx="101" cy="100"/>
            </a:xfrm>
            <a:prstGeom prst="ellipse">
              <a:avLst/>
            </a:prstGeom>
            <a:solidFill>
              <a:srgbClr val="000000"/>
            </a:solidFill>
            <a:ln w="9525">
              <a:noFill/>
              <a:round/>
              <a:headEnd/>
              <a:tailEnd/>
            </a:ln>
          </p:spPr>
          <p:txBody>
            <a:bodyPr/>
            <a:lstStyle/>
            <a:p>
              <a:endParaRPr lang="tr-TR"/>
            </a:p>
          </p:txBody>
        </p:sp>
        <p:sp>
          <p:nvSpPr>
            <p:cNvPr id="12" name="Rectangle 27"/>
            <p:cNvSpPr>
              <a:spLocks noChangeArrowheads="1"/>
            </p:cNvSpPr>
            <p:nvPr/>
          </p:nvSpPr>
          <p:spPr bwMode="auto">
            <a:xfrm>
              <a:off x="3081" y="2344"/>
              <a:ext cx="101" cy="182"/>
            </a:xfrm>
            <a:prstGeom prst="rect">
              <a:avLst/>
            </a:prstGeom>
            <a:noFill/>
            <a:ln w="9525">
              <a:noFill/>
              <a:miter lim="800000"/>
              <a:headEnd/>
              <a:tailEnd/>
            </a:ln>
          </p:spPr>
          <p:txBody>
            <a:bodyPr wrap="none" lIns="0" tIns="0" rIns="0" bIns="0">
              <a:spAutoFit/>
            </a:bodyPr>
            <a:lstStyle/>
            <a:p>
              <a:r>
                <a:rPr lang="en-US" sz="1900"/>
                <a:t>A</a:t>
              </a:r>
              <a:endParaRPr lang="en-US" sz="2400">
                <a:latin typeface="Times New Roman" pitchFamily="18" charset="0"/>
              </a:endParaRPr>
            </a:p>
          </p:txBody>
        </p:sp>
      </p:grpSp>
      <p:grpSp>
        <p:nvGrpSpPr>
          <p:cNvPr id="13" name="Group 28"/>
          <p:cNvGrpSpPr>
            <a:grpSpLocks/>
          </p:cNvGrpSpPr>
          <p:nvPr/>
        </p:nvGrpSpPr>
        <p:grpSpPr bwMode="auto">
          <a:xfrm>
            <a:off x="2979742" y="4876800"/>
            <a:ext cx="346075" cy="292100"/>
            <a:chOff x="1885" y="3072"/>
            <a:chExt cx="218" cy="184"/>
          </a:xfrm>
        </p:grpSpPr>
        <p:sp>
          <p:nvSpPr>
            <p:cNvPr id="14" name="Oval 29"/>
            <p:cNvSpPr>
              <a:spLocks noChangeArrowheads="1"/>
            </p:cNvSpPr>
            <p:nvPr/>
          </p:nvSpPr>
          <p:spPr bwMode="auto">
            <a:xfrm>
              <a:off x="1885" y="3122"/>
              <a:ext cx="100" cy="101"/>
            </a:xfrm>
            <a:prstGeom prst="ellipse">
              <a:avLst/>
            </a:prstGeom>
            <a:solidFill>
              <a:srgbClr val="FF0000"/>
            </a:solidFill>
            <a:ln w="9525">
              <a:noFill/>
              <a:round/>
              <a:headEnd/>
              <a:tailEnd/>
            </a:ln>
          </p:spPr>
          <p:txBody>
            <a:bodyPr/>
            <a:lstStyle/>
            <a:p>
              <a:endParaRPr lang="tr-TR" dirty="0">
                <a:solidFill>
                  <a:srgbClr val="FF0000"/>
                </a:solidFill>
              </a:endParaRPr>
            </a:p>
          </p:txBody>
        </p:sp>
        <p:sp>
          <p:nvSpPr>
            <p:cNvPr id="15" name="Rectangle 30"/>
            <p:cNvSpPr>
              <a:spLocks noChangeArrowheads="1"/>
            </p:cNvSpPr>
            <p:nvPr/>
          </p:nvSpPr>
          <p:spPr bwMode="auto">
            <a:xfrm>
              <a:off x="2019" y="3072"/>
              <a:ext cx="84" cy="184"/>
            </a:xfrm>
            <a:prstGeom prst="rect">
              <a:avLst/>
            </a:prstGeom>
            <a:noFill/>
            <a:ln w="9525">
              <a:noFill/>
              <a:miter lim="800000"/>
              <a:headEnd/>
              <a:tailEnd/>
            </a:ln>
          </p:spPr>
          <p:txBody>
            <a:bodyPr wrap="none" lIns="0" tIns="0" rIns="0" bIns="0">
              <a:spAutoFit/>
            </a:bodyPr>
            <a:lstStyle/>
            <a:p>
              <a:r>
                <a:rPr lang="en-US" sz="1900" dirty="0">
                  <a:solidFill>
                    <a:srgbClr val="FF0000"/>
                  </a:solidFill>
                </a:rPr>
                <a:t>B</a:t>
              </a:r>
              <a:endParaRPr lang="en-US" sz="2400" dirty="0">
                <a:solidFill>
                  <a:srgbClr val="FF0000"/>
                </a:solidFill>
                <a:latin typeface="Times New Roman" pitchFamily="18" charset="0"/>
              </a:endParaRPr>
            </a:p>
          </p:txBody>
        </p:sp>
      </p:grpSp>
      <p:grpSp>
        <p:nvGrpSpPr>
          <p:cNvPr id="16" name="Group 31"/>
          <p:cNvGrpSpPr>
            <a:grpSpLocks/>
          </p:cNvGrpSpPr>
          <p:nvPr/>
        </p:nvGrpSpPr>
        <p:grpSpPr bwMode="auto">
          <a:xfrm>
            <a:off x="4191000" y="3459163"/>
            <a:ext cx="339725" cy="331787"/>
            <a:chOff x="2662" y="2179"/>
            <a:chExt cx="214" cy="209"/>
          </a:xfrm>
        </p:grpSpPr>
        <p:sp>
          <p:nvSpPr>
            <p:cNvPr id="17" name="Oval 32"/>
            <p:cNvSpPr>
              <a:spLocks noChangeArrowheads="1"/>
            </p:cNvSpPr>
            <p:nvPr/>
          </p:nvSpPr>
          <p:spPr bwMode="auto">
            <a:xfrm>
              <a:off x="2662" y="2287"/>
              <a:ext cx="100" cy="101"/>
            </a:xfrm>
            <a:prstGeom prst="ellipse">
              <a:avLst/>
            </a:prstGeom>
            <a:solidFill>
              <a:srgbClr val="000000"/>
            </a:solidFill>
            <a:ln w="9525">
              <a:noFill/>
              <a:round/>
              <a:headEnd/>
              <a:tailEnd/>
            </a:ln>
          </p:spPr>
          <p:txBody>
            <a:bodyPr/>
            <a:lstStyle/>
            <a:p>
              <a:endParaRPr lang="tr-TR"/>
            </a:p>
          </p:txBody>
        </p:sp>
        <p:sp>
          <p:nvSpPr>
            <p:cNvPr id="18" name="Rectangle 33"/>
            <p:cNvSpPr>
              <a:spLocks noChangeArrowheads="1"/>
            </p:cNvSpPr>
            <p:nvPr/>
          </p:nvSpPr>
          <p:spPr bwMode="auto">
            <a:xfrm>
              <a:off x="2766" y="2179"/>
              <a:ext cx="110" cy="182"/>
            </a:xfrm>
            <a:prstGeom prst="rect">
              <a:avLst/>
            </a:prstGeom>
            <a:noFill/>
            <a:ln w="9525">
              <a:noFill/>
              <a:miter lim="800000"/>
              <a:headEnd/>
              <a:tailEnd/>
            </a:ln>
          </p:spPr>
          <p:txBody>
            <a:bodyPr wrap="none" lIns="0" tIns="0" rIns="0" bIns="0">
              <a:spAutoFit/>
            </a:bodyPr>
            <a:lstStyle/>
            <a:p>
              <a:r>
                <a:rPr lang="en-US" sz="1900"/>
                <a:t>C</a:t>
              </a:r>
              <a:endParaRPr lang="en-US" sz="2400">
                <a:latin typeface="Times New Roman" pitchFamily="18" charset="0"/>
              </a:endParaRPr>
            </a:p>
          </p:txBody>
        </p:sp>
      </p:grpSp>
      <p:sp>
        <p:nvSpPr>
          <p:cNvPr id="19" name="Rectangle 34"/>
          <p:cNvSpPr>
            <a:spLocks noChangeArrowheads="1"/>
          </p:cNvSpPr>
          <p:nvPr/>
        </p:nvSpPr>
        <p:spPr bwMode="auto">
          <a:xfrm>
            <a:off x="6869113" y="6170613"/>
            <a:ext cx="1454150" cy="346075"/>
          </a:xfrm>
          <a:prstGeom prst="rect">
            <a:avLst/>
          </a:prstGeom>
          <a:noFill/>
          <a:ln w="9525">
            <a:noFill/>
            <a:miter lim="800000"/>
            <a:headEnd/>
            <a:tailEnd/>
          </a:ln>
        </p:spPr>
        <p:txBody>
          <a:bodyPr wrap="none" lIns="0" tIns="0" rIns="0" bIns="0">
            <a:spAutoFit/>
          </a:bodyPr>
          <a:lstStyle/>
          <a:p>
            <a:r>
              <a:rPr lang="en-US" sz="1900" b="1" dirty="0"/>
              <a:t>Quantity of</a:t>
            </a:r>
            <a:endParaRPr lang="en-US" sz="2400" dirty="0">
              <a:latin typeface="Times New Roman" pitchFamily="18" charset="0"/>
            </a:endParaRPr>
          </a:p>
        </p:txBody>
      </p:sp>
      <p:sp>
        <p:nvSpPr>
          <p:cNvPr id="20" name="Rectangle 35"/>
          <p:cNvSpPr>
            <a:spLocks noChangeArrowheads="1"/>
          </p:cNvSpPr>
          <p:nvPr/>
        </p:nvSpPr>
        <p:spPr bwMode="auto">
          <a:xfrm>
            <a:off x="6415088" y="6478588"/>
            <a:ext cx="2728912" cy="292388"/>
          </a:xfrm>
          <a:prstGeom prst="rect">
            <a:avLst/>
          </a:prstGeom>
          <a:noFill/>
          <a:ln w="9525">
            <a:noFill/>
            <a:miter lim="800000"/>
            <a:headEnd/>
            <a:tailEnd/>
          </a:ln>
        </p:spPr>
        <p:txBody>
          <a:bodyPr wrap="square" lIns="0" tIns="0" rIns="0" bIns="0">
            <a:spAutoFit/>
          </a:bodyPr>
          <a:lstStyle/>
          <a:p>
            <a:r>
              <a:rPr lang="en-US" sz="1900" b="1" dirty="0"/>
              <a:t>Cars Produced</a:t>
            </a:r>
            <a:endParaRPr lang="en-US" sz="2400" dirty="0">
              <a:latin typeface="Times New Roman" pitchFamily="18" charset="0"/>
            </a:endParaRPr>
          </a:p>
        </p:txBody>
      </p:sp>
      <p:grpSp>
        <p:nvGrpSpPr>
          <p:cNvPr id="21" name="Group 36"/>
          <p:cNvGrpSpPr>
            <a:grpSpLocks/>
          </p:cNvGrpSpPr>
          <p:nvPr/>
        </p:nvGrpSpPr>
        <p:grpSpPr bwMode="auto">
          <a:xfrm>
            <a:off x="1065213" y="3582988"/>
            <a:ext cx="3517900" cy="2940050"/>
            <a:chOff x="671" y="2257"/>
            <a:chExt cx="2216" cy="1852"/>
          </a:xfrm>
        </p:grpSpPr>
        <p:sp>
          <p:nvSpPr>
            <p:cNvPr id="22" name="Freeform 37"/>
            <p:cNvSpPr>
              <a:spLocks/>
            </p:cNvSpPr>
            <p:nvPr/>
          </p:nvSpPr>
          <p:spPr bwMode="auto">
            <a:xfrm>
              <a:off x="1151" y="2344"/>
              <a:ext cx="1539" cy="1498"/>
            </a:xfrm>
            <a:custGeom>
              <a:avLst/>
              <a:gdLst/>
              <a:ahLst/>
              <a:cxnLst>
                <a:cxn ang="0">
                  <a:pos x="0" y="0"/>
                </a:cxn>
                <a:cxn ang="0">
                  <a:pos x="1539" y="0"/>
                </a:cxn>
                <a:cxn ang="0">
                  <a:pos x="1539" y="1498"/>
                </a:cxn>
              </a:cxnLst>
              <a:rect l="0" t="0" r="r" b="b"/>
              <a:pathLst>
                <a:path w="1539" h="1498">
                  <a:moveTo>
                    <a:pt x="0" y="0"/>
                  </a:moveTo>
                  <a:lnTo>
                    <a:pt x="1539" y="0"/>
                  </a:lnTo>
                  <a:lnTo>
                    <a:pt x="1539" y="1498"/>
                  </a:lnTo>
                </a:path>
              </a:pathLst>
            </a:custGeom>
            <a:noFill/>
            <a:ln w="22225" cap="flat">
              <a:solidFill>
                <a:schemeClr val="tx1"/>
              </a:solidFill>
              <a:prstDash val="sysDot"/>
              <a:round/>
              <a:headEnd/>
              <a:tailEnd/>
            </a:ln>
          </p:spPr>
          <p:txBody>
            <a:bodyPr/>
            <a:lstStyle/>
            <a:p>
              <a:endParaRPr lang="tr-TR"/>
            </a:p>
          </p:txBody>
        </p:sp>
        <p:sp>
          <p:nvSpPr>
            <p:cNvPr id="23" name="Rectangle 38"/>
            <p:cNvSpPr>
              <a:spLocks noChangeArrowheads="1"/>
            </p:cNvSpPr>
            <p:nvPr/>
          </p:nvSpPr>
          <p:spPr bwMode="auto">
            <a:xfrm>
              <a:off x="671" y="2257"/>
              <a:ext cx="465" cy="218"/>
            </a:xfrm>
            <a:prstGeom prst="rect">
              <a:avLst/>
            </a:prstGeom>
            <a:noFill/>
            <a:ln w="9525">
              <a:noFill/>
              <a:miter lim="800000"/>
              <a:headEnd/>
              <a:tailEnd/>
            </a:ln>
          </p:spPr>
          <p:txBody>
            <a:bodyPr wrap="none" lIns="0" tIns="0" rIns="0" bIns="0">
              <a:spAutoFit/>
            </a:bodyPr>
            <a:lstStyle/>
            <a:p>
              <a:r>
                <a:rPr lang="en-US" sz="1900"/>
                <a:t>2,200</a:t>
              </a:r>
              <a:endParaRPr lang="en-US" sz="2400">
                <a:latin typeface="Times New Roman" pitchFamily="18" charset="0"/>
              </a:endParaRPr>
            </a:p>
          </p:txBody>
        </p:sp>
        <p:sp>
          <p:nvSpPr>
            <p:cNvPr id="24" name="Rectangle 39"/>
            <p:cNvSpPr>
              <a:spLocks noChangeArrowheads="1"/>
            </p:cNvSpPr>
            <p:nvPr/>
          </p:nvSpPr>
          <p:spPr bwMode="auto">
            <a:xfrm>
              <a:off x="2552" y="3891"/>
              <a:ext cx="335" cy="218"/>
            </a:xfrm>
            <a:prstGeom prst="rect">
              <a:avLst/>
            </a:prstGeom>
            <a:noFill/>
            <a:ln w="9525">
              <a:noFill/>
              <a:miter lim="800000"/>
              <a:headEnd/>
              <a:tailEnd/>
            </a:ln>
          </p:spPr>
          <p:txBody>
            <a:bodyPr wrap="none" lIns="0" tIns="0" rIns="0" bIns="0">
              <a:spAutoFit/>
            </a:bodyPr>
            <a:lstStyle/>
            <a:p>
              <a:r>
                <a:rPr lang="en-US" sz="1900"/>
                <a:t>600</a:t>
              </a:r>
              <a:endParaRPr lang="en-US" sz="2400">
                <a:latin typeface="Times New Roman" pitchFamily="18" charset="0"/>
              </a:endParaRPr>
            </a:p>
          </p:txBody>
        </p:sp>
      </p:grpSp>
      <p:grpSp>
        <p:nvGrpSpPr>
          <p:cNvPr id="25" name="Group 40"/>
          <p:cNvGrpSpPr>
            <a:grpSpLocks/>
          </p:cNvGrpSpPr>
          <p:nvPr/>
        </p:nvGrpSpPr>
        <p:grpSpPr bwMode="auto">
          <a:xfrm>
            <a:off x="1065214" y="4899025"/>
            <a:ext cx="2155827" cy="1570038"/>
            <a:chOff x="671" y="3086"/>
            <a:chExt cx="1358" cy="989"/>
          </a:xfrm>
        </p:grpSpPr>
        <p:sp>
          <p:nvSpPr>
            <p:cNvPr id="26" name="Freeform 41"/>
            <p:cNvSpPr>
              <a:spLocks/>
            </p:cNvSpPr>
            <p:nvPr/>
          </p:nvSpPr>
          <p:spPr bwMode="auto">
            <a:xfrm>
              <a:off x="1151" y="3180"/>
              <a:ext cx="777" cy="662"/>
            </a:xfrm>
            <a:custGeom>
              <a:avLst/>
              <a:gdLst/>
              <a:ahLst/>
              <a:cxnLst>
                <a:cxn ang="0">
                  <a:pos x="777" y="662"/>
                </a:cxn>
                <a:cxn ang="0">
                  <a:pos x="777" y="0"/>
                </a:cxn>
                <a:cxn ang="0">
                  <a:pos x="0" y="0"/>
                </a:cxn>
              </a:cxnLst>
              <a:rect l="0" t="0" r="r" b="b"/>
              <a:pathLst>
                <a:path w="777" h="662">
                  <a:moveTo>
                    <a:pt x="777" y="662"/>
                  </a:moveTo>
                  <a:lnTo>
                    <a:pt x="777" y="0"/>
                  </a:lnTo>
                  <a:lnTo>
                    <a:pt x="0" y="0"/>
                  </a:lnTo>
                </a:path>
              </a:pathLst>
            </a:custGeom>
            <a:noFill/>
            <a:ln w="22225" cap="flat">
              <a:solidFill>
                <a:schemeClr val="tx1"/>
              </a:solidFill>
              <a:prstDash val="sysDot"/>
              <a:round/>
              <a:headEnd/>
              <a:tailEnd/>
            </a:ln>
          </p:spPr>
          <p:txBody>
            <a:bodyPr/>
            <a:lstStyle/>
            <a:p>
              <a:endParaRPr lang="tr-TR" dirty="0">
                <a:solidFill>
                  <a:srgbClr val="FF0000"/>
                </a:solidFill>
              </a:endParaRPr>
            </a:p>
          </p:txBody>
        </p:sp>
        <p:sp>
          <p:nvSpPr>
            <p:cNvPr id="27" name="Rectangle 42"/>
            <p:cNvSpPr>
              <a:spLocks noChangeArrowheads="1"/>
            </p:cNvSpPr>
            <p:nvPr/>
          </p:nvSpPr>
          <p:spPr bwMode="auto">
            <a:xfrm>
              <a:off x="671" y="3086"/>
              <a:ext cx="349" cy="184"/>
            </a:xfrm>
            <a:prstGeom prst="rect">
              <a:avLst/>
            </a:prstGeom>
            <a:noFill/>
            <a:ln w="9525">
              <a:noFill/>
              <a:miter lim="800000"/>
              <a:headEnd/>
              <a:tailEnd/>
            </a:ln>
          </p:spPr>
          <p:txBody>
            <a:bodyPr wrap="none" lIns="0" tIns="0" rIns="0" bIns="0">
              <a:spAutoFit/>
            </a:bodyPr>
            <a:lstStyle/>
            <a:p>
              <a:r>
                <a:rPr lang="en-US" sz="1900">
                  <a:solidFill>
                    <a:srgbClr val="FF0000"/>
                  </a:solidFill>
                </a:rPr>
                <a:t>1,000</a:t>
              </a:r>
              <a:endParaRPr lang="en-US" sz="2400">
                <a:solidFill>
                  <a:srgbClr val="FF0000"/>
                </a:solidFill>
                <a:latin typeface="Times New Roman" pitchFamily="18" charset="0"/>
              </a:endParaRPr>
            </a:p>
          </p:txBody>
        </p:sp>
        <p:sp>
          <p:nvSpPr>
            <p:cNvPr id="28" name="Rectangle 43"/>
            <p:cNvSpPr>
              <a:spLocks noChangeArrowheads="1"/>
            </p:cNvSpPr>
            <p:nvPr/>
          </p:nvSpPr>
          <p:spPr bwMode="auto">
            <a:xfrm>
              <a:off x="1796" y="3891"/>
              <a:ext cx="233" cy="184"/>
            </a:xfrm>
            <a:prstGeom prst="rect">
              <a:avLst/>
            </a:prstGeom>
            <a:noFill/>
            <a:ln w="9525">
              <a:noFill/>
              <a:miter lim="800000"/>
              <a:headEnd/>
              <a:tailEnd/>
            </a:ln>
          </p:spPr>
          <p:txBody>
            <a:bodyPr wrap="none" lIns="0" tIns="0" rIns="0" bIns="0">
              <a:spAutoFit/>
            </a:bodyPr>
            <a:lstStyle/>
            <a:p>
              <a:r>
                <a:rPr lang="en-US" sz="1900">
                  <a:solidFill>
                    <a:srgbClr val="FF0000"/>
                  </a:solidFill>
                </a:rPr>
                <a:t>300</a:t>
              </a:r>
              <a:endParaRPr lang="en-US" sz="2400">
                <a:solidFill>
                  <a:srgbClr val="FF0000"/>
                </a:solidFill>
                <a:latin typeface="Times New Roman" pitchFamily="18" charset="0"/>
              </a:endParaRPr>
            </a:p>
          </p:txBody>
        </p:sp>
      </p:grpSp>
      <p:sp>
        <p:nvSpPr>
          <p:cNvPr id="29" name="Rectangle 44"/>
          <p:cNvSpPr>
            <a:spLocks noChangeArrowheads="1"/>
          </p:cNvSpPr>
          <p:nvPr/>
        </p:nvSpPr>
        <p:spPr bwMode="auto">
          <a:xfrm>
            <a:off x="1735138" y="6176963"/>
            <a:ext cx="254000" cy="346075"/>
          </a:xfrm>
          <a:prstGeom prst="rect">
            <a:avLst/>
          </a:prstGeom>
          <a:noFill/>
          <a:ln w="9525">
            <a:noFill/>
            <a:miter lim="800000"/>
            <a:headEnd/>
            <a:tailEnd/>
          </a:ln>
        </p:spPr>
        <p:txBody>
          <a:bodyPr wrap="none" lIns="0" tIns="0" rIns="0" bIns="0">
            <a:spAutoFit/>
          </a:bodyPr>
          <a:lstStyle/>
          <a:p>
            <a:r>
              <a:rPr lang="en-US" sz="1900"/>
              <a:t>0</a:t>
            </a:r>
            <a:endParaRPr lang="en-US" sz="2400">
              <a:latin typeface="Times New Roman" pitchFamily="18" charset="0"/>
            </a:endParaRPr>
          </a:p>
        </p:txBody>
      </p:sp>
      <p:grpSp>
        <p:nvGrpSpPr>
          <p:cNvPr id="30" name="Group 45"/>
          <p:cNvGrpSpPr>
            <a:grpSpLocks/>
          </p:cNvGrpSpPr>
          <p:nvPr/>
        </p:nvGrpSpPr>
        <p:grpSpPr bwMode="auto">
          <a:xfrm>
            <a:off x="1065213" y="3813175"/>
            <a:ext cx="4025900" cy="2709863"/>
            <a:chOff x="671" y="2402"/>
            <a:chExt cx="2536" cy="1707"/>
          </a:xfrm>
        </p:grpSpPr>
        <p:sp>
          <p:nvSpPr>
            <p:cNvPr id="31" name="Freeform 46"/>
            <p:cNvSpPr>
              <a:spLocks/>
            </p:cNvSpPr>
            <p:nvPr/>
          </p:nvSpPr>
          <p:spPr bwMode="auto">
            <a:xfrm>
              <a:off x="1151" y="2503"/>
              <a:ext cx="1827" cy="1339"/>
            </a:xfrm>
            <a:custGeom>
              <a:avLst/>
              <a:gdLst/>
              <a:ahLst/>
              <a:cxnLst>
                <a:cxn ang="0">
                  <a:pos x="0" y="0"/>
                </a:cxn>
                <a:cxn ang="0">
                  <a:pos x="1827" y="0"/>
                </a:cxn>
                <a:cxn ang="0">
                  <a:pos x="1827" y="1339"/>
                </a:cxn>
              </a:cxnLst>
              <a:rect l="0" t="0" r="r" b="b"/>
              <a:pathLst>
                <a:path w="1827" h="1339">
                  <a:moveTo>
                    <a:pt x="0" y="0"/>
                  </a:moveTo>
                  <a:lnTo>
                    <a:pt x="1827" y="0"/>
                  </a:lnTo>
                  <a:lnTo>
                    <a:pt x="1827" y="1339"/>
                  </a:lnTo>
                </a:path>
              </a:pathLst>
            </a:custGeom>
            <a:noFill/>
            <a:ln w="22225" cap="flat">
              <a:solidFill>
                <a:schemeClr val="tx1"/>
              </a:solidFill>
              <a:prstDash val="sysDot"/>
              <a:round/>
              <a:headEnd/>
              <a:tailEnd/>
            </a:ln>
          </p:spPr>
          <p:txBody>
            <a:bodyPr/>
            <a:lstStyle/>
            <a:p>
              <a:endParaRPr lang="tr-TR"/>
            </a:p>
          </p:txBody>
        </p:sp>
        <p:sp>
          <p:nvSpPr>
            <p:cNvPr id="32" name="Rectangle 47"/>
            <p:cNvSpPr>
              <a:spLocks noChangeArrowheads="1"/>
            </p:cNvSpPr>
            <p:nvPr/>
          </p:nvSpPr>
          <p:spPr bwMode="auto">
            <a:xfrm>
              <a:off x="2872" y="3891"/>
              <a:ext cx="335" cy="218"/>
            </a:xfrm>
            <a:prstGeom prst="rect">
              <a:avLst/>
            </a:prstGeom>
            <a:noFill/>
            <a:ln w="9525">
              <a:noFill/>
              <a:miter lim="800000"/>
              <a:headEnd/>
              <a:tailEnd/>
            </a:ln>
          </p:spPr>
          <p:txBody>
            <a:bodyPr wrap="none" lIns="0" tIns="0" rIns="0" bIns="0">
              <a:spAutoFit/>
            </a:bodyPr>
            <a:lstStyle/>
            <a:p>
              <a:r>
                <a:rPr lang="en-US" sz="1900"/>
                <a:t>700</a:t>
              </a:r>
              <a:endParaRPr lang="en-US" sz="2400">
                <a:latin typeface="Times New Roman" pitchFamily="18" charset="0"/>
              </a:endParaRPr>
            </a:p>
          </p:txBody>
        </p:sp>
        <p:sp>
          <p:nvSpPr>
            <p:cNvPr id="33" name="Rectangle 48"/>
            <p:cNvSpPr>
              <a:spLocks noChangeArrowheads="1"/>
            </p:cNvSpPr>
            <p:nvPr/>
          </p:nvSpPr>
          <p:spPr bwMode="auto">
            <a:xfrm>
              <a:off x="671" y="2402"/>
              <a:ext cx="465" cy="218"/>
            </a:xfrm>
            <a:prstGeom prst="rect">
              <a:avLst/>
            </a:prstGeom>
            <a:noFill/>
            <a:ln w="9525">
              <a:noFill/>
              <a:miter lim="800000"/>
              <a:headEnd/>
              <a:tailEnd/>
            </a:ln>
          </p:spPr>
          <p:txBody>
            <a:bodyPr wrap="none" lIns="0" tIns="0" rIns="0" bIns="0">
              <a:spAutoFit/>
            </a:bodyPr>
            <a:lstStyle/>
            <a:p>
              <a:r>
                <a:rPr lang="en-US" sz="1900"/>
                <a:t>2,000</a:t>
              </a:r>
              <a:endParaRPr lang="en-US" sz="2400">
                <a:latin typeface="Times New Roman" pitchFamily="18" charset="0"/>
              </a:endParaRPr>
            </a:p>
          </p:txBody>
        </p:sp>
      </p:grpSp>
      <p:sp>
        <p:nvSpPr>
          <p:cNvPr id="34" name="Rectangle 49"/>
          <p:cNvSpPr>
            <a:spLocks noChangeArrowheads="1"/>
          </p:cNvSpPr>
          <p:nvPr/>
        </p:nvSpPr>
        <p:spPr bwMode="auto">
          <a:xfrm>
            <a:off x="1035233" y="2691880"/>
            <a:ext cx="1058515" cy="430887"/>
          </a:xfrm>
          <a:prstGeom prst="rect">
            <a:avLst/>
          </a:prstGeom>
          <a:noFill/>
          <a:ln w="9525">
            <a:noFill/>
            <a:miter lim="800000"/>
            <a:headEnd/>
            <a:tailEnd/>
          </a:ln>
        </p:spPr>
        <p:txBody>
          <a:bodyPr wrap="square" lIns="0" tIns="0" rIns="0" bIns="0">
            <a:spAutoFit/>
          </a:bodyPr>
          <a:lstStyle/>
          <a:p>
            <a:r>
              <a:rPr lang="en-US" sz="1900" dirty="0" smtClean="0"/>
              <a:t>3,000   </a:t>
            </a:r>
            <a:r>
              <a:rPr lang="en-US" sz="2800" dirty="0" smtClean="0">
                <a:sym typeface="Symbol"/>
              </a:rPr>
              <a:t></a:t>
            </a:r>
            <a:endParaRPr lang="en-US" sz="2400" dirty="0">
              <a:latin typeface="Times New Roman" pitchFamily="18" charset="0"/>
            </a:endParaRPr>
          </a:p>
        </p:txBody>
      </p:sp>
      <p:sp>
        <p:nvSpPr>
          <p:cNvPr id="35" name="Rectangle 50"/>
          <p:cNvSpPr>
            <a:spLocks noChangeArrowheads="1"/>
          </p:cNvSpPr>
          <p:nvPr/>
        </p:nvSpPr>
        <p:spPr bwMode="auto">
          <a:xfrm>
            <a:off x="5892225" y="5940175"/>
            <a:ext cx="738188" cy="582980"/>
          </a:xfrm>
          <a:prstGeom prst="rect">
            <a:avLst/>
          </a:prstGeom>
          <a:noFill/>
          <a:ln w="9525">
            <a:noFill/>
            <a:miter lim="800000"/>
            <a:headEnd/>
            <a:tailEnd/>
          </a:ln>
        </p:spPr>
        <p:txBody>
          <a:bodyPr wrap="square" lIns="0" tIns="0" rIns="0" bIns="0">
            <a:spAutoFit/>
          </a:bodyPr>
          <a:lstStyle/>
          <a:p>
            <a:pPr>
              <a:lnSpc>
                <a:spcPct val="80000"/>
              </a:lnSpc>
            </a:pPr>
            <a:r>
              <a:rPr lang="en-US" sz="2800" dirty="0" smtClean="0">
                <a:sym typeface="Symbol"/>
              </a:rPr>
              <a:t></a:t>
            </a:r>
            <a:endParaRPr lang="en-US" sz="1900" dirty="0" smtClean="0"/>
          </a:p>
          <a:p>
            <a:pPr>
              <a:lnSpc>
                <a:spcPct val="80000"/>
              </a:lnSpc>
            </a:pPr>
            <a:r>
              <a:rPr lang="en-US" sz="1900" dirty="0" smtClean="0"/>
              <a:t>1,000</a:t>
            </a:r>
            <a:endParaRPr lang="en-US" sz="2400" dirty="0">
              <a:latin typeface="Times New Roman" pitchFamily="18" charset="0"/>
            </a:endParaRPr>
          </a:p>
        </p:txBody>
      </p:sp>
      <p:sp>
        <p:nvSpPr>
          <p:cNvPr id="36" name="Rectangle 51"/>
          <p:cNvSpPr>
            <a:spLocks noChangeArrowheads="1"/>
          </p:cNvSpPr>
          <p:nvPr/>
        </p:nvSpPr>
        <p:spPr bwMode="auto">
          <a:xfrm>
            <a:off x="407988" y="815328"/>
            <a:ext cx="1454150" cy="346075"/>
          </a:xfrm>
          <a:prstGeom prst="rect">
            <a:avLst/>
          </a:prstGeom>
          <a:noFill/>
          <a:ln w="9525">
            <a:noFill/>
            <a:miter lim="800000"/>
            <a:headEnd/>
            <a:tailEnd/>
          </a:ln>
        </p:spPr>
        <p:txBody>
          <a:bodyPr wrap="none" lIns="0" tIns="0" rIns="0" bIns="0">
            <a:spAutoFit/>
          </a:bodyPr>
          <a:lstStyle/>
          <a:p>
            <a:r>
              <a:rPr lang="en-US" sz="1900" b="1" dirty="0"/>
              <a:t>Quantity of</a:t>
            </a:r>
            <a:endParaRPr lang="en-US" sz="2400" dirty="0">
              <a:latin typeface="Times New Roman" pitchFamily="18" charset="0"/>
            </a:endParaRPr>
          </a:p>
        </p:txBody>
      </p:sp>
      <p:sp>
        <p:nvSpPr>
          <p:cNvPr id="37" name="Rectangle 52"/>
          <p:cNvSpPr>
            <a:spLocks noChangeArrowheads="1"/>
          </p:cNvSpPr>
          <p:nvPr/>
        </p:nvSpPr>
        <p:spPr bwMode="auto">
          <a:xfrm>
            <a:off x="381000" y="1152525"/>
            <a:ext cx="1454150" cy="346075"/>
          </a:xfrm>
          <a:prstGeom prst="rect">
            <a:avLst/>
          </a:prstGeom>
          <a:noFill/>
          <a:ln w="9525">
            <a:noFill/>
            <a:miter lim="800000"/>
            <a:headEnd/>
            <a:tailEnd/>
          </a:ln>
        </p:spPr>
        <p:txBody>
          <a:bodyPr wrap="none" lIns="0" tIns="0" rIns="0" bIns="0">
            <a:spAutoFit/>
          </a:bodyPr>
          <a:lstStyle/>
          <a:p>
            <a:r>
              <a:rPr lang="en-US" sz="1900" b="1" dirty="0"/>
              <a:t>Computers</a:t>
            </a:r>
            <a:endParaRPr lang="en-US" sz="2400" dirty="0">
              <a:latin typeface="Times New Roman" pitchFamily="18" charset="0"/>
            </a:endParaRPr>
          </a:p>
        </p:txBody>
      </p:sp>
      <p:sp>
        <p:nvSpPr>
          <p:cNvPr id="38" name="Rectangle 53"/>
          <p:cNvSpPr>
            <a:spLocks noChangeArrowheads="1"/>
          </p:cNvSpPr>
          <p:nvPr/>
        </p:nvSpPr>
        <p:spPr bwMode="auto">
          <a:xfrm>
            <a:off x="550863" y="1460500"/>
            <a:ext cx="1277937" cy="346075"/>
          </a:xfrm>
          <a:prstGeom prst="rect">
            <a:avLst/>
          </a:prstGeom>
          <a:noFill/>
          <a:ln w="9525">
            <a:noFill/>
            <a:miter lim="800000"/>
            <a:headEnd/>
            <a:tailEnd/>
          </a:ln>
        </p:spPr>
        <p:txBody>
          <a:bodyPr wrap="none" lIns="0" tIns="0" rIns="0" bIns="0">
            <a:spAutoFit/>
          </a:bodyPr>
          <a:lstStyle/>
          <a:p>
            <a:r>
              <a:rPr lang="en-US" sz="1900" b="1"/>
              <a:t>Produced</a:t>
            </a:r>
            <a:endParaRPr lang="en-US" sz="2400">
              <a:latin typeface="Times New Roman" pitchFamily="18" charset="0"/>
            </a:endParaRPr>
          </a:p>
        </p:txBody>
      </p:sp>
      <p:grpSp>
        <p:nvGrpSpPr>
          <p:cNvPr id="39" name="Group 54"/>
          <p:cNvGrpSpPr>
            <a:grpSpLocks/>
          </p:cNvGrpSpPr>
          <p:nvPr/>
        </p:nvGrpSpPr>
        <p:grpSpPr bwMode="auto">
          <a:xfrm>
            <a:off x="4643809" y="2866901"/>
            <a:ext cx="576263" cy="346075"/>
            <a:chOff x="2892" y="1738"/>
            <a:chExt cx="363" cy="218"/>
          </a:xfrm>
        </p:grpSpPr>
        <p:sp>
          <p:nvSpPr>
            <p:cNvPr id="40" name="Oval 55"/>
            <p:cNvSpPr>
              <a:spLocks noChangeArrowheads="1"/>
            </p:cNvSpPr>
            <p:nvPr/>
          </p:nvSpPr>
          <p:spPr bwMode="auto">
            <a:xfrm>
              <a:off x="2892" y="1783"/>
              <a:ext cx="100" cy="101"/>
            </a:xfrm>
            <a:prstGeom prst="ellipse">
              <a:avLst/>
            </a:prstGeom>
            <a:solidFill>
              <a:srgbClr val="000000"/>
            </a:solidFill>
            <a:ln w="9525">
              <a:noFill/>
              <a:round/>
              <a:headEnd/>
              <a:tailEnd/>
            </a:ln>
          </p:spPr>
          <p:txBody>
            <a:bodyPr/>
            <a:lstStyle/>
            <a:p>
              <a:endParaRPr lang="tr-TR"/>
            </a:p>
          </p:txBody>
        </p:sp>
        <p:sp>
          <p:nvSpPr>
            <p:cNvPr id="41" name="Rectangle 56"/>
            <p:cNvSpPr>
              <a:spLocks noChangeArrowheads="1"/>
            </p:cNvSpPr>
            <p:nvPr/>
          </p:nvSpPr>
          <p:spPr bwMode="auto">
            <a:xfrm>
              <a:off x="3066" y="1738"/>
              <a:ext cx="189" cy="218"/>
            </a:xfrm>
            <a:prstGeom prst="rect">
              <a:avLst/>
            </a:prstGeom>
            <a:noFill/>
            <a:ln w="9525">
              <a:noFill/>
              <a:miter lim="800000"/>
              <a:headEnd/>
              <a:tailEnd/>
            </a:ln>
          </p:spPr>
          <p:txBody>
            <a:bodyPr wrap="none" lIns="0" tIns="0" rIns="0" bIns="0">
              <a:spAutoFit/>
            </a:bodyPr>
            <a:lstStyle/>
            <a:p>
              <a:r>
                <a:rPr lang="en-US" sz="1900"/>
                <a:t>D</a:t>
              </a:r>
              <a:endParaRPr lang="en-US" sz="2400">
                <a:latin typeface="Times New Roman" pitchFamily="18" charset="0"/>
              </a:endParaRPr>
            </a:p>
          </p:txBody>
        </p:sp>
      </p:grpSp>
      <p:sp>
        <p:nvSpPr>
          <p:cNvPr id="42" name="Freeform 19"/>
          <p:cNvSpPr>
            <a:spLocks/>
          </p:cNvSpPr>
          <p:nvPr/>
        </p:nvSpPr>
        <p:spPr bwMode="auto">
          <a:xfrm>
            <a:off x="1798017" y="927571"/>
            <a:ext cx="6302375" cy="5165725"/>
          </a:xfrm>
          <a:custGeom>
            <a:avLst/>
            <a:gdLst/>
            <a:ahLst/>
            <a:cxnLst>
              <a:cxn ang="0">
                <a:pos x="0" y="0"/>
              </a:cxn>
              <a:cxn ang="0">
                <a:pos x="0" y="3254"/>
              </a:cxn>
              <a:cxn ang="0">
                <a:pos x="3970" y="3254"/>
              </a:cxn>
            </a:cxnLst>
            <a:rect l="0" t="0" r="r" b="b"/>
            <a:pathLst>
              <a:path w="3970" h="3254">
                <a:moveTo>
                  <a:pt x="0" y="0"/>
                </a:moveTo>
                <a:lnTo>
                  <a:pt x="0" y="3254"/>
                </a:lnTo>
                <a:lnTo>
                  <a:pt x="3970" y="3254"/>
                </a:lnTo>
              </a:path>
            </a:pathLst>
          </a:custGeom>
          <a:noFill/>
          <a:ln w="28575">
            <a:solidFill>
              <a:srgbClr val="000000"/>
            </a:solidFill>
            <a:prstDash val="solid"/>
            <a:round/>
            <a:headEnd type="triangle" w="med" len="med"/>
            <a:tailEnd type="triangle" w="med" len="med"/>
          </a:ln>
        </p:spPr>
        <p:txBody>
          <a:bodyPr/>
          <a:lstStyle/>
          <a:p>
            <a:endParaRPr lang="tr-TR"/>
          </a:p>
        </p:txBody>
      </p:sp>
      <p:sp>
        <p:nvSpPr>
          <p:cNvPr id="46" name="Rectangle 45"/>
          <p:cNvSpPr/>
          <p:nvPr/>
        </p:nvSpPr>
        <p:spPr>
          <a:xfrm>
            <a:off x="3419872" y="1268760"/>
            <a:ext cx="5400600" cy="1200329"/>
          </a:xfrm>
          <a:prstGeom prst="rect">
            <a:avLst/>
          </a:prstGeom>
        </p:spPr>
        <p:txBody>
          <a:bodyPr wrap="square">
            <a:spAutoFit/>
          </a:bodyPr>
          <a:lstStyle/>
          <a:p>
            <a:pPr marL="342900" indent="-342900">
              <a:buFont typeface="+mj-lt"/>
              <a:buAutoNum type="arabicPeriod"/>
            </a:pPr>
            <a:r>
              <a:rPr lang="en-US" dirty="0" smtClean="0"/>
              <a:t>Suppose the country is producing at point B. If they want to have 100 more cars, how many computers do they have to give up?</a:t>
            </a:r>
          </a:p>
          <a:p>
            <a:pPr marL="342900" indent="-342900">
              <a:buFont typeface="+mj-lt"/>
              <a:buAutoNum type="arabicPeriod"/>
            </a:pPr>
            <a:r>
              <a:rPr lang="en-US" dirty="0" smtClean="0"/>
              <a:t>What is the opportunity cost of one car at point B? </a:t>
            </a:r>
            <a:endParaRPr lang="tr-TR" dirty="0"/>
          </a:p>
        </p:txBody>
      </p:sp>
    </p:spTree>
    <p:extLst>
      <p:ext uri="{BB962C8B-B14F-4D97-AF65-F5344CB8AC3E}">
        <p14:creationId xmlns:p14="http://schemas.microsoft.com/office/powerpoint/2010/main" val="3750886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Shape 410"/>
          <p:cNvSpPr>
            <a:spLocks noGrp="1"/>
          </p:cNvSpPr>
          <p:nvPr>
            <p:ph type="title"/>
          </p:nvPr>
        </p:nvSpPr>
        <p:spPr>
          <a:xfrm>
            <a:off x="428625" y="-1"/>
            <a:ext cx="8229600" cy="725490"/>
          </a:xfrm>
          <a:prstGeom prst="rect">
            <a:avLst/>
          </a:prstGeom>
        </p:spPr>
        <p:txBody>
          <a:bodyPr/>
          <a:lstStyle>
            <a:lvl1pPr>
              <a:defRPr sz="3600"/>
            </a:lvl1pPr>
          </a:lstStyle>
          <a:p>
            <a:pPr lvl="0">
              <a:defRPr sz="1800">
                <a:solidFill>
                  <a:srgbClr val="000000"/>
                </a:solidFill>
              </a:defRPr>
            </a:pPr>
            <a:r>
              <a:rPr sz="3600">
                <a:solidFill>
                  <a:srgbClr val="696464"/>
                </a:solidFill>
              </a:rPr>
              <a:t>Sunk cost: Example 1 (cont’d)</a:t>
            </a:r>
          </a:p>
        </p:txBody>
      </p:sp>
      <p:sp>
        <p:nvSpPr>
          <p:cNvPr id="411" name="Shape 411"/>
          <p:cNvSpPr>
            <a:spLocks noGrp="1"/>
          </p:cNvSpPr>
          <p:nvPr>
            <p:ph type="body" idx="1"/>
          </p:nvPr>
        </p:nvSpPr>
        <p:spPr>
          <a:xfrm>
            <a:off x="428625" y="714375"/>
            <a:ext cx="8229600" cy="5857875"/>
          </a:xfrm>
          <a:prstGeom prst="rect">
            <a:avLst/>
          </a:prstGeom>
        </p:spPr>
        <p:txBody>
          <a:bodyPr/>
          <a:lstStyle/>
          <a:p>
            <a:pPr lvl="0">
              <a:buSzTx/>
              <a:buNone/>
              <a:defRPr sz="1800"/>
            </a:pPr>
            <a:r>
              <a:rPr sz="2000"/>
              <a:t>Q. And what happened?</a:t>
            </a:r>
          </a:p>
          <a:p>
            <a:pPr marL="457200" lvl="0" indent="-457200">
              <a:buSzTx/>
              <a:buNone/>
              <a:defRPr sz="1800"/>
            </a:pPr>
            <a:r>
              <a:rPr sz="2000"/>
              <a:t>A. Rationally, the extra or marginal cost of eating another slice is zero under the all-you-can-eat plan. You have already paid your $3. For those who got their money back, the cost of eating another slice is also zero. The rational choice for both groups is to keep eating until you get no additional utility from the next slice. So the prediction of the rational choice model is that the two groups would eat the same amount of pizza. But as any ordinary human being can guess, the people who got their money back did not eat nearly as much as the people who did not.</a:t>
            </a:r>
          </a:p>
          <a:p>
            <a:pPr marL="457200" lvl="0" indent="-457200">
              <a:buSzTx/>
              <a:buNone/>
              <a:defRPr sz="1800"/>
            </a:pPr>
            <a:endParaRPr sz="2000"/>
          </a:p>
          <a:p>
            <a:pPr lvl="0">
              <a:buSzTx/>
              <a:buNone/>
              <a:defRPr sz="1800"/>
            </a:pPr>
            <a:r>
              <a:rPr sz="2000"/>
              <a:t>Q. So the people who paid ate more.</a:t>
            </a:r>
          </a:p>
          <a:p>
            <a:pPr lvl="0">
              <a:buSzTx/>
              <a:buNone/>
              <a:defRPr sz="1800"/>
            </a:pPr>
            <a:r>
              <a:rPr sz="2000"/>
              <a:t>A. They ate a lot more. They seemed to be trying to get their money’s worth.</a:t>
            </a:r>
          </a:p>
          <a:p>
            <a:pPr lvl="0">
              <a:buSzTx/>
              <a:buNone/>
              <a:defRPr sz="1800"/>
            </a:pPr>
            <a:r>
              <a:rPr sz="2000"/>
              <a:t> </a:t>
            </a:r>
          </a:p>
          <a:p>
            <a:pPr lvl="0">
              <a:buSzTx/>
              <a:buNone/>
              <a:defRPr sz="1800"/>
            </a:pPr>
            <a:r>
              <a:rPr sz="2000"/>
              <a:t>Q. That is the sunk-cost fallacy.</a:t>
            </a:r>
          </a:p>
          <a:p>
            <a:pPr lvl="0">
              <a:buSzTx/>
              <a:buNone/>
              <a:defRPr sz="1800"/>
            </a:pPr>
            <a:r>
              <a:rPr sz="2000"/>
              <a:t>A. The fact that they had incurred a sunk cost should be irrelevant in a rational decision about how much pizza to eat. And after they left many of them surely regretted how much pizza they had consumed.</a:t>
            </a:r>
          </a:p>
        </p:txBody>
      </p:sp>
    </p:spTree>
    <p:extLst>
      <p:ext uri="{BB962C8B-B14F-4D97-AF65-F5344CB8AC3E}">
        <p14:creationId xmlns:p14="http://schemas.microsoft.com/office/powerpoint/2010/main" val="2610558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tr-TR"/>
          </a:p>
        </p:txBody>
      </p:sp>
      <p:sp>
        <p:nvSpPr>
          <p:cNvPr id="6" name="Subtitle 5"/>
          <p:cNvSpPr>
            <a:spLocks noGrp="1"/>
          </p:cNvSpPr>
          <p:nvPr>
            <p:ph type="subTitle" idx="1"/>
          </p:nvPr>
        </p:nvSpPr>
        <p:spPr/>
        <p:txBody>
          <a:bodyPr/>
          <a:lstStyle/>
          <a:p>
            <a:r>
              <a:rPr lang="en-US" dirty="0" smtClean="0"/>
              <a:t>End of the lecture</a:t>
            </a:r>
            <a:endParaRPr lang="tr-TR" dirty="0"/>
          </a:p>
        </p:txBody>
      </p:sp>
    </p:spTree>
    <p:extLst>
      <p:ext uri="{BB962C8B-B14F-4D97-AF65-F5344CB8AC3E}">
        <p14:creationId xmlns:p14="http://schemas.microsoft.com/office/powerpoint/2010/main" val="1597231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Shape 413"/>
          <p:cNvSpPr>
            <a:spLocks noGrp="1"/>
          </p:cNvSpPr>
          <p:nvPr>
            <p:ph type="title"/>
          </p:nvPr>
        </p:nvSpPr>
        <p:spPr>
          <a:xfrm>
            <a:off x="914400" y="274638"/>
            <a:ext cx="7772400" cy="939784"/>
          </a:xfrm>
          <a:prstGeom prst="rect">
            <a:avLst/>
          </a:prstGeom>
        </p:spPr>
        <p:txBody>
          <a:bodyPr/>
          <a:lstStyle/>
          <a:p>
            <a:pPr lvl="0">
              <a:defRPr sz="1800">
                <a:solidFill>
                  <a:srgbClr val="000000"/>
                </a:solidFill>
              </a:defRPr>
            </a:pPr>
            <a:r>
              <a:rPr sz="4000">
                <a:solidFill>
                  <a:srgbClr val="696464"/>
                </a:solidFill>
              </a:rPr>
              <a:t>Sunk Cost: Example 2</a:t>
            </a:r>
          </a:p>
        </p:txBody>
      </p:sp>
      <p:sp>
        <p:nvSpPr>
          <p:cNvPr id="414" name="Shape 414"/>
          <p:cNvSpPr>
            <a:spLocks noGrp="1"/>
          </p:cNvSpPr>
          <p:nvPr>
            <p:ph type="body" idx="1"/>
          </p:nvPr>
        </p:nvSpPr>
        <p:spPr>
          <a:xfrm>
            <a:off x="457200" y="1214438"/>
            <a:ext cx="8229600" cy="5357812"/>
          </a:xfrm>
          <a:prstGeom prst="rect">
            <a:avLst/>
          </a:prstGeom>
        </p:spPr>
        <p:txBody>
          <a:bodyPr/>
          <a:lstStyle/>
          <a:p>
            <a:pPr marL="211015" lvl="0" indent="-211015">
              <a:defRPr sz="1800"/>
            </a:pPr>
            <a:r>
              <a:rPr sz="2000"/>
              <a:t>Taken from “Why smart people make major money mistakes. Mental blind spots can lead you into financial blunders. Here's how to think clearly about money.”   MONEY magazine,  by GARY BELSKY REPORTER ASSOCIATE: JEANHEE KIM LESLEY ALDERMAN; july 1, 1995</a:t>
            </a:r>
          </a:p>
          <a:p>
            <a:pPr lvl="0">
              <a:buSzTx/>
              <a:buNone/>
              <a:defRPr sz="1800"/>
            </a:pPr>
            <a:r>
              <a:rPr sz="2000">
                <a:hlinkClick r:id="rId2"/>
              </a:rPr>
              <a:t> http://money.cnn.com/magazines/moneymag/moneymag_archive/1995/07/01/204202/index.htm</a:t>
            </a:r>
            <a:r>
              <a:rPr sz="2000"/>
              <a:t> </a:t>
            </a:r>
          </a:p>
          <a:p>
            <a:pPr lvl="0">
              <a:buSzTx/>
              <a:buNone/>
              <a:defRPr sz="1800"/>
            </a:pPr>
            <a:endParaRPr sz="2000"/>
          </a:p>
          <a:p>
            <a:pPr marL="211015" lvl="0" indent="-211015">
              <a:defRPr sz="1800"/>
            </a:pPr>
            <a:r>
              <a:rPr sz="2000"/>
              <a:t>You've been given a free ticket to an exciting football game. At the last minute, a sudden snowstorm makes getting to the stadium somewhat dangerous. Would you go? </a:t>
            </a:r>
          </a:p>
          <a:p>
            <a:pPr lvl="0">
              <a:buSzTx/>
              <a:buNone/>
              <a:defRPr sz="1800"/>
            </a:pPr>
            <a:endParaRPr sz="2000"/>
          </a:p>
          <a:p>
            <a:pPr marL="211015" lvl="0" indent="-211015">
              <a:defRPr sz="1800"/>
            </a:pPr>
            <a:r>
              <a:rPr sz="2000"/>
              <a:t>Now, assume the same game and snowstorm, except this time you paid handsomely for the ticket. Would you go? </a:t>
            </a:r>
          </a:p>
        </p:txBody>
      </p:sp>
    </p:spTree>
    <p:extLst>
      <p:ext uri="{BB962C8B-B14F-4D97-AF65-F5344CB8AC3E}">
        <p14:creationId xmlns:p14="http://schemas.microsoft.com/office/powerpoint/2010/main" val="2265503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Shape 416"/>
          <p:cNvSpPr>
            <a:spLocks noGrp="1"/>
          </p:cNvSpPr>
          <p:nvPr>
            <p:ph type="title"/>
          </p:nvPr>
        </p:nvSpPr>
        <p:spPr>
          <a:xfrm>
            <a:off x="914400" y="274638"/>
            <a:ext cx="7772400" cy="868346"/>
          </a:xfrm>
          <a:prstGeom prst="rect">
            <a:avLst/>
          </a:prstGeom>
        </p:spPr>
        <p:txBody>
          <a:bodyPr/>
          <a:lstStyle/>
          <a:p>
            <a:pPr lvl="0">
              <a:defRPr sz="1800">
                <a:solidFill>
                  <a:srgbClr val="000000"/>
                </a:solidFill>
              </a:defRPr>
            </a:pPr>
            <a:r>
              <a:rPr sz="4000">
                <a:solidFill>
                  <a:srgbClr val="696464"/>
                </a:solidFill>
              </a:rPr>
              <a:t>Sunk Cost: Example 2 (cont’d)</a:t>
            </a:r>
          </a:p>
        </p:txBody>
      </p:sp>
      <p:sp>
        <p:nvSpPr>
          <p:cNvPr id="417" name="Shape 417"/>
          <p:cNvSpPr>
            <a:spLocks noGrp="1"/>
          </p:cNvSpPr>
          <p:nvPr>
            <p:ph type="body" idx="1"/>
          </p:nvPr>
        </p:nvSpPr>
        <p:spPr>
          <a:xfrm>
            <a:off x="457200" y="1214438"/>
            <a:ext cx="8229600" cy="5357812"/>
          </a:xfrm>
          <a:prstGeom prst="rect">
            <a:avLst/>
          </a:prstGeom>
        </p:spPr>
        <p:txBody>
          <a:bodyPr/>
          <a:lstStyle/>
          <a:p>
            <a:pPr marL="211015" lvl="0" indent="-211015">
              <a:defRPr sz="1800"/>
            </a:pPr>
            <a:r>
              <a:rPr sz="2000"/>
              <a:t>Most people are more likely to risk their safety in the snowstorm if they paid for the ticket, according to Richard Thaler. But from a strictly economic point of view, that's irrational. In both scenarios, the choice is the same -- to use the ticket or not. </a:t>
            </a:r>
          </a:p>
          <a:p>
            <a:pPr lvl="0">
              <a:buSzTx/>
              <a:buNone/>
              <a:defRPr sz="1800"/>
            </a:pPr>
            <a:endParaRPr sz="2000"/>
          </a:p>
          <a:p>
            <a:pPr marL="211015" lvl="0" indent="-211015">
              <a:defRPr sz="1800"/>
            </a:pPr>
            <a:r>
              <a:rPr sz="2000"/>
              <a:t>Two all too human tendencies come into play here. The first is sometimes called the </a:t>
            </a:r>
            <a:r>
              <a:rPr sz="2000" b="1"/>
              <a:t>sunk-cost fallacy</a:t>
            </a:r>
            <a:r>
              <a:rPr sz="2000"/>
              <a:t>, meaning that having paid for an item or service can make us overly reluctant to waste it. In the case of the football game, a person who paid for the ticket is more likely to view missing the game as a "waste" than the person who was given the ticket. That's irrational, explains Thaler, because "the fact that you spent $100 shouldn't matter when you decide between the reward of seeing the game and the risk of getting killed." </a:t>
            </a:r>
          </a:p>
        </p:txBody>
      </p:sp>
    </p:spTree>
    <p:extLst>
      <p:ext uri="{BB962C8B-B14F-4D97-AF65-F5344CB8AC3E}">
        <p14:creationId xmlns:p14="http://schemas.microsoft.com/office/powerpoint/2010/main" val="3188204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Shape 419"/>
          <p:cNvSpPr>
            <a:spLocks noGrp="1"/>
          </p:cNvSpPr>
          <p:nvPr>
            <p:ph type="title"/>
          </p:nvPr>
        </p:nvSpPr>
        <p:spPr>
          <a:xfrm>
            <a:off x="914400" y="274638"/>
            <a:ext cx="7772400" cy="1011222"/>
          </a:xfrm>
          <a:prstGeom prst="rect">
            <a:avLst/>
          </a:prstGeom>
        </p:spPr>
        <p:txBody>
          <a:bodyPr/>
          <a:lstStyle/>
          <a:p>
            <a:pPr lvl="0">
              <a:defRPr sz="1800">
                <a:solidFill>
                  <a:srgbClr val="000000"/>
                </a:solidFill>
              </a:defRPr>
            </a:pPr>
            <a:r>
              <a:rPr sz="4000">
                <a:solidFill>
                  <a:srgbClr val="696464"/>
                </a:solidFill>
              </a:rPr>
              <a:t>Sunk Cost: Example 3</a:t>
            </a:r>
          </a:p>
        </p:txBody>
      </p:sp>
      <p:sp>
        <p:nvSpPr>
          <p:cNvPr id="420" name="Shape 420"/>
          <p:cNvSpPr>
            <a:spLocks noGrp="1"/>
          </p:cNvSpPr>
          <p:nvPr>
            <p:ph type="body" idx="1"/>
          </p:nvPr>
        </p:nvSpPr>
        <p:spPr>
          <a:xfrm>
            <a:off x="457200" y="1714487"/>
            <a:ext cx="8229600" cy="4857763"/>
          </a:xfrm>
          <a:prstGeom prst="rect">
            <a:avLst/>
          </a:prstGeom>
        </p:spPr>
        <p:txBody>
          <a:bodyPr/>
          <a:lstStyle>
            <a:lvl1pPr marL="211015" indent="-211015">
              <a:defRPr sz="2000"/>
            </a:lvl1pPr>
          </a:lstStyle>
          <a:p>
            <a:pPr lvl="0">
              <a:defRPr sz="1800"/>
            </a:pPr>
            <a:r>
              <a:rPr sz="2000"/>
              <a:t>Question: You bought a ticket for a movie for 15 TL. The benefit you get from seeing the movie is 20 TL. Just before the movie, you realized that you lost the ticket. Would you buy a new ticket or not?  </a:t>
            </a:r>
          </a:p>
        </p:txBody>
      </p:sp>
    </p:spTree>
    <p:extLst>
      <p:ext uri="{BB962C8B-B14F-4D97-AF65-F5344CB8AC3E}">
        <p14:creationId xmlns:p14="http://schemas.microsoft.com/office/powerpoint/2010/main" val="2543589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Shape 422"/>
          <p:cNvSpPr>
            <a:spLocks noGrp="1"/>
          </p:cNvSpPr>
          <p:nvPr>
            <p:ph type="title"/>
          </p:nvPr>
        </p:nvSpPr>
        <p:spPr>
          <a:xfrm>
            <a:off x="914400" y="274638"/>
            <a:ext cx="7772400" cy="1011222"/>
          </a:xfrm>
          <a:prstGeom prst="rect">
            <a:avLst/>
          </a:prstGeom>
        </p:spPr>
        <p:txBody>
          <a:bodyPr/>
          <a:lstStyle/>
          <a:p>
            <a:pPr lvl="0">
              <a:defRPr sz="1800">
                <a:solidFill>
                  <a:srgbClr val="000000"/>
                </a:solidFill>
              </a:defRPr>
            </a:pPr>
            <a:r>
              <a:rPr sz="4000">
                <a:solidFill>
                  <a:srgbClr val="696464"/>
                </a:solidFill>
              </a:rPr>
              <a:t>Sunk Cost: Example 3 (cont’d)</a:t>
            </a:r>
          </a:p>
        </p:txBody>
      </p:sp>
      <p:sp>
        <p:nvSpPr>
          <p:cNvPr id="423" name="Shape 423"/>
          <p:cNvSpPr>
            <a:spLocks noGrp="1"/>
          </p:cNvSpPr>
          <p:nvPr>
            <p:ph type="body" idx="1"/>
          </p:nvPr>
        </p:nvSpPr>
        <p:spPr>
          <a:xfrm>
            <a:off x="457200" y="1643050"/>
            <a:ext cx="8229600" cy="4929200"/>
          </a:xfrm>
          <a:prstGeom prst="rect">
            <a:avLst/>
          </a:prstGeom>
        </p:spPr>
        <p:txBody>
          <a:bodyPr/>
          <a:lstStyle/>
          <a:p>
            <a:pPr marL="211015" lvl="0" indent="-211015">
              <a:defRPr sz="1800"/>
            </a:pPr>
            <a:r>
              <a:rPr sz="2000"/>
              <a:t>Question: You bought a ticket for a movie for 15 TL. The benefit you get from seeing the movie is 20 TL. Just before the movie, you realized that you lost the ticket. Would you buy a new ticket or not?  </a:t>
            </a:r>
          </a:p>
          <a:p>
            <a:pPr lvl="0">
              <a:defRPr sz="1800"/>
            </a:pPr>
            <a:endParaRPr sz="2000"/>
          </a:p>
          <a:p>
            <a:pPr marL="211015" lvl="0" indent="-211015">
              <a:defRPr sz="1800"/>
            </a:pPr>
            <a:r>
              <a:rPr sz="2000"/>
              <a:t>Answer: Yes (</a:t>
            </a:r>
            <a:r>
              <a:rPr sz="2000" b="1"/>
              <a:t>Sunk-cost fallacy</a:t>
            </a:r>
            <a:r>
              <a:rPr sz="2000"/>
              <a:t>)</a:t>
            </a:r>
          </a:p>
        </p:txBody>
      </p:sp>
    </p:spTree>
    <p:extLst>
      <p:ext uri="{BB962C8B-B14F-4D97-AF65-F5344CB8AC3E}">
        <p14:creationId xmlns:p14="http://schemas.microsoft.com/office/powerpoint/2010/main" val="395636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hape 425"/>
          <p:cNvSpPr>
            <a:spLocks noGrp="1"/>
          </p:cNvSpPr>
          <p:nvPr>
            <p:ph type="title"/>
          </p:nvPr>
        </p:nvSpPr>
        <p:spPr>
          <a:xfrm>
            <a:off x="914400" y="274638"/>
            <a:ext cx="7772400" cy="1011222"/>
          </a:xfrm>
          <a:prstGeom prst="rect">
            <a:avLst/>
          </a:prstGeom>
        </p:spPr>
        <p:txBody>
          <a:bodyPr/>
          <a:lstStyle/>
          <a:p>
            <a:pPr lvl="0">
              <a:defRPr sz="1800">
                <a:solidFill>
                  <a:srgbClr val="000000"/>
                </a:solidFill>
              </a:defRPr>
            </a:pPr>
            <a:r>
              <a:rPr sz="4000">
                <a:solidFill>
                  <a:srgbClr val="696464"/>
                </a:solidFill>
              </a:rPr>
              <a:t>Sunk Cost: Other Examples </a:t>
            </a:r>
          </a:p>
        </p:txBody>
      </p:sp>
      <p:sp>
        <p:nvSpPr>
          <p:cNvPr id="426" name="Shape 426"/>
          <p:cNvSpPr>
            <a:spLocks noGrp="1"/>
          </p:cNvSpPr>
          <p:nvPr>
            <p:ph type="body" idx="1"/>
          </p:nvPr>
        </p:nvSpPr>
        <p:spPr>
          <a:xfrm>
            <a:off x="500062" y="1500173"/>
            <a:ext cx="8229601" cy="5214951"/>
          </a:xfrm>
          <a:prstGeom prst="rect">
            <a:avLst/>
          </a:prstGeom>
        </p:spPr>
        <p:txBody>
          <a:bodyPr/>
          <a:lstStyle/>
          <a:p>
            <a:pPr marL="211015" lvl="0" indent="-211015">
              <a:defRPr sz="1800"/>
            </a:pPr>
            <a:r>
              <a:rPr sz="2000" b="1"/>
              <a:t>How long would you watch a bad movie?</a:t>
            </a:r>
          </a:p>
          <a:p>
            <a:pPr marL="211015" lvl="0" indent="-211015">
              <a:defRPr sz="1800"/>
            </a:pPr>
            <a:r>
              <a:rPr sz="2000" b="1"/>
              <a:t>Bad food from a restaurant</a:t>
            </a:r>
          </a:p>
          <a:p>
            <a:pPr marL="211015" lvl="0" indent="-211015">
              <a:defRPr sz="1800"/>
            </a:pPr>
            <a:r>
              <a:rPr sz="2000" b="1"/>
              <a:t>All-inclusive hotels</a:t>
            </a:r>
          </a:p>
        </p:txBody>
      </p:sp>
    </p:spTree>
    <p:extLst>
      <p:ext uri="{BB962C8B-B14F-4D97-AF65-F5344CB8AC3E}">
        <p14:creationId xmlns:p14="http://schemas.microsoft.com/office/powerpoint/2010/main" val="1667657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
      <a:dk1>
        <a:srgbClr val="000000"/>
      </a:dk1>
      <a:lt1>
        <a:srgbClr val="FFFFFF"/>
      </a:lt1>
      <a:dk2>
        <a:srgbClr val="A7A7A7"/>
      </a:dk2>
      <a:lt2>
        <a:srgbClr val="535353"/>
      </a:lt2>
      <a:accent1>
        <a:srgbClr val="D34817"/>
      </a:accent1>
      <a:accent2>
        <a:srgbClr val="9B2D1F"/>
      </a:accent2>
      <a:accent3>
        <a:srgbClr val="FFFFFF"/>
      </a:accent3>
      <a:accent4>
        <a:srgbClr val="000000"/>
      </a:accent4>
      <a:accent5>
        <a:srgbClr val="E6B1AB"/>
      </a:accent5>
      <a:accent6>
        <a:srgbClr val="8C281B"/>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FFFFFF"/>
          </a:solidFill>
          <a:prstDash val="solid"/>
          <a:miter lim="0"/>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spDef>
    <a:lnDef>
      <a:spPr bwMode="auto">
        <a:xfrm>
          <a:off x="0" y="0"/>
          <a:ext cx="1" cy="1"/>
        </a:xfrm>
        <a:custGeom>
          <a:avLst/>
          <a:gdLst/>
          <a:ahLst/>
          <a:cxnLst/>
          <a:rect l="0" t="0" r="0" b="0"/>
          <a:pathLst/>
        </a:custGeom>
        <a:solidFill>
          <a:srgbClr val="FFFFFF"/>
        </a:solidFill>
        <a:ln w="25400" cap="flat" cmpd="sng" algn="ctr">
          <a:solidFill>
            <a:srgbClr val="FFFFFF"/>
          </a:solidFill>
          <a:prstDash val="solid"/>
          <a:miter lim="0"/>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lnDef>
  </a:objectDefaults>
  <a:extraClrSchemeLst/>
</a:theme>
</file>

<file path=ppt/theme/theme2.xml><?xml version="1.0" encoding="utf-8"?>
<a:theme xmlns:a="http://schemas.openxmlformats.org/drawingml/2006/main" name="2_Office Theme">
  <a:themeElements>
    <a:clrScheme name="">
      <a:dk1>
        <a:srgbClr val="000000"/>
      </a:dk1>
      <a:lt1>
        <a:srgbClr val="FFFFFF"/>
      </a:lt1>
      <a:dk2>
        <a:srgbClr val="A7A7A7"/>
      </a:dk2>
      <a:lt2>
        <a:srgbClr val="535353"/>
      </a:lt2>
      <a:accent1>
        <a:srgbClr val="D34817"/>
      </a:accent1>
      <a:accent2>
        <a:srgbClr val="9B2D1F"/>
      </a:accent2>
      <a:accent3>
        <a:srgbClr val="FFFFFF"/>
      </a:accent3>
      <a:accent4>
        <a:srgbClr val="000000"/>
      </a:accent4>
      <a:accent5>
        <a:srgbClr val="E6B1AB"/>
      </a:accent5>
      <a:accent6>
        <a:srgbClr val="8C281B"/>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FFFFFF"/>
          </a:solidFill>
          <a:prstDash val="solid"/>
          <a:miter lim="0"/>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spDef>
    <a:lnDef>
      <a:spPr bwMode="auto">
        <a:xfrm>
          <a:off x="0" y="0"/>
          <a:ext cx="1" cy="1"/>
        </a:xfrm>
        <a:custGeom>
          <a:avLst/>
          <a:gdLst/>
          <a:ahLst/>
          <a:cxnLst/>
          <a:rect l="0" t="0" r="0" b="0"/>
          <a:pathLst/>
        </a:custGeom>
        <a:solidFill>
          <a:srgbClr val="FFFFFF"/>
        </a:solidFill>
        <a:ln w="25400" cap="flat" cmpd="sng" algn="ctr">
          <a:solidFill>
            <a:srgbClr val="FFFFFF"/>
          </a:solidFill>
          <a:prstDash val="solid"/>
          <a:miter lim="0"/>
          <a:headEnd type="none" w="med" len="med"/>
          <a:tailEnd type="none" w="med" len="med"/>
        </a:ln>
        <a:effectLst>
          <a:outerShdw dist="25400" dir="5400000" algn="ctr" rotWithShape="0">
            <a:srgbClr val="000000">
              <a:alpha val="50000"/>
            </a:srgbClr>
          </a:outerShdw>
        </a:effectLst>
      </a:spPr>
      <a:bodyPr vert="horz" wrap="square" lIns="50800" tIns="50800" rIns="50800" bIns="50800" numCol="1" anchor="ctr" anchorCtr="0" compatLnSpc="1">
        <a:prstTxWarp prst="textNoShape">
          <a:avLst/>
        </a:prstTxWarp>
      </a:bodyPr>
      <a:lstStyle>
        <a:defPPr marL="228600" marR="0" indent="0" algn="l" defTabSz="457200" rtl="0" eaLnBrk="1" fontAlgn="base" latinLnBrk="0" hangingPunct="0">
          <a:lnSpc>
            <a:spcPct val="100000"/>
          </a:lnSpc>
          <a:spcBef>
            <a:spcPct val="0"/>
          </a:spcBef>
          <a:spcAft>
            <a:spcPct val="0"/>
          </a:spcAft>
          <a:buClrTx/>
          <a:buSzTx/>
          <a:buFontTx/>
          <a:buNone/>
          <a:tabLst/>
          <a:defRPr kumimoji="0" lang="tr-TR" sz="1200" b="0" i="0" u="none" strike="noStrike" cap="none" normalizeH="0" baseline="0" smtClean="0">
            <a:ln>
              <a:noFill/>
            </a:ln>
            <a:solidFill>
              <a:srgbClr val="000000"/>
            </a:solidFill>
            <a:effectLst/>
            <a:latin typeface="Helvetica" charset="0"/>
            <a:ea typeface="Helvetica" charset="0"/>
            <a:cs typeface="Helvetica" charset="0"/>
            <a:sym typeface="Helvetica" charset="0"/>
          </a:defRPr>
        </a:defPPr>
      </a:lstStyle>
    </a:lnDef>
  </a:objectDefaults>
  <a:extraClrSchemeLst/>
</a:theme>
</file>

<file path=ppt/theme/theme3.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A7A7A7"/>
      </a:dk2>
      <a:lt2>
        <a:srgbClr val="535353"/>
      </a:lt2>
      <a:accent1>
        <a:srgbClr val="D34817"/>
      </a:accent1>
      <a:accent2>
        <a:srgbClr val="9B2D1F"/>
      </a:accent2>
      <a:accent3>
        <a:srgbClr val="FFFFFF"/>
      </a:accent3>
      <a:accent4>
        <a:srgbClr val="000000"/>
      </a:accent4>
      <a:accent5>
        <a:srgbClr val="E6B1AB"/>
      </a:accent5>
      <a:accent6>
        <a:srgbClr val="8C281B"/>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2279</Words>
  <Application>Microsoft Office PowerPoint</Application>
  <PresentationFormat>On-screen Show (4:3)</PresentationFormat>
  <Paragraphs>214</Paragraphs>
  <Slides>40</Slides>
  <Notes>1</Notes>
  <HiddenSlides>0</HiddenSlides>
  <MMClips>0</MMClips>
  <ScaleCrop>false</ScaleCrop>
  <HeadingPairs>
    <vt:vector size="4" baseType="variant">
      <vt:variant>
        <vt:lpstr>Theme</vt:lpstr>
      </vt:variant>
      <vt:variant>
        <vt:i4>4</vt:i4>
      </vt:variant>
      <vt:variant>
        <vt:lpstr>Slide Titles</vt:lpstr>
      </vt:variant>
      <vt:variant>
        <vt:i4>40</vt:i4>
      </vt:variant>
    </vt:vector>
  </HeadingPairs>
  <TitlesOfParts>
    <vt:vector size="44" baseType="lpstr">
      <vt:lpstr>Office Theme</vt:lpstr>
      <vt:lpstr>2_Office Theme</vt:lpstr>
      <vt:lpstr>Equity</vt:lpstr>
      <vt:lpstr>1_Equity</vt:lpstr>
      <vt:lpstr>Econ 100 Principles of Economics</vt:lpstr>
      <vt:lpstr>PowerPoint Presentation</vt:lpstr>
      <vt:lpstr>Sunk Cost: Example 1</vt:lpstr>
      <vt:lpstr>Sunk cost: Example 1 (cont’d)</vt:lpstr>
      <vt:lpstr>Sunk Cost: Example 2</vt:lpstr>
      <vt:lpstr>Sunk Cost: Example 2 (cont’d)</vt:lpstr>
      <vt:lpstr>Sunk Cost: Example 3</vt:lpstr>
      <vt:lpstr>Sunk Cost: Example 3 (cont’d)</vt:lpstr>
      <vt:lpstr>Sunk Cost: Other Examples </vt:lpstr>
      <vt:lpstr>Sunk Costs</vt:lpstr>
      <vt:lpstr>What is coming next?</vt:lpstr>
      <vt:lpstr>Two major ideas!</vt:lpstr>
      <vt:lpstr>Simple story</vt:lpstr>
      <vt:lpstr>People respond to incentives</vt:lpstr>
      <vt:lpstr>Incentive: definition</vt:lpstr>
      <vt:lpstr>People might respond to incentives in different ways </vt:lpstr>
      <vt:lpstr> People respond to incentives</vt:lpstr>
      <vt:lpstr>(Monetary) incentives may backfire</vt:lpstr>
      <vt:lpstr>First example: Daycare in Haifa</vt:lpstr>
      <vt:lpstr>First example: Daycare in Haifa</vt:lpstr>
      <vt:lpstr>Second example: Blood donation</vt:lpstr>
      <vt:lpstr>A short article highly recommended</vt:lpstr>
      <vt:lpstr>From that article</vt:lpstr>
      <vt:lpstr>Another example from Turkey: Ban of selling alcohol after 10pm.</vt:lpstr>
      <vt:lpstr> EKSISOZLUK moment for this class</vt:lpstr>
      <vt:lpstr> A much more serious case: workplace accidents in Turkey</vt:lpstr>
      <vt:lpstr>PowerPoint Presentation</vt:lpstr>
      <vt:lpstr> Turkey rank first in labor accidents in Europe! </vt:lpstr>
      <vt:lpstr>Traffic safety: A different story </vt:lpstr>
      <vt:lpstr>Traffic safety: A different story </vt:lpstr>
      <vt:lpstr>Traffic safety: A different story </vt:lpstr>
      <vt:lpstr>Traffic safety: A different story </vt:lpstr>
      <vt:lpstr>A (weird?) solution</vt:lpstr>
      <vt:lpstr>The law of  unintended consequences</vt:lpstr>
      <vt:lpstr>The law of  unintended consequences</vt:lpstr>
      <vt:lpstr>The Effects of Automobile Safety Regulation (by Sam Peltzman published in 1975 in the Journal of Political Economy)</vt:lpstr>
      <vt:lpstr>The Effects of Mandatory Seat Belt Laws on Driving Behavior and Traffic Fatalities (by Alma Cohen &amp; Liran Einav. published in 2003 in the Review of Economics and Statistics)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 100 Principles of Economics</dc:title>
  <dc:creator>Ozgur Yilmaz</dc:creator>
  <cp:lastModifiedBy>selin öztürk</cp:lastModifiedBy>
  <cp:revision>22</cp:revision>
  <dcterms:modified xsi:type="dcterms:W3CDTF">2023-03-07T13:04:52Z</dcterms:modified>
</cp:coreProperties>
</file>