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51" r:id="rId2"/>
  </p:sldMasterIdLst>
  <p:notesMasterIdLst>
    <p:notesMasterId r:id="rId71"/>
  </p:notesMasterIdLst>
  <p:sldIdLst>
    <p:sldId id="256"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20" r:id="rId17"/>
    <p:sldId id="321" r:id="rId18"/>
    <p:sldId id="322" r:id="rId19"/>
    <p:sldId id="323" r:id="rId20"/>
    <p:sldId id="324"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27" r:id="rId70"/>
  </p:sldIdLst>
  <p:sldSz cx="9144000" cy="6858000" type="screen4x3"/>
  <p:notesSz cx="6858000" cy="9144000"/>
  <p:defaultTextStyle>
    <a:defPPr>
      <a:defRPr lang="tr-TR"/>
    </a:defPPr>
    <a:lvl1pPr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1pPr>
    <a:lvl2pPr marL="228600" indent="2286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2pPr>
    <a:lvl3pPr marL="457200" indent="4572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3pPr>
    <a:lvl4pPr marL="685800" indent="6858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4pPr>
    <a:lvl5pPr marL="914400" indent="9144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5pPr>
    <a:lvl6pPr marL="2286000" algn="l" defTabSz="914400" rtl="0" eaLnBrk="1" latinLnBrk="0" hangingPunct="1">
      <a:defRPr sz="1200" kern="1200">
        <a:solidFill>
          <a:srgbClr val="000000"/>
        </a:solidFill>
        <a:latin typeface="Helvetica" charset="0"/>
        <a:ea typeface="Helvetica" charset="0"/>
        <a:cs typeface="Helvetica" charset="0"/>
        <a:sym typeface="Helvetica" charset="0"/>
      </a:defRPr>
    </a:lvl6pPr>
    <a:lvl7pPr marL="2743200" algn="l" defTabSz="914400" rtl="0" eaLnBrk="1" latinLnBrk="0" hangingPunct="1">
      <a:defRPr sz="1200" kern="1200">
        <a:solidFill>
          <a:srgbClr val="000000"/>
        </a:solidFill>
        <a:latin typeface="Helvetica" charset="0"/>
        <a:ea typeface="Helvetica" charset="0"/>
        <a:cs typeface="Helvetica" charset="0"/>
        <a:sym typeface="Helvetica" charset="0"/>
      </a:defRPr>
    </a:lvl7pPr>
    <a:lvl8pPr marL="3200400" algn="l" defTabSz="914400" rtl="0" eaLnBrk="1" latinLnBrk="0" hangingPunct="1">
      <a:defRPr sz="1200" kern="1200">
        <a:solidFill>
          <a:srgbClr val="000000"/>
        </a:solidFill>
        <a:latin typeface="Helvetica" charset="0"/>
        <a:ea typeface="Helvetica" charset="0"/>
        <a:cs typeface="Helvetica" charset="0"/>
        <a:sym typeface="Helvetica" charset="0"/>
      </a:defRPr>
    </a:lvl8pPr>
    <a:lvl9pPr marL="3657600" algn="l" defTabSz="914400" rtl="0" eaLnBrk="1" latinLnBrk="0" hangingPunct="1">
      <a:defRPr sz="1200" kern="1200">
        <a:solidFill>
          <a:srgbClr val="000000"/>
        </a:solidFill>
        <a:latin typeface="Helvetica" charset="0"/>
        <a:ea typeface="Helvetica" charset="0"/>
        <a:cs typeface="Helvetica" charset="0"/>
        <a:sym typeface="Helvetic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sp>
      <p:sp>
        <p:nvSpPr>
          <p:cNvPr id="5122" name="Rectangle 2"/>
          <p:cNvSpPr>
            <a:spLocks noGrp="1"/>
          </p:cNvSpPr>
          <p:nvPr>
            <p:ph type="body" sz="quarter" idx="3"/>
          </p:nvPr>
        </p:nvSpPr>
        <p:spPr bwMode="auto">
          <a:xfrm>
            <a:off x="914400" y="4343400"/>
            <a:ext cx="5029200" cy="4114800"/>
          </a:xfrm>
          <a:prstGeom prst="rect">
            <a:avLst/>
          </a:prstGeom>
          <a:noFill/>
          <a:ln w="12700" cap="rnd"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tr-TR" noProof="0" smtClean="0">
                <a:sym typeface="Avenir Roman" charset="0"/>
              </a:rPr>
              <a:t>Click to edit Master text styles</a:t>
            </a:r>
          </a:p>
          <a:p>
            <a:pPr lvl="1"/>
            <a:r>
              <a:rPr lang="tr-TR" noProof="0" smtClean="0">
                <a:sym typeface="Avenir Roman" charset="0"/>
              </a:rPr>
              <a:t>Second level</a:t>
            </a:r>
          </a:p>
          <a:p>
            <a:pPr lvl="2"/>
            <a:r>
              <a:rPr lang="tr-TR" noProof="0" smtClean="0">
                <a:sym typeface="Avenir Roman" charset="0"/>
              </a:rPr>
              <a:t>Third level</a:t>
            </a:r>
          </a:p>
          <a:p>
            <a:pPr lvl="3"/>
            <a:r>
              <a:rPr lang="tr-TR" noProof="0" smtClean="0">
                <a:sym typeface="Avenir Roman" charset="0"/>
              </a:rPr>
              <a:t>Fourth level</a:t>
            </a:r>
          </a:p>
          <a:p>
            <a:pPr lvl="4"/>
            <a:r>
              <a:rPr lang="tr-TR" noProof="0" smtClean="0">
                <a:sym typeface="Avenir Roman" charset="0"/>
              </a:rPr>
              <a:t>Fifth level</a:t>
            </a:r>
          </a:p>
        </p:txBody>
      </p:sp>
    </p:spTree>
    <p:extLst>
      <p:ext uri="{BB962C8B-B14F-4D97-AF65-F5344CB8AC3E}">
        <p14:creationId xmlns:p14="http://schemas.microsoft.com/office/powerpoint/2010/main" val="1979654230"/>
      </p:ext>
    </p:extLst>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1pPr>
    <a:lvl2pPr marL="2286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2pPr>
    <a:lvl3pPr marL="4572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3pPr>
    <a:lvl4pPr marL="6858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4pPr>
    <a:lvl5pPr marL="9144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F1694A0-CB86-440E-9B48-093F98D1AA76}" type="slidenum">
              <a:rPr lang="tr-TR" smtClean="0"/>
              <a:pPr/>
              <a:t>8</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F1694A0-CB86-440E-9B48-093F98D1AA76}" type="slidenum">
              <a:rPr lang="tr-TR" smtClean="0"/>
              <a:pPr/>
              <a:t>9</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F1694A0-CB86-440E-9B48-093F98D1AA76}" type="slidenum">
              <a:rPr lang="tr-TR" smtClean="0"/>
              <a:pPr/>
              <a:t>11</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F1694A0-CB86-440E-9B48-093F98D1AA76}" type="slidenum">
              <a:rPr lang="tr-TR" smtClean="0"/>
              <a:pPr/>
              <a:t>12</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F1694A0-CB86-440E-9B48-093F98D1AA76}" type="slidenum">
              <a:rPr lang="tr-TR" smtClean="0"/>
              <a:pPr/>
              <a:t>13</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F1694A0-CB86-440E-9B48-093F98D1AA76}" type="slidenum">
              <a:rPr lang="tr-TR" smtClean="0"/>
              <a:pPr/>
              <a:t>14</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613" y="8685213"/>
            <a:ext cx="2971800" cy="457200"/>
          </a:xfrm>
          <a:prstGeom prst="rect">
            <a:avLst/>
          </a:prstGeom>
          <a:noFill/>
        </p:spPr>
        <p:txBody>
          <a:bodyPr/>
          <a:lstStyle/>
          <a:p>
            <a:fld id="{4E5221F4-7ECA-49CE-ACC9-BDA1DC7E19B1}" type="slidenum">
              <a:rPr lang="en-US"/>
              <a:pPr/>
              <a:t>17</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884613" y="8685213"/>
            <a:ext cx="2971800" cy="457200"/>
          </a:xfrm>
          <a:prstGeom prst="rect">
            <a:avLst/>
          </a:prstGeom>
          <a:noFill/>
        </p:spPr>
        <p:txBody>
          <a:bodyPr/>
          <a:lstStyle/>
          <a:p>
            <a:fld id="{A4F74A4F-DC83-4504-B838-822F3DD0E8B3}" type="slidenum">
              <a:rPr lang="en-US"/>
              <a:pPr/>
              <a:t>18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xfrm>
            <a:off x="3885275" y="8685610"/>
            <a:ext cx="2971092" cy="456903"/>
          </a:xfrm>
          <a:prstGeom prst="rect">
            <a:avLst/>
          </a:prstGeom>
          <a:ln/>
        </p:spPr>
        <p:txBody>
          <a:bodyPr/>
          <a:lstStyle/>
          <a:p>
            <a:fld id="{E49EC678-EF7B-41F2-9913-073B176EE113}" type="slidenum">
              <a:rPr lang="en-US"/>
              <a:pPr/>
              <a:t>42</a:t>
            </a:fld>
            <a:endParaRPr lang="en-US" dirty="0"/>
          </a:p>
        </p:txBody>
      </p:sp>
      <p:sp>
        <p:nvSpPr>
          <p:cNvPr id="23554" name="Rectangle 2"/>
          <p:cNvSpPr>
            <a:spLocks noGrp="1" noRot="1" noChangeAspect="1" noChangeArrowheads="1" noTextEdit="1"/>
          </p:cNvSpPr>
          <p:nvPr>
            <p:ph type="sldImg"/>
          </p:nvPr>
        </p:nvSpPr>
        <p:spPr>
          <a:xfrm>
            <a:off x="1152525" y="692150"/>
            <a:ext cx="4556125" cy="3417888"/>
          </a:xfrm>
          <a:ln cap="flat"/>
        </p:spPr>
      </p:sp>
      <p:sp>
        <p:nvSpPr>
          <p:cNvPr id="23555" name="Rectangle 3"/>
          <p:cNvSpPr>
            <a:spLocks noGrp="1" noChangeArrowheads="1"/>
          </p:cNvSpPr>
          <p:nvPr>
            <p:ph type="body" idx="1"/>
          </p:nvPr>
        </p:nvSpPr>
        <p:spPr>
          <a:ln/>
        </p:spPr>
        <p:txBody>
          <a:bodyPr/>
          <a:lstStyle/>
          <a:p>
            <a:endParaRPr lang="tr-TR" dirty="0"/>
          </a:p>
        </p:txBody>
      </p:sp>
    </p:spTree>
    <p:extLst>
      <p:ext uri="{BB962C8B-B14F-4D97-AF65-F5344CB8AC3E}">
        <p14:creationId xmlns:p14="http://schemas.microsoft.com/office/powerpoint/2010/main" val="17568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Tree>
    <p:extLst>
      <p:ext uri="{BB962C8B-B14F-4D97-AF65-F5344CB8AC3E}">
        <p14:creationId xmlns:p14="http://schemas.microsoft.com/office/powerpoint/2010/main" val="218062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94959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4232828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Tree>
    <p:extLst>
      <p:ext uri="{BB962C8B-B14F-4D97-AF65-F5344CB8AC3E}">
        <p14:creationId xmlns:p14="http://schemas.microsoft.com/office/powerpoint/2010/main" val="3327416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497641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76707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1295400" y="3200400"/>
            <a:ext cx="3124200" cy="331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572000" y="3200400"/>
            <a:ext cx="3124200" cy="331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104529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44565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169749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149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944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565063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sym typeface="Helvetica"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0489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8661702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81113"/>
            <a:ext cx="2057400" cy="5233987"/>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1281113"/>
            <a:ext cx="6019800" cy="5233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22000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6561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406697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445485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Tree>
    <p:extLst>
      <p:ext uri="{BB962C8B-B14F-4D97-AF65-F5344CB8AC3E}">
        <p14:creationId xmlns:p14="http://schemas.microsoft.com/office/powerpoint/2010/main" val="280638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83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797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sym typeface="Helvetica"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017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1026"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marL="342900" indent="-342900" algn="l" defTabSz="457200" rtl="0" eaLnBrk="0" fontAlgn="base" hangingPunct="0">
        <a:spcBef>
          <a:spcPct val="0"/>
        </a:spcBef>
        <a:spcAft>
          <a:spcPct val="0"/>
        </a:spcAft>
        <a:defRPr sz="1200">
          <a:solidFill>
            <a:srgbClr val="000000"/>
          </a:solidFill>
          <a:latin typeface="+mn-lt"/>
          <a:ea typeface="+mn-ea"/>
          <a:cs typeface="+mn-cs"/>
          <a:sym typeface="Helvetica" charset="0"/>
        </a:defRPr>
      </a:lvl1pPr>
      <a:lvl2pPr marL="228600" indent="228600" algn="l" defTabSz="457200" rtl="0" eaLnBrk="0" fontAlgn="base" hangingPunct="0">
        <a:spcBef>
          <a:spcPct val="0"/>
        </a:spcBef>
        <a:spcAft>
          <a:spcPct val="0"/>
        </a:spcAft>
        <a:defRPr sz="1200">
          <a:solidFill>
            <a:srgbClr val="000000"/>
          </a:solidFill>
          <a:latin typeface="+mn-lt"/>
          <a:ea typeface="+mn-ea"/>
          <a:cs typeface="+mn-cs"/>
          <a:sym typeface="Helvetica" charset="0"/>
        </a:defRPr>
      </a:lvl2pPr>
      <a:lvl3pPr marL="457200" indent="457200" algn="l" defTabSz="457200" rtl="0" eaLnBrk="0" fontAlgn="base" hangingPunct="0">
        <a:spcBef>
          <a:spcPct val="0"/>
        </a:spcBef>
        <a:spcAft>
          <a:spcPct val="0"/>
        </a:spcAft>
        <a:defRPr sz="1200">
          <a:solidFill>
            <a:srgbClr val="000000"/>
          </a:solidFill>
          <a:latin typeface="+mn-lt"/>
          <a:ea typeface="+mn-ea"/>
          <a:cs typeface="+mn-cs"/>
          <a:sym typeface="Helvetica" charset="0"/>
        </a:defRPr>
      </a:lvl3pPr>
      <a:lvl4pPr marL="685800" indent="685800" algn="l" defTabSz="457200" rtl="0" eaLnBrk="0" fontAlgn="base" hangingPunct="0">
        <a:spcBef>
          <a:spcPct val="0"/>
        </a:spcBef>
        <a:spcAft>
          <a:spcPct val="0"/>
        </a:spcAft>
        <a:defRPr sz="1200">
          <a:solidFill>
            <a:srgbClr val="000000"/>
          </a:solidFill>
          <a:latin typeface="+mn-lt"/>
          <a:ea typeface="+mn-ea"/>
          <a:cs typeface="+mn-cs"/>
          <a:sym typeface="Helvetica" charset="0"/>
        </a:defRPr>
      </a:lvl4pPr>
      <a:lvl5pPr marL="914400" indent="914400" algn="l" defTabSz="457200" rtl="0" eaLnBrk="0" fontAlgn="base" hangingPunct="0">
        <a:spcBef>
          <a:spcPct val="0"/>
        </a:spcBef>
        <a:spcAft>
          <a:spcPct val="0"/>
        </a:spcAft>
        <a:defRPr sz="1200">
          <a:solidFill>
            <a:srgbClr val="000000"/>
          </a:solidFill>
          <a:latin typeface="+mn-lt"/>
          <a:ea typeface="+mn-ea"/>
          <a:cs typeface="+mn-cs"/>
          <a:sym typeface="Helvetica" charset="0"/>
        </a:defRPr>
      </a:lvl5pPr>
      <a:lvl6pPr marL="1371600" algn="l" defTabSz="457200" rtl="0" fontAlgn="base" hangingPunct="0">
        <a:spcBef>
          <a:spcPct val="0"/>
        </a:spcBef>
        <a:spcAft>
          <a:spcPct val="0"/>
        </a:spcAft>
        <a:defRPr sz="1200">
          <a:solidFill>
            <a:srgbClr val="000000"/>
          </a:solidFill>
          <a:latin typeface="+mn-lt"/>
          <a:ea typeface="+mn-ea"/>
          <a:cs typeface="+mn-cs"/>
          <a:sym typeface="Helvetica" charset="0"/>
        </a:defRPr>
      </a:lvl6pPr>
      <a:lvl7pPr marL="1828800" algn="l" defTabSz="457200" rtl="0" fontAlgn="base" hangingPunct="0">
        <a:spcBef>
          <a:spcPct val="0"/>
        </a:spcBef>
        <a:spcAft>
          <a:spcPct val="0"/>
        </a:spcAft>
        <a:defRPr sz="1200">
          <a:solidFill>
            <a:srgbClr val="000000"/>
          </a:solidFill>
          <a:latin typeface="+mn-lt"/>
          <a:ea typeface="+mn-ea"/>
          <a:cs typeface="+mn-cs"/>
          <a:sym typeface="Helvetica" charset="0"/>
        </a:defRPr>
      </a:lvl7pPr>
      <a:lvl8pPr marL="2286000" algn="l" defTabSz="457200" rtl="0" fontAlgn="base" hangingPunct="0">
        <a:spcBef>
          <a:spcPct val="0"/>
        </a:spcBef>
        <a:spcAft>
          <a:spcPct val="0"/>
        </a:spcAft>
        <a:defRPr sz="1200">
          <a:solidFill>
            <a:srgbClr val="000000"/>
          </a:solidFill>
          <a:latin typeface="+mn-lt"/>
          <a:ea typeface="+mn-ea"/>
          <a:cs typeface="+mn-cs"/>
          <a:sym typeface="Helvetica" charset="0"/>
        </a:defRPr>
      </a:lvl8pPr>
      <a:lvl9pPr marL="2743200" algn="l" defTabSz="457200" rtl="0" fontAlgn="base" hangingPunct="0">
        <a:spcBef>
          <a:spcPct val="0"/>
        </a:spcBef>
        <a:spcAft>
          <a:spcPct val="0"/>
        </a:spcAft>
        <a:defRPr sz="1200">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4097"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4098" name="AutoShape 2" descr="image1.tif"/>
          <p:cNvSpPr>
            <a:spLocks/>
          </p:cNvSpPr>
          <p:nvPr/>
        </p:nvSpPr>
        <p:spPr bwMode="auto">
          <a:xfrm>
            <a:off x="65088" y="68263"/>
            <a:ext cx="9012237" cy="6692900"/>
          </a:xfrm>
          <a:prstGeom prst="roundRect">
            <a:avLst>
              <a:gd name="adj" fmla="val 4931"/>
            </a:avLst>
          </a:prstGeom>
          <a:blipFill dpi="0" rotWithShape="0">
            <a:blip r:embed="rId13"/>
            <a:srcRect/>
            <a:tile tx="0" ty="0" sx="100000" sy="100000" flip="none" algn="tl"/>
          </a:blipFill>
          <a:ln w="6350" cap="sq" cmpd="sng">
            <a:solidFill>
              <a:srgbClr val="000000"/>
            </a:solidFill>
            <a:prstDash val="solid"/>
            <a:round/>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3076" name="Rectangle 3"/>
          <p:cNvSpPr>
            <a:spLocks noGrp="1"/>
          </p:cNvSpPr>
          <p:nvPr>
            <p:ph type="body" idx="1"/>
          </p:nvPr>
        </p:nvSpPr>
        <p:spPr bwMode="auto">
          <a:xfrm>
            <a:off x="1295400" y="3200400"/>
            <a:ext cx="64008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50800" tIns="50800" rIns="50800" bIns="50800" numCol="1" anchor="t" anchorCtr="0" compatLnSpc="1">
            <a:prstTxWarp prst="textNoShape">
              <a:avLst/>
            </a:prstTxWarp>
          </a:bodyPr>
          <a:lstStyle/>
          <a:p>
            <a:pPr lvl="0"/>
            <a:r>
              <a:rPr lang="tr-TR" altLang="en-US" smtClean="0">
                <a:sym typeface="Helvetica" charset="0"/>
              </a:rPr>
              <a:t>Click to edit Master text styles</a:t>
            </a:r>
          </a:p>
          <a:p>
            <a:pPr lvl="1"/>
            <a:r>
              <a:rPr lang="tr-TR" altLang="en-US" smtClean="0">
                <a:sym typeface="Helvetica" charset="0"/>
              </a:rPr>
              <a:t>Second level</a:t>
            </a:r>
          </a:p>
          <a:p>
            <a:pPr lvl="2"/>
            <a:r>
              <a:rPr lang="tr-TR" altLang="en-US" smtClean="0">
                <a:sym typeface="Helvetica" charset="0"/>
              </a:rPr>
              <a:t>Third level</a:t>
            </a:r>
          </a:p>
          <a:p>
            <a:pPr lvl="3"/>
            <a:r>
              <a:rPr lang="tr-TR" altLang="en-US" smtClean="0">
                <a:sym typeface="Helvetica" charset="0"/>
              </a:rPr>
              <a:t>Fourth level</a:t>
            </a:r>
          </a:p>
          <a:p>
            <a:pPr lvl="4"/>
            <a:r>
              <a:rPr lang="tr-TR" altLang="en-US" smtClean="0">
                <a:sym typeface="Helvetica" charset="0"/>
              </a:rPr>
              <a:t>Fifth level</a:t>
            </a:r>
          </a:p>
        </p:txBody>
      </p:sp>
      <p:sp>
        <p:nvSpPr>
          <p:cNvPr id="4100" name="AutoShape 4"/>
          <p:cNvSpPr>
            <a:spLocks/>
          </p:cNvSpPr>
          <p:nvPr/>
        </p:nvSpPr>
        <p:spPr bwMode="auto">
          <a:xfrm>
            <a:off x="61913" y="1447800"/>
            <a:ext cx="9021762" cy="1528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34817"/>
          </a:solidFill>
          <a:ln w="12700" cap="flat" cmpd="sng">
            <a:noFill/>
            <a:prstDash val="solid"/>
            <a:miter lim="0"/>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4101" name="AutoShape 5"/>
          <p:cNvSpPr>
            <a:spLocks/>
          </p:cNvSpPr>
          <p:nvPr/>
        </p:nvSpPr>
        <p:spPr bwMode="auto">
          <a:xfrm>
            <a:off x="61913" y="1395413"/>
            <a:ext cx="9021762" cy="120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6AFA9"/>
          </a:solidFill>
          <a:ln w="12700" cap="flat" cmpd="sng">
            <a:noFill/>
            <a:prstDash val="solid"/>
            <a:miter lim="0"/>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4102" name="AutoShape 6"/>
          <p:cNvSpPr>
            <a:spLocks/>
          </p:cNvSpPr>
          <p:nvPr/>
        </p:nvSpPr>
        <p:spPr bwMode="auto">
          <a:xfrm>
            <a:off x="61913" y="2976563"/>
            <a:ext cx="9021762" cy="109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918485"/>
          </a:solidFill>
          <a:ln w="12700" cap="flat" cmpd="sng">
            <a:noFill/>
            <a:prstDash val="solid"/>
            <a:miter lim="0"/>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3080" name="Rectangle 7"/>
          <p:cNvSpPr>
            <a:spLocks noGrp="1"/>
          </p:cNvSpPr>
          <p:nvPr>
            <p:ph type="title"/>
          </p:nvPr>
        </p:nvSpPr>
        <p:spPr bwMode="auto">
          <a:xfrm>
            <a:off x="457200" y="1281113"/>
            <a:ext cx="822960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50800" tIns="50800" rIns="50800" bIns="50800" numCol="1" anchor="ctr" anchorCtr="0" compatLnSpc="1">
            <a:prstTxWarp prst="textNoShape">
              <a:avLst/>
            </a:prstTxWarp>
          </a:bodyPr>
          <a:lstStyle/>
          <a:p>
            <a:pPr lvl="0"/>
            <a:r>
              <a:rPr lang="tr-TR" altLang="en-US" smtClean="0">
                <a:sym typeface="Helvetica" charset="0"/>
              </a:rPr>
              <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marL="342900" indent="-342900" algn="l" defTabSz="457200" rtl="0" eaLnBrk="0" fontAlgn="base" hangingPunct="0">
        <a:spcBef>
          <a:spcPct val="0"/>
        </a:spcBef>
        <a:spcAft>
          <a:spcPct val="0"/>
        </a:spcAft>
        <a:defRPr sz="1200">
          <a:solidFill>
            <a:srgbClr val="000000"/>
          </a:solidFill>
          <a:latin typeface="+mn-lt"/>
          <a:ea typeface="+mn-ea"/>
          <a:cs typeface="+mn-cs"/>
          <a:sym typeface="Helvetica" charset="0"/>
        </a:defRPr>
      </a:lvl1pPr>
      <a:lvl2pPr marL="228600" indent="228600" algn="l" defTabSz="457200" rtl="0" eaLnBrk="0" fontAlgn="base" hangingPunct="0">
        <a:spcBef>
          <a:spcPct val="0"/>
        </a:spcBef>
        <a:spcAft>
          <a:spcPct val="0"/>
        </a:spcAft>
        <a:defRPr sz="1200">
          <a:solidFill>
            <a:srgbClr val="000000"/>
          </a:solidFill>
          <a:latin typeface="+mn-lt"/>
          <a:ea typeface="+mn-ea"/>
          <a:cs typeface="+mn-cs"/>
          <a:sym typeface="Helvetica" charset="0"/>
        </a:defRPr>
      </a:lvl2pPr>
      <a:lvl3pPr marL="457200" indent="457200" algn="l" defTabSz="457200" rtl="0" eaLnBrk="0" fontAlgn="base" hangingPunct="0">
        <a:spcBef>
          <a:spcPct val="0"/>
        </a:spcBef>
        <a:spcAft>
          <a:spcPct val="0"/>
        </a:spcAft>
        <a:defRPr sz="1200">
          <a:solidFill>
            <a:srgbClr val="000000"/>
          </a:solidFill>
          <a:latin typeface="+mn-lt"/>
          <a:ea typeface="+mn-ea"/>
          <a:cs typeface="+mn-cs"/>
          <a:sym typeface="Helvetica" charset="0"/>
        </a:defRPr>
      </a:lvl3pPr>
      <a:lvl4pPr marL="685800" indent="685800" algn="l" defTabSz="457200" rtl="0" eaLnBrk="0" fontAlgn="base" hangingPunct="0">
        <a:spcBef>
          <a:spcPct val="0"/>
        </a:spcBef>
        <a:spcAft>
          <a:spcPct val="0"/>
        </a:spcAft>
        <a:defRPr sz="1200">
          <a:solidFill>
            <a:srgbClr val="000000"/>
          </a:solidFill>
          <a:latin typeface="+mn-lt"/>
          <a:ea typeface="+mn-ea"/>
          <a:cs typeface="+mn-cs"/>
          <a:sym typeface="Helvetica" charset="0"/>
        </a:defRPr>
      </a:lvl4pPr>
      <a:lvl5pPr marL="914400" indent="914400" algn="l" defTabSz="457200" rtl="0" eaLnBrk="0" fontAlgn="base" hangingPunct="0">
        <a:spcBef>
          <a:spcPct val="0"/>
        </a:spcBef>
        <a:spcAft>
          <a:spcPct val="0"/>
        </a:spcAft>
        <a:defRPr sz="1200">
          <a:solidFill>
            <a:srgbClr val="000000"/>
          </a:solidFill>
          <a:latin typeface="+mn-lt"/>
          <a:ea typeface="+mn-ea"/>
          <a:cs typeface="+mn-cs"/>
          <a:sym typeface="Helvetica" charset="0"/>
        </a:defRPr>
      </a:lvl5pPr>
      <a:lvl6pPr marL="1371600" algn="l" defTabSz="457200" rtl="0" fontAlgn="base" hangingPunct="0">
        <a:spcBef>
          <a:spcPct val="0"/>
        </a:spcBef>
        <a:spcAft>
          <a:spcPct val="0"/>
        </a:spcAft>
        <a:defRPr sz="1200">
          <a:solidFill>
            <a:srgbClr val="000000"/>
          </a:solidFill>
          <a:latin typeface="+mn-lt"/>
          <a:ea typeface="+mn-ea"/>
          <a:cs typeface="+mn-cs"/>
          <a:sym typeface="Helvetica" charset="0"/>
        </a:defRPr>
      </a:lvl6pPr>
      <a:lvl7pPr marL="1828800" algn="l" defTabSz="457200" rtl="0" fontAlgn="base" hangingPunct="0">
        <a:spcBef>
          <a:spcPct val="0"/>
        </a:spcBef>
        <a:spcAft>
          <a:spcPct val="0"/>
        </a:spcAft>
        <a:defRPr sz="1200">
          <a:solidFill>
            <a:srgbClr val="000000"/>
          </a:solidFill>
          <a:latin typeface="+mn-lt"/>
          <a:ea typeface="+mn-ea"/>
          <a:cs typeface="+mn-cs"/>
          <a:sym typeface="Helvetica" charset="0"/>
        </a:defRPr>
      </a:lvl7pPr>
      <a:lvl8pPr marL="2286000" algn="l" defTabSz="457200" rtl="0" fontAlgn="base" hangingPunct="0">
        <a:spcBef>
          <a:spcPct val="0"/>
        </a:spcBef>
        <a:spcAft>
          <a:spcPct val="0"/>
        </a:spcAft>
        <a:defRPr sz="1200">
          <a:solidFill>
            <a:srgbClr val="000000"/>
          </a:solidFill>
          <a:latin typeface="+mn-lt"/>
          <a:ea typeface="+mn-ea"/>
          <a:cs typeface="+mn-cs"/>
          <a:sym typeface="Helvetica" charset="0"/>
        </a:defRPr>
      </a:lvl8pPr>
      <a:lvl9pPr marL="2743200" algn="l" defTabSz="457200" rtl="0" fontAlgn="base" hangingPunct="0">
        <a:spcBef>
          <a:spcPct val="0"/>
        </a:spcBef>
        <a:spcAft>
          <a:spcPct val="0"/>
        </a:spcAft>
        <a:defRPr sz="1200">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http-server.carleton.ca/~karmstro/bios/Robinson.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a:xfrm>
            <a:off x="1295400" y="3200400"/>
            <a:ext cx="6400800" cy="1600200"/>
          </a:xfrm>
        </p:spPr>
        <p:txBody>
          <a:bodyPr/>
          <a:lstStyle/>
          <a:p>
            <a:pPr marL="0" indent="0" algn="ctr" defTabSz="914400" eaLnBrk="1">
              <a:spcBef>
                <a:spcPts val="500"/>
              </a:spcBef>
            </a:pPr>
            <a:r>
              <a:rPr lang="tr-TR" altLang="en-US" sz="2600" dirty="0" err="1" smtClean="0">
                <a:solidFill>
                  <a:srgbClr val="696464"/>
                </a:solidFill>
                <a:latin typeface="Perpetua" pitchFamily="18" charset="0"/>
                <a:ea typeface="Perpetua" pitchFamily="18" charset="0"/>
                <a:cs typeface="Perpetua" pitchFamily="18" charset="0"/>
                <a:sym typeface="Perpetua" pitchFamily="18" charset="0"/>
              </a:rPr>
              <a:t>Lecture</a:t>
            </a:r>
            <a:r>
              <a:rPr lang="tr-TR" altLang="en-US" sz="2600" dirty="0" smtClean="0">
                <a:solidFill>
                  <a:srgbClr val="696464"/>
                </a:solidFill>
                <a:latin typeface="Perpetua" pitchFamily="18" charset="0"/>
                <a:ea typeface="Perpetua" pitchFamily="18" charset="0"/>
                <a:cs typeface="Perpetua" pitchFamily="18" charset="0"/>
                <a:sym typeface="Perpetua" pitchFamily="18" charset="0"/>
              </a:rPr>
              <a:t> </a:t>
            </a:r>
            <a:r>
              <a:rPr lang="en-US" altLang="en-US" sz="2600" dirty="0" smtClean="0">
                <a:solidFill>
                  <a:srgbClr val="696464"/>
                </a:solidFill>
                <a:latin typeface="Perpetua" pitchFamily="18" charset="0"/>
                <a:ea typeface="Perpetua" pitchFamily="18" charset="0"/>
                <a:cs typeface="Perpetua" pitchFamily="18" charset="0"/>
                <a:sym typeface="Perpetua" pitchFamily="18" charset="0"/>
              </a:rPr>
              <a:t>5</a:t>
            </a:r>
            <a:r>
              <a:rPr lang="tr-TR" altLang="en-US" sz="2600" dirty="0" smtClean="0">
                <a:solidFill>
                  <a:srgbClr val="696464"/>
                </a:solidFill>
                <a:latin typeface="Perpetua" pitchFamily="18" charset="0"/>
                <a:ea typeface="Perpetua" pitchFamily="18" charset="0"/>
                <a:cs typeface="Perpetua" pitchFamily="18" charset="0"/>
                <a:sym typeface="Perpetua" pitchFamily="18" charset="0"/>
              </a:rPr>
              <a:t> </a:t>
            </a:r>
          </a:p>
          <a:p>
            <a:pPr marL="0" indent="0" algn="ctr" defTabSz="914400" eaLnBrk="1">
              <a:spcBef>
                <a:spcPts val="500"/>
              </a:spcBef>
            </a:pPr>
            <a:r>
              <a:rPr lang="tr-TR" altLang="en-US" sz="2600" dirty="0" err="1" smtClean="0">
                <a:solidFill>
                  <a:srgbClr val="696464"/>
                </a:solidFill>
                <a:latin typeface="Perpetua" pitchFamily="18" charset="0"/>
                <a:ea typeface="Perpetua" pitchFamily="18" charset="0"/>
                <a:cs typeface="Perpetua" pitchFamily="18" charset="0"/>
                <a:sym typeface="Perpetua" pitchFamily="18" charset="0"/>
              </a:rPr>
              <a:t>March</a:t>
            </a:r>
            <a:r>
              <a:rPr lang="tr-TR" altLang="en-US" sz="2600" dirty="0" smtClean="0">
                <a:solidFill>
                  <a:srgbClr val="696464"/>
                </a:solidFill>
                <a:latin typeface="Perpetua" pitchFamily="18" charset="0"/>
                <a:ea typeface="Perpetua" pitchFamily="18" charset="0"/>
                <a:cs typeface="Perpetua" pitchFamily="18" charset="0"/>
                <a:sym typeface="Perpetua" pitchFamily="18" charset="0"/>
              </a:rPr>
              <a:t> 13</a:t>
            </a:r>
          </a:p>
        </p:txBody>
      </p:sp>
      <p:sp>
        <p:nvSpPr>
          <p:cNvPr id="4099" name="Rectangle 2"/>
          <p:cNvSpPr>
            <a:spLocks noGrp="1" noChangeArrowheads="1"/>
          </p:cNvSpPr>
          <p:nvPr>
            <p:ph type="title"/>
          </p:nvPr>
        </p:nvSpPr>
        <p:spPr>
          <a:xfrm>
            <a:off x="457200" y="1504950"/>
            <a:ext cx="8229600" cy="1470025"/>
          </a:xfrm>
        </p:spPr>
        <p:txBody>
          <a:bodyPr/>
          <a:lstStyle/>
          <a:p>
            <a:pPr algn="ctr" defTabSz="914400" eaLnBrk="1"/>
            <a:r>
              <a:rPr lang="tr-TR" altLang="en-US" sz="4000" smtClean="0">
                <a:solidFill>
                  <a:srgbClr val="FFFFFF"/>
                </a:solidFill>
              </a:rPr>
              <a:t>Econ 100</a:t>
            </a:r>
            <a:br>
              <a:rPr lang="tr-TR" altLang="en-US" sz="4000" smtClean="0">
                <a:solidFill>
                  <a:srgbClr val="FFFFFF"/>
                </a:solidFill>
              </a:rPr>
            </a:br>
            <a:r>
              <a:rPr lang="tr-TR" altLang="en-US" sz="4000" smtClean="0">
                <a:solidFill>
                  <a:srgbClr val="FFFFFF"/>
                </a:solidFill>
              </a:rPr>
              <a:t>Principles of Economics</a:t>
            </a:r>
            <a:endParaRPr lang="tr-TR" altLang="en-US" smtClean="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tr-TR"/>
          </a:p>
        </p:txBody>
      </p:sp>
      <p:sp>
        <p:nvSpPr>
          <p:cNvPr id="6" name="Content Placeholder 5"/>
          <p:cNvSpPr>
            <a:spLocks noGrp="1"/>
          </p:cNvSpPr>
          <p:nvPr>
            <p:ph idx="1"/>
          </p:nvPr>
        </p:nvSpPr>
        <p:spPr/>
        <p:txBody>
          <a:bodyPr>
            <a:normAutofit/>
          </a:bodyPr>
          <a:lstStyle/>
          <a:p>
            <a:pPr>
              <a:buNone/>
            </a:pPr>
            <a:r>
              <a:rPr lang="en-US" sz="2800" dirty="0" smtClean="0"/>
              <a:t>Repeat this for the second bag.</a:t>
            </a:r>
            <a:endParaRPr lang="tr-TR" sz="2800" dirty="0"/>
          </a:p>
        </p:txBody>
      </p:sp>
    </p:spTree>
    <p:extLst>
      <p:ext uri="{BB962C8B-B14F-4D97-AF65-F5344CB8AC3E}">
        <p14:creationId xmlns:p14="http://schemas.microsoft.com/office/powerpoint/2010/main" val="3026483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p:txBody>
          <a:bodyPr>
            <a:normAutofit fontScale="90000"/>
          </a:bodyPr>
          <a:lstStyle/>
          <a:p>
            <a:pPr eaLnBrk="1" hangingPunct="1"/>
            <a:r>
              <a:rPr lang="en-US" sz="2800" dirty="0" smtClean="0"/>
              <a:t>Heather’s Problem</a:t>
            </a:r>
            <a:br>
              <a:rPr lang="en-US" sz="2800" dirty="0" smtClean="0"/>
            </a:br>
            <a:r>
              <a:rPr lang="en-US" sz="2800" dirty="0" smtClean="0"/>
              <a:t>One bag of compost costs $10, tomatoes sell for $2/kg </a:t>
            </a:r>
            <a:br>
              <a:rPr lang="en-US" sz="2800" dirty="0" smtClean="0"/>
            </a:br>
            <a:endParaRPr lang="en-US" sz="2800" dirty="0" smtClean="0"/>
          </a:p>
        </p:txBody>
      </p:sp>
      <p:graphicFrame>
        <p:nvGraphicFramePr>
          <p:cNvPr id="6" name="Content Placeholder 5"/>
          <p:cNvGraphicFramePr>
            <a:graphicFrameLocks noGrp="1"/>
          </p:cNvGraphicFramePr>
          <p:nvPr>
            <p:ph sz="half" idx="1"/>
          </p:nvPr>
        </p:nvGraphicFramePr>
        <p:xfrm>
          <a:off x="179512" y="1600200"/>
          <a:ext cx="8604000" cy="4053840"/>
        </p:xfrm>
        <a:graphic>
          <a:graphicData uri="http://schemas.openxmlformats.org/drawingml/2006/table">
            <a:tbl>
              <a:tblPr firstRow="1" bandRow="1">
                <a:tableStyleId>{5C22544A-7EE6-4342-B048-85BDC9FD1C3A}</a:tableStyleId>
              </a:tblPr>
              <a:tblGrid>
                <a:gridCol w="1080000"/>
                <a:gridCol w="1116000"/>
                <a:gridCol w="1008000"/>
                <a:gridCol w="720000"/>
                <a:gridCol w="4680000"/>
              </a:tblGrid>
              <a:tr h="370840">
                <a:tc>
                  <a:txBody>
                    <a:bodyPr/>
                    <a:lstStyle/>
                    <a:p>
                      <a:pPr algn="ctr"/>
                      <a:r>
                        <a:rPr lang="en-US" b="0" dirty="0" smtClean="0">
                          <a:solidFill>
                            <a:schemeClr val="tx1"/>
                          </a:solidFill>
                        </a:rPr>
                        <a:t>Compost</a:t>
                      </a:r>
                    </a:p>
                    <a:p>
                      <a:pPr algn="ctr"/>
                      <a:r>
                        <a:rPr lang="en-US" b="0" dirty="0" smtClean="0">
                          <a:solidFill>
                            <a:schemeClr val="tx1"/>
                          </a:solidFill>
                        </a:rPr>
                        <a:t>(bags)</a:t>
                      </a:r>
                      <a:endParaRPr lang="tr-TR" b="0"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Tomatoes</a:t>
                      </a:r>
                    </a:p>
                    <a:p>
                      <a:pPr algn="ctr"/>
                      <a:r>
                        <a:rPr lang="en-US" b="0" dirty="0" smtClean="0">
                          <a:solidFill>
                            <a:schemeClr val="tx1"/>
                          </a:solidFill>
                        </a:rPr>
                        <a:t>(kg)</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Total Revenue</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0</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50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1</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120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20</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The additional</a:t>
                      </a:r>
                      <a:r>
                        <a:rPr lang="en-US" b="0" baseline="0" dirty="0" smtClean="0">
                          <a:solidFill>
                            <a:schemeClr val="tx1"/>
                          </a:solidFill>
                        </a:rPr>
                        <a:t> benefit of the 1</a:t>
                      </a:r>
                      <a:r>
                        <a:rPr lang="en-US" b="0" baseline="30000" dirty="0" smtClean="0">
                          <a:solidFill>
                            <a:schemeClr val="tx1"/>
                          </a:solidFill>
                        </a:rPr>
                        <a:t>st</a:t>
                      </a:r>
                      <a:r>
                        <a:rPr lang="en-US" b="0" baseline="0" dirty="0" smtClean="0">
                          <a:solidFill>
                            <a:schemeClr val="tx1"/>
                          </a:solidFill>
                        </a:rPr>
                        <a:t> bag of compost</a:t>
                      </a:r>
                      <a:endParaRPr lang="tr-TR" b="0" dirty="0" smtClean="0">
                        <a:solidFill>
                          <a:schemeClr val="tx1"/>
                        </a:solidFill>
                      </a:endParaRPr>
                    </a:p>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2</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136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3</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148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4</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156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5</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80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160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tr-TR"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7" name="Content Placeholder 4"/>
          <p:cNvSpPr>
            <a:spLocks noGrp="1"/>
          </p:cNvSpPr>
          <p:nvPr>
            <p:ph sz="half" idx="2"/>
          </p:nvPr>
        </p:nvSpPr>
        <p:spPr>
          <a:xfrm>
            <a:off x="683568" y="5311749"/>
            <a:ext cx="8071048" cy="1285603"/>
          </a:xfrm>
        </p:spPr>
        <p:txBody>
          <a:bodyPr>
            <a:normAutofit lnSpcReduction="10000"/>
          </a:bodyPr>
          <a:lstStyle/>
          <a:p>
            <a:pPr marL="0" indent="0">
              <a:spcBef>
                <a:spcPts val="0"/>
              </a:spcBef>
              <a:spcAft>
                <a:spcPts val="1200"/>
              </a:spcAft>
              <a:buNone/>
            </a:pPr>
            <a:endParaRPr lang="en-US" sz="2400" dirty="0" smtClean="0"/>
          </a:p>
          <a:p>
            <a:pPr marL="0" indent="0">
              <a:spcBef>
                <a:spcPts val="0"/>
              </a:spcBef>
              <a:spcAft>
                <a:spcPts val="1200"/>
              </a:spcAft>
              <a:buNone/>
            </a:pPr>
            <a:r>
              <a:rPr lang="en-US" sz="2400" dirty="0" smtClean="0"/>
              <a:t>What is the additional “benefit” (in $) of the second bag of compost?</a:t>
            </a:r>
            <a:endParaRPr lang="tr-TR" sz="2400" dirty="0"/>
          </a:p>
        </p:txBody>
      </p:sp>
    </p:spTree>
    <p:extLst>
      <p:ext uri="{BB962C8B-B14F-4D97-AF65-F5344CB8AC3E}">
        <p14:creationId xmlns:p14="http://schemas.microsoft.com/office/powerpoint/2010/main" val="3257087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p:txBody>
          <a:bodyPr>
            <a:normAutofit fontScale="90000"/>
          </a:bodyPr>
          <a:lstStyle/>
          <a:p>
            <a:pPr eaLnBrk="1" hangingPunct="1"/>
            <a:r>
              <a:rPr lang="en-US" sz="2800" dirty="0" smtClean="0"/>
              <a:t>Heather’s Problem</a:t>
            </a:r>
            <a:br>
              <a:rPr lang="en-US" sz="2800" dirty="0" smtClean="0"/>
            </a:br>
            <a:r>
              <a:rPr lang="en-US" sz="2800" dirty="0" smtClean="0"/>
              <a:t>One bag of compost costs $10, tomatoes sell for $2/kg </a:t>
            </a:r>
            <a:br>
              <a:rPr lang="en-US" sz="2800" dirty="0" smtClean="0"/>
            </a:br>
            <a:endParaRPr lang="en-US" sz="2800" dirty="0" smtClean="0"/>
          </a:p>
        </p:txBody>
      </p:sp>
      <p:graphicFrame>
        <p:nvGraphicFramePr>
          <p:cNvPr id="6" name="Content Placeholder 5"/>
          <p:cNvGraphicFramePr>
            <a:graphicFrameLocks noGrp="1"/>
          </p:cNvGraphicFramePr>
          <p:nvPr>
            <p:ph sz="half" idx="1"/>
          </p:nvPr>
        </p:nvGraphicFramePr>
        <p:xfrm>
          <a:off x="179512" y="1268760"/>
          <a:ext cx="8604000" cy="4597400"/>
        </p:xfrm>
        <a:graphic>
          <a:graphicData uri="http://schemas.openxmlformats.org/drawingml/2006/table">
            <a:tbl>
              <a:tblPr firstRow="1" bandRow="1">
                <a:tableStyleId>{5C22544A-7EE6-4342-B048-85BDC9FD1C3A}</a:tableStyleId>
              </a:tblPr>
              <a:tblGrid>
                <a:gridCol w="1080000"/>
                <a:gridCol w="1116000"/>
                <a:gridCol w="1008000"/>
                <a:gridCol w="720000"/>
                <a:gridCol w="4680000"/>
              </a:tblGrid>
              <a:tr h="370840">
                <a:tc>
                  <a:txBody>
                    <a:bodyPr/>
                    <a:lstStyle/>
                    <a:p>
                      <a:pPr algn="ctr"/>
                      <a:r>
                        <a:rPr lang="en-US" b="0" dirty="0" smtClean="0">
                          <a:solidFill>
                            <a:schemeClr val="tx1"/>
                          </a:solidFill>
                        </a:rPr>
                        <a:t>Compost</a:t>
                      </a:r>
                    </a:p>
                    <a:p>
                      <a:pPr algn="ctr"/>
                      <a:r>
                        <a:rPr lang="en-US" b="0" dirty="0" smtClean="0">
                          <a:solidFill>
                            <a:schemeClr val="tx1"/>
                          </a:solidFill>
                        </a:rPr>
                        <a:t>(bags)</a:t>
                      </a:r>
                      <a:endParaRPr lang="tr-TR" b="0"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Tomatoes</a:t>
                      </a:r>
                    </a:p>
                    <a:p>
                      <a:pPr algn="ctr"/>
                      <a:r>
                        <a:rPr lang="en-US" b="0" dirty="0" smtClean="0">
                          <a:solidFill>
                            <a:schemeClr val="tx1"/>
                          </a:solidFill>
                        </a:rPr>
                        <a:t>(kg)</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Total Revenue</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0</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50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1</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120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20</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The additional</a:t>
                      </a:r>
                      <a:r>
                        <a:rPr lang="en-US" b="0" baseline="0" dirty="0" smtClean="0">
                          <a:solidFill>
                            <a:schemeClr val="tx1"/>
                          </a:solidFill>
                        </a:rPr>
                        <a:t> benefit of the 1</a:t>
                      </a:r>
                      <a:r>
                        <a:rPr lang="en-US" b="0" baseline="30000" dirty="0" smtClean="0">
                          <a:solidFill>
                            <a:schemeClr val="tx1"/>
                          </a:solidFill>
                        </a:rPr>
                        <a:t>st</a:t>
                      </a:r>
                      <a:r>
                        <a:rPr lang="en-US" b="0" baseline="0" dirty="0" smtClean="0">
                          <a:solidFill>
                            <a:schemeClr val="tx1"/>
                          </a:solidFill>
                        </a:rPr>
                        <a:t> bag of compost</a:t>
                      </a:r>
                      <a:endParaRPr lang="tr-TR" b="0" dirty="0" smtClean="0">
                        <a:solidFill>
                          <a:schemeClr val="tx1"/>
                        </a:solidFill>
                      </a:endParaRPr>
                    </a:p>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2</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136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16</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The additional</a:t>
                      </a:r>
                      <a:r>
                        <a:rPr lang="en-US" b="0" baseline="0" dirty="0" smtClean="0">
                          <a:solidFill>
                            <a:schemeClr val="tx1"/>
                          </a:solidFill>
                        </a:rPr>
                        <a:t> benefit of the 2</a:t>
                      </a:r>
                      <a:r>
                        <a:rPr lang="en-US" b="0" baseline="30000" dirty="0" smtClean="0">
                          <a:solidFill>
                            <a:schemeClr val="tx1"/>
                          </a:solidFill>
                        </a:rPr>
                        <a:t>nd</a:t>
                      </a:r>
                      <a:r>
                        <a:rPr lang="en-US" b="0" baseline="0" dirty="0" smtClean="0">
                          <a:solidFill>
                            <a:schemeClr val="tx1"/>
                          </a:solidFill>
                        </a:rPr>
                        <a:t> bag of compost</a:t>
                      </a:r>
                      <a:endParaRPr lang="tr-TR" b="0" dirty="0" smtClean="0">
                        <a:solidFill>
                          <a:schemeClr val="tx1"/>
                        </a:solidFill>
                      </a:endParaRPr>
                    </a:p>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3</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148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4</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156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5</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80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tr-TR" sz="1800" b="0" i="0" u="none" strike="noStrike" dirty="0">
                          <a:solidFill>
                            <a:srgbClr val="000000"/>
                          </a:solidFill>
                          <a:latin typeface="Calibri"/>
                        </a:rPr>
                        <a:t>160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tr-TR"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4" name="Rectangle 3"/>
          <p:cNvSpPr txBox="1">
            <a:spLocks noChangeArrowheads="1"/>
          </p:cNvSpPr>
          <p:nvPr/>
        </p:nvSpPr>
        <p:spPr>
          <a:xfrm>
            <a:off x="609600" y="4950296"/>
            <a:ext cx="8354888" cy="1575048"/>
          </a:xfrm>
          <a:prstGeom prst="rect">
            <a:avLst/>
          </a:prstGeom>
        </p:spPr>
        <p:txBody>
          <a:bodyPr vert="horz" lIns="91440" tIns="45720" rIns="91440" bIns="45720" rtlCol="0" anchor="ctr">
            <a:normAutofit fontScale="85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lang="en-US" sz="2400" dirty="0" smtClean="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4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smtClean="0">
                <a:latin typeface="+mj-lt"/>
                <a:ea typeface="+mj-ea"/>
                <a:cs typeface="+mj-cs"/>
              </a:rPr>
              <a:t>T</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he</a:t>
            </a:r>
            <a:r>
              <a:rPr kumimoji="0" lang="en-US" sz="2400" b="0" i="0" u="none" strike="noStrike" kern="1200" cap="none" spc="0" normalizeH="0" noProof="0" dirty="0" smtClean="0">
                <a:ln>
                  <a:noFill/>
                </a:ln>
                <a:solidFill>
                  <a:schemeClr val="tx1"/>
                </a:solidFill>
                <a:effectLst/>
                <a:uLnTx/>
                <a:uFillTx/>
                <a:latin typeface="+mj-lt"/>
                <a:ea typeface="+mj-ea"/>
                <a:cs typeface="+mj-cs"/>
              </a:rPr>
              <a:t> cost of each additional bag of compost is $10.  That doesn’t change.</a:t>
            </a:r>
          </a:p>
          <a:p>
            <a:pPr lvl="0">
              <a:spcBef>
                <a:spcPct val="0"/>
              </a:spcBef>
            </a:pPr>
            <a:r>
              <a:rPr lang="en-US" sz="2400" dirty="0" smtClean="0"/>
              <a:t>Question: </a:t>
            </a:r>
            <a:r>
              <a:rPr lang="en-US" sz="2400" dirty="0" smtClean="0">
                <a:latin typeface="+mj-lt"/>
                <a:ea typeface="+mj-ea"/>
                <a:cs typeface="+mj-cs"/>
              </a:rPr>
              <a:t>Should Heather use the second bag of compost?</a:t>
            </a:r>
          </a:p>
          <a:p>
            <a:pPr lvl="0">
              <a:spcBef>
                <a:spcPct val="0"/>
              </a:spcBef>
            </a:pPr>
            <a:r>
              <a:rPr lang="en-US" sz="2400" dirty="0" smtClean="0"/>
              <a:t>Answer: YES, benefit = $16, cost $10; B &gt; C, use the second bag.</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33080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p:txBody>
          <a:bodyPr>
            <a:normAutofit fontScale="90000"/>
          </a:bodyPr>
          <a:lstStyle/>
          <a:p>
            <a:pPr eaLnBrk="1" hangingPunct="1"/>
            <a:r>
              <a:rPr lang="en-US" sz="2800" dirty="0" smtClean="0"/>
              <a:t>Heather’s Problem</a:t>
            </a:r>
            <a:br>
              <a:rPr lang="en-US" sz="2800" dirty="0" smtClean="0"/>
            </a:br>
            <a:r>
              <a:rPr lang="en-US" sz="2800" dirty="0" smtClean="0"/>
              <a:t>One bag of compost costs $10, tomatoes sell for $2/kg </a:t>
            </a:r>
            <a:br>
              <a:rPr lang="en-US" sz="2800" dirty="0" smtClean="0"/>
            </a:br>
            <a:endParaRPr lang="en-US" sz="2800" dirty="0" smtClean="0"/>
          </a:p>
        </p:txBody>
      </p:sp>
      <p:graphicFrame>
        <p:nvGraphicFramePr>
          <p:cNvPr id="6" name="Content Placeholder 5"/>
          <p:cNvGraphicFramePr>
            <a:graphicFrameLocks noGrp="1"/>
          </p:cNvGraphicFramePr>
          <p:nvPr>
            <p:ph sz="half" idx="1"/>
          </p:nvPr>
        </p:nvGraphicFramePr>
        <p:xfrm>
          <a:off x="179512" y="1600200"/>
          <a:ext cx="8604000" cy="6228080"/>
        </p:xfrm>
        <a:graphic>
          <a:graphicData uri="http://schemas.openxmlformats.org/drawingml/2006/table">
            <a:tbl>
              <a:tblPr firstRow="1" bandRow="1">
                <a:tableStyleId>{5C22544A-7EE6-4342-B048-85BDC9FD1C3A}</a:tableStyleId>
              </a:tblPr>
              <a:tblGrid>
                <a:gridCol w="1080000"/>
                <a:gridCol w="1116000"/>
                <a:gridCol w="1008000"/>
                <a:gridCol w="720000"/>
                <a:gridCol w="4680000"/>
              </a:tblGrid>
              <a:tr h="370840">
                <a:tc>
                  <a:txBody>
                    <a:bodyPr/>
                    <a:lstStyle/>
                    <a:p>
                      <a:pPr algn="ctr"/>
                      <a:r>
                        <a:rPr lang="en-US" b="0" dirty="0" smtClean="0">
                          <a:solidFill>
                            <a:schemeClr val="tx1"/>
                          </a:solidFill>
                        </a:rPr>
                        <a:t>Compost</a:t>
                      </a:r>
                    </a:p>
                    <a:p>
                      <a:pPr algn="ctr"/>
                      <a:r>
                        <a:rPr lang="en-US" b="0" dirty="0" smtClean="0">
                          <a:solidFill>
                            <a:schemeClr val="tx1"/>
                          </a:solidFill>
                        </a:rPr>
                        <a:t>(bags)</a:t>
                      </a:r>
                      <a:endParaRPr lang="tr-TR" b="0"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Tomatoes</a:t>
                      </a:r>
                    </a:p>
                    <a:p>
                      <a:pPr algn="ctr"/>
                      <a:r>
                        <a:rPr lang="en-US" b="0" dirty="0" smtClean="0">
                          <a:solidFill>
                            <a:schemeClr val="tx1"/>
                          </a:solidFill>
                        </a:rPr>
                        <a:t>(kg)</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Total Revenue</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0</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50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100</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1</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120</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$20</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The additional</a:t>
                      </a:r>
                      <a:r>
                        <a:rPr lang="en-US" b="0" baseline="0" dirty="0" smtClean="0">
                          <a:solidFill>
                            <a:schemeClr val="tx1"/>
                          </a:solidFill>
                        </a:rPr>
                        <a:t> benefit of the 1</a:t>
                      </a:r>
                      <a:r>
                        <a:rPr lang="en-US" b="0" baseline="30000" dirty="0" smtClean="0">
                          <a:solidFill>
                            <a:schemeClr val="tx1"/>
                          </a:solidFill>
                        </a:rPr>
                        <a:t>st</a:t>
                      </a:r>
                      <a:r>
                        <a:rPr lang="en-US" b="0" baseline="0" dirty="0" smtClean="0">
                          <a:solidFill>
                            <a:schemeClr val="tx1"/>
                          </a:solidFill>
                        </a:rPr>
                        <a:t> bag of compost</a:t>
                      </a:r>
                      <a:endParaRPr lang="tr-TR" b="0" dirty="0" smtClean="0">
                        <a:solidFill>
                          <a:schemeClr val="tx1"/>
                        </a:solidFill>
                      </a:endParaRPr>
                    </a:p>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2</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136</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$16</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The additional</a:t>
                      </a:r>
                      <a:r>
                        <a:rPr lang="en-US" b="0" baseline="0" dirty="0" smtClean="0">
                          <a:solidFill>
                            <a:schemeClr val="tx1"/>
                          </a:solidFill>
                        </a:rPr>
                        <a:t> benefit of the 2</a:t>
                      </a:r>
                      <a:r>
                        <a:rPr lang="en-US" b="0" baseline="30000" dirty="0" smtClean="0">
                          <a:solidFill>
                            <a:schemeClr val="tx1"/>
                          </a:solidFill>
                        </a:rPr>
                        <a:t>nd</a:t>
                      </a:r>
                      <a:r>
                        <a:rPr lang="en-US" b="0" baseline="0" dirty="0" smtClean="0">
                          <a:solidFill>
                            <a:schemeClr val="tx1"/>
                          </a:solidFill>
                        </a:rPr>
                        <a:t> bag of compost</a:t>
                      </a:r>
                      <a:endParaRPr lang="tr-TR" b="0" dirty="0" smtClean="0">
                        <a:solidFill>
                          <a:schemeClr val="tx1"/>
                        </a:solidFill>
                      </a:endParaRPr>
                    </a:p>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3</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148</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$12</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The additional</a:t>
                      </a:r>
                      <a:r>
                        <a:rPr lang="en-US" b="0" baseline="0" dirty="0" smtClean="0">
                          <a:solidFill>
                            <a:schemeClr val="tx1"/>
                          </a:solidFill>
                        </a:rPr>
                        <a:t> benefit of the 3</a:t>
                      </a:r>
                      <a:r>
                        <a:rPr lang="en-US" b="0" baseline="30000" dirty="0" smtClean="0">
                          <a:solidFill>
                            <a:schemeClr val="tx1"/>
                          </a:solidFill>
                        </a:rPr>
                        <a:t>rd</a:t>
                      </a:r>
                      <a:r>
                        <a:rPr lang="en-US" b="0" baseline="0" dirty="0" smtClean="0">
                          <a:solidFill>
                            <a:schemeClr val="tx1"/>
                          </a:solidFill>
                        </a:rPr>
                        <a:t> bag of compost</a:t>
                      </a:r>
                      <a:endParaRPr lang="tr-TR" b="0" dirty="0" smtClean="0">
                        <a:solidFill>
                          <a:schemeClr val="tx1"/>
                        </a:solidFill>
                      </a:endParaRPr>
                    </a:p>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4</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156</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$8</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The additional</a:t>
                      </a:r>
                      <a:r>
                        <a:rPr lang="en-US" b="0" baseline="0" dirty="0" smtClean="0">
                          <a:solidFill>
                            <a:schemeClr val="tx1"/>
                          </a:solidFill>
                        </a:rPr>
                        <a:t> benefit of the 4</a:t>
                      </a:r>
                      <a:r>
                        <a:rPr lang="en-US" b="0" baseline="30000" dirty="0" smtClean="0">
                          <a:solidFill>
                            <a:schemeClr val="tx1"/>
                          </a:solidFill>
                        </a:rPr>
                        <a:t>th</a:t>
                      </a:r>
                      <a:r>
                        <a:rPr lang="en-US" b="0" baseline="0" dirty="0" smtClean="0">
                          <a:solidFill>
                            <a:schemeClr val="tx1"/>
                          </a:solidFill>
                        </a:rPr>
                        <a:t> bag of compost</a:t>
                      </a:r>
                      <a:endParaRPr lang="tr-TR" b="0" dirty="0" smtClean="0">
                        <a:solidFill>
                          <a:schemeClr val="tx1"/>
                        </a:solidFill>
                      </a:endParaRPr>
                    </a:p>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5</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80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160</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$4</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The additional</a:t>
                      </a:r>
                      <a:r>
                        <a:rPr lang="en-US" b="0" baseline="0" dirty="0" smtClean="0">
                          <a:solidFill>
                            <a:schemeClr val="tx1"/>
                          </a:solidFill>
                        </a:rPr>
                        <a:t> benefit of the 5</a:t>
                      </a:r>
                      <a:r>
                        <a:rPr lang="en-US" b="0" baseline="30000" dirty="0" smtClean="0">
                          <a:solidFill>
                            <a:schemeClr val="tx1"/>
                          </a:solidFill>
                        </a:rPr>
                        <a:t>th</a:t>
                      </a:r>
                      <a:r>
                        <a:rPr lang="en-US" b="0" baseline="0" dirty="0" smtClean="0">
                          <a:solidFill>
                            <a:schemeClr val="tx1"/>
                          </a:solidFill>
                        </a:rPr>
                        <a:t> bag of compost</a:t>
                      </a:r>
                      <a:endParaRPr lang="tr-TR" b="0" dirty="0" smtClean="0">
                        <a:solidFill>
                          <a:schemeClr val="tx1"/>
                        </a:solidFill>
                      </a:endParaRPr>
                    </a:p>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tr-TR"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2359050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a:xfrm>
            <a:off x="457200" y="274638"/>
            <a:ext cx="8229600" cy="778098"/>
          </a:xfrm>
        </p:spPr>
        <p:txBody>
          <a:bodyPr>
            <a:normAutofit fontScale="90000"/>
          </a:bodyPr>
          <a:lstStyle/>
          <a:p>
            <a:pPr algn="l" eaLnBrk="1" hangingPunct="1"/>
            <a:r>
              <a:rPr lang="en-US" sz="2400" dirty="0" smtClean="0"/>
              <a:t>Heather’s Problem </a:t>
            </a:r>
            <a:r>
              <a:rPr lang="en-US" sz="2000" dirty="0" smtClean="0"/>
              <a:t>(Price of compost $10/bag, price of tomatoes $2/kg)</a:t>
            </a:r>
            <a:r>
              <a:rPr lang="en-US" sz="2400" dirty="0" smtClean="0"/>
              <a:t> </a:t>
            </a:r>
          </a:p>
        </p:txBody>
      </p:sp>
      <p:sp>
        <p:nvSpPr>
          <p:cNvPr id="8" name="Rectangle 7"/>
          <p:cNvSpPr/>
          <p:nvPr/>
        </p:nvSpPr>
        <p:spPr>
          <a:xfrm>
            <a:off x="3563888" y="5949280"/>
            <a:ext cx="5256584"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Rectangle 3"/>
          <p:cNvSpPr txBox="1">
            <a:spLocks noChangeArrowheads="1"/>
          </p:cNvSpPr>
          <p:nvPr/>
        </p:nvSpPr>
        <p:spPr>
          <a:xfrm>
            <a:off x="323528" y="4581128"/>
            <a:ext cx="8568952" cy="194421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For bag #1,</a:t>
            </a:r>
            <a:r>
              <a:rPr kumimoji="0" lang="en-US" sz="2400" b="0" i="0" u="none" strike="noStrike" kern="1200" cap="none" spc="0" normalizeH="0" noProof="0" dirty="0" smtClean="0">
                <a:ln>
                  <a:noFill/>
                </a:ln>
                <a:solidFill>
                  <a:schemeClr val="tx1"/>
                </a:solidFill>
                <a:effectLst/>
                <a:uLnTx/>
                <a:uFillTx/>
                <a:latin typeface="+mj-lt"/>
                <a:ea typeface="+mj-ea"/>
                <a:cs typeface="+mj-cs"/>
              </a:rPr>
              <a:t> #2, and #3 the additional benefit &gt; the additional cost.</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2400" baseline="0" dirty="0" smtClean="0">
                <a:latin typeface="+mj-lt"/>
                <a:ea typeface="+mj-ea"/>
                <a:cs typeface="+mj-cs"/>
              </a:rPr>
              <a:t>For</a:t>
            </a:r>
            <a:r>
              <a:rPr lang="en-US" sz="2400" dirty="0" smtClean="0">
                <a:latin typeface="+mj-lt"/>
                <a:ea typeface="+mj-ea"/>
                <a:cs typeface="+mj-cs"/>
              </a:rPr>
              <a:t> the 4</a:t>
            </a:r>
            <a:r>
              <a:rPr lang="en-US" sz="2400" baseline="30000" dirty="0" smtClean="0">
                <a:latin typeface="+mj-lt"/>
                <a:ea typeface="+mj-ea"/>
                <a:cs typeface="+mj-cs"/>
              </a:rPr>
              <a:t>th</a:t>
            </a:r>
            <a:r>
              <a:rPr lang="en-US" sz="2400" dirty="0" smtClean="0">
                <a:latin typeface="+mj-lt"/>
                <a:ea typeface="+mj-ea"/>
                <a:cs typeface="+mj-cs"/>
              </a:rPr>
              <a:t> bag of compost the additional benefit is $8, smaller than the additional cost of $10.</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Solution</a:t>
            </a:r>
            <a:r>
              <a:rPr kumimoji="0" lang="en-US" sz="2400" b="0" i="0" u="none" strike="noStrike" kern="1200" cap="none" spc="0" normalizeH="0" noProof="0" dirty="0" smtClean="0">
                <a:ln>
                  <a:noFill/>
                </a:ln>
                <a:solidFill>
                  <a:schemeClr val="tx1"/>
                </a:solidFill>
                <a:effectLst/>
                <a:uLnTx/>
                <a:uFillTx/>
                <a:latin typeface="+mj-lt"/>
                <a:ea typeface="+mj-ea"/>
                <a:cs typeface="+mj-cs"/>
              </a:rPr>
              <a:t> to </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Heather’s Problem:  Use 3 bags of compost</a:t>
            </a:r>
          </a:p>
        </p:txBody>
      </p:sp>
      <p:pic>
        <p:nvPicPr>
          <p:cNvPr id="16" name="Picture 4"/>
          <p:cNvPicPr>
            <a:picLocks noChangeAspect="1" noChangeArrowheads="1"/>
          </p:cNvPicPr>
          <p:nvPr/>
        </p:nvPicPr>
        <p:blipFill>
          <a:blip r:embed="rId3" cstate="print"/>
          <a:srcRect b="11250"/>
          <a:stretch>
            <a:fillRect/>
          </a:stretch>
        </p:blipFill>
        <p:spPr bwMode="auto">
          <a:xfrm>
            <a:off x="155575" y="1028700"/>
            <a:ext cx="8831263" cy="3696444"/>
          </a:xfrm>
          <a:prstGeom prst="rect">
            <a:avLst/>
          </a:prstGeom>
          <a:noFill/>
          <a:ln w="9525">
            <a:noFill/>
            <a:miter lim="800000"/>
            <a:headEnd/>
            <a:tailEnd/>
          </a:ln>
          <a:effectLst/>
        </p:spPr>
      </p:pic>
    </p:spTree>
    <p:extLst>
      <p:ext uri="{BB962C8B-B14F-4D97-AF65-F5344CB8AC3E}">
        <p14:creationId xmlns:p14="http://schemas.microsoft.com/office/powerpoint/2010/main" val="36706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tr-TR"/>
          </a:p>
        </p:txBody>
      </p:sp>
      <p:sp>
        <p:nvSpPr>
          <p:cNvPr id="8" name="Subtitle 7"/>
          <p:cNvSpPr>
            <a:spLocks noGrp="1"/>
          </p:cNvSpPr>
          <p:nvPr>
            <p:ph type="subTitle" idx="1"/>
          </p:nvPr>
        </p:nvSpPr>
        <p:spPr/>
        <p:txBody>
          <a:bodyPr/>
          <a:lstStyle/>
          <a:p>
            <a:r>
              <a:rPr lang="en-US" dirty="0" smtClean="0"/>
              <a:t>One more time, some abstract principles…</a:t>
            </a:r>
            <a:endParaRPr lang="tr-TR" dirty="0"/>
          </a:p>
        </p:txBody>
      </p:sp>
    </p:spTree>
    <p:extLst>
      <p:ext uri="{BB962C8B-B14F-4D97-AF65-F5344CB8AC3E}">
        <p14:creationId xmlns:p14="http://schemas.microsoft.com/office/powerpoint/2010/main" val="746417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2800" dirty="0" smtClean="0"/>
              <a:t>Deciding on the level of an activity</a:t>
            </a:r>
          </a:p>
        </p:txBody>
      </p:sp>
      <p:sp>
        <p:nvSpPr>
          <p:cNvPr id="13315" name="Rectangle 3"/>
          <p:cNvSpPr>
            <a:spLocks noGrp="1" noChangeArrowheads="1"/>
          </p:cNvSpPr>
          <p:nvPr>
            <p:ph type="body" idx="1"/>
          </p:nvPr>
        </p:nvSpPr>
        <p:spPr/>
        <p:txBody>
          <a:bodyPr>
            <a:normAutofit fontScale="92500" lnSpcReduction="10000"/>
          </a:bodyPr>
          <a:lstStyle/>
          <a:p>
            <a:pPr marL="0" indent="0" eaLnBrk="1" hangingPunct="1">
              <a:spcBef>
                <a:spcPts val="0"/>
              </a:spcBef>
              <a:spcAft>
                <a:spcPts val="1800"/>
              </a:spcAft>
              <a:buNone/>
            </a:pPr>
            <a:r>
              <a:rPr lang="en-US" sz="2400" dirty="0" smtClean="0"/>
              <a:t>Rational decision makers compare the additional benefits against additional costs. </a:t>
            </a:r>
          </a:p>
          <a:p>
            <a:pPr marL="0" indent="0" eaLnBrk="1" hangingPunct="1">
              <a:spcBef>
                <a:spcPts val="0"/>
              </a:spcBef>
              <a:spcAft>
                <a:spcPts val="1800"/>
              </a:spcAft>
              <a:buNone/>
            </a:pPr>
            <a:r>
              <a:rPr lang="en-US" sz="2400" dirty="0" smtClean="0"/>
              <a:t>We define</a:t>
            </a:r>
          </a:p>
          <a:p>
            <a:pPr marL="0" indent="0" eaLnBrk="1" hangingPunct="1">
              <a:spcBef>
                <a:spcPts val="0"/>
              </a:spcBef>
              <a:spcAft>
                <a:spcPts val="1800"/>
              </a:spcAft>
              <a:buNone/>
            </a:pPr>
            <a:r>
              <a:rPr lang="en-US" sz="2400" dirty="0" smtClean="0"/>
              <a:t>Marginal Benefit as… </a:t>
            </a:r>
          </a:p>
          <a:p>
            <a:pPr marL="400050" lvl="1" indent="0">
              <a:spcBef>
                <a:spcPts val="0"/>
              </a:spcBef>
              <a:spcAft>
                <a:spcPts val="1800"/>
              </a:spcAft>
              <a:buNone/>
            </a:pPr>
            <a:r>
              <a:rPr lang="en-US" sz="2400" dirty="0" smtClean="0"/>
              <a:t>the increase in total benefit that results from carrying out one additional unit of the activity.</a:t>
            </a:r>
          </a:p>
          <a:p>
            <a:pPr marL="400050" lvl="1" indent="0">
              <a:spcBef>
                <a:spcPts val="0"/>
              </a:spcBef>
              <a:spcAft>
                <a:spcPts val="1800"/>
              </a:spcAft>
              <a:buNone/>
            </a:pPr>
            <a:r>
              <a:rPr lang="en-US" sz="2400" dirty="0" smtClean="0"/>
              <a:t>and</a:t>
            </a:r>
          </a:p>
          <a:p>
            <a:pPr marL="0" indent="0" eaLnBrk="1" hangingPunct="1">
              <a:spcBef>
                <a:spcPts val="0"/>
              </a:spcBef>
              <a:spcAft>
                <a:spcPts val="1800"/>
              </a:spcAft>
              <a:buNone/>
            </a:pPr>
            <a:r>
              <a:rPr lang="en-US" sz="2400" dirty="0" smtClean="0"/>
              <a:t>Marginal Cost as … </a:t>
            </a:r>
          </a:p>
          <a:p>
            <a:pPr marL="400050" lvl="1" indent="0">
              <a:spcBef>
                <a:spcPts val="0"/>
              </a:spcBef>
              <a:spcAft>
                <a:spcPts val="1800"/>
              </a:spcAft>
              <a:buNone/>
            </a:pPr>
            <a:r>
              <a:rPr lang="en-US" sz="2400" dirty="0" smtClean="0"/>
              <a:t>the increase in total cost that results from carrying out one additional unit of the activity.</a:t>
            </a:r>
          </a:p>
        </p:txBody>
      </p:sp>
    </p:spTree>
    <p:extLst>
      <p:ext uri="{BB962C8B-B14F-4D97-AF65-F5344CB8AC3E}">
        <p14:creationId xmlns:p14="http://schemas.microsoft.com/office/powerpoint/2010/main" val="416422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sz="2800" dirty="0" smtClean="0"/>
              <a:t>Finding the Optimal Level </a:t>
            </a:r>
          </a:p>
        </p:txBody>
      </p:sp>
      <p:sp>
        <p:nvSpPr>
          <p:cNvPr id="14339" name="Rectangle 3"/>
          <p:cNvSpPr>
            <a:spLocks noGrp="1" noChangeArrowheads="1"/>
          </p:cNvSpPr>
          <p:nvPr>
            <p:ph idx="1"/>
          </p:nvPr>
        </p:nvSpPr>
        <p:spPr/>
        <p:txBody>
          <a:bodyPr>
            <a:normAutofit/>
          </a:bodyPr>
          <a:lstStyle/>
          <a:p>
            <a:pPr marL="0" indent="0" eaLnBrk="1" hangingPunct="1">
              <a:spcBef>
                <a:spcPts val="1200"/>
              </a:spcBef>
              <a:buNone/>
            </a:pPr>
            <a:r>
              <a:rPr lang="en-US" sz="2400" dirty="0" smtClean="0"/>
              <a:t>At a given level, if the marginal benefit is greater than marginal cost:</a:t>
            </a:r>
          </a:p>
          <a:p>
            <a:pPr marL="400050" lvl="2" indent="0">
              <a:spcBef>
                <a:spcPts val="1200"/>
              </a:spcBef>
              <a:buNone/>
            </a:pPr>
            <a:r>
              <a:rPr lang="en-US" b="1" dirty="0" smtClean="0">
                <a:solidFill>
                  <a:srgbClr val="FF0000"/>
                </a:solidFill>
              </a:rPr>
              <a:t>Increase the level of the activity</a:t>
            </a:r>
          </a:p>
          <a:p>
            <a:pPr marL="0" indent="0" eaLnBrk="1" hangingPunct="1">
              <a:spcBef>
                <a:spcPts val="1200"/>
              </a:spcBef>
              <a:buNone/>
            </a:pPr>
            <a:r>
              <a:rPr lang="en-US" sz="2400" dirty="0" smtClean="0"/>
              <a:t>If the marginal benefit is less than the marginal cost:</a:t>
            </a:r>
          </a:p>
          <a:p>
            <a:pPr marL="400050" lvl="2" indent="0">
              <a:spcBef>
                <a:spcPts val="1200"/>
              </a:spcBef>
              <a:buNone/>
            </a:pPr>
            <a:r>
              <a:rPr lang="en-US" b="1" dirty="0" smtClean="0">
                <a:solidFill>
                  <a:srgbClr val="FF0000"/>
                </a:solidFill>
              </a:rPr>
              <a:t>Decrease the level of the activity.</a:t>
            </a:r>
          </a:p>
          <a:p>
            <a:pPr marL="0" lvl="1" indent="0" eaLnBrk="1" hangingPunct="1">
              <a:spcBef>
                <a:spcPts val="1200"/>
              </a:spcBef>
              <a:buNone/>
            </a:pPr>
            <a:r>
              <a:rPr lang="en-US" sz="2400" dirty="0" smtClean="0"/>
              <a:t>Optimal level of activity is where marginal benefit (MB) equals marginal cost (MC)</a:t>
            </a:r>
          </a:p>
          <a:p>
            <a:pPr marL="0" lvl="1" indent="0" eaLnBrk="1" hangingPunct="1">
              <a:spcBef>
                <a:spcPts val="1200"/>
              </a:spcBef>
              <a:buNone/>
            </a:pPr>
            <a:r>
              <a:rPr lang="en-US" sz="2400" dirty="0" smtClean="0"/>
              <a:t>   </a:t>
            </a:r>
            <a:r>
              <a:rPr lang="en-US" sz="2400" b="1" dirty="0" smtClean="0">
                <a:solidFill>
                  <a:srgbClr val="FF0000"/>
                </a:solidFill>
              </a:rPr>
              <a:t>          MB = MC</a:t>
            </a:r>
          </a:p>
        </p:txBody>
      </p:sp>
    </p:spTree>
    <p:extLst>
      <p:ext uri="{BB962C8B-B14F-4D97-AF65-F5344CB8AC3E}">
        <p14:creationId xmlns:p14="http://schemas.microsoft.com/office/powerpoint/2010/main" val="314326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en-US" sz="2800" dirty="0" smtClean="0"/>
              <a:t>Summary</a:t>
            </a:r>
          </a:p>
        </p:txBody>
      </p:sp>
      <p:sp>
        <p:nvSpPr>
          <p:cNvPr id="30723" name="Rectangle 3"/>
          <p:cNvSpPr>
            <a:spLocks noGrp="1" noChangeArrowheads="1"/>
          </p:cNvSpPr>
          <p:nvPr>
            <p:ph idx="1"/>
          </p:nvPr>
        </p:nvSpPr>
        <p:spPr/>
        <p:txBody>
          <a:bodyPr>
            <a:normAutofit/>
          </a:bodyPr>
          <a:lstStyle/>
          <a:p>
            <a:pPr eaLnBrk="1" hangingPunct="1"/>
            <a:r>
              <a:rPr lang="en-US" sz="2800" dirty="0" smtClean="0"/>
              <a:t>Benefit-cost principle</a:t>
            </a:r>
          </a:p>
          <a:p>
            <a:pPr lvl="1" eaLnBrk="1" hangingPunct="1"/>
            <a:r>
              <a:rPr lang="en-US" sz="2400" dirty="0" smtClean="0"/>
              <a:t>The level of an activity should be increased if, and only if, the marginal benefit exceeds the marginal cost.</a:t>
            </a:r>
          </a:p>
        </p:txBody>
      </p:sp>
    </p:spTree>
    <p:extLst>
      <p:ext uri="{BB962C8B-B14F-4D97-AF65-F5344CB8AC3E}">
        <p14:creationId xmlns:p14="http://schemas.microsoft.com/office/powerpoint/2010/main" val="435861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tr-TR" sz="2000" dirty="0"/>
          </a:p>
        </p:txBody>
      </p:sp>
      <p:sp>
        <p:nvSpPr>
          <p:cNvPr id="3" name="Content Placeholder 2"/>
          <p:cNvSpPr>
            <a:spLocks noGrp="1"/>
          </p:cNvSpPr>
          <p:nvPr>
            <p:ph type="subTitle" idx="1"/>
          </p:nvPr>
        </p:nvSpPr>
        <p:spPr/>
        <p:txBody>
          <a:bodyPr/>
          <a:lstStyle/>
          <a:p>
            <a:r>
              <a:rPr lang="en-US" sz="2400" dirty="0" smtClean="0"/>
              <a:t>Your turn now</a:t>
            </a:r>
            <a:endParaRPr lang="tr-TR" sz="2400" dirty="0"/>
          </a:p>
        </p:txBody>
      </p:sp>
    </p:spTree>
    <p:extLst>
      <p:ext uri="{BB962C8B-B14F-4D97-AF65-F5344CB8AC3E}">
        <p14:creationId xmlns:p14="http://schemas.microsoft.com/office/powerpoint/2010/main" val="3581184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28800"/>
            <a:ext cx="7772400" cy="1470025"/>
          </a:xfrm>
        </p:spPr>
        <p:txBody>
          <a:bodyPr>
            <a:noAutofit/>
          </a:bodyPr>
          <a:lstStyle/>
          <a:p>
            <a:r>
              <a:rPr lang="en-US" sz="3600" dirty="0" smtClean="0"/>
              <a:t>Rational people think at the margin!</a:t>
            </a:r>
            <a:endParaRPr lang="tr-TR" sz="3600" dirty="0"/>
          </a:p>
        </p:txBody>
      </p:sp>
      <p:sp>
        <p:nvSpPr>
          <p:cNvPr id="5" name="Subtitle 4"/>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384124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is the “optimal” level of pollution elimination?</a:t>
            </a:r>
            <a:endParaRPr lang="tr-TR" sz="2800"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429309898"/>
              </p:ext>
            </p:extLst>
          </p:nvPr>
        </p:nvGraphicFramePr>
        <p:xfrm>
          <a:off x="323528" y="1628800"/>
          <a:ext cx="3096344" cy="4145280"/>
        </p:xfrm>
        <a:graphic>
          <a:graphicData uri="http://schemas.openxmlformats.org/drawingml/2006/table">
            <a:tbl>
              <a:tblPr firstRow="1" bandRow="1">
                <a:tableStyleId>{5C22544A-7EE6-4342-B048-85BDC9FD1C3A}</a:tableStyleId>
              </a:tblPr>
              <a:tblGrid>
                <a:gridCol w="1476164"/>
                <a:gridCol w="1620180"/>
              </a:tblGrid>
              <a:tr h="370840">
                <a:tc>
                  <a:txBody>
                    <a:bodyPr/>
                    <a:lstStyle/>
                    <a:p>
                      <a:pPr algn="ctr"/>
                      <a:r>
                        <a:rPr lang="en-US" sz="1800" b="1" dirty="0" smtClean="0">
                          <a:solidFill>
                            <a:schemeClr val="tx1"/>
                          </a:solidFill>
                        </a:rPr>
                        <a:t>Units</a:t>
                      </a:r>
                      <a:r>
                        <a:rPr lang="en-US" sz="1800" b="1" dirty="0">
                          <a:solidFill>
                            <a:schemeClr val="tx1"/>
                          </a:solidFill>
                        </a:rPr>
                        <a:t/>
                      </a:r>
                      <a:br>
                        <a:rPr lang="en-US" sz="1800" b="1" dirty="0">
                          <a:solidFill>
                            <a:schemeClr val="tx1"/>
                          </a:solidFill>
                        </a:rPr>
                      </a:br>
                      <a:r>
                        <a:rPr lang="en-US" sz="1800" b="1" dirty="0">
                          <a:solidFill>
                            <a:schemeClr val="tx1"/>
                          </a:solidFill>
                        </a:rPr>
                        <a:t>of Pollution</a:t>
                      </a:r>
                      <a:br>
                        <a:rPr lang="en-US" sz="1800" b="1" dirty="0">
                          <a:solidFill>
                            <a:schemeClr val="tx1"/>
                          </a:solidFill>
                        </a:rPr>
                      </a:br>
                      <a:r>
                        <a:rPr lang="en-US" sz="1800" b="1" dirty="0">
                          <a:solidFill>
                            <a:schemeClr val="tx1"/>
                          </a:solidFill>
                        </a:rPr>
                        <a:t>Eliminated</a:t>
                      </a:r>
                      <a:endParaRPr lang="en-US" sz="1800" dirty="0">
                        <a:solidFill>
                          <a:schemeClr val="tx1"/>
                        </a:solidFill>
                      </a:endParaRPr>
                    </a:p>
                  </a:txBody>
                  <a:tcPr marL="30480" marR="30480" marT="30480" marB="3048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800" b="1" dirty="0">
                          <a:solidFill>
                            <a:schemeClr val="tx1"/>
                          </a:solidFill>
                        </a:rPr>
                        <a:t>Total Financial</a:t>
                      </a:r>
                      <a:br>
                        <a:rPr lang="en-US" sz="1800" b="1" dirty="0">
                          <a:solidFill>
                            <a:schemeClr val="tx1"/>
                          </a:solidFill>
                        </a:rPr>
                      </a:br>
                      <a:r>
                        <a:rPr lang="en-US" sz="1800" b="1" dirty="0">
                          <a:solidFill>
                            <a:schemeClr val="tx1"/>
                          </a:solidFill>
                        </a:rPr>
                        <a:t>Benefit</a:t>
                      </a:r>
                      <a:br>
                        <a:rPr lang="en-US" sz="1800" b="1" dirty="0">
                          <a:solidFill>
                            <a:schemeClr val="tx1"/>
                          </a:solidFill>
                        </a:rPr>
                      </a:br>
                      <a:r>
                        <a:rPr lang="en-US" sz="1800" b="1" dirty="0">
                          <a:solidFill>
                            <a:schemeClr val="tx1"/>
                          </a:solidFill>
                        </a:rPr>
                        <a:t>to Farmers</a:t>
                      </a:r>
                      <a:endParaRPr lang="en-US" sz="1800" dirty="0">
                        <a:solidFill>
                          <a:schemeClr val="tx1"/>
                        </a:solidFill>
                      </a:endParaRPr>
                    </a:p>
                  </a:txBody>
                  <a:tcPr marL="30480" marR="30480" marT="30480" marB="3048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tr-TR" sz="2400" dirty="0">
                          <a:solidFill>
                            <a:schemeClr val="tx1"/>
                          </a:solidFill>
                        </a:rPr>
                        <a:t>0</a:t>
                      </a:r>
                    </a:p>
                  </a:txBody>
                  <a:tcPr marL="30480" marR="30480" marT="30480" marB="3048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tr-TR" sz="2400" dirty="0" smtClean="0">
                          <a:solidFill>
                            <a:schemeClr val="tx1"/>
                          </a:solidFill>
                        </a:rPr>
                        <a:t>0</a:t>
                      </a:r>
                      <a:endParaRPr lang="tr-TR" sz="2400" dirty="0">
                        <a:solidFill>
                          <a:schemeClr val="tx1"/>
                        </a:solidFill>
                      </a:endParaRPr>
                    </a:p>
                  </a:txBody>
                  <a:tcPr marL="30480" marR="30480" marT="30480" marB="3048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tr-TR" sz="2400" dirty="0">
                          <a:solidFill>
                            <a:schemeClr val="tx1"/>
                          </a:solidFill>
                        </a:rPr>
                        <a:t>1</a:t>
                      </a:r>
                    </a:p>
                  </a:txBody>
                  <a:tcPr marL="30480" marR="30480" marT="30480" marB="3048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tr-TR" sz="2400" b="0" i="0" u="none" strike="noStrike" dirty="0" smtClean="0">
                          <a:solidFill>
                            <a:srgbClr val="000000"/>
                          </a:solidFill>
                          <a:latin typeface="Calibri"/>
                        </a:rPr>
                        <a:t>78</a:t>
                      </a:r>
                      <a:r>
                        <a:rPr lang="en-US" sz="2400" b="0" i="0" u="none" strike="noStrike" dirty="0" smtClean="0">
                          <a:solidFill>
                            <a:srgbClr val="000000"/>
                          </a:solidFill>
                          <a:latin typeface="Calibri"/>
                        </a:rPr>
                        <a:t>,</a:t>
                      </a:r>
                      <a:r>
                        <a:rPr lang="tr-TR" sz="2400" b="0" i="0" u="none" strike="noStrike" dirty="0" smtClean="0">
                          <a:solidFill>
                            <a:srgbClr val="000000"/>
                          </a:solidFill>
                          <a:latin typeface="Calibri"/>
                        </a:rPr>
                        <a:t>000</a:t>
                      </a:r>
                      <a:endParaRPr lang="tr-TR" sz="2400" b="0" i="0" u="none" strike="noStrike" dirty="0">
                        <a:solidFill>
                          <a:srgbClr val="000000"/>
                        </a:solidFill>
                        <a:latin typeface="Calibri"/>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tr-TR" sz="2400" dirty="0">
                          <a:solidFill>
                            <a:schemeClr val="tx1"/>
                          </a:solidFill>
                        </a:rPr>
                        <a:t>2</a:t>
                      </a:r>
                    </a:p>
                  </a:txBody>
                  <a:tcPr marL="30480" marR="30480" marT="30480" marB="3048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tr-TR" sz="2400" b="0" i="0" u="none" strike="noStrike" dirty="0" smtClean="0">
                          <a:solidFill>
                            <a:srgbClr val="000000"/>
                          </a:solidFill>
                          <a:latin typeface="Calibri"/>
                        </a:rPr>
                        <a:t>126</a:t>
                      </a:r>
                      <a:r>
                        <a:rPr lang="en-US" sz="2400" b="0" i="0" u="none" strike="noStrike" dirty="0" smtClean="0">
                          <a:solidFill>
                            <a:srgbClr val="000000"/>
                          </a:solidFill>
                          <a:latin typeface="Calibri"/>
                        </a:rPr>
                        <a:t>,</a:t>
                      </a:r>
                      <a:r>
                        <a:rPr lang="tr-TR" sz="2400" b="0" i="0" u="none" strike="noStrike" dirty="0" smtClean="0">
                          <a:solidFill>
                            <a:srgbClr val="000000"/>
                          </a:solidFill>
                          <a:latin typeface="Calibri"/>
                        </a:rPr>
                        <a:t>000</a:t>
                      </a:r>
                      <a:endParaRPr lang="tr-TR" sz="2400" b="0" i="0" u="none" strike="noStrike" dirty="0">
                        <a:solidFill>
                          <a:srgbClr val="000000"/>
                        </a:solidFill>
                        <a:latin typeface="Calibri"/>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tr-TR" sz="2400" dirty="0">
                          <a:solidFill>
                            <a:schemeClr val="tx1"/>
                          </a:solidFill>
                        </a:rPr>
                        <a:t>3</a:t>
                      </a:r>
                    </a:p>
                  </a:txBody>
                  <a:tcPr marL="30480" marR="30480" marT="30480" marB="3048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tr-TR" sz="2400" b="0" i="0" u="none" strike="noStrike" dirty="0" smtClean="0">
                          <a:solidFill>
                            <a:srgbClr val="000000"/>
                          </a:solidFill>
                          <a:latin typeface="Calibri"/>
                        </a:rPr>
                        <a:t>154</a:t>
                      </a:r>
                      <a:r>
                        <a:rPr lang="en-US" sz="2400" b="0" i="0" u="none" strike="noStrike" dirty="0" smtClean="0">
                          <a:solidFill>
                            <a:srgbClr val="000000"/>
                          </a:solidFill>
                          <a:latin typeface="Calibri"/>
                        </a:rPr>
                        <a:t>,</a:t>
                      </a:r>
                      <a:r>
                        <a:rPr lang="tr-TR" sz="2400" b="0" i="0" u="none" strike="noStrike" dirty="0" smtClean="0">
                          <a:solidFill>
                            <a:srgbClr val="000000"/>
                          </a:solidFill>
                          <a:latin typeface="Calibri"/>
                        </a:rPr>
                        <a:t>000</a:t>
                      </a:r>
                      <a:endParaRPr lang="tr-TR" sz="2400" b="0" i="0" u="none" strike="noStrike" dirty="0">
                        <a:solidFill>
                          <a:srgbClr val="000000"/>
                        </a:solidFill>
                        <a:latin typeface="Calibri"/>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tr-TR" sz="2400" dirty="0">
                          <a:solidFill>
                            <a:schemeClr val="tx1"/>
                          </a:solidFill>
                        </a:rPr>
                        <a:t>4</a:t>
                      </a:r>
                    </a:p>
                  </a:txBody>
                  <a:tcPr marL="30480" marR="30480" marT="30480" marB="3048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tr-TR" sz="2400" b="0" i="0" u="none" strike="noStrike" dirty="0" smtClean="0">
                          <a:solidFill>
                            <a:srgbClr val="000000"/>
                          </a:solidFill>
                          <a:latin typeface="Calibri"/>
                        </a:rPr>
                        <a:t>170</a:t>
                      </a:r>
                      <a:r>
                        <a:rPr lang="en-US" sz="2400" b="0" i="0" u="none" strike="noStrike" dirty="0" smtClean="0">
                          <a:solidFill>
                            <a:srgbClr val="000000"/>
                          </a:solidFill>
                          <a:latin typeface="Calibri"/>
                        </a:rPr>
                        <a:t>,</a:t>
                      </a:r>
                      <a:r>
                        <a:rPr lang="tr-TR" sz="2400" b="0" i="0" u="none" strike="noStrike" dirty="0" smtClean="0">
                          <a:solidFill>
                            <a:srgbClr val="000000"/>
                          </a:solidFill>
                          <a:latin typeface="Calibri"/>
                        </a:rPr>
                        <a:t>000</a:t>
                      </a:r>
                      <a:endParaRPr lang="tr-TR" sz="2400" b="0" i="0" u="none" strike="noStrike" dirty="0">
                        <a:solidFill>
                          <a:srgbClr val="000000"/>
                        </a:solidFill>
                        <a:latin typeface="Calibri"/>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tr-TR" sz="2400" dirty="0">
                          <a:solidFill>
                            <a:schemeClr val="tx1"/>
                          </a:solidFill>
                        </a:rPr>
                        <a:t>5</a:t>
                      </a:r>
                    </a:p>
                  </a:txBody>
                  <a:tcPr marL="30480" marR="30480" marT="30480" marB="3048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tr-TR" sz="2400" b="0" i="0" u="none" strike="noStrike" dirty="0" smtClean="0">
                          <a:solidFill>
                            <a:srgbClr val="000000"/>
                          </a:solidFill>
                          <a:latin typeface="Calibri"/>
                        </a:rPr>
                        <a:t>178</a:t>
                      </a:r>
                      <a:r>
                        <a:rPr lang="en-US" sz="2400" b="0" i="0" u="none" strike="noStrike" dirty="0" smtClean="0">
                          <a:solidFill>
                            <a:srgbClr val="000000"/>
                          </a:solidFill>
                          <a:latin typeface="Calibri"/>
                        </a:rPr>
                        <a:t>,</a:t>
                      </a:r>
                      <a:r>
                        <a:rPr lang="tr-TR" sz="2400" b="0" i="0" u="none" strike="noStrike" dirty="0" smtClean="0">
                          <a:solidFill>
                            <a:srgbClr val="000000"/>
                          </a:solidFill>
                          <a:latin typeface="Calibri"/>
                        </a:rPr>
                        <a:t>000</a:t>
                      </a:r>
                      <a:endParaRPr lang="tr-TR" sz="2400" b="0" i="0" u="none" strike="noStrike" dirty="0">
                        <a:solidFill>
                          <a:srgbClr val="000000"/>
                        </a:solidFill>
                        <a:latin typeface="Calibri"/>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tr-TR" sz="2400" dirty="0">
                          <a:solidFill>
                            <a:schemeClr val="tx1"/>
                          </a:solidFill>
                        </a:rPr>
                        <a:t>6</a:t>
                      </a:r>
                    </a:p>
                  </a:txBody>
                  <a:tcPr marL="30480" marR="30480" marT="30480" marB="3048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tr-TR" sz="2400" b="0" i="0" u="none" strike="noStrike" dirty="0" smtClean="0">
                          <a:solidFill>
                            <a:srgbClr val="000000"/>
                          </a:solidFill>
                          <a:latin typeface="Calibri"/>
                        </a:rPr>
                        <a:t>181</a:t>
                      </a:r>
                      <a:r>
                        <a:rPr lang="en-US" sz="2400" b="0" i="0" u="none" strike="noStrike" dirty="0" smtClean="0">
                          <a:solidFill>
                            <a:srgbClr val="000000"/>
                          </a:solidFill>
                          <a:latin typeface="Calibri"/>
                        </a:rPr>
                        <a:t>,</a:t>
                      </a:r>
                      <a:r>
                        <a:rPr lang="tr-TR" sz="2400" b="0" i="0" u="none" strike="noStrike" dirty="0" smtClean="0">
                          <a:solidFill>
                            <a:srgbClr val="000000"/>
                          </a:solidFill>
                          <a:latin typeface="Calibri"/>
                        </a:rPr>
                        <a:t>000</a:t>
                      </a:r>
                      <a:endParaRPr lang="tr-TR" sz="2400" b="0" i="0" u="none" strike="noStrike" dirty="0">
                        <a:solidFill>
                          <a:srgbClr val="000000"/>
                        </a:solidFill>
                        <a:latin typeface="Calibri"/>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4" name="Content Placeholder 3"/>
          <p:cNvSpPr>
            <a:spLocks noGrp="1"/>
          </p:cNvSpPr>
          <p:nvPr>
            <p:ph sz="half" idx="2"/>
          </p:nvPr>
        </p:nvSpPr>
        <p:spPr>
          <a:xfrm>
            <a:off x="3851920" y="1600200"/>
            <a:ext cx="4968552" cy="4525963"/>
          </a:xfrm>
        </p:spPr>
        <p:txBody>
          <a:bodyPr>
            <a:normAutofit/>
          </a:bodyPr>
          <a:lstStyle/>
          <a:p>
            <a:pPr marL="0" indent="0">
              <a:lnSpc>
                <a:spcPct val="90000"/>
              </a:lnSpc>
              <a:spcBef>
                <a:spcPts val="0"/>
              </a:spcBef>
              <a:spcAft>
                <a:spcPts val="1200"/>
              </a:spcAft>
              <a:buNone/>
            </a:pPr>
            <a:r>
              <a:rPr lang="en-US" sz="2400" dirty="0" smtClean="0"/>
              <a:t>You are in charge of the environmental cleanliness department of your city. </a:t>
            </a:r>
          </a:p>
          <a:p>
            <a:pPr marL="0" indent="0">
              <a:lnSpc>
                <a:spcPct val="90000"/>
              </a:lnSpc>
              <a:spcBef>
                <a:spcPts val="0"/>
              </a:spcBef>
              <a:spcAft>
                <a:spcPts val="1200"/>
              </a:spcAft>
              <a:buNone/>
            </a:pPr>
            <a:r>
              <a:rPr lang="en-US" sz="2400" dirty="0" smtClean="0"/>
              <a:t>The air is being polluted by industry, and this causes damage to farmers' production. </a:t>
            </a:r>
          </a:p>
          <a:p>
            <a:pPr marL="0" indent="0">
              <a:lnSpc>
                <a:spcPct val="90000"/>
              </a:lnSpc>
              <a:spcBef>
                <a:spcPts val="0"/>
              </a:spcBef>
              <a:spcAft>
                <a:spcPts val="1200"/>
              </a:spcAft>
              <a:buNone/>
            </a:pPr>
            <a:r>
              <a:rPr lang="en-US" sz="2400" dirty="0" smtClean="0"/>
              <a:t>The financial benefit to farmers from having pollution reduced is shown in the table. </a:t>
            </a:r>
          </a:p>
          <a:p>
            <a:pPr marL="0" indent="0">
              <a:lnSpc>
                <a:spcPct val="90000"/>
              </a:lnSpc>
              <a:spcBef>
                <a:spcPts val="0"/>
              </a:spcBef>
              <a:spcAft>
                <a:spcPts val="1200"/>
              </a:spcAft>
              <a:buNone/>
            </a:pPr>
            <a:r>
              <a:rPr lang="en-US" sz="2400" dirty="0" smtClean="0"/>
              <a:t>The cost of reducing the pollution is constant, and equal to $12,000 per unit of pollution.</a:t>
            </a:r>
            <a:endParaRPr lang="en-US" sz="2400" dirty="0"/>
          </a:p>
        </p:txBody>
      </p:sp>
    </p:spTree>
    <p:extLst>
      <p:ext uri="{BB962C8B-B14F-4D97-AF65-F5344CB8AC3E}">
        <p14:creationId xmlns:p14="http://schemas.microsoft.com/office/powerpoint/2010/main" val="488036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Why do we study economics?</a:t>
            </a:r>
            <a:endParaRPr lang="en-US" sz="2800"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a:t>The purpose of studying economics is not to acquire a set of ready-made answers </a:t>
            </a:r>
            <a:r>
              <a:rPr lang="en-US" sz="2400" dirty="0" smtClean="0"/>
              <a:t>to economic </a:t>
            </a:r>
            <a:r>
              <a:rPr lang="en-US" sz="2400" dirty="0"/>
              <a:t>questions, but to learn how to avoid being deceived by </a:t>
            </a:r>
            <a:r>
              <a:rPr lang="en-US" sz="2400" dirty="0" smtClean="0"/>
              <a:t>economists.</a:t>
            </a:r>
            <a:endParaRPr lang="en-US" sz="2400" dirty="0"/>
          </a:p>
          <a:p>
            <a:pPr marL="0" indent="0" algn="r">
              <a:lnSpc>
                <a:spcPct val="90000"/>
              </a:lnSpc>
              <a:spcBef>
                <a:spcPts val="0"/>
              </a:spcBef>
              <a:buNone/>
            </a:pPr>
            <a:endParaRPr lang="en-US" sz="2400" dirty="0" smtClean="0"/>
          </a:p>
          <a:p>
            <a:pPr marL="0" indent="0" algn="r">
              <a:lnSpc>
                <a:spcPct val="90000"/>
              </a:lnSpc>
              <a:spcBef>
                <a:spcPts val="0"/>
              </a:spcBef>
              <a:buNone/>
            </a:pPr>
            <a:endParaRPr lang="en-US" sz="2400" dirty="0" smtClean="0"/>
          </a:p>
          <a:p>
            <a:pPr marL="1971675" indent="0" algn="just">
              <a:lnSpc>
                <a:spcPct val="90000"/>
              </a:lnSpc>
              <a:spcBef>
                <a:spcPts val="0"/>
              </a:spcBef>
              <a:buNone/>
            </a:pPr>
            <a:r>
              <a:rPr lang="en-US" sz="1800" dirty="0" smtClean="0"/>
              <a:t>Joan Robinson (1903 - 1983) was one of </a:t>
            </a:r>
          </a:p>
          <a:p>
            <a:pPr marL="1971675" indent="0" algn="just">
              <a:lnSpc>
                <a:spcPct val="90000"/>
              </a:lnSpc>
              <a:spcBef>
                <a:spcPts val="0"/>
              </a:spcBef>
              <a:buNone/>
            </a:pPr>
            <a:r>
              <a:rPr lang="en-US" sz="1800" dirty="0" smtClean="0"/>
              <a:t>the great economists of the 20</a:t>
            </a:r>
            <a:r>
              <a:rPr lang="en-US" sz="1800" baseline="30000" dirty="0" smtClean="0"/>
              <a:t>th</a:t>
            </a:r>
            <a:r>
              <a:rPr lang="en-US" sz="1800" dirty="0" smtClean="0"/>
              <a:t> century. </a:t>
            </a:r>
          </a:p>
          <a:p>
            <a:pPr marL="266700" indent="0" algn="just">
              <a:lnSpc>
                <a:spcPct val="90000"/>
              </a:lnSpc>
              <a:spcBef>
                <a:spcPts val="0"/>
              </a:spcBef>
              <a:buNone/>
            </a:pPr>
            <a:endParaRPr lang="en-US" sz="1800" dirty="0" smtClean="0"/>
          </a:p>
          <a:p>
            <a:pPr marL="266700" indent="0" algn="just">
              <a:spcBef>
                <a:spcPts val="0"/>
              </a:spcBef>
              <a:spcAft>
                <a:spcPts val="1200"/>
              </a:spcAft>
              <a:buNone/>
            </a:pPr>
            <a:r>
              <a:rPr lang="en-US" sz="1800" dirty="0" smtClean="0"/>
              <a:t> </a:t>
            </a:r>
            <a:r>
              <a:rPr lang="tr-TR" sz="1800" dirty="0" smtClean="0">
                <a:hlinkClick r:id="rId2"/>
              </a:rPr>
              <a:t>http://http-server.carleton.ca/~karmstro/bios/Robinson.</a:t>
            </a:r>
            <a:r>
              <a:rPr lang="tr-TR" sz="1800" dirty="0" err="1" smtClean="0">
                <a:hlinkClick r:id="rId2"/>
              </a:rPr>
              <a:t>htm</a:t>
            </a:r>
            <a:r>
              <a:rPr lang="en-US" sz="1800" dirty="0" smtClean="0"/>
              <a:t> </a:t>
            </a:r>
            <a:endParaRPr lang="tr-TR" sz="1800" dirty="0"/>
          </a:p>
        </p:txBody>
      </p:sp>
      <p:pic>
        <p:nvPicPr>
          <p:cNvPr id="1026" name="Picture 2"/>
          <p:cNvPicPr>
            <a:picLocks noChangeAspect="1" noChangeArrowheads="1"/>
          </p:cNvPicPr>
          <p:nvPr/>
        </p:nvPicPr>
        <p:blipFill>
          <a:blip r:embed="rId3" cstate="print"/>
          <a:srcRect/>
          <a:stretch>
            <a:fillRect/>
          </a:stretch>
        </p:blipFill>
        <p:spPr bwMode="auto">
          <a:xfrm>
            <a:off x="6804248" y="3429000"/>
            <a:ext cx="2160240" cy="3466148"/>
          </a:xfrm>
          <a:prstGeom prst="rect">
            <a:avLst/>
          </a:prstGeom>
          <a:noFill/>
          <a:ln w="9525">
            <a:noFill/>
            <a:miter lim="800000"/>
            <a:headEnd/>
            <a:tailEnd/>
          </a:ln>
        </p:spPr>
      </p:pic>
      <p:sp>
        <p:nvSpPr>
          <p:cNvPr id="5" name="Rectangle 4"/>
          <p:cNvSpPr/>
          <p:nvPr/>
        </p:nvSpPr>
        <p:spPr>
          <a:xfrm>
            <a:off x="755576" y="4618747"/>
            <a:ext cx="5616624" cy="830997"/>
          </a:xfrm>
          <a:prstGeom prst="rect">
            <a:avLst/>
          </a:prstGeom>
        </p:spPr>
        <p:txBody>
          <a:bodyPr wrap="square">
            <a:spAutoFit/>
          </a:bodyPr>
          <a:lstStyle/>
          <a:p>
            <a:r>
              <a:rPr lang="tr-TR" sz="1600" b="1" dirty="0" err="1">
                <a:latin typeface="Times New Roman" panose="02020603050405020304" pitchFamily="18" charset="0"/>
                <a:ea typeface="MS Mincho" panose="02020609040205080304" pitchFamily="49" charset="-128"/>
              </a:rPr>
              <a:t>Luigi</a:t>
            </a:r>
            <a:r>
              <a:rPr lang="tr-TR" sz="1600" b="1" dirty="0">
                <a:latin typeface="Times New Roman" panose="02020603050405020304" pitchFamily="18" charset="0"/>
                <a:ea typeface="MS Mincho" panose="02020609040205080304" pitchFamily="49" charset="-128"/>
              </a:rPr>
              <a:t> </a:t>
            </a:r>
            <a:r>
              <a:rPr lang="tr-TR" sz="1600" b="1" dirty="0" err="1" smtClean="0">
                <a:latin typeface="Times New Roman" panose="02020603050405020304" pitchFamily="18" charset="0"/>
                <a:ea typeface="MS Mincho" panose="02020609040205080304" pitchFamily="49" charset="-128"/>
              </a:rPr>
              <a:t>Pasinetti</a:t>
            </a:r>
            <a:r>
              <a:rPr lang="en-US" sz="1600" b="1" dirty="0">
                <a:latin typeface="Times New Roman" panose="02020603050405020304" pitchFamily="18" charset="0"/>
                <a:ea typeface="MS Mincho" panose="02020609040205080304" pitchFamily="49" charset="-128"/>
              </a:rPr>
              <a:t>,</a:t>
            </a:r>
            <a:r>
              <a:rPr lang="tr-TR" sz="1600" b="1" dirty="0" smtClean="0">
                <a:latin typeface="Times New Roman" panose="02020603050405020304" pitchFamily="18" charset="0"/>
                <a:ea typeface="MS Mincho" panose="02020609040205080304" pitchFamily="49" charset="-128"/>
              </a:rPr>
              <a:t> </a:t>
            </a:r>
            <a:r>
              <a:rPr lang="tr-TR" sz="1600" b="1" dirty="0">
                <a:latin typeface="Times New Roman" panose="02020603050405020304" pitchFamily="18" charset="0"/>
                <a:ea typeface="MS Mincho" panose="02020609040205080304" pitchFamily="49" charset="-128"/>
              </a:rPr>
              <a:t>“</a:t>
            </a:r>
            <a:r>
              <a:rPr lang="tr-TR" sz="1600" b="1" dirty="0" err="1">
                <a:latin typeface="Times New Roman" panose="02020603050405020304" pitchFamily="18" charset="0"/>
                <a:ea typeface="MS Mincho" panose="02020609040205080304" pitchFamily="49" charset="-128"/>
              </a:rPr>
              <a:t>Robinson</a:t>
            </a:r>
            <a:r>
              <a:rPr lang="tr-TR" sz="1600" b="1" dirty="0">
                <a:latin typeface="Times New Roman" panose="02020603050405020304" pitchFamily="18" charset="0"/>
                <a:ea typeface="MS Mincho" panose="02020609040205080304" pitchFamily="49" charset="-128"/>
              </a:rPr>
              <a:t>, </a:t>
            </a:r>
            <a:r>
              <a:rPr lang="tr-TR" sz="1600" b="1" dirty="0" err="1">
                <a:latin typeface="Times New Roman" panose="02020603050405020304" pitchFamily="18" charset="0"/>
                <a:ea typeface="MS Mincho" panose="02020609040205080304" pitchFamily="49" charset="-128"/>
              </a:rPr>
              <a:t>Joan</a:t>
            </a:r>
            <a:r>
              <a:rPr lang="tr-TR" sz="1600" b="1" dirty="0">
                <a:latin typeface="Times New Roman" panose="02020603050405020304" pitchFamily="18" charset="0"/>
                <a:ea typeface="MS Mincho" panose="02020609040205080304" pitchFamily="49" charset="-128"/>
              </a:rPr>
              <a:t> </a:t>
            </a:r>
            <a:r>
              <a:rPr lang="tr-TR" sz="1600" b="1" dirty="0" err="1">
                <a:latin typeface="Times New Roman" panose="02020603050405020304" pitchFamily="18" charset="0"/>
                <a:ea typeface="MS Mincho" panose="02020609040205080304" pitchFamily="49" charset="-128"/>
              </a:rPr>
              <a:t>Violet</a:t>
            </a:r>
            <a:r>
              <a:rPr lang="tr-TR" sz="1600" b="1" dirty="0">
                <a:latin typeface="Times New Roman" panose="02020603050405020304" pitchFamily="18" charset="0"/>
                <a:ea typeface="MS Mincho" panose="02020609040205080304" pitchFamily="49" charset="-128"/>
              </a:rPr>
              <a:t>,” </a:t>
            </a:r>
            <a:r>
              <a:rPr lang="tr-TR" sz="1600" b="1" i="1" dirty="0" err="1">
                <a:latin typeface="Times New Roman" panose="02020603050405020304" pitchFamily="18" charset="0"/>
                <a:ea typeface="MS Mincho" panose="02020609040205080304" pitchFamily="49" charset="-128"/>
              </a:rPr>
              <a:t>The</a:t>
            </a:r>
            <a:r>
              <a:rPr lang="tr-TR" sz="1600" b="1" i="1" dirty="0">
                <a:latin typeface="Times New Roman" panose="02020603050405020304" pitchFamily="18" charset="0"/>
                <a:ea typeface="MS Mincho" panose="02020609040205080304" pitchFamily="49" charset="-128"/>
              </a:rPr>
              <a:t> New </a:t>
            </a:r>
            <a:r>
              <a:rPr lang="tr-TR" sz="1600" b="1" i="1" dirty="0" err="1">
                <a:latin typeface="Times New Roman" panose="02020603050405020304" pitchFamily="18" charset="0"/>
                <a:ea typeface="MS Mincho" panose="02020609040205080304" pitchFamily="49" charset="-128"/>
              </a:rPr>
              <a:t>Palgrave</a:t>
            </a:r>
            <a:r>
              <a:rPr lang="tr-TR" sz="1600" b="1" i="1" dirty="0">
                <a:latin typeface="Times New Roman" panose="02020603050405020304" pitchFamily="18" charset="0"/>
                <a:ea typeface="MS Mincho" panose="02020609040205080304" pitchFamily="49" charset="-128"/>
              </a:rPr>
              <a:t>: A Dictionary of </a:t>
            </a:r>
            <a:r>
              <a:rPr lang="tr-TR" sz="1600" b="1" i="1" dirty="0" err="1">
                <a:latin typeface="Times New Roman" panose="02020603050405020304" pitchFamily="18" charset="0"/>
                <a:ea typeface="MS Mincho" panose="02020609040205080304" pitchFamily="49" charset="-128"/>
              </a:rPr>
              <a:t>Economics</a:t>
            </a:r>
            <a:r>
              <a:rPr lang="tr-TR" sz="1600" b="1" dirty="0">
                <a:latin typeface="Times New Roman" panose="02020603050405020304" pitchFamily="18" charset="0"/>
                <a:ea typeface="MS Mincho" panose="02020609040205080304" pitchFamily="49" charset="-128"/>
              </a:rPr>
              <a:t>, </a:t>
            </a:r>
            <a:r>
              <a:rPr lang="tr-TR" sz="1600" b="1" dirty="0" err="1">
                <a:latin typeface="Times New Roman" panose="02020603050405020304" pitchFamily="18" charset="0"/>
                <a:ea typeface="MS Mincho" panose="02020609040205080304" pitchFamily="49" charset="-128"/>
              </a:rPr>
              <a:t>Vol</a:t>
            </a:r>
            <a:r>
              <a:rPr lang="tr-TR" sz="1600" b="1" dirty="0">
                <a:latin typeface="Times New Roman" panose="02020603050405020304" pitchFamily="18" charset="0"/>
                <a:ea typeface="MS Mincho" panose="02020609040205080304" pitchFamily="49" charset="-128"/>
              </a:rPr>
              <a:t>. 4 (Q </a:t>
            </a:r>
            <a:r>
              <a:rPr lang="tr-TR" sz="1600" b="1" dirty="0" err="1">
                <a:latin typeface="Times New Roman" panose="02020603050405020304" pitchFamily="18" charset="0"/>
                <a:ea typeface="MS Mincho" panose="02020609040205080304" pitchFamily="49" charset="-128"/>
              </a:rPr>
              <a:t>to</a:t>
            </a:r>
            <a:r>
              <a:rPr lang="tr-TR" sz="1600" b="1" dirty="0">
                <a:latin typeface="Times New Roman" panose="02020603050405020304" pitchFamily="18" charset="0"/>
                <a:ea typeface="MS Mincho" panose="02020609040205080304" pitchFamily="49" charset="-128"/>
              </a:rPr>
              <a:t> Z), John </a:t>
            </a:r>
            <a:r>
              <a:rPr lang="tr-TR" sz="1600" b="1" dirty="0" err="1">
                <a:latin typeface="Times New Roman" panose="02020603050405020304" pitchFamily="18" charset="0"/>
                <a:ea typeface="MS Mincho" panose="02020609040205080304" pitchFamily="49" charset="-128"/>
              </a:rPr>
              <a:t>Eatwell</a:t>
            </a:r>
            <a:r>
              <a:rPr lang="tr-TR" sz="1600" b="1" dirty="0">
                <a:latin typeface="Times New Roman" panose="02020603050405020304" pitchFamily="18" charset="0"/>
                <a:ea typeface="MS Mincho" panose="02020609040205080304" pitchFamily="49" charset="-128"/>
              </a:rPr>
              <a:t> et al., </a:t>
            </a:r>
            <a:r>
              <a:rPr lang="tr-TR" sz="1600" b="1" dirty="0" err="1">
                <a:latin typeface="Times New Roman" panose="02020603050405020304" pitchFamily="18" charset="0"/>
                <a:ea typeface="MS Mincho" panose="02020609040205080304" pitchFamily="49" charset="-128"/>
              </a:rPr>
              <a:t>eds</a:t>
            </a:r>
            <a:r>
              <a:rPr lang="tr-TR" sz="1600" b="1" dirty="0">
                <a:latin typeface="Times New Roman" panose="02020603050405020304" pitchFamily="18" charset="0"/>
                <a:ea typeface="MS Mincho" panose="02020609040205080304" pitchFamily="49" charset="-128"/>
              </a:rPr>
              <a:t>. (</a:t>
            </a:r>
            <a:r>
              <a:rPr lang="tr-TR" sz="1600" b="1" dirty="0" err="1">
                <a:latin typeface="Times New Roman" panose="02020603050405020304" pitchFamily="18" charset="0"/>
                <a:ea typeface="MS Mincho" panose="02020609040205080304" pitchFamily="49" charset="-128"/>
              </a:rPr>
              <a:t>Macmillan</a:t>
            </a:r>
            <a:r>
              <a:rPr lang="tr-TR" sz="1600" b="1" dirty="0">
                <a:latin typeface="Times New Roman" panose="02020603050405020304" pitchFamily="18" charset="0"/>
                <a:ea typeface="MS Mincho" panose="02020609040205080304" pitchFamily="49" charset="-128"/>
              </a:rPr>
              <a:t> </a:t>
            </a:r>
            <a:r>
              <a:rPr lang="tr-TR" sz="1600" b="1" dirty="0" err="1">
                <a:latin typeface="Times New Roman" panose="02020603050405020304" pitchFamily="18" charset="0"/>
                <a:ea typeface="MS Mincho" panose="02020609040205080304" pitchFamily="49" charset="-128"/>
              </a:rPr>
              <a:t>Press</a:t>
            </a:r>
            <a:r>
              <a:rPr lang="tr-TR" sz="1600" b="1" dirty="0">
                <a:latin typeface="Times New Roman" panose="02020603050405020304" pitchFamily="18" charset="0"/>
                <a:ea typeface="MS Mincho" panose="02020609040205080304" pitchFamily="49" charset="-128"/>
              </a:rPr>
              <a:t>, 1987), </a:t>
            </a:r>
            <a:r>
              <a:rPr lang="tr-TR" sz="1600" b="1" dirty="0" err="1">
                <a:latin typeface="Times New Roman" panose="02020603050405020304" pitchFamily="18" charset="0"/>
                <a:ea typeface="MS Mincho" panose="02020609040205080304" pitchFamily="49" charset="-128"/>
              </a:rPr>
              <a:t>pp</a:t>
            </a:r>
            <a:r>
              <a:rPr lang="tr-TR" sz="1600" b="1" dirty="0">
                <a:latin typeface="Times New Roman" panose="02020603050405020304" pitchFamily="18" charset="0"/>
                <a:ea typeface="MS Mincho" panose="02020609040205080304" pitchFamily="49" charset="-128"/>
              </a:rPr>
              <a:t>. 212–217</a:t>
            </a:r>
            <a:endParaRPr lang="tr-TR" sz="1600" dirty="0"/>
          </a:p>
        </p:txBody>
      </p:sp>
    </p:spTree>
    <p:extLst>
      <p:ext uri="{BB962C8B-B14F-4D97-AF65-F5344CB8AC3E}">
        <p14:creationId xmlns:p14="http://schemas.microsoft.com/office/powerpoint/2010/main" val="2555529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Why are we studying these topics?</a:t>
            </a:r>
            <a:br>
              <a:rPr lang="en-US" sz="2800" dirty="0" smtClean="0"/>
            </a:br>
            <a:r>
              <a:rPr lang="en-US" sz="2800" dirty="0" smtClean="0"/>
              <a:t>A road map</a:t>
            </a:r>
            <a:endParaRPr lang="tr-TR" sz="2800" dirty="0"/>
          </a:p>
        </p:txBody>
      </p:sp>
      <p:sp>
        <p:nvSpPr>
          <p:cNvPr id="3" name="Content Placeholder 2"/>
          <p:cNvSpPr>
            <a:spLocks noGrp="1"/>
          </p:cNvSpPr>
          <p:nvPr>
            <p:ph idx="1"/>
          </p:nvPr>
        </p:nvSpPr>
        <p:spPr/>
        <p:txBody>
          <a:bodyPr>
            <a:noAutofit/>
          </a:bodyPr>
          <a:lstStyle/>
          <a:p>
            <a:pPr marL="0" indent="0">
              <a:spcBef>
                <a:spcPts val="0"/>
              </a:spcBef>
              <a:spcAft>
                <a:spcPts val="2400"/>
              </a:spcAft>
              <a:buNone/>
            </a:pPr>
            <a:r>
              <a:rPr lang="en-US" sz="2400" dirty="0" smtClean="0"/>
              <a:t>Economics is the </a:t>
            </a:r>
            <a:r>
              <a:rPr lang="en-US" sz="2400" dirty="0"/>
              <a:t>study of how society manages its scarce resources</a:t>
            </a:r>
            <a:r>
              <a:rPr lang="en-US" sz="2400" dirty="0" smtClean="0"/>
              <a:t>.</a:t>
            </a:r>
          </a:p>
          <a:p>
            <a:pPr marL="0" indent="0">
              <a:spcBef>
                <a:spcPts val="0"/>
              </a:spcBef>
              <a:spcAft>
                <a:spcPts val="2400"/>
              </a:spcAft>
              <a:buNone/>
            </a:pPr>
            <a:r>
              <a:rPr lang="en-US" sz="2400" dirty="0" smtClean="0"/>
              <a:t>In most societies </a:t>
            </a:r>
            <a:r>
              <a:rPr lang="en-US" sz="2400" dirty="0"/>
              <a:t>resources are allocated </a:t>
            </a:r>
            <a:r>
              <a:rPr lang="en-US" sz="2400" dirty="0" smtClean="0"/>
              <a:t>through </a:t>
            </a:r>
            <a:r>
              <a:rPr lang="en-US" sz="2400" dirty="0"/>
              <a:t>the combined </a:t>
            </a:r>
            <a:r>
              <a:rPr lang="en-US" sz="2400" dirty="0" smtClean="0"/>
              <a:t>actions of </a:t>
            </a:r>
            <a:r>
              <a:rPr lang="en-US" sz="2400" dirty="0"/>
              <a:t>millions of </a:t>
            </a:r>
            <a:r>
              <a:rPr lang="en-US" sz="2400" dirty="0" smtClean="0"/>
              <a:t>people and firms (through markets and the political process). </a:t>
            </a:r>
          </a:p>
        </p:txBody>
      </p:sp>
    </p:spTree>
    <p:extLst>
      <p:ext uri="{BB962C8B-B14F-4D97-AF65-F5344CB8AC3E}">
        <p14:creationId xmlns:p14="http://schemas.microsoft.com/office/powerpoint/2010/main" val="250939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Road map</a:t>
            </a:r>
            <a:br>
              <a:rPr lang="en-US" sz="2800" dirty="0" smtClean="0"/>
            </a:br>
            <a:r>
              <a:rPr lang="en-US" sz="2800" dirty="0" smtClean="0"/>
              <a:t>What is economics and why these topics?</a:t>
            </a:r>
            <a:endParaRPr lang="tr-TR" sz="2800" dirty="0"/>
          </a:p>
        </p:txBody>
      </p:sp>
      <p:sp>
        <p:nvSpPr>
          <p:cNvPr id="3" name="Content Placeholder 2"/>
          <p:cNvSpPr>
            <a:spLocks noGrp="1"/>
          </p:cNvSpPr>
          <p:nvPr>
            <p:ph idx="1"/>
          </p:nvPr>
        </p:nvSpPr>
        <p:spPr/>
        <p:txBody>
          <a:bodyPr>
            <a:noAutofit/>
          </a:bodyPr>
          <a:lstStyle/>
          <a:p>
            <a:pPr marL="0" indent="0">
              <a:spcBef>
                <a:spcPts val="0"/>
              </a:spcBef>
              <a:spcAft>
                <a:spcPts val="1200"/>
              </a:spcAft>
              <a:buNone/>
            </a:pPr>
            <a:r>
              <a:rPr lang="en-US" sz="2400" dirty="0" smtClean="0"/>
              <a:t>We start with the study of </a:t>
            </a:r>
            <a:r>
              <a:rPr lang="en-US" sz="2400" b="1" dirty="0"/>
              <a:t>how people make </a:t>
            </a:r>
            <a:r>
              <a:rPr lang="en-US" sz="2400" b="1" dirty="0" smtClean="0"/>
              <a:t>decisions:</a:t>
            </a:r>
            <a:endParaRPr lang="en-US" sz="2400" dirty="0" smtClean="0"/>
          </a:p>
          <a:p>
            <a:pPr marL="0" indent="0">
              <a:spcBef>
                <a:spcPts val="0"/>
              </a:spcBef>
              <a:spcAft>
                <a:spcPts val="1200"/>
              </a:spcAft>
              <a:buNone/>
            </a:pPr>
            <a:r>
              <a:rPr lang="en-US" sz="2400" dirty="0" smtClean="0"/>
              <a:t>Some of the examples we used were</a:t>
            </a:r>
          </a:p>
          <a:p>
            <a:pPr marL="400050" lvl="1" indent="0">
              <a:spcBef>
                <a:spcPts val="0"/>
              </a:spcBef>
              <a:spcAft>
                <a:spcPts val="1200"/>
              </a:spcAft>
              <a:buFont typeface="Arial" pitchFamily="34" charset="0"/>
              <a:buChar char="•"/>
            </a:pPr>
            <a:r>
              <a:rPr lang="en-US" sz="2000" dirty="0" smtClean="0"/>
              <a:t> Should I iron my shirt?  </a:t>
            </a:r>
          </a:p>
          <a:p>
            <a:pPr marL="400050" lvl="1" indent="0">
              <a:spcBef>
                <a:spcPts val="0"/>
              </a:spcBef>
              <a:spcAft>
                <a:spcPts val="1200"/>
              </a:spcAft>
              <a:buFont typeface="Arial" pitchFamily="34" charset="0"/>
              <a:buChar char="•"/>
            </a:pPr>
            <a:r>
              <a:rPr lang="en-US" sz="2000" dirty="0" smtClean="0"/>
              <a:t> Should I go to the Clapton concert?</a:t>
            </a:r>
          </a:p>
        </p:txBody>
      </p:sp>
    </p:spTree>
    <p:extLst>
      <p:ext uri="{BB962C8B-B14F-4D97-AF65-F5344CB8AC3E}">
        <p14:creationId xmlns:p14="http://schemas.microsoft.com/office/powerpoint/2010/main" val="358546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Road map</a:t>
            </a:r>
            <a:br>
              <a:rPr lang="en-US" sz="2800" dirty="0" smtClean="0"/>
            </a:br>
            <a:r>
              <a:rPr lang="en-US" sz="2800" dirty="0" smtClean="0"/>
              <a:t>What is economics and why these topics?</a:t>
            </a:r>
            <a:endParaRPr lang="tr-TR" sz="2800" dirty="0"/>
          </a:p>
        </p:txBody>
      </p:sp>
      <p:sp>
        <p:nvSpPr>
          <p:cNvPr id="3" name="Content Placeholder 2"/>
          <p:cNvSpPr>
            <a:spLocks noGrp="1"/>
          </p:cNvSpPr>
          <p:nvPr>
            <p:ph idx="1"/>
          </p:nvPr>
        </p:nvSpPr>
        <p:spPr/>
        <p:txBody>
          <a:bodyPr>
            <a:noAutofit/>
          </a:bodyPr>
          <a:lstStyle/>
          <a:p>
            <a:pPr marL="0" indent="0">
              <a:spcBef>
                <a:spcPts val="0"/>
              </a:spcBef>
              <a:spcAft>
                <a:spcPts val="1200"/>
              </a:spcAft>
              <a:buNone/>
            </a:pPr>
            <a:r>
              <a:rPr lang="en-US" sz="2400" dirty="0" smtClean="0"/>
              <a:t>These are some of the important decisions people make</a:t>
            </a:r>
          </a:p>
          <a:p>
            <a:pPr marL="400050" lvl="1" indent="0">
              <a:spcBef>
                <a:spcPts val="0"/>
              </a:spcBef>
              <a:spcAft>
                <a:spcPts val="1200"/>
              </a:spcAft>
              <a:buFont typeface="Arial" pitchFamily="34" charset="0"/>
              <a:buChar char="•"/>
            </a:pPr>
            <a:r>
              <a:rPr lang="en-US" sz="2000" dirty="0" smtClean="0"/>
              <a:t> How much education to have </a:t>
            </a:r>
          </a:p>
          <a:p>
            <a:pPr marL="400050" lvl="1" indent="0">
              <a:spcBef>
                <a:spcPts val="0"/>
              </a:spcBef>
              <a:spcAft>
                <a:spcPts val="1200"/>
              </a:spcAft>
              <a:buFont typeface="Arial" pitchFamily="34" charset="0"/>
              <a:buChar char="•"/>
            </a:pPr>
            <a:r>
              <a:rPr lang="en-US" sz="2000" dirty="0" smtClean="0"/>
              <a:t> How </a:t>
            </a:r>
            <a:r>
              <a:rPr lang="en-US" sz="2000" dirty="0"/>
              <a:t>much </a:t>
            </a:r>
            <a:r>
              <a:rPr lang="en-US" sz="2000" dirty="0" smtClean="0"/>
              <a:t>to work</a:t>
            </a:r>
          </a:p>
          <a:p>
            <a:pPr marL="400050" lvl="1" indent="0">
              <a:spcBef>
                <a:spcPts val="0"/>
              </a:spcBef>
              <a:spcAft>
                <a:spcPts val="1200"/>
              </a:spcAft>
              <a:buFont typeface="Arial" pitchFamily="34" charset="0"/>
              <a:buChar char="•"/>
            </a:pPr>
            <a:r>
              <a:rPr lang="en-US" sz="2000" dirty="0" smtClean="0"/>
              <a:t> Which goods/services to buy </a:t>
            </a:r>
          </a:p>
          <a:p>
            <a:pPr marL="400050" lvl="1" indent="0">
              <a:spcBef>
                <a:spcPts val="0"/>
              </a:spcBef>
              <a:spcAft>
                <a:spcPts val="1200"/>
              </a:spcAft>
              <a:buFont typeface="Arial" pitchFamily="34" charset="0"/>
              <a:buChar char="•"/>
            </a:pPr>
            <a:r>
              <a:rPr lang="en-US" sz="2000" dirty="0" smtClean="0"/>
              <a:t> How </a:t>
            </a:r>
            <a:r>
              <a:rPr lang="en-US" sz="2000" dirty="0"/>
              <a:t>much </a:t>
            </a:r>
            <a:r>
              <a:rPr lang="en-US" sz="2000" dirty="0" smtClean="0"/>
              <a:t>to save</a:t>
            </a:r>
          </a:p>
          <a:p>
            <a:pPr marL="400050" lvl="1" indent="0">
              <a:spcBef>
                <a:spcPts val="0"/>
              </a:spcBef>
              <a:spcAft>
                <a:spcPts val="1200"/>
              </a:spcAft>
              <a:buFont typeface="Arial" pitchFamily="34" charset="0"/>
              <a:buChar char="•"/>
            </a:pPr>
            <a:r>
              <a:rPr lang="en-US" sz="2000" dirty="0" smtClean="0"/>
              <a:t> Marry or remain single</a:t>
            </a:r>
          </a:p>
          <a:p>
            <a:pPr marL="400050" lvl="1" indent="0">
              <a:spcBef>
                <a:spcPts val="0"/>
              </a:spcBef>
              <a:spcAft>
                <a:spcPts val="1200"/>
              </a:spcAft>
              <a:buFont typeface="Arial" pitchFamily="34" charset="0"/>
              <a:buChar char="•"/>
            </a:pPr>
            <a:r>
              <a:rPr lang="en-US" sz="2000" dirty="0" smtClean="0"/>
              <a:t> How many children to have</a:t>
            </a:r>
          </a:p>
          <a:p>
            <a:pPr marL="400050" lvl="1" indent="0">
              <a:spcBef>
                <a:spcPts val="0"/>
              </a:spcBef>
              <a:spcAft>
                <a:spcPts val="1200"/>
              </a:spcAft>
              <a:buFont typeface="Arial" pitchFamily="34" charset="0"/>
              <a:buChar char="•"/>
            </a:pPr>
            <a:r>
              <a:rPr lang="en-US" sz="2000" dirty="0"/>
              <a:t> W</a:t>
            </a:r>
            <a:r>
              <a:rPr lang="en-US" sz="2000" dirty="0" smtClean="0"/>
              <a:t>hen </a:t>
            </a:r>
            <a:r>
              <a:rPr lang="en-US" sz="2000" dirty="0"/>
              <a:t>to retire</a:t>
            </a:r>
            <a:endParaRPr lang="en-US" sz="2000" dirty="0" smtClean="0"/>
          </a:p>
          <a:p>
            <a:pPr marL="400050" lvl="1" indent="0">
              <a:spcBef>
                <a:spcPts val="0"/>
              </a:spcBef>
              <a:spcAft>
                <a:spcPts val="1200"/>
              </a:spcAft>
              <a:buNone/>
            </a:pPr>
            <a:endParaRPr lang="en-US" sz="2000" dirty="0" smtClean="0"/>
          </a:p>
        </p:txBody>
      </p:sp>
    </p:spTree>
    <p:extLst>
      <p:ext uri="{BB962C8B-B14F-4D97-AF65-F5344CB8AC3E}">
        <p14:creationId xmlns:p14="http://schemas.microsoft.com/office/powerpoint/2010/main" val="167242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is today’s lecture about?</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We will study </a:t>
            </a:r>
            <a:r>
              <a:rPr lang="en-US" sz="2400" b="1" dirty="0" smtClean="0"/>
              <a:t>how people interact with one another.</a:t>
            </a:r>
          </a:p>
          <a:p>
            <a:pPr marL="0" indent="0">
              <a:spcBef>
                <a:spcPts val="0"/>
              </a:spcBef>
              <a:spcAft>
                <a:spcPts val="2400"/>
              </a:spcAft>
              <a:buNone/>
            </a:pPr>
            <a:r>
              <a:rPr lang="en-US" sz="2400" dirty="0" smtClean="0"/>
              <a:t>Specialization, interdependence, and the gains from trade </a:t>
            </a:r>
          </a:p>
        </p:txBody>
      </p:sp>
    </p:spTree>
    <p:extLst>
      <p:ext uri="{BB962C8B-B14F-4D97-AF65-F5344CB8AC3E}">
        <p14:creationId xmlns:p14="http://schemas.microsoft.com/office/powerpoint/2010/main" val="417588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is next?</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We will examine how buyers and sellers of a good (or service) together determine the prices of goods and the quantity produced and consumed.</a:t>
            </a:r>
          </a:p>
          <a:p>
            <a:pPr marL="0" indent="0">
              <a:spcBef>
                <a:spcPts val="0"/>
              </a:spcBef>
              <a:spcAft>
                <a:spcPts val="2400"/>
              </a:spcAft>
              <a:buNone/>
            </a:pPr>
            <a:r>
              <a:rPr lang="en-US" sz="2400" dirty="0" smtClean="0"/>
              <a:t>We will study</a:t>
            </a:r>
          </a:p>
          <a:p>
            <a:pPr marL="400050" lvl="1" indent="0">
              <a:spcBef>
                <a:spcPts val="0"/>
              </a:spcBef>
              <a:spcAft>
                <a:spcPts val="1200"/>
              </a:spcAft>
              <a:buNone/>
            </a:pPr>
            <a:r>
              <a:rPr lang="en-US" sz="2400" dirty="0" smtClean="0"/>
              <a:t>Demand </a:t>
            </a:r>
          </a:p>
          <a:p>
            <a:pPr marL="400050" lvl="1" indent="0">
              <a:spcBef>
                <a:spcPts val="0"/>
              </a:spcBef>
              <a:spcAft>
                <a:spcPts val="1200"/>
              </a:spcAft>
              <a:buNone/>
            </a:pPr>
            <a:r>
              <a:rPr lang="en-US" sz="2400" dirty="0" smtClean="0"/>
              <a:t>Supply</a:t>
            </a:r>
          </a:p>
          <a:p>
            <a:pPr marL="400050" lvl="1" indent="0">
              <a:spcBef>
                <a:spcPts val="0"/>
              </a:spcBef>
              <a:spcAft>
                <a:spcPts val="1200"/>
              </a:spcAft>
              <a:buNone/>
            </a:pPr>
            <a:r>
              <a:rPr lang="en-US" sz="2400" dirty="0" smtClean="0"/>
              <a:t>Competitive markets, the equilibrium in competitive markets</a:t>
            </a:r>
          </a:p>
        </p:txBody>
      </p:sp>
    </p:spTree>
    <p:extLst>
      <p:ext uri="{BB962C8B-B14F-4D97-AF65-F5344CB8AC3E}">
        <p14:creationId xmlns:p14="http://schemas.microsoft.com/office/powerpoint/2010/main" val="13317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and after we have discussed these …</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We will have the midterm exam.</a:t>
            </a:r>
            <a:endParaRPr lang="en-US" sz="2000" dirty="0" smtClean="0"/>
          </a:p>
        </p:txBody>
      </p:sp>
    </p:spTree>
    <p:extLst>
      <p:ext uri="{BB962C8B-B14F-4D97-AF65-F5344CB8AC3E}">
        <p14:creationId xmlns:p14="http://schemas.microsoft.com/office/powerpoint/2010/main" val="418964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Now</a:t>
            </a:r>
            <a:endParaRPr lang="tr-TR" dirty="0"/>
          </a:p>
        </p:txBody>
      </p:sp>
      <p:sp>
        <p:nvSpPr>
          <p:cNvPr id="5" name="Subtitle 4"/>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126381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Interdependence and the Gains from Trade</a:t>
            </a:r>
            <a:endParaRPr lang="tr-TR" sz="3200" dirty="0"/>
          </a:p>
        </p:txBody>
      </p:sp>
      <p:sp>
        <p:nvSpPr>
          <p:cNvPr id="5" name="Subtitle 4"/>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721122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pPr marL="0" indent="0">
              <a:spcBef>
                <a:spcPts val="1200"/>
              </a:spcBef>
              <a:buNone/>
            </a:pPr>
            <a:r>
              <a:rPr lang="en-US" sz="2400" dirty="0" smtClean="0"/>
              <a:t>Do an activity if B &gt; C is not helpful for decisions like “how many hours should I study for Econ100?”</a:t>
            </a:r>
          </a:p>
          <a:p>
            <a:pPr marL="0" indent="0">
              <a:spcBef>
                <a:spcPts val="1200"/>
              </a:spcBef>
              <a:buNone/>
            </a:pPr>
            <a:r>
              <a:rPr lang="en-US" sz="2400" dirty="0" smtClean="0"/>
              <a:t>What does the rational person do  when deciding on the level of an activity (how much/many?)</a:t>
            </a:r>
            <a:endParaRPr lang="tr-TR" sz="2400" dirty="0" smtClean="0"/>
          </a:p>
        </p:txBody>
      </p:sp>
    </p:spTree>
    <p:extLst>
      <p:ext uri="{BB962C8B-B14F-4D97-AF65-F5344CB8AC3E}">
        <p14:creationId xmlns:p14="http://schemas.microsoft.com/office/powerpoint/2010/main" val="30278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a:bodyPr>
          <a:lstStyle/>
          <a:p>
            <a:pPr marL="0" lvl="1" indent="0">
              <a:spcBef>
                <a:spcPts val="0"/>
              </a:spcBef>
              <a:spcAft>
                <a:spcPts val="2400"/>
              </a:spcAft>
              <a:buNone/>
            </a:pPr>
            <a:r>
              <a:rPr lang="en-US" sz="2400" dirty="0" smtClean="0"/>
              <a:t>We can be economically self-sufficient.</a:t>
            </a:r>
          </a:p>
          <a:p>
            <a:pPr marL="0" lvl="1" indent="0">
              <a:spcBef>
                <a:spcPts val="0"/>
              </a:spcBef>
              <a:spcAft>
                <a:spcPts val="2400"/>
              </a:spcAft>
              <a:buNone/>
            </a:pPr>
            <a:r>
              <a:rPr lang="en-US" sz="2400" dirty="0" smtClean="0"/>
              <a:t>or</a:t>
            </a:r>
          </a:p>
          <a:p>
            <a:pPr marL="0" lvl="1" indent="0">
              <a:spcBef>
                <a:spcPts val="0"/>
              </a:spcBef>
              <a:spcAft>
                <a:spcPts val="2400"/>
              </a:spcAft>
              <a:buNone/>
            </a:pPr>
            <a:r>
              <a:rPr lang="en-US" sz="2400" dirty="0" smtClean="0"/>
              <a:t>We can specialize and trade with others, leading to economic interdependence.</a:t>
            </a:r>
            <a:endParaRPr lang="tr-TR" sz="2400" dirty="0"/>
          </a:p>
        </p:txBody>
      </p:sp>
    </p:spTree>
    <p:extLst>
      <p:ext uri="{BB962C8B-B14F-4D97-AF65-F5344CB8AC3E}">
        <p14:creationId xmlns:p14="http://schemas.microsoft.com/office/powerpoint/2010/main" val="4245688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a:bodyPr>
          <a:lstStyle/>
          <a:p>
            <a:pPr marL="0" indent="0">
              <a:spcBef>
                <a:spcPts val="0"/>
              </a:spcBef>
              <a:buNone/>
            </a:pPr>
            <a:r>
              <a:rPr lang="en-US" sz="2400" dirty="0" smtClean="0"/>
              <a:t>I </a:t>
            </a:r>
            <a:r>
              <a:rPr lang="en-US" sz="2400" dirty="0"/>
              <a:t>don’t know much about the tariff. But I know this much, Abraham Lincoln is supposed to have said: “When we buy manufactured goods abroad, we get the goods and the foreigner gets the money. When we buy the manufactured goods at home, we get both the goods and the money</a:t>
            </a:r>
            <a:r>
              <a:rPr lang="en-US" sz="2400" dirty="0" smtClean="0"/>
              <a:t>.”</a:t>
            </a:r>
          </a:p>
          <a:p>
            <a:pPr marL="0" indent="0">
              <a:spcBef>
                <a:spcPts val="0"/>
              </a:spcBef>
              <a:buNone/>
            </a:pPr>
            <a:endParaRPr lang="en-US" sz="2400" dirty="0" smtClean="0"/>
          </a:p>
          <a:p>
            <a:pPr marL="0" indent="0">
              <a:spcBef>
                <a:spcPts val="0"/>
              </a:spcBef>
              <a:buNone/>
            </a:pPr>
            <a:r>
              <a:rPr lang="en-US" sz="2000" dirty="0" smtClean="0"/>
              <a:t>quoted in </a:t>
            </a:r>
            <a:r>
              <a:rPr lang="tr-TR" sz="2000" dirty="0" smtClean="0"/>
              <a:t>Dani Rodrik,  </a:t>
            </a:r>
            <a:r>
              <a:rPr lang="en-US" sz="2000" dirty="0" smtClean="0"/>
              <a:t>Symposium on Globalization in Perspective: An Introduction,  Journal of Economic Perspectives; Fall 1998 pages 3-8.</a:t>
            </a:r>
            <a:endParaRPr lang="tr-TR" sz="2000" dirty="0"/>
          </a:p>
        </p:txBody>
      </p:sp>
    </p:spTree>
    <p:extLst>
      <p:ext uri="{BB962C8B-B14F-4D97-AF65-F5344CB8AC3E}">
        <p14:creationId xmlns:p14="http://schemas.microsoft.com/office/powerpoint/2010/main" val="425035259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tr-TR" dirty="0"/>
          </a:p>
        </p:txBody>
      </p:sp>
      <p:sp>
        <p:nvSpPr>
          <p:cNvPr id="6" name="Content Placeholder 5"/>
          <p:cNvSpPr>
            <a:spLocks noGrp="1"/>
          </p:cNvSpPr>
          <p:nvPr>
            <p:ph sz="half" idx="2"/>
          </p:nvPr>
        </p:nvSpPr>
        <p:spPr>
          <a:xfrm>
            <a:off x="2195736" y="1600200"/>
            <a:ext cx="6524592" cy="4525963"/>
          </a:xfrm>
        </p:spPr>
        <p:txBody>
          <a:bodyPr>
            <a:normAutofit/>
          </a:bodyPr>
          <a:lstStyle/>
          <a:p>
            <a:pPr marL="0" indent="0">
              <a:spcBef>
                <a:spcPts val="0"/>
              </a:spcBef>
              <a:buNone/>
            </a:pPr>
            <a:r>
              <a:rPr lang="en-US" sz="2400" dirty="0" smtClean="0"/>
              <a:t>Abraham Lincoln (1809 –1865), is the 16th President of the United States. He served from March 1861 until his assassination. He led the country through a great constitutional, military and moral crisis—the American Civil War—preserving the Union while ending slavery and promoting economic and financial modernization.</a:t>
            </a:r>
            <a:endParaRPr lang="en-US" sz="2400" dirty="0"/>
          </a:p>
        </p:txBody>
      </p:sp>
      <p:pic>
        <p:nvPicPr>
          <p:cNvPr id="8" name="Content Placeholder 7" descr="C:\Documents and Settings\musman\Desktop\225px-Abraham_Lincoln_head_on_shoulders_photo_portrait.jpg"/>
          <p:cNvPicPr>
            <a:picLocks noGrp="1" noChangeAspect="1"/>
          </p:cNvPicPr>
          <p:nvPr>
            <p:ph sz="half" idx="1"/>
          </p:nvPr>
        </p:nvPicPr>
        <p:blipFill>
          <a:blip r:embed="rId2" cstate="print"/>
          <a:srcRect/>
          <a:stretch>
            <a:fillRect/>
          </a:stretch>
        </p:blipFill>
        <p:spPr bwMode="auto">
          <a:xfrm>
            <a:off x="621829" y="1959099"/>
            <a:ext cx="1285875" cy="1685925"/>
          </a:xfrm>
          <a:prstGeom prst="rect">
            <a:avLst/>
          </a:prstGeom>
          <a:noFill/>
          <a:ln w="9525">
            <a:noFill/>
            <a:miter lim="800000"/>
            <a:headEnd/>
            <a:tailEnd/>
          </a:ln>
        </p:spPr>
      </p:pic>
    </p:spTree>
    <p:extLst>
      <p:ext uri="{BB962C8B-B14F-4D97-AF65-F5344CB8AC3E}">
        <p14:creationId xmlns:p14="http://schemas.microsoft.com/office/powerpoint/2010/main" val="388295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We will use a simple economic model to…</a:t>
            </a:r>
            <a:endParaRPr lang="tr-TR" sz="2800" dirty="0"/>
          </a:p>
        </p:txBody>
      </p:sp>
      <p:sp>
        <p:nvSpPr>
          <p:cNvPr id="5" name="Content Placeholder 4"/>
          <p:cNvSpPr>
            <a:spLocks noGrp="1"/>
          </p:cNvSpPr>
          <p:nvPr>
            <p:ph idx="1"/>
          </p:nvPr>
        </p:nvSpPr>
        <p:spPr/>
        <p:txBody>
          <a:bodyPr>
            <a:normAutofit/>
          </a:bodyPr>
          <a:lstStyle/>
          <a:p>
            <a:pPr marL="0" indent="0">
              <a:spcBef>
                <a:spcPts val="0"/>
              </a:spcBef>
              <a:spcAft>
                <a:spcPts val="2400"/>
              </a:spcAft>
              <a:buNone/>
            </a:pPr>
            <a:r>
              <a:rPr lang="en-US" sz="2400" dirty="0" smtClean="0"/>
              <a:t>Talk about “Interdependence and the Gains from Trade”.</a:t>
            </a:r>
          </a:p>
          <a:p>
            <a:pPr marL="0" indent="0">
              <a:spcBef>
                <a:spcPts val="0"/>
              </a:spcBef>
              <a:spcAft>
                <a:spcPts val="2400"/>
              </a:spcAft>
              <a:buNone/>
            </a:pPr>
            <a:r>
              <a:rPr lang="en-US" sz="2400" dirty="0" smtClean="0"/>
              <a:t>This model was first introduced in David Ricardo’s  book  “Principles of Political Economy and Taxation”, published in 1817.</a:t>
            </a:r>
            <a:endParaRPr lang="tr-TR" sz="2400" dirty="0"/>
          </a:p>
        </p:txBody>
      </p:sp>
    </p:spTree>
    <p:extLst>
      <p:ext uri="{BB962C8B-B14F-4D97-AF65-F5344CB8AC3E}">
        <p14:creationId xmlns:p14="http://schemas.microsoft.com/office/powerpoint/2010/main" val="2734371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Suppose that country A (Advancedland) is more productive than country B (Backwardland) in </a:t>
            </a:r>
            <a:r>
              <a:rPr lang="en-US" sz="2400" i="1" dirty="0" smtClean="0"/>
              <a:t>every</a:t>
            </a:r>
            <a:r>
              <a:rPr lang="en-US" sz="2400" dirty="0" smtClean="0"/>
              <a:t> economic activity.  Can </a:t>
            </a:r>
            <a:r>
              <a:rPr lang="en-US" sz="2400" i="1" dirty="0" smtClean="0"/>
              <a:t>both</a:t>
            </a:r>
            <a:r>
              <a:rPr lang="en-US" sz="2400" dirty="0" smtClean="0"/>
              <a:t> countries still benefit from trade?</a:t>
            </a:r>
          </a:p>
          <a:p>
            <a:pPr marL="0" indent="0">
              <a:spcBef>
                <a:spcPts val="0"/>
              </a:spcBef>
              <a:spcAft>
                <a:spcPts val="2400"/>
              </a:spcAft>
              <a:buNone/>
            </a:pPr>
            <a:r>
              <a:rPr lang="en-US" sz="2400" dirty="0" smtClean="0"/>
              <a:t>David Ricardo's “law of comparative advantage” showed that the answer is </a:t>
            </a:r>
            <a:r>
              <a:rPr lang="en-US" sz="2400" i="1" dirty="0" smtClean="0"/>
              <a:t>yes</a:t>
            </a:r>
            <a:r>
              <a:rPr lang="en-US" sz="2400" dirty="0" smtClean="0"/>
              <a:t>. </a:t>
            </a:r>
            <a:endParaRPr lang="en-US" sz="2400" b="1" dirty="0" smtClean="0"/>
          </a:p>
        </p:txBody>
      </p:sp>
    </p:spTree>
    <p:extLst>
      <p:ext uri="{BB962C8B-B14F-4D97-AF65-F5344CB8AC3E}">
        <p14:creationId xmlns:p14="http://schemas.microsoft.com/office/powerpoint/2010/main" val="181886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54032"/>
          </a:xfrm>
        </p:spPr>
        <p:txBody>
          <a:bodyPr>
            <a:noAutofit/>
          </a:bodyPr>
          <a:lstStyle/>
          <a:p>
            <a:r>
              <a:rPr lang="en-US" sz="2800" dirty="0" smtClean="0"/>
              <a:t>Principles of Political Economy and Taxation, 1817 </a:t>
            </a:r>
            <a:endParaRPr lang="en-US" sz="2800" dirty="0"/>
          </a:p>
        </p:txBody>
      </p:sp>
      <p:sp>
        <p:nvSpPr>
          <p:cNvPr id="6" name="Content Placeholder 5"/>
          <p:cNvSpPr>
            <a:spLocks noGrp="1"/>
          </p:cNvSpPr>
          <p:nvPr>
            <p:ph sz="half" idx="2"/>
          </p:nvPr>
        </p:nvSpPr>
        <p:spPr>
          <a:xfrm>
            <a:off x="3571868" y="1600200"/>
            <a:ext cx="5114932" cy="4525963"/>
          </a:xfrm>
        </p:spPr>
        <p:txBody>
          <a:bodyPr>
            <a:normAutofit/>
          </a:bodyPr>
          <a:lstStyle/>
          <a:p>
            <a:pPr marL="0" indent="0">
              <a:lnSpc>
                <a:spcPct val="90000"/>
              </a:lnSpc>
              <a:spcBef>
                <a:spcPts val="0"/>
              </a:spcBef>
              <a:buNone/>
            </a:pPr>
            <a:r>
              <a:rPr lang="en-US" sz="2400" dirty="0" smtClean="0"/>
              <a:t>David Ricardo was one of the most influential of the classical economists, along with Adam Smith.</a:t>
            </a:r>
          </a:p>
          <a:p>
            <a:pPr marL="0" indent="0">
              <a:lnSpc>
                <a:spcPct val="90000"/>
              </a:lnSpc>
              <a:spcBef>
                <a:spcPts val="0"/>
              </a:spcBef>
              <a:buNone/>
            </a:pPr>
            <a:endParaRPr lang="en-US" sz="2400" dirty="0" smtClean="0"/>
          </a:p>
          <a:p>
            <a:pPr marL="0" indent="0">
              <a:lnSpc>
                <a:spcPct val="90000"/>
              </a:lnSpc>
              <a:spcBef>
                <a:spcPts val="0"/>
              </a:spcBef>
              <a:buNone/>
            </a:pPr>
            <a:r>
              <a:rPr lang="en-US" sz="2400" dirty="0" smtClean="0"/>
              <a:t>He is credited with systematizing economics.</a:t>
            </a:r>
          </a:p>
          <a:p>
            <a:pPr marL="0" indent="0">
              <a:lnSpc>
                <a:spcPct val="90000"/>
              </a:lnSpc>
              <a:spcBef>
                <a:spcPts val="0"/>
              </a:spcBef>
              <a:buNone/>
            </a:pPr>
            <a:endParaRPr lang="en-US" sz="2400" dirty="0" smtClean="0"/>
          </a:p>
          <a:p>
            <a:pPr marL="0" indent="0">
              <a:lnSpc>
                <a:spcPct val="90000"/>
              </a:lnSpc>
              <a:spcBef>
                <a:spcPts val="0"/>
              </a:spcBef>
              <a:buNone/>
            </a:pPr>
            <a:r>
              <a:rPr lang="en-US" sz="2400" dirty="0" smtClean="0"/>
              <a:t>He was also a member of Parliament, businessman, financier and speculator.</a:t>
            </a:r>
          </a:p>
          <a:p>
            <a:pPr marL="0" indent="0">
              <a:lnSpc>
                <a:spcPct val="90000"/>
              </a:lnSpc>
              <a:spcBef>
                <a:spcPts val="0"/>
              </a:spcBef>
              <a:buNone/>
            </a:pPr>
            <a:endParaRPr lang="en-US" sz="2400" dirty="0" smtClean="0"/>
          </a:p>
          <a:p>
            <a:pPr marL="0" indent="0">
              <a:lnSpc>
                <a:spcPct val="90000"/>
              </a:lnSpc>
              <a:spcBef>
                <a:spcPts val="0"/>
              </a:spcBef>
              <a:buNone/>
            </a:pPr>
            <a:r>
              <a:rPr lang="en-US" sz="2400" dirty="0" smtClean="0"/>
              <a:t>He amassed a considerable personal fortune.</a:t>
            </a:r>
            <a:endParaRPr lang="en-US" sz="2400" dirty="0"/>
          </a:p>
        </p:txBody>
      </p:sp>
      <p:pic>
        <p:nvPicPr>
          <p:cNvPr id="7" name="Content Placeholder 6" descr="C:\Documents and Settings\musman\Desktop\120px-David_Ricardo(1).jpg"/>
          <p:cNvPicPr>
            <a:picLocks noGrp="1"/>
          </p:cNvPicPr>
          <p:nvPr>
            <p:ph sz="half" idx="1"/>
          </p:nvPr>
        </p:nvPicPr>
        <p:blipFill>
          <a:blip r:embed="rId2" cstate="print"/>
          <a:srcRect/>
          <a:stretch>
            <a:fillRect/>
          </a:stretch>
        </p:blipFill>
        <p:spPr bwMode="auto">
          <a:xfrm>
            <a:off x="500034" y="1700808"/>
            <a:ext cx="2595590" cy="3442507"/>
          </a:xfrm>
          <a:prstGeom prst="rect">
            <a:avLst/>
          </a:prstGeom>
          <a:noFill/>
          <a:ln w="9525">
            <a:noFill/>
            <a:miter lim="800000"/>
            <a:headEnd/>
            <a:tailEnd/>
          </a:ln>
        </p:spPr>
      </p:pic>
    </p:spTree>
    <p:extLst>
      <p:ext uri="{BB962C8B-B14F-4D97-AF65-F5344CB8AC3E}">
        <p14:creationId xmlns:p14="http://schemas.microsoft.com/office/powerpoint/2010/main" val="4023069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David Ricardo's theory of Comparative Advantage is one of the very few statements in economics which is </a:t>
            </a:r>
            <a:r>
              <a:rPr lang="en-US" sz="2400" dirty="0" smtClean="0">
                <a:solidFill>
                  <a:srgbClr val="00B050"/>
                </a:solidFill>
              </a:rPr>
              <a:t>perfectly simple without being perfectly obvious</a:t>
            </a:r>
            <a:r>
              <a:rPr lang="en-US" sz="2400" dirty="0" smtClean="0"/>
              <a:t>.   </a:t>
            </a:r>
          </a:p>
          <a:p>
            <a:pPr marL="0" indent="0" algn="r">
              <a:spcBef>
                <a:spcPts val="0"/>
              </a:spcBef>
              <a:spcAft>
                <a:spcPts val="1200"/>
              </a:spcAft>
              <a:buNone/>
            </a:pPr>
            <a:r>
              <a:rPr lang="en-US" sz="2400" dirty="0" smtClean="0"/>
              <a:t>Paul Samuelson </a:t>
            </a:r>
          </a:p>
        </p:txBody>
      </p:sp>
    </p:spTree>
    <p:extLst>
      <p:ext uri="{BB962C8B-B14F-4D97-AF65-F5344CB8AC3E}">
        <p14:creationId xmlns:p14="http://schemas.microsoft.com/office/powerpoint/2010/main" val="1920988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tr-TR" dirty="0"/>
          </a:p>
        </p:txBody>
      </p:sp>
      <p:sp>
        <p:nvSpPr>
          <p:cNvPr id="6" name="Content Placeholder 5"/>
          <p:cNvSpPr>
            <a:spLocks noGrp="1"/>
          </p:cNvSpPr>
          <p:nvPr>
            <p:ph sz="half" idx="1"/>
          </p:nvPr>
        </p:nvSpPr>
        <p:spPr>
          <a:xfrm>
            <a:off x="457200" y="1600200"/>
            <a:ext cx="4258816" cy="4525963"/>
          </a:xfrm>
        </p:spPr>
        <p:txBody>
          <a:bodyPr>
            <a:normAutofit fontScale="85000" lnSpcReduction="20000"/>
          </a:bodyPr>
          <a:lstStyle/>
          <a:p>
            <a:pPr marL="0" indent="0">
              <a:spcBef>
                <a:spcPts val="0"/>
              </a:spcBef>
              <a:spcAft>
                <a:spcPts val="1200"/>
              </a:spcAft>
              <a:buNone/>
            </a:pPr>
            <a:r>
              <a:rPr lang="en-US" sz="2400" dirty="0" smtClean="0"/>
              <a:t>Paul Samuelson (1915 –2009) won the Nobel Prize in Economics in 1970. </a:t>
            </a:r>
          </a:p>
          <a:p>
            <a:pPr marL="0" indent="0">
              <a:spcBef>
                <a:spcPts val="0"/>
              </a:spcBef>
              <a:spcAft>
                <a:spcPts val="1200"/>
              </a:spcAft>
              <a:buNone/>
            </a:pPr>
            <a:endParaRPr lang="en-US" sz="2400" dirty="0" smtClean="0"/>
          </a:p>
          <a:p>
            <a:pPr marL="0" indent="0">
              <a:spcBef>
                <a:spcPts val="0"/>
              </a:spcBef>
              <a:spcAft>
                <a:spcPts val="1200"/>
              </a:spcAft>
              <a:buNone/>
            </a:pPr>
            <a:r>
              <a:rPr lang="en-US" sz="2400" dirty="0" smtClean="0"/>
              <a:t>The Nobel committee said that…  </a:t>
            </a:r>
          </a:p>
          <a:p>
            <a:pPr marL="0" indent="0">
              <a:spcBef>
                <a:spcPts val="0"/>
              </a:spcBef>
              <a:spcAft>
                <a:spcPts val="1200"/>
              </a:spcAft>
              <a:buNone/>
            </a:pPr>
            <a:r>
              <a:rPr lang="en-US" sz="2400" dirty="0" smtClean="0"/>
              <a:t>Prof. Samuelson "has done more than any other contemporary economist to raise the level of scientific analysis in economic theory". </a:t>
            </a:r>
          </a:p>
          <a:p>
            <a:pPr marL="0" indent="0">
              <a:spcBef>
                <a:spcPts val="0"/>
              </a:spcBef>
              <a:spcAft>
                <a:spcPts val="1200"/>
              </a:spcAft>
              <a:buNone/>
            </a:pPr>
            <a:r>
              <a:rPr lang="en-US" sz="2400" dirty="0" smtClean="0"/>
              <a:t>Samuelson is often called the "Father of Modern Economics",</a:t>
            </a:r>
            <a:r>
              <a:rPr lang="en-US" sz="2400" baseline="30000" dirty="0" smtClean="0"/>
              <a:t> </a:t>
            </a:r>
            <a:r>
              <a:rPr lang="en-US" sz="2400" dirty="0" smtClean="0"/>
              <a:t>and considered by many to be the "foremost academic economist of the 20th century".</a:t>
            </a:r>
          </a:p>
        </p:txBody>
      </p:sp>
      <p:sp>
        <p:nvSpPr>
          <p:cNvPr id="9" name="Content Placeholder 8"/>
          <p:cNvSpPr>
            <a:spLocks noGrp="1"/>
          </p:cNvSpPr>
          <p:nvPr>
            <p:ph sz="half" idx="2"/>
          </p:nvPr>
        </p:nvSpPr>
        <p:spPr/>
        <p:txBody>
          <a:bodyPr>
            <a:normAutofit fontScale="85000" lnSpcReduction="20000"/>
          </a:bodyPr>
          <a:lstStyle/>
          <a:p>
            <a:endParaRPr lang="tr-TR" dirty="0"/>
          </a:p>
        </p:txBody>
      </p:sp>
      <p:pic>
        <p:nvPicPr>
          <p:cNvPr id="1026" name="Picture 2" descr="Paul Samuelson and Economics: Evolution of a Classic"/>
          <p:cNvPicPr>
            <a:picLocks noChangeAspect="1" noChangeArrowheads="1"/>
          </p:cNvPicPr>
          <p:nvPr/>
        </p:nvPicPr>
        <p:blipFill>
          <a:blip r:embed="rId2" cstate="print"/>
          <a:srcRect/>
          <a:stretch>
            <a:fillRect/>
          </a:stretch>
        </p:blipFill>
        <p:spPr bwMode="auto">
          <a:xfrm>
            <a:off x="4788024" y="1628800"/>
            <a:ext cx="3925768" cy="2880320"/>
          </a:xfrm>
          <a:prstGeom prst="rect">
            <a:avLst/>
          </a:prstGeom>
          <a:noFill/>
        </p:spPr>
      </p:pic>
    </p:spTree>
    <p:extLst>
      <p:ext uri="{BB962C8B-B14F-4D97-AF65-F5344CB8AC3E}">
        <p14:creationId xmlns:p14="http://schemas.microsoft.com/office/powerpoint/2010/main" val="979009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Interdependence and the Gains </a:t>
            </a:r>
            <a:r>
              <a:rPr lang="en-US" sz="2800" dirty="0"/>
              <a:t>f</a:t>
            </a:r>
            <a:r>
              <a:rPr lang="en-US" sz="2800" dirty="0" smtClean="0"/>
              <a:t>rom Trade</a:t>
            </a:r>
            <a:endParaRPr lang="tr-TR" sz="2800" dirty="0"/>
          </a:p>
        </p:txBody>
      </p:sp>
      <p:sp>
        <p:nvSpPr>
          <p:cNvPr id="5" name="Content Placeholder 4"/>
          <p:cNvSpPr>
            <a:spLocks noGrp="1"/>
          </p:cNvSpPr>
          <p:nvPr>
            <p:ph idx="1"/>
          </p:nvPr>
        </p:nvSpPr>
        <p:spPr/>
        <p:txBody>
          <a:bodyPr>
            <a:normAutofit/>
          </a:bodyPr>
          <a:lstStyle/>
          <a:p>
            <a:pPr marL="0" indent="0">
              <a:spcBef>
                <a:spcPts val="0"/>
              </a:spcBef>
              <a:spcAft>
                <a:spcPts val="2400"/>
              </a:spcAft>
              <a:buNone/>
            </a:pPr>
            <a:r>
              <a:rPr lang="en-US" sz="2400" dirty="0" smtClean="0"/>
              <a:t>Imagine </a:t>
            </a:r>
            <a:r>
              <a:rPr lang="en-US" sz="2400" dirty="0"/>
              <a:t>a world with </a:t>
            </a:r>
            <a:r>
              <a:rPr lang="en-US" sz="2400" dirty="0" smtClean="0"/>
              <a:t>two </a:t>
            </a:r>
            <a:r>
              <a:rPr lang="en-US" sz="2400" dirty="0"/>
              <a:t>goods, </a:t>
            </a:r>
            <a:endParaRPr lang="en-US" sz="2400" dirty="0" smtClean="0"/>
          </a:p>
          <a:p>
            <a:pPr marL="0" indent="0">
              <a:spcBef>
                <a:spcPts val="0"/>
              </a:spcBef>
              <a:spcAft>
                <a:spcPts val="2400"/>
              </a:spcAft>
              <a:buNone/>
            </a:pPr>
            <a:r>
              <a:rPr lang="en-US" sz="2400" dirty="0" smtClean="0"/>
              <a:t>fish </a:t>
            </a:r>
            <a:r>
              <a:rPr lang="en-US" sz="2400" dirty="0"/>
              <a:t>and bread; </a:t>
            </a:r>
            <a:endParaRPr lang="en-US" sz="2400" dirty="0" smtClean="0"/>
          </a:p>
          <a:p>
            <a:pPr marL="0" indent="0">
              <a:spcBef>
                <a:spcPts val="0"/>
              </a:spcBef>
              <a:spcAft>
                <a:spcPts val="2400"/>
              </a:spcAft>
              <a:buNone/>
            </a:pPr>
            <a:r>
              <a:rPr lang="en-US" sz="2400" dirty="0" smtClean="0"/>
              <a:t>and </a:t>
            </a:r>
            <a:r>
              <a:rPr lang="en-US" sz="2400" dirty="0"/>
              <a:t>two countries: </a:t>
            </a:r>
            <a:endParaRPr lang="en-US" sz="2400" dirty="0" smtClean="0"/>
          </a:p>
          <a:p>
            <a:pPr marL="0" indent="0">
              <a:spcBef>
                <a:spcPts val="0"/>
              </a:spcBef>
              <a:spcAft>
                <a:spcPts val="2400"/>
              </a:spcAft>
              <a:buNone/>
            </a:pPr>
            <a:r>
              <a:rPr lang="en-US" sz="2400" dirty="0" smtClean="0"/>
              <a:t>Poorland </a:t>
            </a:r>
            <a:r>
              <a:rPr lang="en-US" sz="2400" dirty="0"/>
              <a:t>and Richland </a:t>
            </a:r>
            <a:endParaRPr lang="en-US" sz="2400" dirty="0" smtClean="0"/>
          </a:p>
          <a:p>
            <a:pPr marL="0" indent="0">
              <a:spcBef>
                <a:spcPts val="0"/>
              </a:spcBef>
              <a:spcAft>
                <a:spcPts val="2400"/>
              </a:spcAft>
              <a:buNone/>
            </a:pPr>
            <a:r>
              <a:rPr lang="en-US" sz="2400" dirty="0" smtClean="0"/>
              <a:t>Each country is populated by a single individual. </a:t>
            </a:r>
          </a:p>
          <a:p>
            <a:pPr marL="0" indent="0">
              <a:spcBef>
                <a:spcPts val="0"/>
              </a:spcBef>
              <a:spcAft>
                <a:spcPts val="2400"/>
              </a:spcAft>
              <a:buNone/>
            </a:pPr>
            <a:endParaRPr lang="en-US" sz="2400" dirty="0"/>
          </a:p>
        </p:txBody>
      </p:sp>
    </p:spTree>
    <p:extLst>
      <p:ext uri="{BB962C8B-B14F-4D97-AF65-F5344CB8AC3E}">
        <p14:creationId xmlns:p14="http://schemas.microsoft.com/office/powerpoint/2010/main" val="398333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Technology and resource constraints</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a:t>Labor is </a:t>
            </a:r>
            <a:r>
              <a:rPr lang="en-US" sz="2400" dirty="0" smtClean="0"/>
              <a:t>the </a:t>
            </a:r>
            <a:r>
              <a:rPr lang="en-US" sz="2400" dirty="0"/>
              <a:t>only scarce </a:t>
            </a:r>
            <a:r>
              <a:rPr lang="en-US" sz="2400" dirty="0" smtClean="0"/>
              <a:t>resource needed for production.  </a:t>
            </a:r>
          </a:p>
          <a:p>
            <a:pPr marL="0" indent="0">
              <a:spcBef>
                <a:spcPts val="0"/>
              </a:spcBef>
              <a:spcAft>
                <a:spcPts val="2400"/>
              </a:spcAft>
              <a:buNone/>
            </a:pPr>
            <a:r>
              <a:rPr lang="en-US" sz="2400" dirty="0" smtClean="0"/>
              <a:t>Each </a:t>
            </a:r>
            <a:r>
              <a:rPr lang="en-US" sz="2400" dirty="0"/>
              <a:t>person has </a:t>
            </a:r>
            <a:r>
              <a:rPr lang="en-US" sz="2400" dirty="0" smtClean="0"/>
              <a:t>30 </a:t>
            </a:r>
            <a:r>
              <a:rPr lang="en-US" sz="2400" dirty="0"/>
              <a:t>hours </a:t>
            </a:r>
            <a:r>
              <a:rPr lang="en-US" sz="2400" dirty="0" smtClean="0"/>
              <a:t>(per week) that </a:t>
            </a:r>
            <a:r>
              <a:rPr lang="en-US" sz="2400" dirty="0"/>
              <a:t>can be allocated to fish </a:t>
            </a:r>
            <a:r>
              <a:rPr lang="en-US" sz="2400" dirty="0" smtClean="0"/>
              <a:t>or </a:t>
            </a:r>
            <a:r>
              <a:rPr lang="en-US" sz="2400" dirty="0"/>
              <a:t>bread </a:t>
            </a:r>
            <a:r>
              <a:rPr lang="en-US" sz="2400" dirty="0" smtClean="0"/>
              <a:t>production.</a:t>
            </a:r>
            <a:endParaRPr lang="tr-TR" sz="2400" dirty="0"/>
          </a:p>
        </p:txBody>
      </p:sp>
    </p:spTree>
    <p:extLst>
      <p:ext uri="{BB962C8B-B14F-4D97-AF65-F5344CB8AC3E}">
        <p14:creationId xmlns:p14="http://schemas.microsoft.com/office/powerpoint/2010/main" val="173374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Example</a:t>
            </a:r>
            <a:endParaRPr lang="tr-TR" sz="36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How many units of compost* Heather should use to produce tomatoes?</a:t>
            </a:r>
            <a:endParaRPr lang="tr-TR" sz="2400" dirty="0" smtClean="0"/>
          </a:p>
          <a:p>
            <a:pPr marL="0" indent="0" algn="r">
              <a:spcBef>
                <a:spcPts val="0"/>
              </a:spcBef>
              <a:spcAft>
                <a:spcPts val="2400"/>
              </a:spcAft>
              <a:buNone/>
            </a:pPr>
            <a:r>
              <a:rPr lang="en-US" sz="2400" dirty="0" smtClean="0"/>
              <a:t>*Decayed organic material used as a plant fertilizer</a:t>
            </a:r>
            <a:endParaRPr lang="tr-TR" sz="2400" dirty="0" smtClean="0"/>
          </a:p>
          <a:p>
            <a:pPr marL="0" indent="0">
              <a:spcBef>
                <a:spcPts val="0"/>
              </a:spcBef>
              <a:spcAft>
                <a:spcPts val="2400"/>
              </a:spcAft>
              <a:buNone/>
            </a:pPr>
            <a:r>
              <a:rPr lang="en-US" sz="2400" dirty="0" smtClean="0"/>
              <a:t> </a:t>
            </a:r>
            <a:endParaRPr lang="tr-TR" sz="2400" dirty="0" smtClean="0"/>
          </a:p>
        </p:txBody>
      </p:sp>
    </p:spTree>
    <p:extLst>
      <p:ext uri="{BB962C8B-B14F-4D97-AF65-F5344CB8AC3E}">
        <p14:creationId xmlns:p14="http://schemas.microsoft.com/office/powerpoint/2010/main" val="384962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Production technology</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600"/>
              </a:spcAft>
              <a:buNone/>
            </a:pPr>
            <a:r>
              <a:rPr lang="en-US" sz="2400" dirty="0" smtClean="0"/>
              <a:t>The richlander can produce </a:t>
            </a:r>
          </a:p>
          <a:p>
            <a:pPr marL="0" indent="0">
              <a:spcBef>
                <a:spcPts val="0"/>
              </a:spcBef>
              <a:spcAft>
                <a:spcPts val="600"/>
              </a:spcAft>
              <a:buNone/>
            </a:pPr>
            <a:r>
              <a:rPr lang="en-US" sz="2400" dirty="0" smtClean="0"/>
              <a:t>1 fish in 1 hour and 1 </a:t>
            </a:r>
            <a:r>
              <a:rPr lang="en-US" sz="2000" dirty="0" smtClean="0">
                <a:solidFill>
                  <a:schemeClr val="bg2">
                    <a:lumMod val="50000"/>
                  </a:schemeClr>
                </a:solidFill>
              </a:rPr>
              <a:t>(loaf of)</a:t>
            </a:r>
            <a:r>
              <a:rPr lang="en-US" sz="2400" dirty="0" smtClean="0"/>
              <a:t> bread in 1.5 hours.</a:t>
            </a:r>
            <a:endParaRPr lang="tr-TR" sz="2400" dirty="0" smtClean="0"/>
          </a:p>
          <a:p>
            <a:pPr marL="0" indent="0">
              <a:spcBef>
                <a:spcPts val="0"/>
              </a:spcBef>
              <a:spcAft>
                <a:spcPts val="600"/>
              </a:spcAft>
              <a:buNone/>
            </a:pPr>
            <a:endParaRPr lang="en-US" sz="2400" dirty="0" smtClean="0"/>
          </a:p>
          <a:p>
            <a:pPr marL="0" indent="0">
              <a:spcBef>
                <a:spcPts val="0"/>
              </a:spcBef>
              <a:spcAft>
                <a:spcPts val="600"/>
              </a:spcAft>
              <a:buNone/>
            </a:pPr>
            <a:r>
              <a:rPr lang="en-US" sz="2400" dirty="0" smtClean="0"/>
              <a:t>The poorlander can produce</a:t>
            </a:r>
          </a:p>
          <a:p>
            <a:pPr marL="0" indent="0">
              <a:spcBef>
                <a:spcPts val="0"/>
              </a:spcBef>
              <a:spcAft>
                <a:spcPts val="600"/>
              </a:spcAft>
              <a:buNone/>
            </a:pPr>
            <a:r>
              <a:rPr lang="en-US" sz="2400" dirty="0" smtClean="0"/>
              <a:t>1 fish in 3 hours and 1 </a:t>
            </a:r>
            <a:r>
              <a:rPr lang="en-US" sz="2400" dirty="0" smtClean="0">
                <a:solidFill>
                  <a:schemeClr val="bg2">
                    <a:lumMod val="50000"/>
                  </a:schemeClr>
                </a:solidFill>
              </a:rPr>
              <a:t>(loaf of) </a:t>
            </a:r>
            <a:r>
              <a:rPr lang="en-US" sz="2400" dirty="0" smtClean="0"/>
              <a:t>bread in 2 hours.</a:t>
            </a:r>
            <a:endParaRPr lang="tr-TR" sz="2400" dirty="0" smtClean="0"/>
          </a:p>
        </p:txBody>
      </p:sp>
    </p:spTree>
    <p:extLst>
      <p:ext uri="{BB962C8B-B14F-4D97-AF65-F5344CB8AC3E}">
        <p14:creationId xmlns:p14="http://schemas.microsoft.com/office/powerpoint/2010/main" val="206441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Let’s draw The Production Possibilities Frontier graph for each country</a:t>
            </a:r>
            <a:endParaRPr lang="tr-TR" sz="2400" dirty="0"/>
          </a:p>
        </p:txBody>
      </p:sp>
      <p:sp>
        <p:nvSpPr>
          <p:cNvPr id="3" name="Content Placeholder 2"/>
          <p:cNvSpPr>
            <a:spLocks noGrp="1"/>
          </p:cNvSpPr>
          <p:nvPr>
            <p:ph idx="1"/>
          </p:nvPr>
        </p:nvSpPr>
        <p:spPr>
          <a:xfrm>
            <a:off x="457200" y="1412776"/>
            <a:ext cx="8229600" cy="4525963"/>
          </a:xfrm>
        </p:spPr>
        <p:txBody>
          <a:bodyPr>
            <a:normAutofit/>
          </a:bodyPr>
          <a:lstStyle/>
          <a:p>
            <a:pPr marL="0" indent="0">
              <a:spcBef>
                <a:spcPts val="0"/>
              </a:spcBef>
              <a:spcAft>
                <a:spcPts val="1200"/>
              </a:spcAft>
              <a:buNone/>
            </a:pPr>
            <a:endParaRPr lang="tr-TR" sz="2400" dirty="0"/>
          </a:p>
        </p:txBody>
      </p:sp>
      <p:sp>
        <p:nvSpPr>
          <p:cNvPr id="4" name="Line 3"/>
          <p:cNvSpPr>
            <a:spLocks noChangeShapeType="1"/>
          </p:cNvSpPr>
          <p:nvPr/>
        </p:nvSpPr>
        <p:spPr bwMode="auto">
          <a:xfrm>
            <a:off x="2529880" y="2009992"/>
            <a:ext cx="0" cy="3492000"/>
          </a:xfrm>
          <a:prstGeom prst="line">
            <a:avLst/>
          </a:prstGeom>
          <a:noFill/>
          <a:ln w="38100">
            <a:solidFill>
              <a:schemeClr val="tx1"/>
            </a:solidFill>
            <a:round/>
            <a:headEnd type="triangle" w="med" len="med"/>
            <a:tailEnd type="none" w="med" len="med"/>
          </a:ln>
        </p:spPr>
        <p:txBody>
          <a:bodyPr wrap="none" anchor="ctr"/>
          <a:lstStyle/>
          <a:p>
            <a:endParaRPr lang="tr-TR" dirty="0"/>
          </a:p>
        </p:txBody>
      </p:sp>
      <p:sp>
        <p:nvSpPr>
          <p:cNvPr id="5" name="Line 4"/>
          <p:cNvSpPr>
            <a:spLocks noChangeShapeType="1"/>
          </p:cNvSpPr>
          <p:nvPr/>
        </p:nvSpPr>
        <p:spPr bwMode="auto">
          <a:xfrm>
            <a:off x="2529880" y="5510808"/>
            <a:ext cx="3528000" cy="0"/>
          </a:xfrm>
          <a:prstGeom prst="line">
            <a:avLst/>
          </a:prstGeom>
          <a:noFill/>
          <a:ln w="38100">
            <a:solidFill>
              <a:schemeClr val="tx1"/>
            </a:solidFill>
            <a:round/>
            <a:headEnd type="none" w="med" len="med"/>
            <a:tailEnd type="triangle" w="med" len="med"/>
          </a:ln>
        </p:spPr>
        <p:txBody>
          <a:bodyPr wrap="none" anchor="ctr"/>
          <a:lstStyle/>
          <a:p>
            <a:endParaRPr lang="tr-TR" dirty="0"/>
          </a:p>
        </p:txBody>
      </p:sp>
      <p:sp>
        <p:nvSpPr>
          <p:cNvPr id="7" name="Rectangle 6"/>
          <p:cNvSpPr>
            <a:spLocks noChangeArrowheads="1"/>
          </p:cNvSpPr>
          <p:nvPr/>
        </p:nvSpPr>
        <p:spPr bwMode="auto">
          <a:xfrm>
            <a:off x="1691680" y="1996480"/>
            <a:ext cx="735971"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Bread</a:t>
            </a:r>
            <a:endParaRPr lang="en-US" dirty="0"/>
          </a:p>
        </p:txBody>
      </p:sp>
      <p:sp>
        <p:nvSpPr>
          <p:cNvPr id="8" name="Rectangle 7"/>
          <p:cNvSpPr>
            <a:spLocks noChangeArrowheads="1"/>
          </p:cNvSpPr>
          <p:nvPr/>
        </p:nvSpPr>
        <p:spPr bwMode="auto">
          <a:xfrm>
            <a:off x="6228184" y="5373216"/>
            <a:ext cx="556243"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Fish</a:t>
            </a: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120929198"/>
              </p:ext>
            </p:extLst>
          </p:nvPr>
        </p:nvGraphicFramePr>
        <p:xfrm>
          <a:off x="2539109" y="1934404"/>
          <a:ext cx="3581298" cy="3576400"/>
        </p:xfrm>
        <a:graphic>
          <a:graphicData uri="http://schemas.openxmlformats.org/drawingml/2006/table">
            <a:tbl>
              <a:tblPr/>
              <a:tblGrid>
                <a:gridCol w="511614"/>
                <a:gridCol w="511614"/>
                <a:gridCol w="511614"/>
                <a:gridCol w="511614"/>
                <a:gridCol w="511614"/>
                <a:gridCol w="511614"/>
                <a:gridCol w="511614"/>
              </a:tblGrid>
              <a:tr h="447050">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8594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noAutofit/>
          </a:bodyPr>
          <a:lstStyle/>
          <a:p>
            <a:r>
              <a:rPr lang="en-US" sz="2800" dirty="0"/>
              <a:t>The Production </a:t>
            </a:r>
            <a:r>
              <a:rPr lang="en-US" sz="2800" dirty="0" smtClean="0"/>
              <a:t>Possibilities (Frontier) is...</a:t>
            </a:r>
            <a:endParaRPr lang="en-US" sz="2800" dirty="0"/>
          </a:p>
        </p:txBody>
      </p:sp>
      <p:sp>
        <p:nvSpPr>
          <p:cNvPr id="22531" name="Rectangle 3"/>
          <p:cNvSpPr>
            <a:spLocks noGrp="1" noChangeArrowheads="1"/>
          </p:cNvSpPr>
          <p:nvPr>
            <p:ph type="body" idx="1"/>
          </p:nvPr>
        </p:nvSpPr>
        <p:spPr>
          <a:noFill/>
          <a:ln/>
        </p:spPr>
        <p:txBody>
          <a:bodyPr>
            <a:normAutofit/>
          </a:bodyPr>
          <a:lstStyle/>
          <a:p>
            <a:pPr marL="0" indent="0">
              <a:spcBef>
                <a:spcPts val="1200"/>
              </a:spcBef>
              <a:buNone/>
            </a:pPr>
            <a:r>
              <a:rPr lang="en-US" altLang="en-US" sz="2400" dirty="0" smtClean="0"/>
              <a:t>a graph that shows the combinations of goods the economy can produce given the available resources (labor force, capital goods) and the existing technology.</a:t>
            </a:r>
            <a:endParaRPr lang="en-US" altLang="en-US" sz="2400" dirty="0"/>
          </a:p>
        </p:txBody>
      </p:sp>
    </p:spTree>
    <p:extLst>
      <p:ext uri="{BB962C8B-B14F-4D97-AF65-F5344CB8AC3E}">
        <p14:creationId xmlns:p14="http://schemas.microsoft.com/office/powerpoint/2010/main" val="377114965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16"/>
          <p:cNvSpPr>
            <a:spLocks noChangeArrowheads="1"/>
          </p:cNvSpPr>
          <p:nvPr/>
        </p:nvSpPr>
        <p:spPr bwMode="auto">
          <a:xfrm>
            <a:off x="1611189" y="1052736"/>
            <a:ext cx="6849243" cy="5165725"/>
          </a:xfrm>
          <a:prstGeom prst="rect">
            <a:avLst/>
          </a:prstGeom>
          <a:solidFill>
            <a:srgbClr val="DDD9C3">
              <a:alpha val="45882"/>
            </a:srgbClr>
          </a:solidFill>
          <a:ln w="3175">
            <a:noFill/>
            <a:miter lim="800000"/>
            <a:headEnd/>
            <a:tailEnd/>
          </a:ln>
          <a:effectLst>
            <a:softEdge rad="317500"/>
          </a:effectLst>
        </p:spPr>
        <p:txBody>
          <a:bodyPr/>
          <a:lstStyle/>
          <a:p>
            <a:pPr marL="1798638"/>
            <a:endParaRPr lang="en-US" sz="2000" dirty="0"/>
          </a:p>
        </p:txBody>
      </p:sp>
      <p:sp>
        <p:nvSpPr>
          <p:cNvPr id="2" name="Title 1"/>
          <p:cNvSpPr>
            <a:spLocks noGrp="1"/>
          </p:cNvSpPr>
          <p:nvPr>
            <p:ph type="title"/>
          </p:nvPr>
        </p:nvSpPr>
        <p:spPr>
          <a:xfrm>
            <a:off x="457200" y="274638"/>
            <a:ext cx="8229600" cy="562074"/>
          </a:xfrm>
        </p:spPr>
        <p:txBody>
          <a:bodyPr>
            <a:noAutofit/>
          </a:bodyPr>
          <a:lstStyle/>
          <a:p>
            <a:pPr algn="r"/>
            <a:endParaRPr lang="tr-TR" sz="2400" dirty="0"/>
          </a:p>
        </p:txBody>
      </p:sp>
      <p:sp>
        <p:nvSpPr>
          <p:cNvPr id="3" name="Freeform 17"/>
          <p:cNvSpPr>
            <a:spLocks/>
          </p:cNvSpPr>
          <p:nvPr/>
        </p:nvSpPr>
        <p:spPr bwMode="auto">
          <a:xfrm>
            <a:off x="1807572" y="2868176"/>
            <a:ext cx="4178300" cy="3200400"/>
          </a:xfrm>
          <a:custGeom>
            <a:avLst/>
            <a:gdLst/>
            <a:ahLst/>
            <a:cxnLst>
              <a:cxn ang="0">
                <a:pos x="0" y="0"/>
              </a:cxn>
              <a:cxn ang="0">
                <a:pos x="0" y="140"/>
              </a:cxn>
              <a:cxn ang="0">
                <a:pos x="183" y="140"/>
              </a:cxn>
              <a:cxn ang="0">
                <a:pos x="0" y="0"/>
              </a:cxn>
            </a:cxnLst>
            <a:rect l="0" t="0" r="r" b="b"/>
            <a:pathLst>
              <a:path w="183" h="140">
                <a:moveTo>
                  <a:pt x="0" y="0"/>
                </a:moveTo>
                <a:cubicBezTo>
                  <a:pt x="0" y="140"/>
                  <a:pt x="0" y="140"/>
                  <a:pt x="0" y="140"/>
                </a:cubicBezTo>
                <a:cubicBezTo>
                  <a:pt x="183" y="140"/>
                  <a:pt x="183" y="140"/>
                  <a:pt x="183" y="140"/>
                </a:cubicBezTo>
                <a:cubicBezTo>
                  <a:pt x="149" y="40"/>
                  <a:pt x="99" y="22"/>
                  <a:pt x="0" y="0"/>
                </a:cubicBezTo>
                <a:close/>
              </a:path>
            </a:pathLst>
          </a:custGeom>
          <a:solidFill>
            <a:srgbClr val="D6ECFF"/>
          </a:solidFill>
          <a:ln w="9525">
            <a:noFill/>
            <a:round/>
            <a:headEnd/>
            <a:tailEnd/>
          </a:ln>
        </p:spPr>
        <p:txBody>
          <a:bodyPr/>
          <a:lstStyle/>
          <a:p>
            <a:endParaRPr lang="tr-TR"/>
          </a:p>
        </p:txBody>
      </p:sp>
      <p:sp>
        <p:nvSpPr>
          <p:cNvPr id="4" name="Freeform 18"/>
          <p:cNvSpPr>
            <a:spLocks/>
          </p:cNvSpPr>
          <p:nvPr/>
        </p:nvSpPr>
        <p:spPr bwMode="auto">
          <a:xfrm>
            <a:off x="1827213" y="2921000"/>
            <a:ext cx="4156075" cy="3178175"/>
          </a:xfrm>
          <a:custGeom>
            <a:avLst/>
            <a:gdLst/>
            <a:ahLst/>
            <a:cxnLst>
              <a:cxn ang="0">
                <a:pos x="182" y="139"/>
              </a:cxn>
              <a:cxn ang="0">
                <a:pos x="0" y="0"/>
              </a:cxn>
            </a:cxnLst>
            <a:rect l="0" t="0" r="r" b="b"/>
            <a:pathLst>
              <a:path w="182" h="139">
                <a:moveTo>
                  <a:pt x="182" y="139"/>
                </a:moveTo>
                <a:cubicBezTo>
                  <a:pt x="143" y="21"/>
                  <a:pt x="76" y="19"/>
                  <a:pt x="0" y="0"/>
                </a:cubicBezTo>
              </a:path>
            </a:pathLst>
          </a:custGeom>
          <a:noFill/>
          <a:ln w="68263">
            <a:solidFill>
              <a:srgbClr val="005EAD"/>
            </a:solidFill>
            <a:prstDash val="solid"/>
            <a:round/>
            <a:headEnd/>
            <a:tailEnd/>
          </a:ln>
        </p:spPr>
        <p:txBody>
          <a:bodyPr/>
          <a:lstStyle/>
          <a:p>
            <a:endParaRPr lang="tr-TR"/>
          </a:p>
        </p:txBody>
      </p:sp>
      <p:grpSp>
        <p:nvGrpSpPr>
          <p:cNvPr id="5" name="Group 20"/>
          <p:cNvGrpSpPr>
            <a:grpSpLocks/>
          </p:cNvGrpSpPr>
          <p:nvPr/>
        </p:nvGrpSpPr>
        <p:grpSpPr bwMode="auto">
          <a:xfrm>
            <a:off x="5184775" y="4129088"/>
            <a:ext cx="2198688" cy="908050"/>
            <a:chOff x="3266" y="2601"/>
            <a:chExt cx="1385" cy="572"/>
          </a:xfrm>
        </p:grpSpPr>
        <p:sp>
          <p:nvSpPr>
            <p:cNvPr id="6" name="Line 21"/>
            <p:cNvSpPr>
              <a:spLocks noChangeShapeType="1"/>
            </p:cNvSpPr>
            <p:nvPr/>
          </p:nvSpPr>
          <p:spPr bwMode="auto">
            <a:xfrm>
              <a:off x="3266" y="2704"/>
              <a:ext cx="503" cy="1"/>
            </a:xfrm>
            <a:prstGeom prst="line">
              <a:avLst/>
            </a:prstGeom>
            <a:noFill/>
            <a:ln w="22225">
              <a:solidFill>
                <a:srgbClr val="000000"/>
              </a:solidFill>
              <a:round/>
              <a:headEnd/>
              <a:tailEnd/>
            </a:ln>
          </p:spPr>
          <p:txBody>
            <a:bodyPr/>
            <a:lstStyle/>
            <a:p>
              <a:endParaRPr lang="tr-TR"/>
            </a:p>
          </p:txBody>
        </p:sp>
        <p:sp>
          <p:nvSpPr>
            <p:cNvPr id="7" name="Rectangle 22"/>
            <p:cNvSpPr>
              <a:spLocks noChangeArrowheads="1"/>
            </p:cNvSpPr>
            <p:nvPr/>
          </p:nvSpPr>
          <p:spPr bwMode="auto">
            <a:xfrm>
              <a:off x="3832" y="2601"/>
              <a:ext cx="819" cy="218"/>
            </a:xfrm>
            <a:prstGeom prst="rect">
              <a:avLst/>
            </a:prstGeom>
            <a:noFill/>
            <a:ln w="9525">
              <a:noFill/>
              <a:miter lim="800000"/>
              <a:headEnd/>
              <a:tailEnd/>
            </a:ln>
          </p:spPr>
          <p:txBody>
            <a:bodyPr wrap="none" lIns="0" tIns="0" rIns="0" bIns="0">
              <a:spAutoFit/>
            </a:bodyPr>
            <a:lstStyle/>
            <a:p>
              <a:r>
                <a:rPr lang="en-US" sz="1900" i="0">
                  <a:solidFill>
                    <a:srgbClr val="000000"/>
                  </a:solidFill>
                </a:rPr>
                <a:t>Production</a:t>
              </a:r>
              <a:endParaRPr lang="en-US" sz="2400" i="0">
                <a:latin typeface="Times New Roman" pitchFamily="18" charset="0"/>
              </a:endParaRPr>
            </a:p>
          </p:txBody>
        </p:sp>
        <p:sp>
          <p:nvSpPr>
            <p:cNvPr id="8" name="Rectangle 23"/>
            <p:cNvSpPr>
              <a:spLocks noChangeArrowheads="1"/>
            </p:cNvSpPr>
            <p:nvPr/>
          </p:nvSpPr>
          <p:spPr bwMode="auto">
            <a:xfrm>
              <a:off x="3832" y="2795"/>
              <a:ext cx="722" cy="184"/>
            </a:xfrm>
            <a:prstGeom prst="rect">
              <a:avLst/>
            </a:prstGeom>
            <a:noFill/>
            <a:ln w="9525">
              <a:noFill/>
              <a:miter lim="800000"/>
              <a:headEnd/>
              <a:tailEnd/>
            </a:ln>
          </p:spPr>
          <p:txBody>
            <a:bodyPr wrap="none" lIns="0" tIns="0" rIns="0" bIns="0">
              <a:spAutoFit/>
            </a:bodyPr>
            <a:lstStyle/>
            <a:p>
              <a:r>
                <a:rPr lang="en-US" sz="1900" dirty="0">
                  <a:solidFill>
                    <a:srgbClr val="000000"/>
                  </a:solidFill>
                </a:rPr>
                <a:t>P</a:t>
              </a:r>
              <a:r>
                <a:rPr lang="en-US" sz="1900" i="0" dirty="0" smtClean="0">
                  <a:solidFill>
                    <a:srgbClr val="000000"/>
                  </a:solidFill>
                </a:rPr>
                <a:t>ossibilities</a:t>
              </a:r>
              <a:endParaRPr lang="en-US" sz="2400" i="0" dirty="0">
                <a:latin typeface="Times New Roman" pitchFamily="18" charset="0"/>
              </a:endParaRPr>
            </a:p>
          </p:txBody>
        </p:sp>
        <p:sp>
          <p:nvSpPr>
            <p:cNvPr id="9" name="Rectangle 24"/>
            <p:cNvSpPr>
              <a:spLocks noChangeArrowheads="1"/>
            </p:cNvSpPr>
            <p:nvPr/>
          </p:nvSpPr>
          <p:spPr bwMode="auto">
            <a:xfrm>
              <a:off x="3832" y="2989"/>
              <a:ext cx="499" cy="184"/>
            </a:xfrm>
            <a:prstGeom prst="rect">
              <a:avLst/>
            </a:prstGeom>
            <a:noFill/>
            <a:ln w="9525">
              <a:noFill/>
              <a:miter lim="800000"/>
              <a:headEnd/>
              <a:tailEnd/>
            </a:ln>
          </p:spPr>
          <p:txBody>
            <a:bodyPr wrap="none" lIns="0" tIns="0" rIns="0" bIns="0">
              <a:spAutoFit/>
            </a:bodyPr>
            <a:lstStyle/>
            <a:p>
              <a:r>
                <a:rPr lang="en-US" sz="1900" dirty="0">
                  <a:solidFill>
                    <a:srgbClr val="000000"/>
                  </a:solidFill>
                </a:rPr>
                <a:t>F</a:t>
              </a:r>
              <a:r>
                <a:rPr lang="en-US" sz="1900" i="0" dirty="0" smtClean="0">
                  <a:solidFill>
                    <a:srgbClr val="000000"/>
                  </a:solidFill>
                </a:rPr>
                <a:t>rontier</a:t>
              </a:r>
              <a:endParaRPr lang="en-US" sz="2400" i="0" dirty="0">
                <a:latin typeface="Times New Roman" pitchFamily="18" charset="0"/>
              </a:endParaRPr>
            </a:p>
          </p:txBody>
        </p:sp>
      </p:grpSp>
      <p:grpSp>
        <p:nvGrpSpPr>
          <p:cNvPr id="10" name="Group 25"/>
          <p:cNvGrpSpPr>
            <a:grpSpLocks/>
          </p:cNvGrpSpPr>
          <p:nvPr/>
        </p:nvGrpSpPr>
        <p:grpSpPr bwMode="auto">
          <a:xfrm>
            <a:off x="4587240" y="3708400"/>
            <a:ext cx="415925" cy="342900"/>
            <a:chOff x="2920" y="2344"/>
            <a:chExt cx="262" cy="216"/>
          </a:xfrm>
        </p:grpSpPr>
        <p:sp>
          <p:nvSpPr>
            <p:cNvPr id="11" name="Oval 26"/>
            <p:cNvSpPr>
              <a:spLocks noChangeArrowheads="1"/>
            </p:cNvSpPr>
            <p:nvPr/>
          </p:nvSpPr>
          <p:spPr bwMode="auto">
            <a:xfrm>
              <a:off x="2920" y="2460"/>
              <a:ext cx="101" cy="100"/>
            </a:xfrm>
            <a:prstGeom prst="ellipse">
              <a:avLst/>
            </a:prstGeom>
            <a:solidFill>
              <a:srgbClr val="000000"/>
            </a:solidFill>
            <a:ln w="9525">
              <a:noFill/>
              <a:round/>
              <a:headEnd/>
              <a:tailEnd/>
            </a:ln>
          </p:spPr>
          <p:txBody>
            <a:bodyPr/>
            <a:lstStyle/>
            <a:p>
              <a:endParaRPr lang="tr-TR"/>
            </a:p>
          </p:txBody>
        </p:sp>
        <p:sp>
          <p:nvSpPr>
            <p:cNvPr id="12" name="Rectangle 27"/>
            <p:cNvSpPr>
              <a:spLocks noChangeArrowheads="1"/>
            </p:cNvSpPr>
            <p:nvPr/>
          </p:nvSpPr>
          <p:spPr bwMode="auto">
            <a:xfrm>
              <a:off x="3081" y="2344"/>
              <a:ext cx="101" cy="182"/>
            </a:xfrm>
            <a:prstGeom prst="rect">
              <a:avLst/>
            </a:prstGeom>
            <a:noFill/>
            <a:ln w="9525">
              <a:noFill/>
              <a:miter lim="800000"/>
              <a:headEnd/>
              <a:tailEnd/>
            </a:ln>
          </p:spPr>
          <p:txBody>
            <a:bodyPr wrap="none" lIns="0" tIns="0" rIns="0" bIns="0">
              <a:spAutoFit/>
            </a:bodyPr>
            <a:lstStyle/>
            <a:p>
              <a:r>
                <a:rPr lang="en-US" sz="1900" i="0">
                  <a:solidFill>
                    <a:srgbClr val="000000"/>
                  </a:solidFill>
                </a:rPr>
                <a:t>A</a:t>
              </a:r>
              <a:endParaRPr lang="en-US" sz="2400" i="0">
                <a:latin typeface="Times New Roman" pitchFamily="18" charset="0"/>
              </a:endParaRPr>
            </a:p>
          </p:txBody>
        </p:sp>
      </p:grpSp>
      <p:grpSp>
        <p:nvGrpSpPr>
          <p:cNvPr id="13" name="Group 28"/>
          <p:cNvGrpSpPr>
            <a:grpSpLocks/>
          </p:cNvGrpSpPr>
          <p:nvPr/>
        </p:nvGrpSpPr>
        <p:grpSpPr bwMode="auto">
          <a:xfrm>
            <a:off x="2979738" y="4876800"/>
            <a:ext cx="373062" cy="288925"/>
            <a:chOff x="1885" y="3072"/>
            <a:chExt cx="235" cy="182"/>
          </a:xfrm>
        </p:grpSpPr>
        <p:sp>
          <p:nvSpPr>
            <p:cNvPr id="14" name="Oval 29"/>
            <p:cNvSpPr>
              <a:spLocks noChangeArrowheads="1"/>
            </p:cNvSpPr>
            <p:nvPr/>
          </p:nvSpPr>
          <p:spPr bwMode="auto">
            <a:xfrm>
              <a:off x="1885" y="3122"/>
              <a:ext cx="100" cy="101"/>
            </a:xfrm>
            <a:prstGeom prst="ellipse">
              <a:avLst/>
            </a:prstGeom>
            <a:solidFill>
              <a:srgbClr val="000000"/>
            </a:solidFill>
            <a:ln w="9525">
              <a:noFill/>
              <a:round/>
              <a:headEnd/>
              <a:tailEnd/>
            </a:ln>
          </p:spPr>
          <p:txBody>
            <a:bodyPr/>
            <a:lstStyle/>
            <a:p>
              <a:endParaRPr lang="tr-TR"/>
            </a:p>
          </p:txBody>
        </p:sp>
        <p:sp>
          <p:nvSpPr>
            <p:cNvPr id="15" name="Rectangle 30"/>
            <p:cNvSpPr>
              <a:spLocks noChangeArrowheads="1"/>
            </p:cNvSpPr>
            <p:nvPr/>
          </p:nvSpPr>
          <p:spPr bwMode="auto">
            <a:xfrm>
              <a:off x="2019" y="3072"/>
              <a:ext cx="101" cy="182"/>
            </a:xfrm>
            <a:prstGeom prst="rect">
              <a:avLst/>
            </a:prstGeom>
            <a:noFill/>
            <a:ln w="9525">
              <a:noFill/>
              <a:miter lim="800000"/>
              <a:headEnd/>
              <a:tailEnd/>
            </a:ln>
          </p:spPr>
          <p:txBody>
            <a:bodyPr wrap="none" lIns="0" tIns="0" rIns="0" bIns="0">
              <a:spAutoFit/>
            </a:bodyPr>
            <a:lstStyle/>
            <a:p>
              <a:r>
                <a:rPr lang="en-US" sz="1900" i="0">
                  <a:solidFill>
                    <a:srgbClr val="000000"/>
                  </a:solidFill>
                </a:rPr>
                <a:t>B</a:t>
              </a:r>
              <a:endParaRPr lang="en-US" sz="2400" i="0">
                <a:latin typeface="Times New Roman" pitchFamily="18" charset="0"/>
              </a:endParaRPr>
            </a:p>
          </p:txBody>
        </p:sp>
      </p:grpSp>
      <p:grpSp>
        <p:nvGrpSpPr>
          <p:cNvPr id="16" name="Group 31"/>
          <p:cNvGrpSpPr>
            <a:grpSpLocks/>
          </p:cNvGrpSpPr>
          <p:nvPr/>
        </p:nvGrpSpPr>
        <p:grpSpPr bwMode="auto">
          <a:xfrm>
            <a:off x="4191000" y="3459163"/>
            <a:ext cx="339725" cy="331787"/>
            <a:chOff x="2662" y="2179"/>
            <a:chExt cx="214" cy="209"/>
          </a:xfrm>
        </p:grpSpPr>
        <p:sp>
          <p:nvSpPr>
            <p:cNvPr id="17" name="Oval 32"/>
            <p:cNvSpPr>
              <a:spLocks noChangeArrowheads="1"/>
            </p:cNvSpPr>
            <p:nvPr/>
          </p:nvSpPr>
          <p:spPr bwMode="auto">
            <a:xfrm>
              <a:off x="2662" y="2287"/>
              <a:ext cx="100" cy="101"/>
            </a:xfrm>
            <a:prstGeom prst="ellipse">
              <a:avLst/>
            </a:prstGeom>
            <a:solidFill>
              <a:srgbClr val="000000"/>
            </a:solidFill>
            <a:ln w="9525">
              <a:noFill/>
              <a:round/>
              <a:headEnd/>
              <a:tailEnd/>
            </a:ln>
          </p:spPr>
          <p:txBody>
            <a:bodyPr/>
            <a:lstStyle/>
            <a:p>
              <a:endParaRPr lang="tr-TR"/>
            </a:p>
          </p:txBody>
        </p:sp>
        <p:sp>
          <p:nvSpPr>
            <p:cNvPr id="18" name="Rectangle 33"/>
            <p:cNvSpPr>
              <a:spLocks noChangeArrowheads="1"/>
            </p:cNvSpPr>
            <p:nvPr/>
          </p:nvSpPr>
          <p:spPr bwMode="auto">
            <a:xfrm>
              <a:off x="2766" y="2179"/>
              <a:ext cx="110" cy="182"/>
            </a:xfrm>
            <a:prstGeom prst="rect">
              <a:avLst/>
            </a:prstGeom>
            <a:noFill/>
            <a:ln w="9525">
              <a:noFill/>
              <a:miter lim="800000"/>
              <a:headEnd/>
              <a:tailEnd/>
            </a:ln>
          </p:spPr>
          <p:txBody>
            <a:bodyPr wrap="none" lIns="0" tIns="0" rIns="0" bIns="0">
              <a:spAutoFit/>
            </a:bodyPr>
            <a:lstStyle/>
            <a:p>
              <a:r>
                <a:rPr lang="en-US" sz="1900" i="0">
                  <a:solidFill>
                    <a:srgbClr val="000000"/>
                  </a:solidFill>
                </a:rPr>
                <a:t>C</a:t>
              </a:r>
              <a:endParaRPr lang="en-US" sz="2400" i="0">
                <a:latin typeface="Times New Roman" pitchFamily="18" charset="0"/>
              </a:endParaRPr>
            </a:p>
          </p:txBody>
        </p:sp>
      </p:grpSp>
      <p:sp>
        <p:nvSpPr>
          <p:cNvPr id="19" name="Rectangle 34"/>
          <p:cNvSpPr>
            <a:spLocks noChangeArrowheads="1"/>
          </p:cNvSpPr>
          <p:nvPr/>
        </p:nvSpPr>
        <p:spPr bwMode="auto">
          <a:xfrm>
            <a:off x="6869113" y="6170612"/>
            <a:ext cx="2274887" cy="584775"/>
          </a:xfrm>
          <a:prstGeom prst="rect">
            <a:avLst/>
          </a:prstGeom>
          <a:noFill/>
          <a:ln w="9525">
            <a:noFill/>
            <a:miter lim="800000"/>
            <a:headEnd/>
            <a:tailEnd/>
          </a:ln>
        </p:spPr>
        <p:txBody>
          <a:bodyPr wrap="square" lIns="0" tIns="0" rIns="0" bIns="0">
            <a:spAutoFit/>
          </a:bodyPr>
          <a:lstStyle/>
          <a:p>
            <a:r>
              <a:rPr lang="en-US" sz="1900" b="1" i="0" dirty="0">
                <a:solidFill>
                  <a:srgbClr val="000000"/>
                </a:solidFill>
              </a:rPr>
              <a:t>Quantity </a:t>
            </a:r>
            <a:r>
              <a:rPr lang="en-US" sz="1900" b="1" i="0" dirty="0" smtClean="0">
                <a:solidFill>
                  <a:srgbClr val="000000"/>
                </a:solidFill>
              </a:rPr>
              <a:t>of cars produced</a:t>
            </a:r>
            <a:endParaRPr lang="en-US" sz="2400" i="0" dirty="0">
              <a:latin typeface="Times New Roman" pitchFamily="18" charset="0"/>
            </a:endParaRPr>
          </a:p>
        </p:txBody>
      </p:sp>
      <p:grpSp>
        <p:nvGrpSpPr>
          <p:cNvPr id="20" name="Group 36"/>
          <p:cNvGrpSpPr>
            <a:grpSpLocks/>
          </p:cNvGrpSpPr>
          <p:nvPr/>
        </p:nvGrpSpPr>
        <p:grpSpPr bwMode="auto">
          <a:xfrm>
            <a:off x="1065213" y="3568360"/>
            <a:ext cx="3517900" cy="2940050"/>
            <a:chOff x="671" y="2257"/>
            <a:chExt cx="2216" cy="1852"/>
          </a:xfrm>
        </p:grpSpPr>
        <p:sp>
          <p:nvSpPr>
            <p:cNvPr id="22" name="Freeform 37"/>
            <p:cNvSpPr>
              <a:spLocks/>
            </p:cNvSpPr>
            <p:nvPr/>
          </p:nvSpPr>
          <p:spPr bwMode="auto">
            <a:xfrm>
              <a:off x="1151" y="2344"/>
              <a:ext cx="1539" cy="1498"/>
            </a:xfrm>
            <a:custGeom>
              <a:avLst/>
              <a:gdLst/>
              <a:ahLst/>
              <a:cxnLst>
                <a:cxn ang="0">
                  <a:pos x="0" y="0"/>
                </a:cxn>
                <a:cxn ang="0">
                  <a:pos x="1539" y="0"/>
                </a:cxn>
                <a:cxn ang="0">
                  <a:pos x="1539" y="1498"/>
                </a:cxn>
              </a:cxnLst>
              <a:rect l="0" t="0" r="r" b="b"/>
              <a:pathLst>
                <a:path w="1539" h="1498">
                  <a:moveTo>
                    <a:pt x="0" y="0"/>
                  </a:moveTo>
                  <a:lnTo>
                    <a:pt x="1539" y="0"/>
                  </a:lnTo>
                  <a:lnTo>
                    <a:pt x="1539" y="1498"/>
                  </a:lnTo>
                </a:path>
              </a:pathLst>
            </a:custGeom>
            <a:noFill/>
            <a:ln w="22225" cap="flat">
              <a:solidFill>
                <a:schemeClr val="tx1"/>
              </a:solidFill>
              <a:prstDash val="sysDot"/>
              <a:round/>
              <a:headEnd/>
              <a:tailEnd/>
            </a:ln>
          </p:spPr>
          <p:txBody>
            <a:bodyPr/>
            <a:lstStyle/>
            <a:p>
              <a:endParaRPr lang="tr-TR"/>
            </a:p>
          </p:txBody>
        </p:sp>
        <p:sp>
          <p:nvSpPr>
            <p:cNvPr id="23" name="Rectangle 38"/>
            <p:cNvSpPr>
              <a:spLocks noChangeArrowheads="1"/>
            </p:cNvSpPr>
            <p:nvPr/>
          </p:nvSpPr>
          <p:spPr bwMode="auto">
            <a:xfrm>
              <a:off x="671" y="2257"/>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2,200</a:t>
              </a:r>
              <a:endParaRPr lang="en-US" sz="2400" i="0">
                <a:latin typeface="Times New Roman" pitchFamily="18" charset="0"/>
              </a:endParaRPr>
            </a:p>
          </p:txBody>
        </p:sp>
        <p:sp>
          <p:nvSpPr>
            <p:cNvPr id="24" name="Rectangle 39"/>
            <p:cNvSpPr>
              <a:spLocks noChangeArrowheads="1"/>
            </p:cNvSpPr>
            <p:nvPr/>
          </p:nvSpPr>
          <p:spPr bwMode="auto">
            <a:xfrm>
              <a:off x="2552"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600</a:t>
              </a:r>
              <a:endParaRPr lang="en-US" sz="2400" i="0">
                <a:latin typeface="Times New Roman" pitchFamily="18" charset="0"/>
              </a:endParaRPr>
            </a:p>
          </p:txBody>
        </p:sp>
      </p:grpSp>
      <p:grpSp>
        <p:nvGrpSpPr>
          <p:cNvPr id="21" name="Group 40"/>
          <p:cNvGrpSpPr>
            <a:grpSpLocks/>
          </p:cNvGrpSpPr>
          <p:nvPr/>
        </p:nvGrpSpPr>
        <p:grpSpPr bwMode="auto">
          <a:xfrm>
            <a:off x="1065213" y="4899025"/>
            <a:ext cx="2317750" cy="1624013"/>
            <a:chOff x="671" y="3086"/>
            <a:chExt cx="1460" cy="1023"/>
          </a:xfrm>
        </p:grpSpPr>
        <p:sp>
          <p:nvSpPr>
            <p:cNvPr id="26" name="Freeform 41"/>
            <p:cNvSpPr>
              <a:spLocks/>
            </p:cNvSpPr>
            <p:nvPr/>
          </p:nvSpPr>
          <p:spPr bwMode="auto">
            <a:xfrm>
              <a:off x="1151" y="3180"/>
              <a:ext cx="777" cy="662"/>
            </a:xfrm>
            <a:custGeom>
              <a:avLst/>
              <a:gdLst/>
              <a:ahLst/>
              <a:cxnLst>
                <a:cxn ang="0">
                  <a:pos x="777" y="662"/>
                </a:cxn>
                <a:cxn ang="0">
                  <a:pos x="777" y="0"/>
                </a:cxn>
                <a:cxn ang="0">
                  <a:pos x="0" y="0"/>
                </a:cxn>
              </a:cxnLst>
              <a:rect l="0" t="0" r="r" b="b"/>
              <a:pathLst>
                <a:path w="777" h="662">
                  <a:moveTo>
                    <a:pt x="777" y="662"/>
                  </a:moveTo>
                  <a:lnTo>
                    <a:pt x="777" y="0"/>
                  </a:lnTo>
                  <a:lnTo>
                    <a:pt x="0" y="0"/>
                  </a:lnTo>
                </a:path>
              </a:pathLst>
            </a:custGeom>
            <a:noFill/>
            <a:ln w="22225" cap="flat">
              <a:solidFill>
                <a:schemeClr val="tx1"/>
              </a:solidFill>
              <a:prstDash val="sysDot"/>
              <a:round/>
              <a:headEnd/>
              <a:tailEnd/>
            </a:ln>
          </p:spPr>
          <p:txBody>
            <a:bodyPr/>
            <a:lstStyle/>
            <a:p>
              <a:endParaRPr lang="tr-TR"/>
            </a:p>
          </p:txBody>
        </p:sp>
        <p:sp>
          <p:nvSpPr>
            <p:cNvPr id="27" name="Rectangle 42"/>
            <p:cNvSpPr>
              <a:spLocks noChangeArrowheads="1"/>
            </p:cNvSpPr>
            <p:nvPr/>
          </p:nvSpPr>
          <p:spPr bwMode="auto">
            <a:xfrm>
              <a:off x="671" y="3086"/>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1,000</a:t>
              </a:r>
              <a:endParaRPr lang="en-US" sz="2400" i="0">
                <a:latin typeface="Times New Roman" pitchFamily="18" charset="0"/>
              </a:endParaRPr>
            </a:p>
          </p:txBody>
        </p:sp>
        <p:sp>
          <p:nvSpPr>
            <p:cNvPr id="28" name="Rectangle 43"/>
            <p:cNvSpPr>
              <a:spLocks noChangeArrowheads="1"/>
            </p:cNvSpPr>
            <p:nvPr/>
          </p:nvSpPr>
          <p:spPr bwMode="auto">
            <a:xfrm>
              <a:off x="1796"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300</a:t>
              </a:r>
              <a:endParaRPr lang="en-US" sz="2400" i="0">
                <a:latin typeface="Times New Roman" pitchFamily="18" charset="0"/>
              </a:endParaRPr>
            </a:p>
          </p:txBody>
        </p:sp>
      </p:grpSp>
      <p:sp>
        <p:nvSpPr>
          <p:cNvPr id="29" name="Rectangle 44"/>
          <p:cNvSpPr>
            <a:spLocks noChangeArrowheads="1"/>
          </p:cNvSpPr>
          <p:nvPr/>
        </p:nvSpPr>
        <p:spPr bwMode="auto">
          <a:xfrm>
            <a:off x="1735138" y="6176963"/>
            <a:ext cx="254000" cy="346075"/>
          </a:xfrm>
          <a:prstGeom prst="rect">
            <a:avLst/>
          </a:prstGeom>
          <a:noFill/>
          <a:ln w="9525">
            <a:noFill/>
            <a:miter lim="800000"/>
            <a:headEnd/>
            <a:tailEnd/>
          </a:ln>
        </p:spPr>
        <p:txBody>
          <a:bodyPr wrap="none" lIns="0" tIns="0" rIns="0" bIns="0">
            <a:spAutoFit/>
          </a:bodyPr>
          <a:lstStyle/>
          <a:p>
            <a:r>
              <a:rPr lang="en-US" sz="1900" i="0">
                <a:solidFill>
                  <a:srgbClr val="000000"/>
                </a:solidFill>
              </a:rPr>
              <a:t>0</a:t>
            </a:r>
            <a:endParaRPr lang="en-US" sz="2400" i="0">
              <a:latin typeface="Times New Roman" pitchFamily="18" charset="0"/>
            </a:endParaRPr>
          </a:p>
        </p:txBody>
      </p:sp>
      <p:grpSp>
        <p:nvGrpSpPr>
          <p:cNvPr id="25" name="Group 45"/>
          <p:cNvGrpSpPr>
            <a:grpSpLocks/>
          </p:cNvGrpSpPr>
          <p:nvPr/>
        </p:nvGrpSpPr>
        <p:grpSpPr bwMode="auto">
          <a:xfrm>
            <a:off x="1065213" y="3813175"/>
            <a:ext cx="4025900" cy="2709863"/>
            <a:chOff x="671" y="2402"/>
            <a:chExt cx="2536" cy="1707"/>
          </a:xfrm>
        </p:grpSpPr>
        <p:sp>
          <p:nvSpPr>
            <p:cNvPr id="31" name="Freeform 46"/>
            <p:cNvSpPr>
              <a:spLocks/>
            </p:cNvSpPr>
            <p:nvPr/>
          </p:nvSpPr>
          <p:spPr bwMode="auto">
            <a:xfrm>
              <a:off x="1111" y="2503"/>
              <a:ext cx="1827" cy="1339"/>
            </a:xfrm>
            <a:custGeom>
              <a:avLst/>
              <a:gdLst/>
              <a:ahLst/>
              <a:cxnLst>
                <a:cxn ang="0">
                  <a:pos x="0" y="0"/>
                </a:cxn>
                <a:cxn ang="0">
                  <a:pos x="1827" y="0"/>
                </a:cxn>
                <a:cxn ang="0">
                  <a:pos x="1827" y="1339"/>
                </a:cxn>
              </a:cxnLst>
              <a:rect l="0" t="0" r="r" b="b"/>
              <a:pathLst>
                <a:path w="1827" h="1339">
                  <a:moveTo>
                    <a:pt x="0" y="0"/>
                  </a:moveTo>
                  <a:lnTo>
                    <a:pt x="1827" y="0"/>
                  </a:lnTo>
                  <a:lnTo>
                    <a:pt x="1827" y="1339"/>
                  </a:lnTo>
                </a:path>
              </a:pathLst>
            </a:custGeom>
            <a:noFill/>
            <a:ln w="22225" cap="flat">
              <a:solidFill>
                <a:schemeClr val="tx1"/>
              </a:solidFill>
              <a:prstDash val="sysDot"/>
              <a:round/>
              <a:headEnd/>
              <a:tailEnd/>
            </a:ln>
          </p:spPr>
          <p:txBody>
            <a:bodyPr/>
            <a:lstStyle/>
            <a:p>
              <a:endParaRPr lang="tr-TR"/>
            </a:p>
          </p:txBody>
        </p:sp>
        <p:sp>
          <p:nvSpPr>
            <p:cNvPr id="32" name="Rectangle 47"/>
            <p:cNvSpPr>
              <a:spLocks noChangeArrowheads="1"/>
            </p:cNvSpPr>
            <p:nvPr/>
          </p:nvSpPr>
          <p:spPr bwMode="auto">
            <a:xfrm>
              <a:off x="2872"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700</a:t>
              </a:r>
              <a:endParaRPr lang="en-US" sz="2400" i="0">
                <a:latin typeface="Times New Roman" pitchFamily="18" charset="0"/>
              </a:endParaRPr>
            </a:p>
          </p:txBody>
        </p:sp>
        <p:sp>
          <p:nvSpPr>
            <p:cNvPr id="33" name="Rectangle 48"/>
            <p:cNvSpPr>
              <a:spLocks noChangeArrowheads="1"/>
            </p:cNvSpPr>
            <p:nvPr/>
          </p:nvSpPr>
          <p:spPr bwMode="auto">
            <a:xfrm>
              <a:off x="671" y="2402"/>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2,000</a:t>
              </a:r>
              <a:endParaRPr lang="en-US" sz="2400" i="0">
                <a:latin typeface="Times New Roman" pitchFamily="18" charset="0"/>
              </a:endParaRPr>
            </a:p>
          </p:txBody>
        </p:sp>
      </p:grpSp>
      <p:sp>
        <p:nvSpPr>
          <p:cNvPr id="34" name="Rectangle 49"/>
          <p:cNvSpPr>
            <a:spLocks noChangeArrowheads="1"/>
          </p:cNvSpPr>
          <p:nvPr/>
        </p:nvSpPr>
        <p:spPr bwMode="auto">
          <a:xfrm>
            <a:off x="1035233" y="2691880"/>
            <a:ext cx="1058515" cy="430887"/>
          </a:xfrm>
          <a:prstGeom prst="rect">
            <a:avLst/>
          </a:prstGeom>
          <a:noFill/>
          <a:ln w="9525">
            <a:noFill/>
            <a:miter lim="800000"/>
            <a:headEnd/>
            <a:tailEnd/>
          </a:ln>
        </p:spPr>
        <p:txBody>
          <a:bodyPr wrap="square" lIns="0" tIns="0" rIns="0" bIns="0">
            <a:spAutoFit/>
          </a:bodyPr>
          <a:lstStyle/>
          <a:p>
            <a:r>
              <a:rPr lang="en-US" sz="1900" i="0" dirty="0" smtClean="0">
                <a:solidFill>
                  <a:srgbClr val="000000"/>
                </a:solidFill>
              </a:rPr>
              <a:t>3,000   </a:t>
            </a:r>
            <a:r>
              <a:rPr lang="en-US" sz="2800" i="0" dirty="0" smtClean="0">
                <a:solidFill>
                  <a:srgbClr val="000000"/>
                </a:solidFill>
                <a:sym typeface="Symbol"/>
              </a:rPr>
              <a:t></a:t>
            </a:r>
            <a:endParaRPr lang="en-US" sz="2400" i="0" dirty="0">
              <a:latin typeface="Times New Roman" pitchFamily="18" charset="0"/>
            </a:endParaRPr>
          </a:p>
        </p:txBody>
      </p:sp>
      <p:sp>
        <p:nvSpPr>
          <p:cNvPr id="35" name="Rectangle 50"/>
          <p:cNvSpPr>
            <a:spLocks noChangeArrowheads="1"/>
          </p:cNvSpPr>
          <p:nvPr/>
        </p:nvSpPr>
        <p:spPr bwMode="auto">
          <a:xfrm>
            <a:off x="5892225" y="5940175"/>
            <a:ext cx="738188" cy="582980"/>
          </a:xfrm>
          <a:prstGeom prst="rect">
            <a:avLst/>
          </a:prstGeom>
          <a:noFill/>
          <a:ln w="9525">
            <a:noFill/>
            <a:miter lim="800000"/>
            <a:headEnd/>
            <a:tailEnd/>
          </a:ln>
        </p:spPr>
        <p:txBody>
          <a:bodyPr wrap="square" lIns="0" tIns="0" rIns="0" bIns="0">
            <a:spAutoFit/>
          </a:bodyPr>
          <a:lstStyle/>
          <a:p>
            <a:pPr>
              <a:lnSpc>
                <a:spcPct val="80000"/>
              </a:lnSpc>
            </a:pPr>
            <a:r>
              <a:rPr lang="en-US" sz="2800" i="0" dirty="0" smtClean="0">
                <a:solidFill>
                  <a:srgbClr val="000000"/>
                </a:solidFill>
                <a:sym typeface="Symbol"/>
              </a:rPr>
              <a:t></a:t>
            </a:r>
            <a:endParaRPr lang="en-US" sz="1900" i="0" dirty="0" smtClean="0">
              <a:solidFill>
                <a:srgbClr val="000000"/>
              </a:solidFill>
            </a:endParaRPr>
          </a:p>
          <a:p>
            <a:pPr>
              <a:lnSpc>
                <a:spcPct val="80000"/>
              </a:lnSpc>
            </a:pPr>
            <a:r>
              <a:rPr lang="en-US" sz="1900" i="0" dirty="0" smtClean="0">
                <a:solidFill>
                  <a:srgbClr val="000000"/>
                </a:solidFill>
              </a:rPr>
              <a:t>1,000</a:t>
            </a:r>
            <a:endParaRPr lang="en-US" sz="2400" i="0" dirty="0">
              <a:latin typeface="Times New Roman" pitchFamily="18" charset="0"/>
            </a:endParaRPr>
          </a:p>
        </p:txBody>
      </p:sp>
      <p:sp>
        <p:nvSpPr>
          <p:cNvPr id="36" name="Rectangle 51"/>
          <p:cNvSpPr>
            <a:spLocks noChangeArrowheads="1"/>
          </p:cNvSpPr>
          <p:nvPr/>
        </p:nvSpPr>
        <p:spPr bwMode="auto">
          <a:xfrm>
            <a:off x="381001" y="844550"/>
            <a:ext cx="1238672" cy="877163"/>
          </a:xfrm>
          <a:prstGeom prst="rect">
            <a:avLst/>
          </a:prstGeom>
          <a:noFill/>
          <a:ln w="9525">
            <a:noFill/>
            <a:miter lim="800000"/>
            <a:headEnd/>
            <a:tailEnd/>
          </a:ln>
        </p:spPr>
        <p:txBody>
          <a:bodyPr wrap="square" lIns="0" tIns="0" rIns="0" bIns="0">
            <a:spAutoFit/>
          </a:bodyPr>
          <a:lstStyle/>
          <a:p>
            <a:r>
              <a:rPr lang="en-US" sz="1900" b="1" i="0" dirty="0">
                <a:solidFill>
                  <a:srgbClr val="000000"/>
                </a:solidFill>
              </a:rPr>
              <a:t>Quantity </a:t>
            </a:r>
            <a:r>
              <a:rPr lang="en-US" sz="1900" b="1" i="0" dirty="0" smtClean="0">
                <a:solidFill>
                  <a:srgbClr val="000000"/>
                </a:solidFill>
              </a:rPr>
              <a:t>of computers produced</a:t>
            </a:r>
            <a:endParaRPr lang="en-US" sz="2400" i="0" dirty="0">
              <a:latin typeface="Times New Roman" pitchFamily="18" charset="0"/>
            </a:endParaRPr>
          </a:p>
        </p:txBody>
      </p:sp>
      <p:grpSp>
        <p:nvGrpSpPr>
          <p:cNvPr id="30" name="Group 54"/>
          <p:cNvGrpSpPr>
            <a:grpSpLocks/>
          </p:cNvGrpSpPr>
          <p:nvPr/>
        </p:nvGrpSpPr>
        <p:grpSpPr bwMode="auto">
          <a:xfrm>
            <a:off x="4643809" y="2866901"/>
            <a:ext cx="576263" cy="346075"/>
            <a:chOff x="2892" y="1738"/>
            <a:chExt cx="363" cy="218"/>
          </a:xfrm>
        </p:grpSpPr>
        <p:sp>
          <p:nvSpPr>
            <p:cNvPr id="40" name="Oval 55"/>
            <p:cNvSpPr>
              <a:spLocks noChangeArrowheads="1"/>
            </p:cNvSpPr>
            <p:nvPr/>
          </p:nvSpPr>
          <p:spPr bwMode="auto">
            <a:xfrm>
              <a:off x="2892" y="1783"/>
              <a:ext cx="100" cy="101"/>
            </a:xfrm>
            <a:prstGeom prst="ellipse">
              <a:avLst/>
            </a:prstGeom>
            <a:solidFill>
              <a:srgbClr val="000000"/>
            </a:solidFill>
            <a:ln w="9525">
              <a:noFill/>
              <a:round/>
              <a:headEnd/>
              <a:tailEnd/>
            </a:ln>
          </p:spPr>
          <p:txBody>
            <a:bodyPr/>
            <a:lstStyle/>
            <a:p>
              <a:endParaRPr lang="tr-TR"/>
            </a:p>
          </p:txBody>
        </p:sp>
        <p:sp>
          <p:nvSpPr>
            <p:cNvPr id="41" name="Rectangle 56"/>
            <p:cNvSpPr>
              <a:spLocks noChangeArrowheads="1"/>
            </p:cNvSpPr>
            <p:nvPr/>
          </p:nvSpPr>
          <p:spPr bwMode="auto">
            <a:xfrm>
              <a:off x="3066" y="1738"/>
              <a:ext cx="189" cy="218"/>
            </a:xfrm>
            <a:prstGeom prst="rect">
              <a:avLst/>
            </a:prstGeom>
            <a:noFill/>
            <a:ln w="9525">
              <a:noFill/>
              <a:miter lim="800000"/>
              <a:headEnd/>
              <a:tailEnd/>
            </a:ln>
          </p:spPr>
          <p:txBody>
            <a:bodyPr wrap="none" lIns="0" tIns="0" rIns="0" bIns="0">
              <a:spAutoFit/>
            </a:bodyPr>
            <a:lstStyle/>
            <a:p>
              <a:r>
                <a:rPr lang="en-US" sz="1900" i="0">
                  <a:solidFill>
                    <a:srgbClr val="000000"/>
                  </a:solidFill>
                </a:rPr>
                <a:t>D</a:t>
              </a:r>
              <a:endParaRPr lang="en-US" sz="2400" i="0">
                <a:latin typeface="Times New Roman" pitchFamily="18" charset="0"/>
              </a:endParaRPr>
            </a:p>
          </p:txBody>
        </p:sp>
      </p:grpSp>
      <p:sp>
        <p:nvSpPr>
          <p:cNvPr id="42" name="Freeform 19"/>
          <p:cNvSpPr>
            <a:spLocks/>
          </p:cNvSpPr>
          <p:nvPr/>
        </p:nvSpPr>
        <p:spPr bwMode="auto">
          <a:xfrm>
            <a:off x="1798017" y="927571"/>
            <a:ext cx="6302375" cy="5165725"/>
          </a:xfrm>
          <a:custGeom>
            <a:avLst/>
            <a:gdLst/>
            <a:ahLst/>
            <a:cxnLst>
              <a:cxn ang="0">
                <a:pos x="0" y="0"/>
              </a:cxn>
              <a:cxn ang="0">
                <a:pos x="0" y="3254"/>
              </a:cxn>
              <a:cxn ang="0">
                <a:pos x="3970" y="3254"/>
              </a:cxn>
            </a:cxnLst>
            <a:rect l="0" t="0" r="r" b="b"/>
            <a:pathLst>
              <a:path w="3970" h="3254">
                <a:moveTo>
                  <a:pt x="0" y="0"/>
                </a:moveTo>
                <a:lnTo>
                  <a:pt x="0" y="3254"/>
                </a:lnTo>
                <a:lnTo>
                  <a:pt x="3970" y="3254"/>
                </a:lnTo>
              </a:path>
            </a:pathLst>
          </a:custGeom>
          <a:noFill/>
          <a:ln w="28575">
            <a:solidFill>
              <a:srgbClr val="000000"/>
            </a:solidFill>
            <a:prstDash val="solid"/>
            <a:round/>
            <a:headEnd type="triangle" w="med" len="med"/>
            <a:tailEnd type="triangle" w="med" len="med"/>
          </a:ln>
        </p:spPr>
        <p:txBody>
          <a:bodyPr/>
          <a:lstStyle/>
          <a:p>
            <a:endParaRPr lang="tr-TR"/>
          </a:p>
        </p:txBody>
      </p:sp>
      <p:sp>
        <p:nvSpPr>
          <p:cNvPr id="43" name="Rectangle 42"/>
          <p:cNvSpPr/>
          <p:nvPr/>
        </p:nvSpPr>
        <p:spPr>
          <a:xfrm>
            <a:off x="3779912" y="1268760"/>
            <a:ext cx="4752528" cy="1015663"/>
          </a:xfrm>
          <a:prstGeom prst="rect">
            <a:avLst/>
          </a:prstGeom>
        </p:spPr>
        <p:txBody>
          <a:bodyPr wrap="square">
            <a:spAutoFit/>
          </a:bodyPr>
          <a:lstStyle/>
          <a:p>
            <a:r>
              <a:rPr lang="en-US" altLang="en-US" sz="2000" dirty="0" smtClean="0"/>
              <a:t>What are the combinations of goods the country can produce given the available resources and existing technology?</a:t>
            </a:r>
            <a:endParaRPr lang="tr-TR" sz="2000" dirty="0"/>
          </a:p>
        </p:txBody>
      </p:sp>
    </p:spTree>
    <p:extLst>
      <p:ext uri="{BB962C8B-B14F-4D97-AF65-F5344CB8AC3E}">
        <p14:creationId xmlns:p14="http://schemas.microsoft.com/office/powerpoint/2010/main" val="2222666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tr-TR"/>
          </a:p>
        </p:txBody>
      </p:sp>
      <p:sp>
        <p:nvSpPr>
          <p:cNvPr id="6" name="Content Placeholder 5"/>
          <p:cNvSpPr>
            <a:spLocks noGrp="1"/>
          </p:cNvSpPr>
          <p:nvPr>
            <p:ph idx="1"/>
          </p:nvPr>
        </p:nvSpPr>
        <p:spPr/>
        <p:txBody>
          <a:bodyPr>
            <a:normAutofit/>
          </a:bodyPr>
          <a:lstStyle/>
          <a:p>
            <a:pPr marL="0" indent="0">
              <a:spcBef>
                <a:spcPts val="0"/>
              </a:spcBef>
              <a:spcAft>
                <a:spcPts val="1200"/>
              </a:spcAft>
              <a:buNone/>
            </a:pPr>
            <a:r>
              <a:rPr lang="en-US" sz="2400" dirty="0" smtClean="0"/>
              <a:t>The PPF for our simple economies:</a:t>
            </a:r>
          </a:p>
          <a:p>
            <a:pPr marL="0" indent="0">
              <a:spcBef>
                <a:spcPts val="0"/>
              </a:spcBef>
              <a:spcAft>
                <a:spcPts val="1200"/>
              </a:spcAft>
              <a:buNone/>
            </a:pPr>
            <a:r>
              <a:rPr lang="en-US" altLang="en-US" sz="2400" dirty="0" smtClean="0"/>
              <a:t>All combinations of the two goods (fish and bread) the country can produce given </a:t>
            </a:r>
          </a:p>
          <a:p>
            <a:pPr marL="0" indent="0">
              <a:spcBef>
                <a:spcPts val="0"/>
              </a:spcBef>
              <a:spcAft>
                <a:spcPts val="1200"/>
              </a:spcAft>
              <a:buNone/>
            </a:pPr>
            <a:r>
              <a:rPr lang="en-US" altLang="en-US" sz="2400" dirty="0" smtClean="0"/>
              <a:t>the available resources (30 hours of labor) </a:t>
            </a:r>
          </a:p>
          <a:p>
            <a:pPr marL="0" indent="0">
              <a:spcBef>
                <a:spcPts val="0"/>
              </a:spcBef>
              <a:spcAft>
                <a:spcPts val="1200"/>
              </a:spcAft>
              <a:buNone/>
            </a:pPr>
            <a:r>
              <a:rPr lang="en-US" altLang="en-US" sz="2400" dirty="0" smtClean="0"/>
              <a:t>and </a:t>
            </a:r>
          </a:p>
          <a:p>
            <a:pPr marL="0" indent="0">
              <a:spcBef>
                <a:spcPts val="0"/>
              </a:spcBef>
              <a:spcAft>
                <a:spcPts val="1200"/>
              </a:spcAft>
              <a:buNone/>
            </a:pPr>
            <a:r>
              <a:rPr lang="en-US" altLang="en-US" sz="2400" dirty="0" smtClean="0"/>
              <a:t>existing technology.</a:t>
            </a:r>
            <a:endParaRPr lang="tr-TR" sz="2400" dirty="0" smtClean="0"/>
          </a:p>
          <a:p>
            <a:pPr marL="0" indent="0">
              <a:spcBef>
                <a:spcPts val="0"/>
              </a:spcBef>
              <a:spcAft>
                <a:spcPts val="1200"/>
              </a:spcAft>
              <a:buNone/>
            </a:pPr>
            <a:r>
              <a:rPr lang="en-US" sz="2400" dirty="0" smtClean="0"/>
              <a:t>Richland:  1 fish in 1 hour;  1 bread in 1.5 hours.</a:t>
            </a:r>
            <a:endParaRPr lang="tr-TR" sz="2400" dirty="0" smtClean="0"/>
          </a:p>
          <a:p>
            <a:pPr marL="0" indent="0">
              <a:spcBef>
                <a:spcPts val="0"/>
              </a:spcBef>
              <a:spcAft>
                <a:spcPts val="1200"/>
              </a:spcAft>
              <a:buNone/>
            </a:pPr>
            <a:r>
              <a:rPr lang="en-US" sz="2400" dirty="0" err="1" smtClean="0"/>
              <a:t>Poorland</a:t>
            </a:r>
            <a:r>
              <a:rPr lang="en-US" sz="2400" dirty="0" smtClean="0"/>
              <a:t>: 1 fish in 3 hours; 1 bread in 2 hours.</a:t>
            </a:r>
            <a:endParaRPr lang="tr-TR" sz="2400" dirty="0" smtClean="0"/>
          </a:p>
        </p:txBody>
      </p:sp>
    </p:spTree>
    <p:extLst>
      <p:ext uri="{BB962C8B-B14F-4D97-AF65-F5344CB8AC3E}">
        <p14:creationId xmlns:p14="http://schemas.microsoft.com/office/powerpoint/2010/main" val="10653062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Draw The Production Possibilities Frontier graph for each country</a:t>
            </a:r>
            <a:endParaRPr lang="tr-TR" sz="2400" dirty="0"/>
          </a:p>
        </p:txBody>
      </p:sp>
      <p:sp>
        <p:nvSpPr>
          <p:cNvPr id="3" name="Content Placeholder 2"/>
          <p:cNvSpPr>
            <a:spLocks noGrp="1"/>
          </p:cNvSpPr>
          <p:nvPr>
            <p:ph idx="1"/>
          </p:nvPr>
        </p:nvSpPr>
        <p:spPr>
          <a:xfrm>
            <a:off x="457200" y="1412776"/>
            <a:ext cx="8229600" cy="4525963"/>
          </a:xfrm>
        </p:spPr>
        <p:txBody>
          <a:bodyPr>
            <a:normAutofit/>
          </a:bodyPr>
          <a:lstStyle/>
          <a:p>
            <a:pPr marL="0" indent="0">
              <a:spcBef>
                <a:spcPts val="0"/>
              </a:spcBef>
              <a:buNone/>
            </a:pPr>
            <a:r>
              <a:rPr lang="en-US" sz="2000" dirty="0" smtClean="0"/>
              <a:t>Each square = 5 units</a:t>
            </a:r>
            <a:endParaRPr lang="tr-TR" sz="2000" dirty="0"/>
          </a:p>
        </p:txBody>
      </p:sp>
      <p:sp>
        <p:nvSpPr>
          <p:cNvPr id="12" name="Line 3"/>
          <p:cNvSpPr>
            <a:spLocks noChangeShapeType="1"/>
          </p:cNvSpPr>
          <p:nvPr/>
        </p:nvSpPr>
        <p:spPr bwMode="auto">
          <a:xfrm>
            <a:off x="2529880" y="2475322"/>
            <a:ext cx="0" cy="3810000"/>
          </a:xfrm>
          <a:prstGeom prst="line">
            <a:avLst/>
          </a:prstGeom>
          <a:noFill/>
          <a:ln w="38100">
            <a:solidFill>
              <a:schemeClr val="tx1"/>
            </a:solidFill>
            <a:round/>
            <a:headEnd type="triangle" w="med" len="med"/>
            <a:tailEnd type="none" w="med" len="med"/>
          </a:ln>
        </p:spPr>
        <p:txBody>
          <a:bodyPr wrap="none" anchor="ctr"/>
          <a:lstStyle/>
          <a:p>
            <a:endParaRPr lang="tr-TR" dirty="0"/>
          </a:p>
        </p:txBody>
      </p:sp>
      <p:sp>
        <p:nvSpPr>
          <p:cNvPr id="13" name="Line 4"/>
          <p:cNvSpPr>
            <a:spLocks noChangeShapeType="1"/>
          </p:cNvSpPr>
          <p:nvPr/>
        </p:nvSpPr>
        <p:spPr bwMode="auto">
          <a:xfrm>
            <a:off x="2529880" y="6285322"/>
            <a:ext cx="4428000" cy="0"/>
          </a:xfrm>
          <a:prstGeom prst="line">
            <a:avLst/>
          </a:prstGeom>
          <a:noFill/>
          <a:ln w="38100">
            <a:solidFill>
              <a:schemeClr val="tx1"/>
            </a:solidFill>
            <a:round/>
            <a:headEnd type="none" w="med" len="med"/>
            <a:tailEnd type="triangle" w="med" len="med"/>
          </a:ln>
        </p:spPr>
        <p:txBody>
          <a:bodyPr wrap="none" anchor="ctr"/>
          <a:lstStyle/>
          <a:p>
            <a:endParaRPr lang="tr-TR" dirty="0"/>
          </a:p>
        </p:txBody>
      </p:sp>
      <p:sp>
        <p:nvSpPr>
          <p:cNvPr id="14" name="Rectangle 13"/>
          <p:cNvSpPr>
            <a:spLocks noChangeArrowheads="1"/>
          </p:cNvSpPr>
          <p:nvPr/>
        </p:nvSpPr>
        <p:spPr bwMode="auto">
          <a:xfrm>
            <a:off x="1691680" y="2492896"/>
            <a:ext cx="735971"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Bread</a:t>
            </a:r>
            <a:endParaRPr lang="en-US" dirty="0"/>
          </a:p>
        </p:txBody>
      </p:sp>
      <p:sp>
        <p:nvSpPr>
          <p:cNvPr id="15" name="Rectangle 14"/>
          <p:cNvSpPr>
            <a:spLocks noChangeArrowheads="1"/>
          </p:cNvSpPr>
          <p:nvPr/>
        </p:nvSpPr>
        <p:spPr bwMode="auto">
          <a:xfrm>
            <a:off x="6788301" y="6299386"/>
            <a:ext cx="556243"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Fish</a:t>
            </a:r>
            <a:endParaRPr lang="en-US" dirty="0"/>
          </a:p>
        </p:txBody>
      </p:sp>
      <p:graphicFrame>
        <p:nvGraphicFramePr>
          <p:cNvPr id="16" name="Table 15"/>
          <p:cNvGraphicFramePr>
            <a:graphicFrameLocks noGrp="1"/>
          </p:cNvGraphicFramePr>
          <p:nvPr/>
        </p:nvGraphicFramePr>
        <p:xfrm>
          <a:off x="2539109" y="2708918"/>
          <a:ext cx="3581298" cy="3576400"/>
        </p:xfrm>
        <a:graphic>
          <a:graphicData uri="http://schemas.openxmlformats.org/drawingml/2006/table">
            <a:tbl>
              <a:tblPr/>
              <a:tblGrid>
                <a:gridCol w="511614"/>
                <a:gridCol w="511614"/>
                <a:gridCol w="511614"/>
                <a:gridCol w="511614"/>
                <a:gridCol w="511614"/>
                <a:gridCol w="511614"/>
                <a:gridCol w="511614"/>
              </a:tblGrid>
              <a:tr h="447050">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050">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2254090" y="5661248"/>
            <a:ext cx="301686" cy="369332"/>
          </a:xfrm>
          <a:prstGeom prst="rect">
            <a:avLst/>
          </a:prstGeom>
        </p:spPr>
        <p:txBody>
          <a:bodyPr wrap="none">
            <a:spAutoFit/>
          </a:bodyPr>
          <a:lstStyle/>
          <a:p>
            <a:r>
              <a:rPr lang="en-US" dirty="0"/>
              <a:t>5</a:t>
            </a:r>
            <a:endParaRPr lang="tr-TR" dirty="0"/>
          </a:p>
        </p:txBody>
      </p:sp>
      <p:sp>
        <p:nvSpPr>
          <p:cNvPr id="10" name="Rectangle 9"/>
          <p:cNvSpPr/>
          <p:nvPr/>
        </p:nvSpPr>
        <p:spPr>
          <a:xfrm>
            <a:off x="2902162" y="6228020"/>
            <a:ext cx="301686" cy="369332"/>
          </a:xfrm>
          <a:prstGeom prst="rect">
            <a:avLst/>
          </a:prstGeom>
        </p:spPr>
        <p:txBody>
          <a:bodyPr wrap="none">
            <a:spAutoFit/>
          </a:bodyPr>
          <a:lstStyle/>
          <a:p>
            <a:r>
              <a:rPr lang="en-US" dirty="0"/>
              <a:t>5</a:t>
            </a:r>
            <a:endParaRPr lang="tr-TR" dirty="0"/>
          </a:p>
        </p:txBody>
      </p:sp>
      <p:sp>
        <p:nvSpPr>
          <p:cNvPr id="11" name="Rectangle 10"/>
          <p:cNvSpPr/>
          <p:nvPr/>
        </p:nvSpPr>
        <p:spPr>
          <a:xfrm>
            <a:off x="3334210" y="6237312"/>
            <a:ext cx="418704" cy="369332"/>
          </a:xfrm>
          <a:prstGeom prst="rect">
            <a:avLst/>
          </a:prstGeom>
        </p:spPr>
        <p:txBody>
          <a:bodyPr wrap="none">
            <a:spAutoFit/>
          </a:bodyPr>
          <a:lstStyle/>
          <a:p>
            <a:r>
              <a:rPr lang="en-US" dirty="0" smtClean="0"/>
              <a:t>10</a:t>
            </a:r>
            <a:endParaRPr lang="tr-TR" dirty="0"/>
          </a:p>
        </p:txBody>
      </p:sp>
      <p:sp>
        <p:nvSpPr>
          <p:cNvPr id="17" name="Rectangle 16"/>
          <p:cNvSpPr/>
          <p:nvPr/>
        </p:nvSpPr>
        <p:spPr>
          <a:xfrm>
            <a:off x="2123728" y="5229200"/>
            <a:ext cx="418704" cy="369332"/>
          </a:xfrm>
          <a:prstGeom prst="rect">
            <a:avLst/>
          </a:prstGeom>
        </p:spPr>
        <p:txBody>
          <a:bodyPr wrap="none">
            <a:spAutoFit/>
          </a:bodyPr>
          <a:lstStyle/>
          <a:p>
            <a:r>
              <a:rPr lang="en-US" dirty="0" smtClean="0"/>
              <a:t>10</a:t>
            </a:r>
            <a:endParaRPr lang="tr-TR" dirty="0"/>
          </a:p>
        </p:txBody>
      </p:sp>
    </p:spTree>
    <p:extLst>
      <p:ext uri="{BB962C8B-B14F-4D97-AF65-F5344CB8AC3E}">
        <p14:creationId xmlns:p14="http://schemas.microsoft.com/office/powerpoint/2010/main" val="19707029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Help</a:t>
            </a:r>
            <a:endParaRPr lang="tr-TR" sz="2800" dirty="0"/>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sz="2400" dirty="0" smtClean="0"/>
              <a:t>Find the max fish production (0 bread production) point</a:t>
            </a:r>
          </a:p>
          <a:p>
            <a:pPr marL="514350" indent="-514350">
              <a:buFont typeface="+mj-lt"/>
              <a:buAutoNum type="romanUcPeriod"/>
            </a:pPr>
            <a:r>
              <a:rPr lang="en-US" sz="2400" dirty="0" smtClean="0"/>
              <a:t>Find the max bread production (0 fish production) point</a:t>
            </a:r>
          </a:p>
          <a:p>
            <a:pPr marL="514350" indent="-514350">
              <a:buFont typeface="+mj-lt"/>
              <a:buAutoNum type="romanUcPeriod"/>
            </a:pPr>
            <a:r>
              <a:rPr lang="en-US" sz="2400" dirty="0" smtClean="0"/>
              <a:t>Find a third combination that uses 30 hours to produce a positive amount of both: for example labor time is divided equally between fish and bread.</a:t>
            </a:r>
          </a:p>
          <a:p>
            <a:pPr marL="514350" indent="-514350">
              <a:buFont typeface="+mj-lt"/>
              <a:buAutoNum type="romanUcPeriod"/>
            </a:pPr>
            <a:r>
              <a:rPr lang="en-US" sz="2400" dirty="0" smtClean="0"/>
              <a:t>Try to draw these three combinations to scale </a:t>
            </a:r>
          </a:p>
          <a:p>
            <a:pPr marL="514350" indent="-514350">
              <a:buFont typeface="+mj-lt"/>
              <a:buAutoNum type="romanUcPeriod"/>
            </a:pPr>
            <a:endParaRPr lang="en-US" sz="2400" dirty="0" smtClean="0"/>
          </a:p>
          <a:p>
            <a:pPr marL="0" indent="0">
              <a:spcBef>
                <a:spcPts val="0"/>
              </a:spcBef>
              <a:buNone/>
            </a:pPr>
            <a:r>
              <a:rPr lang="en-US" sz="2400" dirty="0" smtClean="0"/>
              <a:t>Then you will get the shape of the PPF. </a:t>
            </a:r>
          </a:p>
        </p:txBody>
      </p:sp>
      <p:pic>
        <p:nvPicPr>
          <p:cNvPr id="1026" name="Picture 2"/>
          <p:cNvPicPr>
            <a:picLocks noChangeAspect="1" noChangeArrowheads="1"/>
          </p:cNvPicPr>
          <p:nvPr/>
        </p:nvPicPr>
        <p:blipFill>
          <a:blip r:embed="rId2" cstate="print"/>
          <a:srcRect/>
          <a:stretch>
            <a:fillRect/>
          </a:stretch>
        </p:blipFill>
        <p:spPr bwMode="auto">
          <a:xfrm>
            <a:off x="5868684" y="4149080"/>
            <a:ext cx="3275316" cy="2456713"/>
          </a:xfrm>
          <a:prstGeom prst="rect">
            <a:avLst/>
          </a:prstGeom>
          <a:noFill/>
          <a:ln w="9525">
            <a:noFill/>
            <a:miter lim="800000"/>
            <a:headEnd/>
            <a:tailEnd/>
          </a:ln>
          <a:effectLst/>
        </p:spPr>
      </p:pic>
    </p:spTree>
    <p:extLst>
      <p:ext uri="{BB962C8B-B14F-4D97-AF65-F5344CB8AC3E}">
        <p14:creationId xmlns:p14="http://schemas.microsoft.com/office/powerpoint/2010/main" val="24986542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r>
              <a:rPr lang="en-US" sz="2800" dirty="0" smtClean="0"/>
              <a:t>Poorland, Production Possibilities</a:t>
            </a:r>
            <a:br>
              <a:rPr lang="en-US" sz="2800" dirty="0" smtClean="0"/>
            </a:br>
            <a:r>
              <a:rPr lang="en-US" sz="2400" dirty="0" smtClean="0"/>
              <a:t>(She has 30 hours, can produce 1 fish in 3 hours and 1 bread in 2 hours)</a:t>
            </a:r>
          </a:p>
        </p:txBody>
      </p:sp>
      <p:sp>
        <p:nvSpPr>
          <p:cNvPr id="13315" name="Line 3"/>
          <p:cNvSpPr>
            <a:spLocks noChangeShapeType="1"/>
          </p:cNvSpPr>
          <p:nvPr/>
        </p:nvSpPr>
        <p:spPr bwMode="auto">
          <a:xfrm>
            <a:off x="2133600" y="1981200"/>
            <a:ext cx="0" cy="3810000"/>
          </a:xfrm>
          <a:prstGeom prst="line">
            <a:avLst/>
          </a:prstGeom>
          <a:noFill/>
          <a:ln w="12700">
            <a:solidFill>
              <a:schemeClr val="tx1"/>
            </a:solidFill>
            <a:round/>
            <a:headEnd type="none" w="sm" len="sm"/>
            <a:tailEnd type="none" w="sm" len="sm"/>
          </a:ln>
        </p:spPr>
        <p:txBody>
          <a:bodyPr wrap="none" anchor="ctr"/>
          <a:lstStyle/>
          <a:p>
            <a:endParaRPr lang="tr-TR" dirty="0"/>
          </a:p>
        </p:txBody>
      </p:sp>
      <p:sp>
        <p:nvSpPr>
          <p:cNvPr id="13316" name="Line 4"/>
          <p:cNvSpPr>
            <a:spLocks noChangeShapeType="1"/>
          </p:cNvSpPr>
          <p:nvPr/>
        </p:nvSpPr>
        <p:spPr bwMode="auto">
          <a:xfrm>
            <a:off x="2133600" y="5791200"/>
            <a:ext cx="4428000" cy="0"/>
          </a:xfrm>
          <a:prstGeom prst="line">
            <a:avLst/>
          </a:prstGeom>
          <a:noFill/>
          <a:ln w="12700">
            <a:solidFill>
              <a:schemeClr val="tx1"/>
            </a:solidFill>
            <a:round/>
            <a:headEnd type="none" w="sm" len="sm"/>
            <a:tailEnd type="none" w="sm" len="sm"/>
          </a:ln>
        </p:spPr>
        <p:txBody>
          <a:bodyPr wrap="none" anchor="ctr"/>
          <a:lstStyle/>
          <a:p>
            <a:endParaRPr lang="tr-TR" dirty="0"/>
          </a:p>
        </p:txBody>
      </p:sp>
      <p:sp>
        <p:nvSpPr>
          <p:cNvPr id="13317" name="Rectangle 5"/>
          <p:cNvSpPr>
            <a:spLocks noChangeArrowheads="1"/>
          </p:cNvSpPr>
          <p:nvPr/>
        </p:nvSpPr>
        <p:spPr bwMode="auto">
          <a:xfrm>
            <a:off x="1562100" y="2514600"/>
            <a:ext cx="419987"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15</a:t>
            </a:r>
            <a:endParaRPr lang="en-US" dirty="0"/>
          </a:p>
        </p:txBody>
      </p:sp>
      <p:sp>
        <p:nvSpPr>
          <p:cNvPr id="13318" name="Rectangle 6"/>
          <p:cNvSpPr>
            <a:spLocks noChangeArrowheads="1"/>
          </p:cNvSpPr>
          <p:nvPr/>
        </p:nvSpPr>
        <p:spPr bwMode="auto">
          <a:xfrm>
            <a:off x="1295400" y="1752600"/>
            <a:ext cx="735971"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Bread</a:t>
            </a:r>
            <a:endParaRPr lang="en-US" dirty="0"/>
          </a:p>
        </p:txBody>
      </p:sp>
      <p:sp>
        <p:nvSpPr>
          <p:cNvPr id="13319" name="Rectangle 7"/>
          <p:cNvSpPr>
            <a:spLocks noChangeArrowheads="1"/>
          </p:cNvSpPr>
          <p:nvPr/>
        </p:nvSpPr>
        <p:spPr bwMode="auto">
          <a:xfrm>
            <a:off x="6392021" y="5805264"/>
            <a:ext cx="556243"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Fish</a:t>
            </a:r>
            <a:endParaRPr lang="en-US" dirty="0"/>
          </a:p>
        </p:txBody>
      </p:sp>
      <p:sp>
        <p:nvSpPr>
          <p:cNvPr id="13320" name="Rectangle 8"/>
          <p:cNvSpPr>
            <a:spLocks noChangeArrowheads="1"/>
          </p:cNvSpPr>
          <p:nvPr/>
        </p:nvSpPr>
        <p:spPr bwMode="auto">
          <a:xfrm>
            <a:off x="4114800" y="5943600"/>
            <a:ext cx="419987"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10</a:t>
            </a:r>
          </a:p>
        </p:txBody>
      </p:sp>
      <p:sp>
        <p:nvSpPr>
          <p:cNvPr id="13322" name="Oval 10"/>
          <p:cNvSpPr>
            <a:spLocks noChangeArrowheads="1"/>
          </p:cNvSpPr>
          <p:nvPr/>
        </p:nvSpPr>
        <p:spPr bwMode="auto">
          <a:xfrm>
            <a:off x="2026170" y="259080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13323" name="Oval 11"/>
          <p:cNvSpPr>
            <a:spLocks noChangeArrowheads="1"/>
          </p:cNvSpPr>
          <p:nvPr/>
        </p:nvSpPr>
        <p:spPr bwMode="auto">
          <a:xfrm>
            <a:off x="4220980" y="570001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13324" name="Line 12"/>
          <p:cNvSpPr>
            <a:spLocks noChangeShapeType="1"/>
          </p:cNvSpPr>
          <p:nvPr/>
        </p:nvSpPr>
        <p:spPr bwMode="auto">
          <a:xfrm>
            <a:off x="2133600" y="2667000"/>
            <a:ext cx="2209800" cy="3124200"/>
          </a:xfrm>
          <a:prstGeom prst="line">
            <a:avLst/>
          </a:prstGeom>
          <a:noFill/>
          <a:ln w="38100">
            <a:solidFill>
              <a:schemeClr val="tx1"/>
            </a:solidFill>
            <a:round/>
            <a:headEnd type="none" w="sm" len="sm"/>
            <a:tailEnd type="none" w="sm" len="sm"/>
          </a:ln>
        </p:spPr>
        <p:txBody>
          <a:bodyPr/>
          <a:lstStyle/>
          <a:p>
            <a:endParaRPr lang="tr-TR" dirty="0"/>
          </a:p>
        </p:txBody>
      </p:sp>
      <p:sp>
        <p:nvSpPr>
          <p:cNvPr id="13325" name="Oval 13"/>
          <p:cNvSpPr>
            <a:spLocks noChangeArrowheads="1"/>
          </p:cNvSpPr>
          <p:nvPr/>
        </p:nvSpPr>
        <p:spPr bwMode="auto">
          <a:xfrm>
            <a:off x="3190724" y="4185104"/>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13326" name="Line 14"/>
          <p:cNvSpPr>
            <a:spLocks noChangeShapeType="1"/>
          </p:cNvSpPr>
          <p:nvPr/>
        </p:nvSpPr>
        <p:spPr bwMode="auto">
          <a:xfrm>
            <a:off x="3275856" y="4005272"/>
            <a:ext cx="0" cy="1872000"/>
          </a:xfrm>
          <a:prstGeom prst="line">
            <a:avLst/>
          </a:prstGeom>
          <a:noFill/>
          <a:ln w="12700" cap="rnd">
            <a:solidFill>
              <a:schemeClr val="tx1"/>
            </a:solidFill>
            <a:prstDash val="sysDot"/>
            <a:round/>
            <a:headEnd type="none" w="sm" len="sm"/>
            <a:tailEnd type="none" w="sm" len="sm"/>
          </a:ln>
        </p:spPr>
        <p:txBody>
          <a:bodyPr/>
          <a:lstStyle/>
          <a:p>
            <a:endParaRPr lang="tr-TR" dirty="0"/>
          </a:p>
        </p:txBody>
      </p:sp>
      <p:sp>
        <p:nvSpPr>
          <p:cNvPr id="13327" name="Line 15"/>
          <p:cNvSpPr>
            <a:spLocks noChangeShapeType="1"/>
          </p:cNvSpPr>
          <p:nvPr/>
        </p:nvSpPr>
        <p:spPr bwMode="auto">
          <a:xfrm flipH="1">
            <a:off x="2051720" y="4293096"/>
            <a:ext cx="1368000" cy="0"/>
          </a:xfrm>
          <a:prstGeom prst="line">
            <a:avLst/>
          </a:prstGeom>
          <a:noFill/>
          <a:ln w="12700" cap="rnd">
            <a:solidFill>
              <a:schemeClr val="tx1"/>
            </a:solidFill>
            <a:prstDash val="sysDot"/>
            <a:round/>
            <a:headEnd type="none" w="sm" len="sm"/>
            <a:tailEnd type="none" w="sm" len="sm"/>
          </a:ln>
        </p:spPr>
        <p:txBody>
          <a:bodyPr/>
          <a:lstStyle/>
          <a:p>
            <a:endParaRPr lang="tr-TR" dirty="0"/>
          </a:p>
        </p:txBody>
      </p:sp>
      <p:sp>
        <p:nvSpPr>
          <p:cNvPr id="13328" name="Rectangle 16"/>
          <p:cNvSpPr>
            <a:spLocks noChangeArrowheads="1"/>
          </p:cNvSpPr>
          <p:nvPr/>
        </p:nvSpPr>
        <p:spPr bwMode="auto">
          <a:xfrm>
            <a:off x="1619672" y="4067138"/>
            <a:ext cx="477695"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7.5</a:t>
            </a:r>
            <a:endParaRPr lang="en-US" dirty="0"/>
          </a:p>
        </p:txBody>
      </p:sp>
      <p:sp>
        <p:nvSpPr>
          <p:cNvPr id="13329" name="Rectangle 17"/>
          <p:cNvSpPr>
            <a:spLocks noChangeArrowheads="1"/>
          </p:cNvSpPr>
          <p:nvPr/>
        </p:nvSpPr>
        <p:spPr bwMode="auto">
          <a:xfrm>
            <a:off x="2977316" y="5867400"/>
            <a:ext cx="514564"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    5</a:t>
            </a:r>
            <a:endParaRPr lang="en-US" dirty="0"/>
          </a:p>
        </p:txBody>
      </p:sp>
      <p:sp>
        <p:nvSpPr>
          <p:cNvPr id="13330" name="Text Box 18"/>
          <p:cNvSpPr txBox="1">
            <a:spLocks noChangeArrowheads="1"/>
          </p:cNvSpPr>
          <p:nvPr/>
        </p:nvSpPr>
        <p:spPr bwMode="auto">
          <a:xfrm>
            <a:off x="3375099" y="3979912"/>
            <a:ext cx="404813" cy="457200"/>
          </a:xfrm>
          <a:prstGeom prst="rect">
            <a:avLst/>
          </a:prstGeom>
          <a:noFill/>
          <a:ln w="12700">
            <a:noFill/>
            <a:miter lim="800000"/>
            <a:headEnd type="none" w="sm" len="sm"/>
            <a:tailEnd type="none" w="sm" len="sm"/>
          </a:ln>
        </p:spPr>
        <p:txBody>
          <a:bodyPr wrap="none">
            <a:spAutoFit/>
          </a:bodyPr>
          <a:lstStyle/>
          <a:p>
            <a:pPr eaLnBrk="0" hangingPunct="0"/>
            <a:r>
              <a:rPr lang="en-US" dirty="0"/>
              <a:t>A</a:t>
            </a:r>
          </a:p>
        </p:txBody>
      </p:sp>
      <p:sp>
        <p:nvSpPr>
          <p:cNvPr id="13331" name="Text Box 20"/>
          <p:cNvSpPr txBox="1">
            <a:spLocks noChangeArrowheads="1"/>
          </p:cNvSpPr>
          <p:nvPr/>
        </p:nvSpPr>
        <p:spPr bwMode="auto">
          <a:xfrm>
            <a:off x="3946525" y="2632075"/>
            <a:ext cx="4118435" cy="461665"/>
          </a:xfrm>
          <a:prstGeom prst="rect">
            <a:avLst/>
          </a:prstGeom>
          <a:noFill/>
          <a:ln w="12700">
            <a:noFill/>
            <a:miter lim="800000"/>
            <a:headEnd type="none" w="sm" len="sm"/>
            <a:tailEnd type="none" w="sm" len="sm"/>
          </a:ln>
        </p:spPr>
        <p:txBody>
          <a:bodyPr wrap="none">
            <a:spAutoFit/>
          </a:bodyPr>
          <a:lstStyle/>
          <a:p>
            <a:pPr eaLnBrk="0" hangingPunct="0"/>
            <a:r>
              <a:rPr lang="en-US" sz="2400" dirty="0"/>
              <a:t>Slope: rise/run = </a:t>
            </a:r>
            <a:r>
              <a:rPr lang="en-US" sz="2400" dirty="0" smtClean="0"/>
              <a:t>‒ 15/10 </a:t>
            </a:r>
            <a:r>
              <a:rPr lang="en-US" sz="2400" dirty="0"/>
              <a:t>= </a:t>
            </a:r>
            <a:r>
              <a:rPr lang="en-US" sz="2400" dirty="0" smtClean="0">
                <a:latin typeface="Calibri"/>
              </a:rPr>
              <a:t>‒</a:t>
            </a:r>
            <a:r>
              <a:rPr lang="en-US" sz="2400" dirty="0" smtClean="0"/>
              <a:t>1.5</a:t>
            </a:r>
            <a:endParaRPr lang="en-US" sz="2400" dirty="0"/>
          </a:p>
        </p:txBody>
      </p:sp>
    </p:spTree>
    <p:custDataLst>
      <p:tags r:id="rId1"/>
    </p:custDataLst>
    <p:extLst>
      <p:ext uri="{BB962C8B-B14F-4D97-AF65-F5344CB8AC3E}">
        <p14:creationId xmlns:p14="http://schemas.microsoft.com/office/powerpoint/2010/main" val="185965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3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20" grpId="0"/>
      <p:bldP spid="13322" grpId="0" animBg="1"/>
      <p:bldP spid="13323" grpId="0" animBg="1"/>
      <p:bldP spid="13324" grpId="0" animBg="1"/>
      <p:bldP spid="13325" grpId="0" animBg="1"/>
      <p:bldP spid="13326" grpId="0" animBg="1"/>
      <p:bldP spid="13327" grpId="0" animBg="1"/>
      <p:bldP spid="13328" grpId="0"/>
      <p:bldP spid="13329" grpId="0"/>
      <p:bldP spid="13330" grpId="0"/>
      <p:bldP spid="133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91264" cy="1143000"/>
          </a:xfrm>
        </p:spPr>
        <p:txBody>
          <a:bodyPr>
            <a:noAutofit/>
          </a:bodyPr>
          <a:lstStyle/>
          <a:p>
            <a:r>
              <a:rPr lang="en-US" sz="2800" dirty="0" smtClean="0"/>
              <a:t>Richland, Production Possibilities</a:t>
            </a:r>
            <a:br>
              <a:rPr lang="en-US" sz="2800" dirty="0" smtClean="0"/>
            </a:br>
            <a:r>
              <a:rPr lang="en-US" sz="2400" dirty="0" smtClean="0"/>
              <a:t>(She has 30 hours, can produce 1 fish in 1 hour and 1 bread in 1.5 hours)</a:t>
            </a:r>
          </a:p>
        </p:txBody>
      </p:sp>
      <p:sp>
        <p:nvSpPr>
          <p:cNvPr id="28" name="Content Placeholder 27"/>
          <p:cNvSpPr>
            <a:spLocks noGrp="1"/>
          </p:cNvSpPr>
          <p:nvPr>
            <p:ph idx="1"/>
          </p:nvPr>
        </p:nvSpPr>
        <p:spPr/>
        <p:txBody>
          <a:bodyPr/>
          <a:lstStyle/>
          <a:p>
            <a:endParaRPr lang="tr-TR"/>
          </a:p>
        </p:txBody>
      </p:sp>
      <p:sp>
        <p:nvSpPr>
          <p:cNvPr id="13315" name="Line 3"/>
          <p:cNvSpPr>
            <a:spLocks noChangeShapeType="1"/>
          </p:cNvSpPr>
          <p:nvPr/>
        </p:nvSpPr>
        <p:spPr bwMode="auto">
          <a:xfrm>
            <a:off x="2133600" y="1223040"/>
            <a:ext cx="0" cy="4572000"/>
          </a:xfrm>
          <a:prstGeom prst="line">
            <a:avLst/>
          </a:prstGeom>
          <a:noFill/>
          <a:ln w="12700">
            <a:solidFill>
              <a:schemeClr val="tx1"/>
            </a:solidFill>
            <a:round/>
            <a:headEnd type="none" w="sm" len="sm"/>
            <a:tailEnd type="none" w="sm" len="sm"/>
          </a:ln>
        </p:spPr>
        <p:txBody>
          <a:bodyPr wrap="none" anchor="ctr"/>
          <a:lstStyle/>
          <a:p>
            <a:endParaRPr lang="tr-TR" dirty="0"/>
          </a:p>
        </p:txBody>
      </p:sp>
      <p:sp>
        <p:nvSpPr>
          <p:cNvPr id="13316" name="Line 4"/>
          <p:cNvSpPr>
            <a:spLocks noChangeShapeType="1"/>
          </p:cNvSpPr>
          <p:nvPr/>
        </p:nvSpPr>
        <p:spPr bwMode="auto">
          <a:xfrm>
            <a:off x="2133600" y="5791200"/>
            <a:ext cx="6732000" cy="0"/>
          </a:xfrm>
          <a:prstGeom prst="line">
            <a:avLst/>
          </a:prstGeom>
          <a:noFill/>
          <a:ln w="12700">
            <a:solidFill>
              <a:schemeClr val="tx1"/>
            </a:solidFill>
            <a:round/>
            <a:headEnd type="none" w="sm" len="sm"/>
            <a:tailEnd type="none" w="sm" len="sm"/>
          </a:ln>
        </p:spPr>
        <p:txBody>
          <a:bodyPr wrap="none" anchor="ctr"/>
          <a:lstStyle/>
          <a:p>
            <a:endParaRPr lang="tr-TR" dirty="0"/>
          </a:p>
        </p:txBody>
      </p:sp>
      <p:sp>
        <p:nvSpPr>
          <p:cNvPr id="13317" name="Rectangle 5"/>
          <p:cNvSpPr>
            <a:spLocks noChangeArrowheads="1"/>
          </p:cNvSpPr>
          <p:nvPr/>
        </p:nvSpPr>
        <p:spPr bwMode="auto">
          <a:xfrm>
            <a:off x="1562100" y="1556792"/>
            <a:ext cx="419987"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20</a:t>
            </a:r>
            <a:endParaRPr lang="en-US" dirty="0"/>
          </a:p>
        </p:txBody>
      </p:sp>
      <p:sp>
        <p:nvSpPr>
          <p:cNvPr id="13318" name="Rectangle 6"/>
          <p:cNvSpPr>
            <a:spLocks noChangeArrowheads="1"/>
          </p:cNvSpPr>
          <p:nvPr/>
        </p:nvSpPr>
        <p:spPr bwMode="auto">
          <a:xfrm>
            <a:off x="1387757" y="3002026"/>
            <a:ext cx="462947" cy="642998"/>
          </a:xfrm>
          <a:prstGeom prst="rect">
            <a:avLst/>
          </a:prstGeom>
          <a:noFill/>
          <a:ln w="9525">
            <a:noFill/>
            <a:miter lim="800000"/>
            <a:headEnd/>
            <a:tailEnd/>
          </a:ln>
        </p:spPr>
        <p:txBody>
          <a:bodyPr vert="vert270" wrap="none" lIns="92075" tIns="46038" rIns="92075" bIns="46038">
            <a:spAutoFit/>
          </a:bodyPr>
          <a:lstStyle/>
          <a:p>
            <a:pPr eaLnBrk="0" hangingPunct="0"/>
            <a:r>
              <a:rPr lang="en-US" dirty="0" smtClean="0"/>
              <a:t>Bread</a:t>
            </a:r>
            <a:endParaRPr lang="en-US" dirty="0"/>
          </a:p>
        </p:txBody>
      </p:sp>
      <p:sp>
        <p:nvSpPr>
          <p:cNvPr id="13319" name="Rectangle 7"/>
          <p:cNvSpPr>
            <a:spLocks noChangeArrowheads="1"/>
          </p:cNvSpPr>
          <p:nvPr/>
        </p:nvSpPr>
        <p:spPr bwMode="auto">
          <a:xfrm>
            <a:off x="5076056" y="5949280"/>
            <a:ext cx="556243"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Fish</a:t>
            </a:r>
            <a:endParaRPr lang="en-US" dirty="0"/>
          </a:p>
        </p:txBody>
      </p:sp>
      <p:sp>
        <p:nvSpPr>
          <p:cNvPr id="13320" name="Rectangle 8"/>
          <p:cNvSpPr>
            <a:spLocks noChangeArrowheads="1"/>
          </p:cNvSpPr>
          <p:nvPr/>
        </p:nvSpPr>
        <p:spPr bwMode="auto">
          <a:xfrm>
            <a:off x="7824421" y="5943600"/>
            <a:ext cx="419987"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30</a:t>
            </a:r>
          </a:p>
        </p:txBody>
      </p:sp>
      <p:sp>
        <p:nvSpPr>
          <p:cNvPr id="13322" name="Oval 10"/>
          <p:cNvSpPr>
            <a:spLocks noChangeArrowheads="1"/>
          </p:cNvSpPr>
          <p:nvPr/>
        </p:nvSpPr>
        <p:spPr bwMode="auto">
          <a:xfrm>
            <a:off x="2026170" y="1484784"/>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13323" name="Oval 11"/>
          <p:cNvSpPr>
            <a:spLocks noChangeArrowheads="1"/>
          </p:cNvSpPr>
          <p:nvPr/>
        </p:nvSpPr>
        <p:spPr bwMode="auto">
          <a:xfrm>
            <a:off x="8079648" y="570001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13324" name="Line 12"/>
          <p:cNvSpPr>
            <a:spLocks noChangeShapeType="1"/>
          </p:cNvSpPr>
          <p:nvPr/>
        </p:nvSpPr>
        <p:spPr bwMode="auto">
          <a:xfrm>
            <a:off x="2123728" y="1556792"/>
            <a:ext cx="6120680" cy="4248472"/>
          </a:xfrm>
          <a:prstGeom prst="line">
            <a:avLst/>
          </a:prstGeom>
          <a:noFill/>
          <a:ln w="38100">
            <a:solidFill>
              <a:schemeClr val="tx1"/>
            </a:solidFill>
            <a:round/>
            <a:headEnd type="none" w="sm" len="sm"/>
            <a:tailEnd type="none" w="sm" len="sm"/>
          </a:ln>
        </p:spPr>
        <p:txBody>
          <a:bodyPr/>
          <a:lstStyle/>
          <a:p>
            <a:endParaRPr lang="tr-TR" dirty="0"/>
          </a:p>
        </p:txBody>
      </p:sp>
    </p:spTree>
    <p:custDataLst>
      <p:tags r:id="rId1"/>
    </p:custDataLst>
    <p:extLst>
      <p:ext uri="{BB962C8B-B14F-4D97-AF65-F5344CB8AC3E}">
        <p14:creationId xmlns:p14="http://schemas.microsoft.com/office/powerpoint/2010/main" val="487392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Consumption Preferences (tercihler)</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Each </a:t>
            </a:r>
            <a:r>
              <a:rPr lang="en-US" sz="2400" dirty="0"/>
              <a:t>person </a:t>
            </a:r>
            <a:r>
              <a:rPr lang="en-US" sz="2400" dirty="0" smtClean="0"/>
              <a:t>eats fish </a:t>
            </a:r>
            <a:r>
              <a:rPr lang="en-US" sz="2400" dirty="0"/>
              <a:t>and bread </a:t>
            </a:r>
            <a:r>
              <a:rPr lang="en-US" sz="2400" dirty="0" smtClean="0"/>
              <a:t>as fixed-proportions sandwiches </a:t>
            </a:r>
            <a:r>
              <a:rPr lang="en-US" sz="2400" dirty="0"/>
              <a:t>that are made </a:t>
            </a:r>
            <a:r>
              <a:rPr lang="en-US" sz="2400" dirty="0" smtClean="0"/>
              <a:t>with </a:t>
            </a:r>
            <a:r>
              <a:rPr lang="en-US" sz="2400" dirty="0"/>
              <a:t>1 fish and 1 </a:t>
            </a:r>
            <a:r>
              <a:rPr lang="en-US" sz="2000" dirty="0">
                <a:solidFill>
                  <a:schemeClr val="bg2">
                    <a:lumMod val="50000"/>
                  </a:schemeClr>
                </a:solidFill>
              </a:rPr>
              <a:t>loaf of</a:t>
            </a:r>
            <a:r>
              <a:rPr lang="en-US" sz="2400" dirty="0"/>
              <a:t> bread. </a:t>
            </a:r>
            <a:endParaRPr lang="en-US" sz="2400" dirty="0" smtClean="0"/>
          </a:p>
          <a:p>
            <a:pPr marL="0" indent="0">
              <a:spcBef>
                <a:spcPts val="0"/>
              </a:spcBef>
              <a:spcAft>
                <a:spcPts val="2400"/>
              </a:spcAft>
              <a:buNone/>
            </a:pPr>
            <a:r>
              <a:rPr lang="en-US" sz="2400" dirty="0" smtClean="0"/>
              <a:t>Any leftover fish or bread is useless.  </a:t>
            </a:r>
          </a:p>
          <a:p>
            <a:pPr marL="0" indent="0">
              <a:spcBef>
                <a:spcPts val="0"/>
              </a:spcBef>
              <a:spcAft>
                <a:spcPts val="2400"/>
              </a:spcAft>
              <a:buNone/>
            </a:pPr>
            <a:r>
              <a:rPr lang="en-US" sz="2400" dirty="0" smtClean="0"/>
              <a:t>Fractional sandwiches are OK!</a:t>
            </a:r>
          </a:p>
          <a:p>
            <a:pPr marL="0" indent="0">
              <a:spcBef>
                <a:spcPts val="0"/>
              </a:spcBef>
              <a:spcAft>
                <a:spcPts val="2400"/>
              </a:spcAft>
              <a:buNone/>
            </a:pPr>
            <a:r>
              <a:rPr lang="en-US" sz="2400" dirty="0" smtClean="0"/>
              <a:t>Not very realistic, but easy to describe and easy to work with!</a:t>
            </a:r>
          </a:p>
        </p:txBody>
      </p:sp>
    </p:spTree>
    <p:extLst>
      <p:ext uri="{BB962C8B-B14F-4D97-AF65-F5344CB8AC3E}">
        <p14:creationId xmlns:p14="http://schemas.microsoft.com/office/powerpoint/2010/main" val="395551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p:txBody>
          <a:bodyPr>
            <a:normAutofit/>
          </a:bodyPr>
          <a:lstStyle/>
          <a:p>
            <a:pPr eaLnBrk="1" hangingPunct="1"/>
            <a:r>
              <a:rPr lang="en-US" sz="2800" dirty="0" smtClean="0">
                <a:latin typeface="+mn-lt"/>
              </a:rPr>
              <a:t>Heather’s Problem</a:t>
            </a:r>
          </a:p>
        </p:txBody>
      </p:sp>
      <p:graphicFrame>
        <p:nvGraphicFramePr>
          <p:cNvPr id="6" name="Content Placeholder 5"/>
          <p:cNvGraphicFramePr>
            <a:graphicFrameLocks noGrp="1"/>
          </p:cNvGraphicFramePr>
          <p:nvPr>
            <p:ph sz="half" idx="1"/>
          </p:nvPr>
        </p:nvGraphicFramePr>
        <p:xfrm>
          <a:off x="683816" y="1600200"/>
          <a:ext cx="2232000" cy="3510280"/>
        </p:xfrm>
        <a:graphic>
          <a:graphicData uri="http://schemas.openxmlformats.org/drawingml/2006/table">
            <a:tbl>
              <a:tblPr firstRow="1" bandRow="1">
                <a:tableStyleId>{5C22544A-7EE6-4342-B048-85BDC9FD1C3A}</a:tableStyleId>
              </a:tblPr>
              <a:tblGrid>
                <a:gridCol w="1116000"/>
                <a:gridCol w="1116000"/>
              </a:tblGrid>
              <a:tr h="370840">
                <a:tc>
                  <a:txBody>
                    <a:bodyPr/>
                    <a:lstStyle/>
                    <a:p>
                      <a:pPr algn="ctr"/>
                      <a:r>
                        <a:rPr lang="en-US" b="0" dirty="0" smtClean="0">
                          <a:solidFill>
                            <a:schemeClr val="tx1"/>
                          </a:solidFill>
                        </a:rPr>
                        <a:t>Compost</a:t>
                      </a:r>
                    </a:p>
                    <a:p>
                      <a:pPr algn="ctr"/>
                      <a:r>
                        <a:rPr lang="en-US" b="0" dirty="0" smtClean="0">
                          <a:solidFill>
                            <a:schemeClr val="tx1"/>
                          </a:solidFill>
                        </a:rPr>
                        <a:t>(bags)</a:t>
                      </a:r>
                      <a:endParaRPr lang="tr-TR" b="0"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Tomatoes</a:t>
                      </a:r>
                    </a:p>
                    <a:p>
                      <a:pPr algn="ctr"/>
                      <a:r>
                        <a:rPr lang="en-US" b="0" dirty="0" smtClean="0">
                          <a:solidFill>
                            <a:schemeClr val="tx1"/>
                          </a:solidFill>
                        </a:rPr>
                        <a:t>(kg)</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0</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50</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1</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60</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2</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68</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a:solidFill>
                            <a:srgbClr val="000000"/>
                          </a:solidFill>
                          <a:latin typeface="Calibri"/>
                        </a:rPr>
                        <a:t>3</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74</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a:solidFill>
                            <a:srgbClr val="000000"/>
                          </a:solidFill>
                          <a:latin typeface="Calibri"/>
                        </a:rPr>
                        <a:t>4</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78</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a:solidFill>
                            <a:srgbClr val="000000"/>
                          </a:solidFill>
                          <a:latin typeface="Calibri"/>
                        </a:rPr>
                        <a:t>5</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80</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tr-TR"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5" name="Content Placeholder 4"/>
          <p:cNvSpPr>
            <a:spLocks noGrp="1"/>
          </p:cNvSpPr>
          <p:nvPr>
            <p:ph sz="half" idx="2"/>
          </p:nvPr>
        </p:nvSpPr>
        <p:spPr>
          <a:xfrm>
            <a:off x="3635896" y="1600200"/>
            <a:ext cx="5050904" cy="4525963"/>
          </a:xfrm>
        </p:spPr>
        <p:txBody>
          <a:bodyPr>
            <a:normAutofit/>
          </a:bodyPr>
          <a:lstStyle/>
          <a:p>
            <a:pPr marL="0" indent="0">
              <a:spcBef>
                <a:spcPts val="0"/>
              </a:spcBef>
              <a:spcAft>
                <a:spcPts val="1200"/>
              </a:spcAft>
              <a:buNone/>
            </a:pPr>
            <a:r>
              <a:rPr lang="en-US" sz="2400" dirty="0" smtClean="0"/>
              <a:t>How many bags of compost should Heather use?</a:t>
            </a:r>
          </a:p>
          <a:p>
            <a:pPr marL="0" indent="0">
              <a:spcBef>
                <a:spcPts val="0"/>
              </a:spcBef>
              <a:spcAft>
                <a:spcPts val="1200"/>
              </a:spcAft>
              <a:buNone/>
            </a:pPr>
            <a:r>
              <a:rPr lang="en-US" sz="2400" dirty="0" smtClean="0"/>
              <a:t>What is her goal?</a:t>
            </a:r>
          </a:p>
          <a:p>
            <a:pPr marL="0" indent="0">
              <a:spcBef>
                <a:spcPts val="0"/>
              </a:spcBef>
              <a:spcAft>
                <a:spcPts val="1200"/>
              </a:spcAft>
              <a:buNone/>
            </a:pPr>
            <a:r>
              <a:rPr lang="en-US" sz="2400" dirty="0" smtClean="0"/>
              <a:t>We assume that she wants have the highest possible amount of profit.</a:t>
            </a:r>
          </a:p>
          <a:p>
            <a:pPr marL="0" indent="0">
              <a:spcBef>
                <a:spcPts val="0"/>
              </a:spcBef>
              <a:spcAft>
                <a:spcPts val="1200"/>
              </a:spcAft>
              <a:buNone/>
            </a:pPr>
            <a:r>
              <a:rPr lang="en-US" sz="2400" dirty="0" smtClean="0"/>
              <a:t>Suppose prices are: compost $10 per bag, tomatoes $2/kg. </a:t>
            </a:r>
            <a:endParaRPr lang="tr-TR" sz="2400" dirty="0"/>
          </a:p>
        </p:txBody>
      </p:sp>
    </p:spTree>
    <p:extLst>
      <p:ext uri="{BB962C8B-B14F-4D97-AF65-F5344CB8AC3E}">
        <p14:creationId xmlns:p14="http://schemas.microsoft.com/office/powerpoint/2010/main" val="398315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Which combination is more preferable?</a:t>
            </a:r>
            <a:endParaRPr lang="tr-TR" sz="2800" dirty="0"/>
          </a:p>
        </p:txBody>
      </p:sp>
      <p:sp>
        <p:nvSpPr>
          <p:cNvPr id="3" name="Content Placeholder 2"/>
          <p:cNvSpPr>
            <a:spLocks noGrp="1"/>
          </p:cNvSpPr>
          <p:nvPr>
            <p:ph idx="1"/>
          </p:nvPr>
        </p:nvSpPr>
        <p:spPr/>
        <p:txBody>
          <a:bodyPr>
            <a:normAutofit/>
          </a:bodyPr>
          <a:lstStyle/>
          <a:p>
            <a:pPr>
              <a:spcBef>
                <a:spcPts val="0"/>
              </a:spcBef>
              <a:spcAft>
                <a:spcPts val="1200"/>
              </a:spcAft>
              <a:buFont typeface="Wingdings" pitchFamily="2" charset="2"/>
              <a:buChar char="Ø"/>
            </a:pPr>
            <a:r>
              <a:rPr lang="en-US" sz="2400" dirty="0" smtClean="0"/>
              <a:t>A = 6 fish 5 bread</a:t>
            </a:r>
          </a:p>
          <a:p>
            <a:pPr>
              <a:spcBef>
                <a:spcPts val="0"/>
              </a:spcBef>
              <a:spcAft>
                <a:spcPts val="1200"/>
              </a:spcAft>
              <a:buFont typeface="Wingdings" pitchFamily="2" charset="2"/>
              <a:buChar char="Ø"/>
            </a:pPr>
            <a:r>
              <a:rPr lang="en-US" sz="2400" dirty="0" smtClean="0"/>
              <a:t>B = 8 fish 4 bread</a:t>
            </a:r>
            <a:endParaRPr lang="tr-TR" sz="2400" dirty="0" smtClean="0"/>
          </a:p>
          <a:p>
            <a:pPr>
              <a:spcBef>
                <a:spcPts val="0"/>
              </a:spcBef>
              <a:spcAft>
                <a:spcPts val="1200"/>
              </a:spcAft>
              <a:buFont typeface="Wingdings" pitchFamily="2" charset="2"/>
              <a:buChar char="Ø"/>
            </a:pPr>
            <a:r>
              <a:rPr lang="en-US" sz="2400" dirty="0" smtClean="0"/>
              <a:t>C = 5 fish 8 bread</a:t>
            </a:r>
            <a:endParaRPr lang="tr-TR" sz="2400" dirty="0" smtClean="0"/>
          </a:p>
          <a:p>
            <a:pPr>
              <a:spcBef>
                <a:spcPts val="0"/>
              </a:spcBef>
              <a:spcAft>
                <a:spcPts val="1200"/>
              </a:spcAft>
              <a:buFont typeface="Wingdings" pitchFamily="2" charset="2"/>
              <a:buChar char="Ø"/>
            </a:pPr>
            <a:r>
              <a:rPr lang="en-US" sz="2400" dirty="0" smtClean="0"/>
              <a:t>D = 6 fish 6 bread</a:t>
            </a:r>
            <a:endParaRPr lang="tr-TR" sz="2400" dirty="0" smtClean="0"/>
          </a:p>
          <a:p>
            <a:pPr>
              <a:spcBef>
                <a:spcPts val="0"/>
              </a:spcBef>
              <a:spcAft>
                <a:spcPts val="1200"/>
              </a:spcAft>
              <a:buFont typeface="Wingdings" pitchFamily="2" charset="2"/>
              <a:buChar char="Ø"/>
            </a:pPr>
            <a:endParaRPr lang="tr-TR" sz="2400" dirty="0"/>
          </a:p>
        </p:txBody>
      </p:sp>
    </p:spTree>
    <p:extLst>
      <p:ext uri="{BB962C8B-B14F-4D97-AF65-F5344CB8AC3E}">
        <p14:creationId xmlns:p14="http://schemas.microsoft.com/office/powerpoint/2010/main" val="227055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We will start with the NO TRADE SITUATION</a:t>
            </a:r>
          </a:p>
          <a:p>
            <a:pPr marL="0" indent="0">
              <a:spcBef>
                <a:spcPts val="0"/>
              </a:spcBef>
              <a:spcAft>
                <a:spcPts val="2400"/>
              </a:spcAft>
              <a:buNone/>
            </a:pPr>
            <a:r>
              <a:rPr lang="en-US" sz="2400" dirty="0" smtClean="0"/>
              <a:t>Self-sufficiency (autarchy)</a:t>
            </a:r>
          </a:p>
          <a:p>
            <a:pPr marL="0" indent="0">
              <a:spcBef>
                <a:spcPts val="0"/>
              </a:spcBef>
              <a:spcAft>
                <a:spcPts val="2400"/>
              </a:spcAft>
              <a:buNone/>
            </a:pPr>
            <a:endParaRPr lang="tr-TR" sz="2400" dirty="0" smtClean="0"/>
          </a:p>
          <a:p>
            <a:pPr marL="0" indent="0">
              <a:spcBef>
                <a:spcPts val="0"/>
              </a:spcBef>
              <a:spcAft>
                <a:spcPts val="2400"/>
              </a:spcAft>
              <a:buNone/>
            </a:pPr>
            <a:r>
              <a:rPr lang="en-US" sz="2400" dirty="0" smtClean="0"/>
              <a:t>What will each individual (country) produce?</a:t>
            </a:r>
          </a:p>
          <a:p>
            <a:pPr marL="0" indent="0">
              <a:spcBef>
                <a:spcPts val="0"/>
              </a:spcBef>
              <a:spcAft>
                <a:spcPts val="2400"/>
              </a:spcAft>
              <a:buNone/>
            </a:pPr>
            <a:r>
              <a:rPr lang="en-US" sz="2400" dirty="0" smtClean="0"/>
              <a:t>What will each individual (country) consume?</a:t>
            </a:r>
          </a:p>
          <a:p>
            <a:pPr marL="0" indent="0">
              <a:spcBef>
                <a:spcPts val="0"/>
              </a:spcBef>
              <a:spcAft>
                <a:spcPts val="2400"/>
              </a:spcAft>
              <a:buNone/>
            </a:pPr>
            <a:endParaRPr lang="en-US" sz="2400" dirty="0" smtClean="0"/>
          </a:p>
          <a:p>
            <a:pPr marL="0" indent="0">
              <a:spcBef>
                <a:spcPts val="0"/>
              </a:spcBef>
              <a:spcAft>
                <a:spcPts val="2400"/>
              </a:spcAft>
              <a:buNone/>
            </a:pPr>
            <a:r>
              <a:rPr lang="en-US" sz="2400" dirty="0" smtClean="0">
                <a:solidFill>
                  <a:schemeClr val="bg2">
                    <a:lumMod val="50000"/>
                  </a:schemeClr>
                </a:solidFill>
              </a:rPr>
              <a:t>Since there is no trade, consumption = production!</a:t>
            </a:r>
            <a:endParaRPr lang="tr-TR" sz="2400" dirty="0" smtClean="0">
              <a:solidFill>
                <a:schemeClr val="bg2">
                  <a:lumMod val="50000"/>
                </a:schemeClr>
              </a:solidFill>
            </a:endParaRPr>
          </a:p>
        </p:txBody>
      </p:sp>
    </p:spTree>
    <p:extLst>
      <p:ext uri="{BB962C8B-B14F-4D97-AF65-F5344CB8AC3E}">
        <p14:creationId xmlns:p14="http://schemas.microsoft.com/office/powerpoint/2010/main" val="38579401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smtClean="0"/>
              <a:t>Report Card -  Richlander - NO TRADE</a:t>
            </a:r>
            <a:endParaRPr lang="tr-TR" sz="2800" dirty="0"/>
          </a:p>
        </p:txBody>
      </p:sp>
      <p:sp>
        <p:nvSpPr>
          <p:cNvPr id="5" name="Content Placeholder 4"/>
          <p:cNvSpPr>
            <a:spLocks noGrp="1"/>
          </p:cNvSpPr>
          <p:nvPr>
            <p:ph idx="1"/>
          </p:nvPr>
        </p:nvSpPr>
        <p:spPr/>
        <p:txBody>
          <a:bodyPr>
            <a:normAutofit/>
          </a:bodyPr>
          <a:lstStyle/>
          <a:p>
            <a:pPr marL="0" indent="0">
              <a:lnSpc>
                <a:spcPct val="170000"/>
              </a:lnSpc>
              <a:spcBef>
                <a:spcPts val="0"/>
              </a:spcBef>
              <a:spcAft>
                <a:spcPts val="1800"/>
              </a:spcAft>
              <a:buNone/>
            </a:pPr>
            <a:r>
              <a:rPr lang="en-US" sz="2400" dirty="0" smtClean="0"/>
              <a:t>In </a:t>
            </a:r>
            <a:r>
              <a:rPr lang="en-US" sz="2400" dirty="0"/>
              <a:t>Session 1, where I cannot trade with others,  I chose to </a:t>
            </a:r>
            <a:r>
              <a:rPr lang="en-US" sz="2400" b="1" dirty="0"/>
              <a:t>produce</a:t>
            </a:r>
            <a:r>
              <a:rPr lang="en-US" sz="2400" dirty="0"/>
              <a:t> ____________  units of fish and _______________ units of bread</a:t>
            </a:r>
            <a:r>
              <a:rPr lang="en-US" sz="2400" dirty="0" smtClean="0"/>
              <a:t>, and</a:t>
            </a:r>
            <a:r>
              <a:rPr lang="en-US" sz="2400" b="1" dirty="0" smtClean="0"/>
              <a:t> </a:t>
            </a:r>
            <a:r>
              <a:rPr lang="en-US" sz="2400" b="1" dirty="0"/>
              <a:t>consume</a:t>
            </a:r>
            <a:r>
              <a:rPr lang="en-US" sz="2400" dirty="0"/>
              <a:t> ______________ sandwiches. (This has to be the minimum of these two quantities</a:t>
            </a:r>
            <a:r>
              <a:rPr lang="en-US" sz="2400" dirty="0" smtClean="0"/>
              <a:t>.)</a:t>
            </a:r>
            <a:endParaRPr lang="tr-TR" sz="2400" dirty="0"/>
          </a:p>
        </p:txBody>
      </p:sp>
      <p:sp>
        <p:nvSpPr>
          <p:cNvPr id="6" name="Rectangle 5"/>
          <p:cNvSpPr/>
          <p:nvPr/>
        </p:nvSpPr>
        <p:spPr>
          <a:xfrm>
            <a:off x="1043608" y="4653136"/>
            <a:ext cx="7200800" cy="830997"/>
          </a:xfrm>
          <a:prstGeom prst="rect">
            <a:avLst/>
          </a:prstGeom>
        </p:spPr>
        <p:txBody>
          <a:bodyPr wrap="square">
            <a:spAutoFit/>
          </a:bodyPr>
          <a:lstStyle/>
          <a:p>
            <a:r>
              <a:rPr lang="en-US" sz="2400" dirty="0" smtClean="0"/>
              <a:t>Richland:  1 fish in 1 hour; 1  bread in 1.5 hours.</a:t>
            </a:r>
            <a:endParaRPr lang="tr-TR" sz="2400" dirty="0" smtClean="0"/>
          </a:p>
          <a:p>
            <a:r>
              <a:rPr lang="en-US" sz="2400" dirty="0" err="1" smtClean="0"/>
              <a:t>Poorland</a:t>
            </a:r>
            <a:r>
              <a:rPr lang="en-US" sz="2400" dirty="0" smtClean="0"/>
              <a:t>: 1 fish in 3 hours; 1 bread in 2 hours.</a:t>
            </a:r>
            <a:endParaRPr lang="tr-TR" sz="2400" dirty="0" smtClean="0"/>
          </a:p>
        </p:txBody>
      </p:sp>
    </p:spTree>
    <p:extLst>
      <p:ext uri="{BB962C8B-B14F-4D97-AF65-F5344CB8AC3E}">
        <p14:creationId xmlns:p14="http://schemas.microsoft.com/office/powerpoint/2010/main" val="4389354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tr-TR"/>
          </a:p>
        </p:txBody>
      </p:sp>
      <p:sp>
        <p:nvSpPr>
          <p:cNvPr id="3" name="Content Placeholder 2"/>
          <p:cNvSpPr>
            <a:spLocks noGrp="1"/>
          </p:cNvSpPr>
          <p:nvPr>
            <p:ph type="subTitle" idx="1"/>
          </p:nvPr>
        </p:nvSpPr>
        <p:spPr/>
        <p:txBody>
          <a:bodyPr>
            <a:normAutofit/>
          </a:bodyPr>
          <a:lstStyle/>
          <a:p>
            <a:r>
              <a:rPr lang="en-US" dirty="0" smtClean="0"/>
              <a:t>Let’s hear your answers</a:t>
            </a:r>
            <a:endParaRPr lang="tr-TR" dirty="0"/>
          </a:p>
        </p:txBody>
      </p:sp>
    </p:spTree>
    <p:extLst>
      <p:ext uri="{BB962C8B-B14F-4D97-AF65-F5344CB8AC3E}">
        <p14:creationId xmlns:p14="http://schemas.microsoft.com/office/powerpoint/2010/main" val="18036919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official view</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Producing unequal number of fish and bread is inefficient.</a:t>
            </a:r>
          </a:p>
          <a:p>
            <a:pPr marL="0" indent="0">
              <a:spcBef>
                <a:spcPts val="0"/>
              </a:spcBef>
              <a:spcAft>
                <a:spcPts val="1200"/>
              </a:spcAft>
              <a:buNone/>
            </a:pPr>
            <a:r>
              <a:rPr lang="en-US" sz="2400" dirty="0" err="1" smtClean="0"/>
              <a:t>Richlander</a:t>
            </a:r>
            <a:r>
              <a:rPr lang="en-US" sz="2400" dirty="0" smtClean="0"/>
              <a:t> needs 2.5 hours for a sandwich: </a:t>
            </a:r>
          </a:p>
          <a:p>
            <a:pPr marL="0" indent="0">
              <a:spcBef>
                <a:spcPts val="0"/>
              </a:spcBef>
              <a:spcAft>
                <a:spcPts val="1200"/>
              </a:spcAft>
              <a:buNone/>
            </a:pPr>
            <a:r>
              <a:rPr lang="en-US" sz="2400" dirty="0" smtClean="0"/>
              <a:t>1 h for fish 1.5 h for bread.</a:t>
            </a:r>
          </a:p>
          <a:p>
            <a:pPr marL="0" indent="0">
              <a:spcBef>
                <a:spcPts val="0"/>
              </a:spcBef>
              <a:spcAft>
                <a:spcPts val="1200"/>
              </a:spcAft>
              <a:buNone/>
            </a:pPr>
            <a:r>
              <a:rPr lang="en-US" sz="2400" dirty="0" smtClean="0"/>
              <a:t>In 30 hours she can produce 30/2.5 = 12 sandwiches (12 fish, 12 bread).</a:t>
            </a:r>
          </a:p>
          <a:p>
            <a:pPr marL="0" indent="0">
              <a:spcBef>
                <a:spcPts val="0"/>
              </a:spcBef>
              <a:spcAft>
                <a:spcPts val="1200"/>
              </a:spcAft>
              <a:buNone/>
            </a:pPr>
            <a:r>
              <a:rPr lang="en-US" sz="2400" dirty="0" err="1" smtClean="0"/>
              <a:t>Poorlander</a:t>
            </a:r>
            <a:r>
              <a:rPr lang="en-US" sz="2400" dirty="0" smtClean="0"/>
              <a:t> needs 5 hours for a sandwich: </a:t>
            </a:r>
          </a:p>
          <a:p>
            <a:pPr marL="0" indent="0">
              <a:spcBef>
                <a:spcPts val="0"/>
              </a:spcBef>
              <a:spcAft>
                <a:spcPts val="1200"/>
              </a:spcAft>
              <a:buNone/>
            </a:pPr>
            <a:r>
              <a:rPr lang="en-US" sz="2400" dirty="0" smtClean="0"/>
              <a:t>3 h for fish 2 h for bread.</a:t>
            </a:r>
          </a:p>
          <a:p>
            <a:pPr marL="0" indent="0">
              <a:spcBef>
                <a:spcPts val="0"/>
              </a:spcBef>
              <a:spcAft>
                <a:spcPts val="1200"/>
              </a:spcAft>
              <a:buNone/>
            </a:pPr>
            <a:r>
              <a:rPr lang="en-US" sz="2400" dirty="0" smtClean="0"/>
              <a:t>In 30 hours she can produce 30/5 = 6 sandwiches (6 fish, 6 bread).</a:t>
            </a:r>
          </a:p>
        </p:txBody>
      </p:sp>
    </p:spTree>
    <p:extLst>
      <p:ext uri="{BB962C8B-B14F-4D97-AF65-F5344CB8AC3E}">
        <p14:creationId xmlns:p14="http://schemas.microsoft.com/office/powerpoint/2010/main" val="381479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NO TRADE (self-sufficiency)</a:t>
            </a:r>
            <a:br>
              <a:rPr lang="en-US" sz="2800" dirty="0" smtClean="0"/>
            </a:br>
            <a:r>
              <a:rPr lang="en-US" sz="2800" dirty="0" smtClean="0"/>
              <a:t>Goal: eat as many sandwiches as possible.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err="1" smtClean="0"/>
              <a:t>Richlander</a:t>
            </a:r>
            <a:r>
              <a:rPr lang="en-US" sz="2400" dirty="0" smtClean="0"/>
              <a:t>:  </a:t>
            </a:r>
          </a:p>
          <a:p>
            <a:pPr marL="0" indent="0">
              <a:spcBef>
                <a:spcPts val="0"/>
              </a:spcBef>
              <a:spcAft>
                <a:spcPts val="600"/>
              </a:spcAft>
              <a:buNone/>
            </a:pPr>
            <a:r>
              <a:rPr lang="en-US" sz="2400" dirty="0" smtClean="0"/>
              <a:t>	produces 12 fish and 12 bread, 	eats </a:t>
            </a:r>
            <a:r>
              <a:rPr lang="en-US" sz="2400" dirty="0" smtClean="0">
                <a:solidFill>
                  <a:srgbClr val="FF0000"/>
                </a:solidFill>
              </a:rPr>
              <a:t>12 sandwiches</a:t>
            </a:r>
          </a:p>
          <a:p>
            <a:pPr marL="0" indent="0">
              <a:spcBef>
                <a:spcPts val="0"/>
              </a:spcBef>
              <a:spcAft>
                <a:spcPts val="1200"/>
              </a:spcAft>
              <a:buNone/>
            </a:pPr>
            <a:r>
              <a:rPr lang="en-US" sz="2400" dirty="0" smtClean="0"/>
              <a:t>		       (12 h)	(18 h)</a:t>
            </a:r>
          </a:p>
          <a:p>
            <a:pPr marL="0" indent="0">
              <a:spcBef>
                <a:spcPts val="0"/>
              </a:spcBef>
              <a:spcAft>
                <a:spcPts val="1200"/>
              </a:spcAft>
              <a:buNone/>
            </a:pPr>
            <a:r>
              <a:rPr lang="en-US" sz="2400" dirty="0" err="1" smtClean="0"/>
              <a:t>Poorlander</a:t>
            </a:r>
            <a:r>
              <a:rPr lang="en-US" sz="2400" dirty="0" smtClean="0"/>
              <a:t>:  </a:t>
            </a:r>
          </a:p>
          <a:p>
            <a:pPr marL="0" indent="0">
              <a:spcBef>
                <a:spcPts val="0"/>
              </a:spcBef>
              <a:spcAft>
                <a:spcPts val="600"/>
              </a:spcAft>
              <a:buNone/>
            </a:pPr>
            <a:r>
              <a:rPr lang="en-US" sz="2400" dirty="0" smtClean="0"/>
              <a:t>	produces 6 fish and 6 bread, 		  eats </a:t>
            </a:r>
            <a:r>
              <a:rPr lang="en-US" sz="2400" dirty="0" smtClean="0">
                <a:solidFill>
                  <a:srgbClr val="FF0000"/>
                </a:solidFill>
              </a:rPr>
              <a:t>6 sandwiches</a:t>
            </a:r>
          </a:p>
          <a:p>
            <a:pPr marL="0" indent="0">
              <a:spcBef>
                <a:spcPts val="0"/>
              </a:spcBef>
              <a:spcAft>
                <a:spcPts val="1200"/>
              </a:spcAft>
              <a:buNone/>
            </a:pPr>
            <a:r>
              <a:rPr lang="en-US" sz="2400" dirty="0" smtClean="0"/>
              <a:t>		     (18 h)	(12 h)</a:t>
            </a:r>
          </a:p>
          <a:p>
            <a:pPr marL="0" indent="0" algn="r">
              <a:spcBef>
                <a:spcPts val="0"/>
              </a:spcBef>
              <a:spcAft>
                <a:spcPts val="1200"/>
              </a:spcAft>
              <a:buNone/>
            </a:pPr>
            <a:r>
              <a:rPr lang="en-US" sz="2400" dirty="0" smtClean="0"/>
              <a:t>+___________________</a:t>
            </a:r>
            <a:endParaRPr lang="en-US" sz="2400" dirty="0" smtClean="0">
              <a:solidFill>
                <a:srgbClr val="FF0000"/>
              </a:solidFill>
            </a:endParaRPr>
          </a:p>
          <a:p>
            <a:pPr marL="0" indent="0" algn="r">
              <a:spcBef>
                <a:spcPts val="0"/>
              </a:spcBef>
              <a:spcAft>
                <a:spcPts val="1200"/>
              </a:spcAft>
              <a:buNone/>
            </a:pPr>
            <a:r>
              <a:rPr lang="en-US" sz="2400" dirty="0" smtClean="0">
                <a:solidFill>
                  <a:srgbClr val="FF0000"/>
                </a:solidFill>
              </a:rPr>
              <a:t>18 sandwiches </a:t>
            </a:r>
            <a:r>
              <a:rPr lang="en-US" sz="2400" dirty="0" err="1" smtClean="0">
                <a:solidFill>
                  <a:schemeClr val="bg1"/>
                </a:solidFill>
              </a:rPr>
              <a:t>jj</a:t>
            </a:r>
            <a:endParaRPr lang="en-US" sz="2400" dirty="0" smtClean="0"/>
          </a:p>
        </p:txBody>
      </p:sp>
      <p:sp>
        <p:nvSpPr>
          <p:cNvPr id="4" name="Rectangle 3"/>
          <p:cNvSpPr/>
          <p:nvPr/>
        </p:nvSpPr>
        <p:spPr>
          <a:xfrm>
            <a:off x="0" y="5589240"/>
            <a:ext cx="5220072" cy="707886"/>
          </a:xfrm>
          <a:prstGeom prst="rect">
            <a:avLst/>
          </a:prstGeom>
        </p:spPr>
        <p:txBody>
          <a:bodyPr wrap="square">
            <a:spAutoFit/>
          </a:bodyPr>
          <a:lstStyle/>
          <a:p>
            <a:r>
              <a:rPr lang="en-US" sz="2000" dirty="0" smtClean="0"/>
              <a:t>Richland:  1 fish in 1 hour; 1  bread in 1.5 hours.</a:t>
            </a:r>
            <a:endParaRPr lang="tr-TR" sz="2000" dirty="0" smtClean="0"/>
          </a:p>
          <a:p>
            <a:r>
              <a:rPr lang="en-US" sz="2000" dirty="0" err="1" smtClean="0"/>
              <a:t>Poorland</a:t>
            </a:r>
            <a:r>
              <a:rPr lang="en-US" sz="2000" dirty="0" smtClean="0"/>
              <a:t>: 1 fish in 3 hours; 1 bread in 2 hours.</a:t>
            </a:r>
            <a:endParaRPr lang="tr-TR" sz="2000" dirty="0" smtClean="0"/>
          </a:p>
        </p:txBody>
      </p:sp>
    </p:spTree>
    <p:extLst>
      <p:ext uri="{BB962C8B-B14F-4D97-AF65-F5344CB8AC3E}">
        <p14:creationId xmlns:p14="http://schemas.microsoft.com/office/powerpoint/2010/main" val="12825870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smtClean="0"/>
              <a:t>This part is difficult but you can do it!</a:t>
            </a:r>
            <a:endParaRPr lang="tr-TR" sz="3600" dirty="0"/>
          </a:p>
        </p:txBody>
      </p:sp>
      <p:sp>
        <p:nvSpPr>
          <p:cNvPr id="3" name="Content Placeholder 2"/>
          <p:cNvSpPr>
            <a:spLocks noGrp="1"/>
          </p:cNvSpPr>
          <p:nvPr>
            <p:ph type="subTitle" idx="1"/>
          </p:nvPr>
        </p:nvSpPr>
        <p:spPr/>
        <p:txBody>
          <a:bodyPr/>
          <a:lstStyle/>
          <a:p>
            <a:r>
              <a:rPr lang="en-US" sz="4800" dirty="0" smtClean="0"/>
              <a:t>Specialization and gains from trade</a:t>
            </a:r>
            <a:endParaRPr lang="tr-TR" sz="4800" dirty="0"/>
          </a:p>
        </p:txBody>
      </p:sp>
    </p:spTree>
    <p:extLst>
      <p:ext uri="{BB962C8B-B14F-4D97-AF65-F5344CB8AC3E}">
        <p14:creationId xmlns:p14="http://schemas.microsoft.com/office/powerpoint/2010/main" val="19028177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Pair up!</a:t>
            </a:r>
          </a:p>
          <a:p>
            <a:pPr marL="0" indent="0">
              <a:spcBef>
                <a:spcPts val="0"/>
              </a:spcBef>
              <a:spcAft>
                <a:spcPts val="1200"/>
              </a:spcAft>
              <a:buNone/>
            </a:pPr>
            <a:r>
              <a:rPr lang="en-US" sz="2400" dirty="0" err="1" smtClean="0"/>
              <a:t>Poorlanders</a:t>
            </a:r>
            <a:r>
              <a:rPr lang="en-US" sz="2400" dirty="0" smtClean="0"/>
              <a:t>! Find yourselves a </a:t>
            </a:r>
            <a:r>
              <a:rPr lang="en-US" sz="2400" dirty="0" err="1" smtClean="0"/>
              <a:t>Richlander</a:t>
            </a:r>
            <a:r>
              <a:rPr lang="en-US" sz="2400" dirty="0" smtClean="0"/>
              <a:t> to trade</a:t>
            </a:r>
          </a:p>
          <a:p>
            <a:pPr marL="0" indent="0">
              <a:spcBef>
                <a:spcPts val="0"/>
              </a:spcBef>
              <a:spcAft>
                <a:spcPts val="1200"/>
              </a:spcAft>
              <a:buNone/>
            </a:pPr>
            <a:r>
              <a:rPr lang="en-US" sz="2400" dirty="0" err="1" smtClean="0"/>
              <a:t>Richlanders</a:t>
            </a:r>
            <a:r>
              <a:rPr lang="en-US" sz="2400" dirty="0" smtClean="0"/>
              <a:t>! Find yourselves a </a:t>
            </a:r>
            <a:r>
              <a:rPr lang="en-US" sz="2400" dirty="0" err="1" smtClean="0"/>
              <a:t>Poorlander</a:t>
            </a:r>
            <a:r>
              <a:rPr lang="en-US" sz="2400" dirty="0" smtClean="0"/>
              <a:t> to trade</a:t>
            </a:r>
            <a:endParaRPr lang="tr-TR" sz="2400" dirty="0" smtClean="0"/>
          </a:p>
          <a:p>
            <a:pPr marL="0" indent="0">
              <a:spcBef>
                <a:spcPts val="0"/>
              </a:spcBef>
              <a:spcAft>
                <a:spcPts val="1200"/>
              </a:spcAft>
              <a:buNone/>
            </a:pPr>
            <a:endParaRPr lang="tr-TR" sz="2400" dirty="0"/>
          </a:p>
        </p:txBody>
      </p:sp>
    </p:spTree>
    <p:extLst>
      <p:ext uri="{BB962C8B-B14F-4D97-AF65-F5344CB8AC3E}">
        <p14:creationId xmlns:p14="http://schemas.microsoft.com/office/powerpoint/2010/main" val="9981654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8654"/>
            <a:ext cx="8229600" cy="850106"/>
          </a:xfrm>
        </p:spPr>
        <p:txBody>
          <a:bodyPr>
            <a:noAutofit/>
          </a:bodyPr>
          <a:lstStyle/>
          <a:p>
            <a:r>
              <a:rPr lang="en-US" sz="2800" dirty="0" smtClean="0"/>
              <a:t>Report Card -  Richlander - WITH TRADE</a:t>
            </a:r>
            <a:endParaRPr lang="tr-TR" sz="2800" dirty="0"/>
          </a:p>
        </p:txBody>
      </p:sp>
      <p:sp>
        <p:nvSpPr>
          <p:cNvPr id="5" name="Content Placeholder 4"/>
          <p:cNvSpPr>
            <a:spLocks noGrp="1"/>
          </p:cNvSpPr>
          <p:nvPr>
            <p:ph idx="1"/>
          </p:nvPr>
        </p:nvSpPr>
        <p:spPr>
          <a:xfrm>
            <a:off x="457200" y="1844824"/>
            <a:ext cx="8363272" cy="4464496"/>
          </a:xfrm>
        </p:spPr>
        <p:txBody>
          <a:bodyPr>
            <a:noAutofit/>
          </a:bodyPr>
          <a:lstStyle/>
          <a:p>
            <a:pPr marL="0" indent="0">
              <a:lnSpc>
                <a:spcPct val="150000"/>
              </a:lnSpc>
              <a:spcBef>
                <a:spcPts val="0"/>
              </a:spcBef>
              <a:spcAft>
                <a:spcPts val="1800"/>
              </a:spcAft>
              <a:buNone/>
            </a:pPr>
            <a:r>
              <a:rPr lang="en-US" sz="2400" dirty="0" smtClean="0"/>
              <a:t>In </a:t>
            </a:r>
            <a:r>
              <a:rPr lang="en-US" sz="2400" dirty="0"/>
              <a:t>Session 2 where I can trade with others,  I chose to produce ________ units of fish and ________ units of bread. In my trade with the other country I </a:t>
            </a:r>
            <a:r>
              <a:rPr lang="en-US" sz="2400" dirty="0" smtClean="0"/>
              <a:t>sell/buy </a:t>
            </a:r>
            <a:r>
              <a:rPr lang="en-US" sz="2400" dirty="0"/>
              <a:t>________ units of fish and </a:t>
            </a:r>
            <a:r>
              <a:rPr lang="en-US" sz="2400" dirty="0" smtClean="0"/>
              <a:t>sell/buy </a:t>
            </a:r>
            <a:r>
              <a:rPr lang="en-US" sz="2400" dirty="0"/>
              <a:t>________units of bread.  After I </a:t>
            </a:r>
            <a:r>
              <a:rPr lang="en-US" sz="2400" dirty="0" smtClean="0"/>
              <a:t>trade, </a:t>
            </a:r>
            <a:r>
              <a:rPr lang="en-US" sz="2400" dirty="0"/>
              <a:t>I </a:t>
            </a:r>
            <a:r>
              <a:rPr lang="en-US" sz="2400" dirty="0" smtClean="0"/>
              <a:t>have </a:t>
            </a:r>
            <a:r>
              <a:rPr lang="en-US" sz="2400" dirty="0"/>
              <a:t>________ units of fish and ________ units of bread, and I </a:t>
            </a:r>
            <a:r>
              <a:rPr lang="en-US" sz="2400" dirty="0" smtClean="0"/>
              <a:t>consume </a:t>
            </a:r>
            <a:r>
              <a:rPr lang="en-US" sz="2400" dirty="0"/>
              <a:t>________ sandwiches</a:t>
            </a:r>
            <a:r>
              <a:rPr lang="en-US" sz="2400" dirty="0" smtClean="0"/>
              <a:t>.</a:t>
            </a:r>
            <a:endParaRPr lang="tr-TR" sz="2400" dirty="0"/>
          </a:p>
        </p:txBody>
      </p:sp>
      <p:sp>
        <p:nvSpPr>
          <p:cNvPr id="6" name="Rectangle 5"/>
          <p:cNvSpPr/>
          <p:nvPr/>
        </p:nvSpPr>
        <p:spPr>
          <a:xfrm>
            <a:off x="539552" y="5805264"/>
            <a:ext cx="7200800" cy="830997"/>
          </a:xfrm>
          <a:prstGeom prst="rect">
            <a:avLst/>
          </a:prstGeom>
        </p:spPr>
        <p:txBody>
          <a:bodyPr wrap="square">
            <a:spAutoFit/>
          </a:bodyPr>
          <a:lstStyle/>
          <a:p>
            <a:r>
              <a:rPr lang="en-US" sz="2400" dirty="0" smtClean="0"/>
              <a:t>Richland:  1 fish in 1 hour; 1  bread in 1.5 hours.</a:t>
            </a:r>
            <a:endParaRPr lang="tr-TR" sz="2400" dirty="0" smtClean="0"/>
          </a:p>
          <a:p>
            <a:r>
              <a:rPr lang="en-US" sz="2400" dirty="0" err="1" smtClean="0"/>
              <a:t>Poorland</a:t>
            </a:r>
            <a:r>
              <a:rPr lang="en-US" sz="2400" dirty="0" smtClean="0"/>
              <a:t>: 1 fish in 3 hours; 1 bread in 2 hours.</a:t>
            </a:r>
            <a:endParaRPr lang="tr-TR" sz="2400" dirty="0" smtClean="0"/>
          </a:p>
        </p:txBody>
      </p:sp>
      <p:sp>
        <p:nvSpPr>
          <p:cNvPr id="7" name="Rectangle 6"/>
          <p:cNvSpPr/>
          <p:nvPr/>
        </p:nvSpPr>
        <p:spPr>
          <a:xfrm>
            <a:off x="2286000" y="1196752"/>
            <a:ext cx="5598368" cy="507831"/>
          </a:xfrm>
          <a:prstGeom prst="rect">
            <a:avLst/>
          </a:prstGeom>
        </p:spPr>
        <p:txBody>
          <a:bodyPr wrap="square">
            <a:spAutoFit/>
          </a:bodyPr>
          <a:lstStyle/>
          <a:p>
            <a:pPr>
              <a:lnSpc>
                <a:spcPct val="150000"/>
              </a:lnSpc>
              <a:spcAft>
                <a:spcPts val="1800"/>
              </a:spcAft>
            </a:pPr>
            <a:r>
              <a:rPr lang="en-US" b="1" dirty="0" smtClean="0"/>
              <a:t>Name of the trading partner  _______________</a:t>
            </a:r>
            <a:endParaRPr lang="tr-TR" dirty="0"/>
          </a:p>
        </p:txBody>
      </p:sp>
    </p:spTree>
    <p:extLst>
      <p:ext uri="{BB962C8B-B14F-4D97-AF65-F5344CB8AC3E}">
        <p14:creationId xmlns:p14="http://schemas.microsoft.com/office/powerpoint/2010/main" val="27767505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SPECIALIZATION and TRADE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Each country/person will have more sandwiches to eat!</a:t>
            </a:r>
          </a:p>
          <a:p>
            <a:pPr marL="0" indent="0">
              <a:spcBef>
                <a:spcPts val="0"/>
              </a:spcBef>
              <a:spcAft>
                <a:spcPts val="1200"/>
              </a:spcAft>
              <a:buNone/>
            </a:pPr>
            <a:r>
              <a:rPr lang="en-US" sz="2400" dirty="0" smtClean="0"/>
              <a:t>With specialization, the total production of the two individuals can be (will be) more than 18 sandwiches.  </a:t>
            </a:r>
          </a:p>
          <a:p>
            <a:pPr marL="0" indent="0">
              <a:spcBef>
                <a:spcPts val="0"/>
              </a:spcBef>
              <a:spcAft>
                <a:spcPts val="1200"/>
              </a:spcAft>
              <a:buNone/>
            </a:pPr>
            <a:endParaRPr lang="tr-TR" sz="2400" dirty="0"/>
          </a:p>
          <a:p>
            <a:pPr marL="0" indent="0">
              <a:spcBef>
                <a:spcPts val="0"/>
              </a:spcBef>
              <a:spcAft>
                <a:spcPts val="1200"/>
              </a:spcAft>
              <a:buNone/>
            </a:pPr>
            <a:endParaRPr lang="tr-TR" sz="2400" dirty="0"/>
          </a:p>
        </p:txBody>
      </p:sp>
    </p:spTree>
    <p:extLst>
      <p:ext uri="{BB962C8B-B14F-4D97-AF65-F5344CB8AC3E}">
        <p14:creationId xmlns:p14="http://schemas.microsoft.com/office/powerpoint/2010/main" val="411003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tr-TR"/>
          </a:p>
        </p:txBody>
      </p:sp>
      <p:sp>
        <p:nvSpPr>
          <p:cNvPr id="6" name="Content Placeholder 5"/>
          <p:cNvSpPr>
            <a:spLocks noGrp="1"/>
          </p:cNvSpPr>
          <p:nvPr>
            <p:ph idx="1"/>
          </p:nvPr>
        </p:nvSpPr>
        <p:spPr/>
        <p:txBody>
          <a:bodyPr>
            <a:normAutofit/>
          </a:bodyPr>
          <a:lstStyle/>
          <a:p>
            <a:pPr marL="0" indent="0">
              <a:spcBef>
                <a:spcPts val="0"/>
              </a:spcBef>
              <a:spcAft>
                <a:spcPts val="1200"/>
              </a:spcAft>
              <a:buNone/>
            </a:pPr>
            <a:r>
              <a:rPr lang="en-US" sz="2400" dirty="0" smtClean="0"/>
              <a:t>How can we transform the simple rule (do action x if B(x) &gt; C(x) )  into a rule that will tell us the right level or amount of some action, like choosing the amount of compost to use for a small garden?</a:t>
            </a:r>
          </a:p>
        </p:txBody>
      </p:sp>
    </p:spTree>
    <p:extLst>
      <p:ext uri="{BB962C8B-B14F-4D97-AF65-F5344CB8AC3E}">
        <p14:creationId xmlns:p14="http://schemas.microsoft.com/office/powerpoint/2010/main" val="37431820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Specialization and Trade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Some practical questions:</a:t>
            </a:r>
          </a:p>
          <a:p>
            <a:pPr marL="457200" indent="-457200">
              <a:spcBef>
                <a:spcPts val="0"/>
              </a:spcBef>
              <a:spcAft>
                <a:spcPts val="1200"/>
              </a:spcAft>
              <a:buFont typeface="+mj-lt"/>
              <a:buAutoNum type="arabicPeriod"/>
            </a:pPr>
            <a:r>
              <a:rPr lang="en-US" sz="2400" dirty="0" smtClean="0"/>
              <a:t>Who will specialize in which good?  </a:t>
            </a:r>
          </a:p>
          <a:p>
            <a:pPr marL="457200" indent="-457200">
              <a:spcBef>
                <a:spcPts val="0"/>
              </a:spcBef>
              <a:spcAft>
                <a:spcPts val="1200"/>
              </a:spcAft>
              <a:buFont typeface="+mj-lt"/>
              <a:buAutoNum type="arabicPeriod"/>
            </a:pPr>
            <a:r>
              <a:rPr lang="en-US" sz="2400" dirty="0" smtClean="0"/>
              <a:t>What will be the degree of specialization?  </a:t>
            </a:r>
          </a:p>
          <a:p>
            <a:pPr marL="857250" lvl="1" indent="-457200">
              <a:spcBef>
                <a:spcPts val="0"/>
              </a:spcBef>
              <a:spcAft>
                <a:spcPts val="1200"/>
              </a:spcAft>
              <a:buFont typeface="+mj-lt"/>
              <a:buAutoNum type="alphaLcPeriod"/>
            </a:pPr>
            <a:r>
              <a:rPr lang="en-US" sz="2000" dirty="0" smtClean="0"/>
              <a:t>Complete?   (produce only one good)</a:t>
            </a:r>
          </a:p>
          <a:p>
            <a:pPr marL="857250" lvl="1" indent="-457200">
              <a:spcBef>
                <a:spcPts val="0"/>
              </a:spcBef>
              <a:spcAft>
                <a:spcPts val="1200"/>
              </a:spcAft>
              <a:buFont typeface="+mj-lt"/>
              <a:buAutoNum type="alphaLcPeriod"/>
            </a:pPr>
            <a:r>
              <a:rPr lang="en-US" sz="2000" dirty="0" smtClean="0"/>
              <a:t>Partial? (produce a large quantity of one good (more than you will consume) and a small quantity of the other good.</a:t>
            </a:r>
          </a:p>
        </p:txBody>
      </p:sp>
    </p:spTree>
    <p:extLst>
      <p:ext uri="{BB962C8B-B14F-4D97-AF65-F5344CB8AC3E}">
        <p14:creationId xmlns:p14="http://schemas.microsoft.com/office/powerpoint/2010/main" val="229772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Gains from trade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After trade each individual should have more sandwiches than they could have without trade.</a:t>
            </a:r>
          </a:p>
          <a:p>
            <a:pPr marL="0" indent="0">
              <a:spcBef>
                <a:spcPts val="0"/>
              </a:spcBef>
              <a:spcAft>
                <a:spcPts val="2400"/>
              </a:spcAft>
              <a:buNone/>
            </a:pPr>
            <a:r>
              <a:rPr lang="en-US" sz="2400" dirty="0" smtClean="0"/>
              <a:t>Otherwise the individual who has fewer sandwiches with trade (than with self-sufficiency) will not agree to trade.</a:t>
            </a:r>
          </a:p>
        </p:txBody>
      </p:sp>
    </p:spTree>
    <p:extLst>
      <p:ext uri="{BB962C8B-B14F-4D97-AF65-F5344CB8AC3E}">
        <p14:creationId xmlns:p14="http://schemas.microsoft.com/office/powerpoint/2010/main" val="392105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800" dirty="0" smtClean="0"/>
              <a:t>Each individual will specialize</a:t>
            </a:r>
            <a:r>
              <a:rPr lang="en-US" sz="2800" i="1" dirty="0" smtClean="0"/>
              <a:t> </a:t>
            </a:r>
            <a:r>
              <a:rPr lang="en-US" sz="2800" dirty="0" smtClean="0"/>
              <a:t>in producing</a:t>
            </a:r>
            <a:r>
              <a:rPr lang="en-US" sz="2800" i="1" dirty="0" smtClean="0"/>
              <a:t> </a:t>
            </a:r>
            <a:r>
              <a:rPr lang="en-US" sz="2800" dirty="0" smtClean="0"/>
              <a:t>the good she is more suited to produce.</a:t>
            </a:r>
          </a:p>
        </p:txBody>
      </p:sp>
    </p:spTree>
    <p:extLst>
      <p:ext uri="{BB962C8B-B14F-4D97-AF65-F5344CB8AC3E}">
        <p14:creationId xmlns:p14="http://schemas.microsoft.com/office/powerpoint/2010/main" val="10004370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Think as a team!</a:t>
            </a:r>
            <a:endParaRPr lang="tr-TR" dirty="0"/>
          </a:p>
        </p:txBody>
      </p:sp>
      <p:sp>
        <p:nvSpPr>
          <p:cNvPr id="3" name="Content Placeholder 2"/>
          <p:cNvSpPr>
            <a:spLocks noGrp="1"/>
          </p:cNvSpPr>
          <p:nvPr>
            <p:ph type="subTitle" idx="1"/>
          </p:nvPr>
        </p:nvSpPr>
        <p:spPr/>
        <p:txBody>
          <a:bodyPr>
            <a:noAutofit/>
          </a:bodyPr>
          <a:lstStyle/>
          <a:p>
            <a:r>
              <a:rPr lang="en-US" sz="2800" dirty="0" smtClean="0"/>
              <a:t>Let’s start working.</a:t>
            </a:r>
          </a:p>
          <a:p>
            <a:r>
              <a:rPr lang="en-US" sz="2800" dirty="0" smtClean="0"/>
              <a:t>There is no short-cut/magic formula. </a:t>
            </a:r>
          </a:p>
          <a:p>
            <a:r>
              <a:rPr lang="en-US" sz="2800" dirty="0" smtClean="0"/>
              <a:t>You need to try a few options before you can find a good enough answer.</a:t>
            </a:r>
            <a:endParaRPr lang="tr-TR" sz="2800" dirty="0"/>
          </a:p>
        </p:txBody>
      </p:sp>
    </p:spTree>
    <p:extLst>
      <p:ext uri="{BB962C8B-B14F-4D97-AF65-F5344CB8AC3E}">
        <p14:creationId xmlns:p14="http://schemas.microsoft.com/office/powerpoint/2010/main" val="36049185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8654"/>
            <a:ext cx="8229600" cy="850106"/>
          </a:xfrm>
        </p:spPr>
        <p:txBody>
          <a:bodyPr>
            <a:noAutofit/>
          </a:bodyPr>
          <a:lstStyle/>
          <a:p>
            <a:r>
              <a:rPr lang="en-US" sz="3600" dirty="0" smtClean="0"/>
              <a:t>EXAMPLE</a:t>
            </a:r>
            <a:br>
              <a:rPr lang="en-US" sz="3600" dirty="0" smtClean="0"/>
            </a:br>
            <a:r>
              <a:rPr lang="en-US" sz="2800" dirty="0" smtClean="0"/>
              <a:t>Report Card -  Richlander - WITH TRADE</a:t>
            </a:r>
            <a:endParaRPr lang="tr-TR" sz="2800" dirty="0"/>
          </a:p>
        </p:txBody>
      </p:sp>
      <p:sp>
        <p:nvSpPr>
          <p:cNvPr id="5" name="Content Placeholder 4"/>
          <p:cNvSpPr>
            <a:spLocks noGrp="1"/>
          </p:cNvSpPr>
          <p:nvPr>
            <p:ph idx="1"/>
          </p:nvPr>
        </p:nvSpPr>
        <p:spPr>
          <a:xfrm>
            <a:off x="457200" y="1844824"/>
            <a:ext cx="8363272" cy="4464496"/>
          </a:xfrm>
        </p:spPr>
        <p:txBody>
          <a:bodyPr>
            <a:noAutofit/>
          </a:bodyPr>
          <a:lstStyle/>
          <a:p>
            <a:pPr marL="0" indent="0">
              <a:lnSpc>
                <a:spcPct val="150000"/>
              </a:lnSpc>
              <a:spcBef>
                <a:spcPts val="0"/>
              </a:spcBef>
              <a:spcAft>
                <a:spcPts val="1800"/>
              </a:spcAft>
              <a:buNone/>
            </a:pPr>
            <a:r>
              <a:rPr lang="en-US" sz="2400" dirty="0" smtClean="0"/>
              <a:t>In </a:t>
            </a:r>
            <a:r>
              <a:rPr lang="en-US" sz="2400" dirty="0"/>
              <a:t>Session 2 where I can trade with others,  I chose to produce </a:t>
            </a:r>
            <a:r>
              <a:rPr lang="en-US" sz="2400" dirty="0" smtClean="0"/>
              <a:t>_____30_ </a:t>
            </a:r>
            <a:r>
              <a:rPr lang="en-US" sz="2400" dirty="0"/>
              <a:t>units of fish and </a:t>
            </a:r>
            <a:r>
              <a:rPr lang="en-US" sz="2400" dirty="0" smtClean="0"/>
              <a:t>___0___ </a:t>
            </a:r>
            <a:r>
              <a:rPr lang="en-US" sz="2400" dirty="0"/>
              <a:t>units of bread. In my trade with the other country I </a:t>
            </a:r>
            <a:r>
              <a:rPr lang="en-US" sz="2400" dirty="0" smtClean="0"/>
              <a:t>sell/buy ___10_____ </a:t>
            </a:r>
            <a:r>
              <a:rPr lang="en-US" sz="2400" dirty="0"/>
              <a:t>units of fish and </a:t>
            </a:r>
            <a:r>
              <a:rPr lang="en-US" sz="2400" dirty="0" smtClean="0"/>
              <a:t>sell/buy ___10_____</a:t>
            </a:r>
            <a:r>
              <a:rPr lang="en-US" sz="2400" dirty="0"/>
              <a:t>units of bread.  After I </a:t>
            </a:r>
            <a:r>
              <a:rPr lang="en-US" sz="2400" dirty="0" smtClean="0"/>
              <a:t>trade, </a:t>
            </a:r>
            <a:r>
              <a:rPr lang="en-US" sz="2400" dirty="0"/>
              <a:t>I </a:t>
            </a:r>
            <a:r>
              <a:rPr lang="en-US" sz="2400" dirty="0" smtClean="0"/>
              <a:t>have __20______ </a:t>
            </a:r>
            <a:r>
              <a:rPr lang="en-US" sz="2400" dirty="0"/>
              <a:t>units of fish and </a:t>
            </a:r>
            <a:r>
              <a:rPr lang="en-US" sz="2400" dirty="0" smtClean="0"/>
              <a:t>____10____ </a:t>
            </a:r>
            <a:r>
              <a:rPr lang="en-US" sz="2400" dirty="0"/>
              <a:t>units of bread, and I </a:t>
            </a:r>
            <a:r>
              <a:rPr lang="en-US" sz="2400" dirty="0" smtClean="0"/>
              <a:t>consume ___10_____ </a:t>
            </a:r>
            <a:r>
              <a:rPr lang="en-US" sz="2400" dirty="0"/>
              <a:t>sandwiches</a:t>
            </a:r>
            <a:r>
              <a:rPr lang="en-US" sz="2400" dirty="0" smtClean="0"/>
              <a:t>.</a:t>
            </a:r>
            <a:endParaRPr lang="tr-TR" sz="2400" dirty="0"/>
          </a:p>
        </p:txBody>
      </p:sp>
      <p:sp>
        <p:nvSpPr>
          <p:cNvPr id="6" name="Rectangle 5"/>
          <p:cNvSpPr/>
          <p:nvPr/>
        </p:nvSpPr>
        <p:spPr>
          <a:xfrm>
            <a:off x="539552" y="5805264"/>
            <a:ext cx="7200800" cy="830997"/>
          </a:xfrm>
          <a:prstGeom prst="rect">
            <a:avLst/>
          </a:prstGeom>
        </p:spPr>
        <p:txBody>
          <a:bodyPr wrap="square">
            <a:spAutoFit/>
          </a:bodyPr>
          <a:lstStyle/>
          <a:p>
            <a:r>
              <a:rPr lang="en-US" sz="2400" dirty="0" smtClean="0"/>
              <a:t>Richland:  1 fish in 1 hour; 1  bread in 1.5 hours.</a:t>
            </a:r>
            <a:endParaRPr lang="tr-TR" sz="2400" dirty="0" smtClean="0"/>
          </a:p>
          <a:p>
            <a:r>
              <a:rPr lang="en-US" sz="2400" dirty="0" err="1" smtClean="0"/>
              <a:t>Poorland</a:t>
            </a:r>
            <a:r>
              <a:rPr lang="en-US" sz="2400" dirty="0" smtClean="0"/>
              <a:t>: 1 fish in 3 hours; 1 bread in 2 hours.</a:t>
            </a:r>
            <a:endParaRPr lang="tr-TR" sz="2400" dirty="0" smtClean="0"/>
          </a:p>
        </p:txBody>
      </p:sp>
      <p:sp>
        <p:nvSpPr>
          <p:cNvPr id="7" name="Rectangle 6"/>
          <p:cNvSpPr/>
          <p:nvPr/>
        </p:nvSpPr>
        <p:spPr>
          <a:xfrm>
            <a:off x="2286000" y="1336993"/>
            <a:ext cx="5598368" cy="507831"/>
          </a:xfrm>
          <a:prstGeom prst="rect">
            <a:avLst/>
          </a:prstGeom>
        </p:spPr>
        <p:txBody>
          <a:bodyPr wrap="square">
            <a:spAutoFit/>
          </a:bodyPr>
          <a:lstStyle/>
          <a:p>
            <a:pPr>
              <a:lnSpc>
                <a:spcPct val="150000"/>
              </a:lnSpc>
              <a:spcAft>
                <a:spcPts val="1800"/>
              </a:spcAft>
            </a:pPr>
            <a:r>
              <a:rPr lang="en-US" b="1" dirty="0" smtClean="0"/>
              <a:t>Name of the trading partner  _______________</a:t>
            </a:r>
            <a:endParaRPr lang="tr-TR" dirty="0"/>
          </a:p>
        </p:txBody>
      </p:sp>
      <p:sp>
        <p:nvSpPr>
          <p:cNvPr id="2" name="Freeform 1"/>
          <p:cNvSpPr/>
          <p:nvPr/>
        </p:nvSpPr>
        <p:spPr>
          <a:xfrm>
            <a:off x="3469258" y="3106271"/>
            <a:ext cx="591892" cy="537882"/>
          </a:xfrm>
          <a:custGeom>
            <a:avLst/>
            <a:gdLst>
              <a:gd name="connsiteX0" fmla="*/ 511071 w 591892"/>
              <a:gd name="connsiteY0" fmla="*/ 26894 h 537882"/>
              <a:gd name="connsiteX1" fmla="*/ 403495 w 591892"/>
              <a:gd name="connsiteY1" fmla="*/ 13447 h 537882"/>
              <a:gd name="connsiteX2" fmla="*/ 336260 w 591892"/>
              <a:gd name="connsiteY2" fmla="*/ 0 h 537882"/>
              <a:gd name="connsiteX3" fmla="*/ 188342 w 591892"/>
              <a:gd name="connsiteY3" fmla="*/ 13447 h 537882"/>
              <a:gd name="connsiteX4" fmla="*/ 148001 w 591892"/>
              <a:gd name="connsiteY4" fmla="*/ 26894 h 537882"/>
              <a:gd name="connsiteX5" fmla="*/ 94213 w 591892"/>
              <a:gd name="connsiteY5" fmla="*/ 40341 h 537882"/>
              <a:gd name="connsiteX6" fmla="*/ 13530 w 591892"/>
              <a:gd name="connsiteY6" fmla="*/ 121023 h 537882"/>
              <a:gd name="connsiteX7" fmla="*/ 83 w 591892"/>
              <a:gd name="connsiteY7" fmla="*/ 161364 h 537882"/>
              <a:gd name="connsiteX8" fmla="*/ 13530 w 591892"/>
              <a:gd name="connsiteY8" fmla="*/ 363070 h 537882"/>
              <a:gd name="connsiteX9" fmla="*/ 53871 w 591892"/>
              <a:gd name="connsiteY9" fmla="*/ 389964 h 537882"/>
              <a:gd name="connsiteX10" fmla="*/ 134554 w 591892"/>
              <a:gd name="connsiteY10" fmla="*/ 457200 h 537882"/>
              <a:gd name="connsiteX11" fmla="*/ 269024 w 591892"/>
              <a:gd name="connsiteY11" fmla="*/ 524435 h 537882"/>
              <a:gd name="connsiteX12" fmla="*/ 309366 w 591892"/>
              <a:gd name="connsiteY12" fmla="*/ 537882 h 537882"/>
              <a:gd name="connsiteX13" fmla="*/ 484177 w 591892"/>
              <a:gd name="connsiteY13" fmla="*/ 497541 h 537882"/>
              <a:gd name="connsiteX14" fmla="*/ 537966 w 591892"/>
              <a:gd name="connsiteY14" fmla="*/ 416858 h 537882"/>
              <a:gd name="connsiteX15" fmla="*/ 564860 w 591892"/>
              <a:gd name="connsiteY15" fmla="*/ 376517 h 537882"/>
              <a:gd name="connsiteX16" fmla="*/ 591754 w 591892"/>
              <a:gd name="connsiteY16" fmla="*/ 242047 h 537882"/>
              <a:gd name="connsiteX17" fmla="*/ 537966 w 591892"/>
              <a:gd name="connsiteY17" fmla="*/ 121023 h 537882"/>
              <a:gd name="connsiteX18" fmla="*/ 497624 w 591892"/>
              <a:gd name="connsiteY18" fmla="*/ 94129 h 537882"/>
              <a:gd name="connsiteX19" fmla="*/ 470730 w 591892"/>
              <a:gd name="connsiteY19" fmla="*/ 67235 h 5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91892" h="537882">
                <a:moveTo>
                  <a:pt x="511071" y="26894"/>
                </a:moveTo>
                <a:cubicBezTo>
                  <a:pt x="475212" y="22412"/>
                  <a:pt x="439213" y="18942"/>
                  <a:pt x="403495" y="13447"/>
                </a:cubicBezTo>
                <a:cubicBezTo>
                  <a:pt x="380905" y="9972"/>
                  <a:pt x="359116" y="0"/>
                  <a:pt x="336260" y="0"/>
                </a:cubicBezTo>
                <a:cubicBezTo>
                  <a:pt x="286751" y="0"/>
                  <a:pt x="237648" y="8965"/>
                  <a:pt x="188342" y="13447"/>
                </a:cubicBezTo>
                <a:cubicBezTo>
                  <a:pt x="174895" y="17929"/>
                  <a:pt x="161630" y="23000"/>
                  <a:pt x="148001" y="26894"/>
                </a:cubicBezTo>
                <a:cubicBezTo>
                  <a:pt x="130231" y="31971"/>
                  <a:pt x="109353" y="29743"/>
                  <a:pt x="94213" y="40341"/>
                </a:cubicBezTo>
                <a:cubicBezTo>
                  <a:pt x="63054" y="62152"/>
                  <a:pt x="13530" y="121023"/>
                  <a:pt x="13530" y="121023"/>
                </a:cubicBezTo>
                <a:cubicBezTo>
                  <a:pt x="9048" y="134470"/>
                  <a:pt x="83" y="147190"/>
                  <a:pt x="83" y="161364"/>
                </a:cubicBezTo>
                <a:cubicBezTo>
                  <a:pt x="83" y="228749"/>
                  <a:pt x="-1904" y="297477"/>
                  <a:pt x="13530" y="363070"/>
                </a:cubicBezTo>
                <a:cubicBezTo>
                  <a:pt x="17232" y="378802"/>
                  <a:pt x="40720" y="380571"/>
                  <a:pt x="53871" y="389964"/>
                </a:cubicBezTo>
                <a:cubicBezTo>
                  <a:pt x="204406" y="497488"/>
                  <a:pt x="42822" y="380755"/>
                  <a:pt x="134554" y="457200"/>
                </a:cubicBezTo>
                <a:cubicBezTo>
                  <a:pt x="198275" y="510301"/>
                  <a:pt x="183204" y="495828"/>
                  <a:pt x="269024" y="524435"/>
                </a:cubicBezTo>
                <a:lnTo>
                  <a:pt x="309366" y="537882"/>
                </a:lnTo>
                <a:cubicBezTo>
                  <a:pt x="347699" y="533623"/>
                  <a:pt x="444762" y="536956"/>
                  <a:pt x="484177" y="497541"/>
                </a:cubicBezTo>
                <a:cubicBezTo>
                  <a:pt x="507033" y="474685"/>
                  <a:pt x="520036" y="443752"/>
                  <a:pt x="537966" y="416858"/>
                </a:cubicBezTo>
                <a:lnTo>
                  <a:pt x="564860" y="376517"/>
                </a:lnTo>
                <a:cubicBezTo>
                  <a:pt x="572349" y="346562"/>
                  <a:pt x="593815" y="266775"/>
                  <a:pt x="591754" y="242047"/>
                </a:cubicBezTo>
                <a:cubicBezTo>
                  <a:pt x="589333" y="212996"/>
                  <a:pt x="563720" y="146777"/>
                  <a:pt x="537966" y="121023"/>
                </a:cubicBezTo>
                <a:cubicBezTo>
                  <a:pt x="526538" y="109595"/>
                  <a:pt x="510244" y="104225"/>
                  <a:pt x="497624" y="94129"/>
                </a:cubicBezTo>
                <a:cubicBezTo>
                  <a:pt x="487724" y="86209"/>
                  <a:pt x="479695" y="76200"/>
                  <a:pt x="470730" y="6723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Freeform 7"/>
          <p:cNvSpPr/>
          <p:nvPr/>
        </p:nvSpPr>
        <p:spPr>
          <a:xfrm>
            <a:off x="1027780" y="3645024"/>
            <a:ext cx="591892" cy="537882"/>
          </a:xfrm>
          <a:custGeom>
            <a:avLst/>
            <a:gdLst>
              <a:gd name="connsiteX0" fmla="*/ 511071 w 591892"/>
              <a:gd name="connsiteY0" fmla="*/ 26894 h 537882"/>
              <a:gd name="connsiteX1" fmla="*/ 403495 w 591892"/>
              <a:gd name="connsiteY1" fmla="*/ 13447 h 537882"/>
              <a:gd name="connsiteX2" fmla="*/ 336260 w 591892"/>
              <a:gd name="connsiteY2" fmla="*/ 0 h 537882"/>
              <a:gd name="connsiteX3" fmla="*/ 188342 w 591892"/>
              <a:gd name="connsiteY3" fmla="*/ 13447 h 537882"/>
              <a:gd name="connsiteX4" fmla="*/ 148001 w 591892"/>
              <a:gd name="connsiteY4" fmla="*/ 26894 h 537882"/>
              <a:gd name="connsiteX5" fmla="*/ 94213 w 591892"/>
              <a:gd name="connsiteY5" fmla="*/ 40341 h 537882"/>
              <a:gd name="connsiteX6" fmla="*/ 13530 w 591892"/>
              <a:gd name="connsiteY6" fmla="*/ 121023 h 537882"/>
              <a:gd name="connsiteX7" fmla="*/ 83 w 591892"/>
              <a:gd name="connsiteY7" fmla="*/ 161364 h 537882"/>
              <a:gd name="connsiteX8" fmla="*/ 13530 w 591892"/>
              <a:gd name="connsiteY8" fmla="*/ 363070 h 537882"/>
              <a:gd name="connsiteX9" fmla="*/ 53871 w 591892"/>
              <a:gd name="connsiteY9" fmla="*/ 389964 h 537882"/>
              <a:gd name="connsiteX10" fmla="*/ 134554 w 591892"/>
              <a:gd name="connsiteY10" fmla="*/ 457200 h 537882"/>
              <a:gd name="connsiteX11" fmla="*/ 269024 w 591892"/>
              <a:gd name="connsiteY11" fmla="*/ 524435 h 537882"/>
              <a:gd name="connsiteX12" fmla="*/ 309366 w 591892"/>
              <a:gd name="connsiteY12" fmla="*/ 537882 h 537882"/>
              <a:gd name="connsiteX13" fmla="*/ 484177 w 591892"/>
              <a:gd name="connsiteY13" fmla="*/ 497541 h 537882"/>
              <a:gd name="connsiteX14" fmla="*/ 537966 w 591892"/>
              <a:gd name="connsiteY14" fmla="*/ 416858 h 537882"/>
              <a:gd name="connsiteX15" fmla="*/ 564860 w 591892"/>
              <a:gd name="connsiteY15" fmla="*/ 376517 h 537882"/>
              <a:gd name="connsiteX16" fmla="*/ 591754 w 591892"/>
              <a:gd name="connsiteY16" fmla="*/ 242047 h 537882"/>
              <a:gd name="connsiteX17" fmla="*/ 537966 w 591892"/>
              <a:gd name="connsiteY17" fmla="*/ 121023 h 537882"/>
              <a:gd name="connsiteX18" fmla="*/ 497624 w 591892"/>
              <a:gd name="connsiteY18" fmla="*/ 94129 h 537882"/>
              <a:gd name="connsiteX19" fmla="*/ 470730 w 591892"/>
              <a:gd name="connsiteY19" fmla="*/ 67235 h 5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91892" h="537882">
                <a:moveTo>
                  <a:pt x="511071" y="26894"/>
                </a:moveTo>
                <a:cubicBezTo>
                  <a:pt x="475212" y="22412"/>
                  <a:pt x="439213" y="18942"/>
                  <a:pt x="403495" y="13447"/>
                </a:cubicBezTo>
                <a:cubicBezTo>
                  <a:pt x="380905" y="9972"/>
                  <a:pt x="359116" y="0"/>
                  <a:pt x="336260" y="0"/>
                </a:cubicBezTo>
                <a:cubicBezTo>
                  <a:pt x="286751" y="0"/>
                  <a:pt x="237648" y="8965"/>
                  <a:pt x="188342" y="13447"/>
                </a:cubicBezTo>
                <a:cubicBezTo>
                  <a:pt x="174895" y="17929"/>
                  <a:pt x="161630" y="23000"/>
                  <a:pt x="148001" y="26894"/>
                </a:cubicBezTo>
                <a:cubicBezTo>
                  <a:pt x="130231" y="31971"/>
                  <a:pt x="109353" y="29743"/>
                  <a:pt x="94213" y="40341"/>
                </a:cubicBezTo>
                <a:cubicBezTo>
                  <a:pt x="63054" y="62152"/>
                  <a:pt x="13530" y="121023"/>
                  <a:pt x="13530" y="121023"/>
                </a:cubicBezTo>
                <a:cubicBezTo>
                  <a:pt x="9048" y="134470"/>
                  <a:pt x="83" y="147190"/>
                  <a:pt x="83" y="161364"/>
                </a:cubicBezTo>
                <a:cubicBezTo>
                  <a:pt x="83" y="228749"/>
                  <a:pt x="-1904" y="297477"/>
                  <a:pt x="13530" y="363070"/>
                </a:cubicBezTo>
                <a:cubicBezTo>
                  <a:pt x="17232" y="378802"/>
                  <a:pt x="40720" y="380571"/>
                  <a:pt x="53871" y="389964"/>
                </a:cubicBezTo>
                <a:cubicBezTo>
                  <a:pt x="204406" y="497488"/>
                  <a:pt x="42822" y="380755"/>
                  <a:pt x="134554" y="457200"/>
                </a:cubicBezTo>
                <a:cubicBezTo>
                  <a:pt x="198275" y="510301"/>
                  <a:pt x="183204" y="495828"/>
                  <a:pt x="269024" y="524435"/>
                </a:cubicBezTo>
                <a:lnTo>
                  <a:pt x="309366" y="537882"/>
                </a:lnTo>
                <a:cubicBezTo>
                  <a:pt x="347699" y="533623"/>
                  <a:pt x="444762" y="536956"/>
                  <a:pt x="484177" y="497541"/>
                </a:cubicBezTo>
                <a:cubicBezTo>
                  <a:pt x="507033" y="474685"/>
                  <a:pt x="520036" y="443752"/>
                  <a:pt x="537966" y="416858"/>
                </a:cubicBezTo>
                <a:lnTo>
                  <a:pt x="564860" y="376517"/>
                </a:lnTo>
                <a:cubicBezTo>
                  <a:pt x="572349" y="346562"/>
                  <a:pt x="593815" y="266775"/>
                  <a:pt x="591754" y="242047"/>
                </a:cubicBezTo>
                <a:cubicBezTo>
                  <a:pt x="589333" y="212996"/>
                  <a:pt x="563720" y="146777"/>
                  <a:pt x="537966" y="121023"/>
                </a:cubicBezTo>
                <a:cubicBezTo>
                  <a:pt x="526538" y="109595"/>
                  <a:pt x="510244" y="104225"/>
                  <a:pt x="497624" y="94129"/>
                </a:cubicBezTo>
                <a:cubicBezTo>
                  <a:pt x="487724" y="86209"/>
                  <a:pt x="479695" y="76200"/>
                  <a:pt x="470730" y="6723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555559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tr-TR" dirty="0"/>
          </a:p>
        </p:txBody>
      </p:sp>
      <p:sp>
        <p:nvSpPr>
          <p:cNvPr id="5" name="Subtitle 4"/>
          <p:cNvSpPr>
            <a:spLocks noGrp="1"/>
          </p:cNvSpPr>
          <p:nvPr>
            <p:ph type="subTitle" idx="1"/>
          </p:nvPr>
        </p:nvSpPr>
        <p:spPr/>
        <p:txBody>
          <a:bodyPr/>
          <a:lstStyle/>
          <a:p>
            <a:r>
              <a:rPr lang="en-US" dirty="0" smtClean="0"/>
              <a:t>Solution</a:t>
            </a:r>
            <a:endParaRPr lang="tr-TR" dirty="0"/>
          </a:p>
        </p:txBody>
      </p:sp>
    </p:spTree>
    <p:extLst>
      <p:ext uri="{BB962C8B-B14F-4D97-AF65-F5344CB8AC3E}">
        <p14:creationId xmlns:p14="http://schemas.microsoft.com/office/powerpoint/2010/main" val="30350120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agreed that </a:t>
            </a:r>
            <a:endParaRPr lang="tr-TR"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Mrs. </a:t>
            </a:r>
            <a:r>
              <a:rPr lang="en-US" sz="2400" dirty="0" err="1" smtClean="0"/>
              <a:t>Poorlander</a:t>
            </a:r>
            <a:r>
              <a:rPr lang="en-US" sz="2400" dirty="0" smtClean="0"/>
              <a:t> specializes in bread production and Mrs. </a:t>
            </a:r>
            <a:r>
              <a:rPr lang="en-US" sz="2400" dirty="0" err="1" smtClean="0"/>
              <a:t>Richlander</a:t>
            </a:r>
            <a:r>
              <a:rPr lang="en-US" sz="2400" dirty="0" smtClean="0"/>
              <a:t> specializes in fish.</a:t>
            </a:r>
          </a:p>
          <a:p>
            <a:pPr marL="0" indent="0">
              <a:spcBef>
                <a:spcPts val="0"/>
              </a:spcBef>
              <a:spcAft>
                <a:spcPts val="1200"/>
              </a:spcAft>
              <a:buNone/>
            </a:pPr>
            <a:r>
              <a:rPr lang="en-US" sz="2400" dirty="0" smtClean="0"/>
              <a:t>That means;</a:t>
            </a:r>
          </a:p>
          <a:p>
            <a:pPr marL="0" indent="0">
              <a:spcBef>
                <a:spcPts val="0"/>
              </a:spcBef>
              <a:spcAft>
                <a:spcPts val="1200"/>
              </a:spcAft>
              <a:buNone/>
            </a:pPr>
            <a:r>
              <a:rPr lang="en-US" sz="2400" dirty="0" smtClean="0"/>
              <a:t>Mrs. P will produce bread for her own consumption and also to sell to Mrs. R (in exchange of fish)</a:t>
            </a:r>
          </a:p>
          <a:p>
            <a:pPr marL="0" indent="0">
              <a:spcBef>
                <a:spcPts val="0"/>
              </a:spcBef>
              <a:spcAft>
                <a:spcPts val="1200"/>
              </a:spcAft>
              <a:buNone/>
            </a:pPr>
            <a:r>
              <a:rPr lang="en-US" sz="2400" dirty="0" smtClean="0"/>
              <a:t>Mrs. R will produce fish for her own consumption and also to sell to Mrs. P (in exchange of bread)</a:t>
            </a:r>
          </a:p>
        </p:txBody>
      </p:sp>
    </p:spTree>
    <p:extLst>
      <p:ext uri="{BB962C8B-B14F-4D97-AF65-F5344CB8AC3E}">
        <p14:creationId xmlns:p14="http://schemas.microsoft.com/office/powerpoint/2010/main" val="403053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Specialization: How much? Partial or complete?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Complete specialization by both is not optimal.</a:t>
            </a:r>
          </a:p>
          <a:p>
            <a:pPr marL="0" indent="0">
              <a:spcBef>
                <a:spcPts val="0"/>
              </a:spcBef>
              <a:spcAft>
                <a:spcPts val="2400"/>
              </a:spcAft>
              <a:buNone/>
            </a:pPr>
            <a:r>
              <a:rPr lang="en-US" sz="2400" dirty="0" smtClean="0"/>
              <a:t>Mrs. </a:t>
            </a:r>
            <a:r>
              <a:rPr lang="en-US" sz="2400" dirty="0" err="1" smtClean="0"/>
              <a:t>Richlander</a:t>
            </a:r>
            <a:r>
              <a:rPr lang="en-US" sz="2400" dirty="0" smtClean="0"/>
              <a:t> produces 30 fish,  </a:t>
            </a:r>
          </a:p>
          <a:p>
            <a:pPr marL="0" indent="0">
              <a:spcBef>
                <a:spcPts val="0"/>
              </a:spcBef>
              <a:spcAft>
                <a:spcPts val="2400"/>
              </a:spcAft>
              <a:buNone/>
            </a:pPr>
            <a:r>
              <a:rPr lang="en-US" sz="2400" dirty="0" smtClean="0"/>
              <a:t>Mrs. </a:t>
            </a:r>
            <a:r>
              <a:rPr lang="en-US" sz="2400" dirty="0" err="1" smtClean="0"/>
              <a:t>Poorlander</a:t>
            </a:r>
            <a:r>
              <a:rPr lang="en-US" sz="2400" dirty="0" smtClean="0"/>
              <a:t> produces 15 loaves of bread.</a:t>
            </a:r>
          </a:p>
          <a:p>
            <a:pPr marL="0" indent="0">
              <a:spcBef>
                <a:spcPts val="0"/>
              </a:spcBef>
              <a:spcAft>
                <a:spcPts val="2400"/>
              </a:spcAft>
              <a:buNone/>
            </a:pPr>
            <a:r>
              <a:rPr lang="en-US" sz="2400" dirty="0" smtClean="0"/>
              <a:t>This is not a good resource allocation if your goal is to eat maximum number of sandwiches.</a:t>
            </a:r>
          </a:p>
        </p:txBody>
      </p:sp>
      <p:sp>
        <p:nvSpPr>
          <p:cNvPr id="4" name="Rectangle 3"/>
          <p:cNvSpPr/>
          <p:nvPr/>
        </p:nvSpPr>
        <p:spPr>
          <a:xfrm>
            <a:off x="2880320" y="5514037"/>
            <a:ext cx="6012160" cy="723275"/>
          </a:xfrm>
          <a:prstGeom prst="rect">
            <a:avLst/>
          </a:prstGeom>
          <a:solidFill>
            <a:schemeClr val="bg1">
              <a:lumMod val="95000"/>
            </a:schemeClr>
          </a:solidFill>
        </p:spPr>
        <p:txBody>
          <a:bodyPr wrap="square">
            <a:spAutoFit/>
          </a:bodyPr>
          <a:lstStyle/>
          <a:p>
            <a:pPr>
              <a:spcAft>
                <a:spcPts val="600"/>
              </a:spcAft>
            </a:pPr>
            <a:r>
              <a:rPr lang="en-US" dirty="0" smtClean="0"/>
              <a:t>Mrs. </a:t>
            </a:r>
            <a:r>
              <a:rPr lang="en-US" dirty="0" err="1" smtClean="0"/>
              <a:t>Richlander</a:t>
            </a:r>
            <a:r>
              <a:rPr lang="en-US" dirty="0" smtClean="0"/>
              <a:t>: 1 fish in 1 hour and 1 bread in 1.5 hours.</a:t>
            </a:r>
            <a:endParaRPr lang="tr-TR" dirty="0" smtClean="0"/>
          </a:p>
          <a:p>
            <a:pPr>
              <a:spcAft>
                <a:spcPts val="600"/>
              </a:spcAft>
            </a:pPr>
            <a:r>
              <a:rPr lang="en-US" dirty="0" smtClean="0"/>
              <a:t>Mts. </a:t>
            </a:r>
            <a:r>
              <a:rPr lang="en-US" dirty="0" err="1" smtClean="0"/>
              <a:t>Poorlander</a:t>
            </a:r>
            <a:r>
              <a:rPr lang="en-US" dirty="0" smtClean="0"/>
              <a:t>: 1 fish in 3 hours and 1 bread in 2 hours.</a:t>
            </a:r>
          </a:p>
        </p:txBody>
      </p:sp>
    </p:spTree>
    <p:extLst>
      <p:ext uri="{BB962C8B-B14F-4D97-AF65-F5344CB8AC3E}">
        <p14:creationId xmlns:p14="http://schemas.microsoft.com/office/powerpoint/2010/main" val="2650621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tr-TR"/>
          </a:p>
        </p:txBody>
      </p:sp>
      <p:sp>
        <p:nvSpPr>
          <p:cNvPr id="6" name="Subtitle 5"/>
          <p:cNvSpPr>
            <a:spLocks noGrp="1"/>
          </p:cNvSpPr>
          <p:nvPr>
            <p:ph type="subTitle" idx="1"/>
          </p:nvPr>
        </p:nvSpPr>
        <p:spPr/>
        <p:txBody>
          <a:bodyPr/>
          <a:lstStyle/>
          <a:p>
            <a:r>
              <a:rPr lang="en-US" dirty="0" smtClean="0"/>
              <a:t>End of the lecture</a:t>
            </a:r>
            <a:endParaRPr lang="tr-TR" dirty="0"/>
          </a:p>
        </p:txBody>
      </p:sp>
    </p:spTree>
    <p:extLst>
      <p:ext uri="{BB962C8B-B14F-4D97-AF65-F5344CB8AC3E}">
        <p14:creationId xmlns:p14="http://schemas.microsoft.com/office/powerpoint/2010/main" val="1597231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85000" lnSpcReduction="10000"/>
          </a:bodyPr>
          <a:lstStyle/>
          <a:p>
            <a:pPr marL="0" indent="0">
              <a:lnSpc>
                <a:spcPct val="110000"/>
              </a:lnSpc>
              <a:spcBef>
                <a:spcPts val="0"/>
              </a:spcBef>
              <a:spcAft>
                <a:spcPts val="2400"/>
              </a:spcAft>
              <a:buNone/>
            </a:pPr>
            <a:r>
              <a:rPr lang="en-US" sz="2400" dirty="0" smtClean="0"/>
              <a:t>We start with zero units of compost and ask the question :  </a:t>
            </a:r>
          </a:p>
          <a:p>
            <a:pPr marL="0" indent="0">
              <a:lnSpc>
                <a:spcPct val="110000"/>
              </a:lnSpc>
              <a:spcBef>
                <a:spcPts val="0"/>
              </a:spcBef>
              <a:spcAft>
                <a:spcPts val="2400"/>
              </a:spcAft>
              <a:buNone/>
            </a:pPr>
            <a:r>
              <a:rPr lang="en-US" sz="2400" dirty="0" smtClean="0"/>
              <a:t>“Should we us one more unit of compost?”  </a:t>
            </a:r>
          </a:p>
          <a:p>
            <a:pPr marL="0" indent="0">
              <a:lnSpc>
                <a:spcPct val="110000"/>
              </a:lnSpc>
              <a:spcBef>
                <a:spcPts val="0"/>
              </a:spcBef>
              <a:spcAft>
                <a:spcPts val="2400"/>
              </a:spcAft>
              <a:buNone/>
            </a:pPr>
            <a:r>
              <a:rPr lang="en-US" sz="2400" dirty="0" smtClean="0"/>
              <a:t>Here we compare the cost and benefit of the first unit of compost. </a:t>
            </a:r>
          </a:p>
          <a:p>
            <a:pPr marL="0" indent="0">
              <a:lnSpc>
                <a:spcPct val="110000"/>
              </a:lnSpc>
              <a:spcBef>
                <a:spcPts val="0"/>
              </a:spcBef>
              <a:spcAft>
                <a:spcPts val="2400"/>
              </a:spcAft>
              <a:buNone/>
            </a:pPr>
            <a:r>
              <a:rPr lang="en-US" sz="2400" dirty="0" smtClean="0"/>
              <a:t>If the answer is yes, then we repeat the question:</a:t>
            </a:r>
          </a:p>
          <a:p>
            <a:pPr marL="0" indent="0">
              <a:lnSpc>
                <a:spcPct val="110000"/>
              </a:lnSpc>
              <a:spcBef>
                <a:spcPts val="0"/>
              </a:spcBef>
              <a:spcAft>
                <a:spcPts val="2400"/>
              </a:spcAft>
              <a:buNone/>
            </a:pPr>
            <a:r>
              <a:rPr lang="en-US" sz="2400" dirty="0" smtClean="0"/>
              <a:t>“Should we us one more unit of compost?”</a:t>
            </a:r>
          </a:p>
          <a:p>
            <a:pPr marL="0" indent="0">
              <a:lnSpc>
                <a:spcPct val="110000"/>
              </a:lnSpc>
              <a:spcBef>
                <a:spcPts val="0"/>
              </a:spcBef>
              <a:spcAft>
                <a:spcPts val="2400"/>
              </a:spcAft>
              <a:buNone/>
            </a:pPr>
            <a:r>
              <a:rPr lang="en-US" sz="2400" dirty="0" smtClean="0"/>
              <a:t>Here we compare the cost and benefit of the additional unit of compost.</a:t>
            </a:r>
          </a:p>
          <a:p>
            <a:pPr marL="0" indent="0">
              <a:lnSpc>
                <a:spcPct val="110000"/>
              </a:lnSpc>
              <a:spcBef>
                <a:spcPts val="0"/>
              </a:spcBef>
              <a:spcAft>
                <a:spcPts val="2400"/>
              </a:spcAft>
              <a:buNone/>
            </a:pPr>
            <a:r>
              <a:rPr lang="en-US" sz="2400" dirty="0" smtClean="0"/>
              <a:t>We keep going until the answer is “no”.</a:t>
            </a:r>
          </a:p>
        </p:txBody>
      </p:sp>
    </p:spTree>
    <p:extLst>
      <p:ext uri="{BB962C8B-B14F-4D97-AF65-F5344CB8AC3E}">
        <p14:creationId xmlns:p14="http://schemas.microsoft.com/office/powerpoint/2010/main" val="347327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p:txBody>
          <a:bodyPr>
            <a:normAutofit/>
          </a:bodyPr>
          <a:lstStyle/>
          <a:p>
            <a:pPr eaLnBrk="1" hangingPunct="1"/>
            <a:r>
              <a:rPr lang="en-US" sz="2400" dirty="0" smtClean="0"/>
              <a:t>Heather’s Problem</a:t>
            </a:r>
            <a:br>
              <a:rPr lang="en-US" sz="2400" dirty="0" smtClean="0"/>
            </a:br>
            <a:r>
              <a:rPr lang="en-US" sz="2400" dirty="0" smtClean="0"/>
              <a:t>One bag of compost costs $10, tomatoes sell for $2/kg </a:t>
            </a:r>
          </a:p>
        </p:txBody>
      </p:sp>
      <p:graphicFrame>
        <p:nvGraphicFramePr>
          <p:cNvPr id="6" name="Content Placeholder 5"/>
          <p:cNvGraphicFramePr>
            <a:graphicFrameLocks noGrp="1"/>
          </p:cNvGraphicFramePr>
          <p:nvPr>
            <p:ph sz="half" idx="1"/>
          </p:nvPr>
        </p:nvGraphicFramePr>
        <p:xfrm>
          <a:off x="457200" y="1600200"/>
          <a:ext cx="4251300" cy="3510280"/>
        </p:xfrm>
        <a:graphic>
          <a:graphicData uri="http://schemas.openxmlformats.org/drawingml/2006/table">
            <a:tbl>
              <a:tblPr firstRow="1" bandRow="1">
                <a:tableStyleId>{5C22544A-7EE6-4342-B048-85BDC9FD1C3A}</a:tableStyleId>
              </a:tblPr>
              <a:tblGrid>
                <a:gridCol w="1116000"/>
                <a:gridCol w="1116000"/>
                <a:gridCol w="1009650"/>
                <a:gridCol w="1009650"/>
              </a:tblGrid>
              <a:tr h="370840">
                <a:tc>
                  <a:txBody>
                    <a:bodyPr/>
                    <a:lstStyle/>
                    <a:p>
                      <a:pPr algn="ctr"/>
                      <a:r>
                        <a:rPr lang="en-US" b="0" dirty="0" smtClean="0">
                          <a:solidFill>
                            <a:schemeClr val="tx1"/>
                          </a:solidFill>
                        </a:rPr>
                        <a:t>Compost</a:t>
                      </a:r>
                    </a:p>
                    <a:p>
                      <a:pPr algn="ctr"/>
                      <a:r>
                        <a:rPr lang="en-US" b="0" dirty="0" smtClean="0">
                          <a:solidFill>
                            <a:schemeClr val="tx1"/>
                          </a:solidFill>
                        </a:rPr>
                        <a:t>(bags)</a:t>
                      </a:r>
                      <a:endParaRPr lang="tr-TR" b="0"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Tomatoes</a:t>
                      </a:r>
                    </a:p>
                    <a:p>
                      <a:pPr algn="ctr"/>
                      <a:r>
                        <a:rPr lang="en-US" b="0" dirty="0" smtClean="0">
                          <a:solidFill>
                            <a:schemeClr val="tx1"/>
                          </a:solidFill>
                        </a:rPr>
                        <a:t>(kg)</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Total Revenue</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tr-TR" b="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0</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50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2x50=</a:t>
                      </a:r>
                      <a:r>
                        <a:rPr lang="tr-TR" sz="1800" b="0" i="0" u="none" strike="noStrike" dirty="0" smtClean="0">
                          <a:solidFill>
                            <a:srgbClr val="000000"/>
                          </a:solidFill>
                          <a:latin typeface="Calibri"/>
                        </a:rPr>
                        <a:t>100</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1</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2x60=</a:t>
                      </a:r>
                      <a:r>
                        <a:rPr lang="tr-TR" sz="1800" b="0" i="0" u="none" strike="noStrike" dirty="0" smtClean="0">
                          <a:solidFill>
                            <a:srgbClr val="000000"/>
                          </a:solidFill>
                          <a:latin typeface="Calibri"/>
                        </a:rPr>
                        <a:t>120</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2</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2x68=</a:t>
                      </a:r>
                      <a:r>
                        <a:rPr lang="tr-TR" sz="1800" b="0" i="0" u="none" strike="noStrike" dirty="0" smtClean="0">
                          <a:solidFill>
                            <a:srgbClr val="000000"/>
                          </a:solidFill>
                          <a:latin typeface="Calibri"/>
                        </a:rPr>
                        <a:t>136</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3</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2x74=</a:t>
                      </a:r>
                      <a:r>
                        <a:rPr lang="tr-TR" sz="1800" b="0" i="0" u="none" strike="noStrike" dirty="0" smtClean="0">
                          <a:solidFill>
                            <a:srgbClr val="000000"/>
                          </a:solidFill>
                          <a:latin typeface="Calibri"/>
                        </a:rPr>
                        <a:t>148</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4</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2x78=</a:t>
                      </a:r>
                      <a:r>
                        <a:rPr lang="tr-TR" sz="1800" b="0" i="0" u="none" strike="noStrike" dirty="0" smtClean="0">
                          <a:solidFill>
                            <a:srgbClr val="000000"/>
                          </a:solidFill>
                          <a:latin typeface="Calibri"/>
                        </a:rPr>
                        <a:t>156</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5</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80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2x80=</a:t>
                      </a:r>
                      <a:r>
                        <a:rPr lang="tr-TR" sz="1800" b="0" i="0" u="none" strike="noStrike" dirty="0" smtClean="0">
                          <a:solidFill>
                            <a:srgbClr val="000000"/>
                          </a:solidFill>
                          <a:latin typeface="Calibri"/>
                        </a:rPr>
                        <a:t>160</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tr-TR"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5" name="Content Placeholder 4"/>
          <p:cNvSpPr>
            <a:spLocks noGrp="1"/>
          </p:cNvSpPr>
          <p:nvPr>
            <p:ph sz="half" idx="2"/>
          </p:nvPr>
        </p:nvSpPr>
        <p:spPr>
          <a:xfrm>
            <a:off x="683568" y="4797153"/>
            <a:ext cx="8071048" cy="576064"/>
          </a:xfrm>
        </p:spPr>
        <p:txBody>
          <a:bodyPr>
            <a:normAutofit/>
          </a:bodyPr>
          <a:lstStyle/>
          <a:p>
            <a:pPr marL="0" indent="0">
              <a:spcBef>
                <a:spcPts val="0"/>
              </a:spcBef>
              <a:spcAft>
                <a:spcPts val="1200"/>
              </a:spcAft>
              <a:buNone/>
            </a:pPr>
            <a:r>
              <a:rPr lang="en-US" sz="2400" dirty="0" smtClean="0"/>
              <a:t>Total revenue is price times quantity of tomatoes sold.</a:t>
            </a:r>
            <a:endParaRPr lang="tr-TR" sz="2400" dirty="0"/>
          </a:p>
        </p:txBody>
      </p:sp>
      <p:sp>
        <p:nvSpPr>
          <p:cNvPr id="7" name="Rectangle 6"/>
          <p:cNvSpPr/>
          <p:nvPr/>
        </p:nvSpPr>
        <p:spPr>
          <a:xfrm>
            <a:off x="2699792" y="2318900"/>
            <a:ext cx="972000" cy="2088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Rectangle 7"/>
          <p:cNvSpPr/>
          <p:nvPr/>
        </p:nvSpPr>
        <p:spPr>
          <a:xfrm>
            <a:off x="725596" y="5622339"/>
            <a:ext cx="7632848" cy="830997"/>
          </a:xfrm>
          <a:prstGeom prst="rect">
            <a:avLst/>
          </a:prstGeom>
        </p:spPr>
        <p:txBody>
          <a:bodyPr wrap="square">
            <a:spAutoFit/>
          </a:bodyPr>
          <a:lstStyle/>
          <a:p>
            <a:pPr>
              <a:spcAft>
                <a:spcPts val="1200"/>
              </a:spcAft>
            </a:pPr>
            <a:r>
              <a:rPr lang="en-US" sz="2400" dirty="0" smtClean="0"/>
              <a:t>What is the additional “benefit” (in $) of the first bag of compost?</a:t>
            </a:r>
            <a:endParaRPr lang="tr-TR" sz="2400" dirty="0"/>
          </a:p>
        </p:txBody>
      </p:sp>
    </p:spTree>
    <p:extLst>
      <p:ext uri="{BB962C8B-B14F-4D97-AF65-F5344CB8AC3E}">
        <p14:creationId xmlns:p14="http://schemas.microsoft.com/office/powerpoint/2010/main" val="424542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1"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p:txBody>
          <a:bodyPr>
            <a:normAutofit/>
          </a:bodyPr>
          <a:lstStyle/>
          <a:p>
            <a:pPr algn="l" eaLnBrk="1" hangingPunct="1"/>
            <a:r>
              <a:rPr lang="en-US" sz="2400" dirty="0" smtClean="0"/>
              <a:t>Heather’s Problem</a:t>
            </a:r>
            <a:br>
              <a:rPr lang="en-US" sz="2400" dirty="0" smtClean="0"/>
            </a:br>
            <a:r>
              <a:rPr lang="en-US" sz="2400" dirty="0" smtClean="0"/>
              <a:t>One bag of compost costs $10, tomatoes sell for $2/kg </a:t>
            </a:r>
          </a:p>
        </p:txBody>
      </p:sp>
      <p:graphicFrame>
        <p:nvGraphicFramePr>
          <p:cNvPr id="6" name="Content Placeholder 5"/>
          <p:cNvGraphicFramePr>
            <a:graphicFrameLocks noGrp="1"/>
          </p:cNvGraphicFramePr>
          <p:nvPr>
            <p:ph sz="half" idx="1"/>
          </p:nvPr>
        </p:nvGraphicFramePr>
        <p:xfrm>
          <a:off x="179512" y="1412776"/>
          <a:ext cx="8604000" cy="4053840"/>
        </p:xfrm>
        <a:graphic>
          <a:graphicData uri="http://schemas.openxmlformats.org/drawingml/2006/table">
            <a:tbl>
              <a:tblPr firstRow="1" bandRow="1">
                <a:tableStyleId>{5C22544A-7EE6-4342-B048-85BDC9FD1C3A}</a:tableStyleId>
              </a:tblPr>
              <a:tblGrid>
                <a:gridCol w="1080000"/>
                <a:gridCol w="1116000"/>
                <a:gridCol w="1008000"/>
                <a:gridCol w="720000"/>
                <a:gridCol w="4680000"/>
              </a:tblGrid>
              <a:tr h="370840">
                <a:tc>
                  <a:txBody>
                    <a:bodyPr/>
                    <a:lstStyle/>
                    <a:p>
                      <a:pPr algn="ctr"/>
                      <a:r>
                        <a:rPr lang="en-US" b="0" dirty="0" smtClean="0">
                          <a:solidFill>
                            <a:schemeClr val="tx1"/>
                          </a:solidFill>
                        </a:rPr>
                        <a:t>Compost</a:t>
                      </a:r>
                    </a:p>
                    <a:p>
                      <a:pPr algn="ctr"/>
                      <a:r>
                        <a:rPr lang="en-US" b="0" dirty="0" smtClean="0">
                          <a:solidFill>
                            <a:schemeClr val="tx1"/>
                          </a:solidFill>
                        </a:rPr>
                        <a:t>(bags)</a:t>
                      </a:r>
                      <a:endParaRPr lang="tr-TR" b="0"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Tomatoes</a:t>
                      </a:r>
                    </a:p>
                    <a:p>
                      <a:pPr algn="ctr"/>
                      <a:r>
                        <a:rPr lang="en-US" b="0" dirty="0" smtClean="0">
                          <a:solidFill>
                            <a:schemeClr val="tx1"/>
                          </a:solidFill>
                        </a:rPr>
                        <a:t>(kg)</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Total Revenue</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0</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50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100</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1</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120</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$20</a:t>
                      </a:r>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The additional</a:t>
                      </a:r>
                      <a:r>
                        <a:rPr lang="en-US" b="0" baseline="0" dirty="0" smtClean="0">
                          <a:solidFill>
                            <a:schemeClr val="tx1"/>
                          </a:solidFill>
                        </a:rPr>
                        <a:t> benefit of the 1</a:t>
                      </a:r>
                      <a:r>
                        <a:rPr lang="en-US" b="0" baseline="30000" dirty="0" smtClean="0">
                          <a:solidFill>
                            <a:schemeClr val="tx1"/>
                          </a:solidFill>
                        </a:rPr>
                        <a:t>st</a:t>
                      </a:r>
                      <a:r>
                        <a:rPr lang="en-US" b="0" baseline="0" dirty="0" smtClean="0">
                          <a:solidFill>
                            <a:schemeClr val="tx1"/>
                          </a:solidFill>
                        </a:rPr>
                        <a:t> bag of compost</a:t>
                      </a:r>
                      <a:endParaRPr lang="tr-TR" b="0" dirty="0" smtClean="0">
                        <a:solidFill>
                          <a:schemeClr val="tx1"/>
                        </a:solidFill>
                      </a:endParaRPr>
                    </a:p>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2</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68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136</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3</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148</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4</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78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156</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rtl="0" fontAlgn="t"/>
                      <a:r>
                        <a:rPr lang="tr-TR" sz="1800" b="0" i="0" u="none" strike="noStrike" dirty="0">
                          <a:solidFill>
                            <a:srgbClr val="000000"/>
                          </a:solidFill>
                          <a:latin typeface="Calibri"/>
                        </a:rPr>
                        <a:t>5</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tr-TR" sz="1800" b="0" i="0" u="none" strike="noStrike" dirty="0">
                          <a:solidFill>
                            <a:srgbClr val="000000"/>
                          </a:solidFill>
                          <a:latin typeface="Calibri"/>
                        </a:rPr>
                        <a:t>80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smtClean="0">
                          <a:solidFill>
                            <a:srgbClr val="000000"/>
                          </a:solidFill>
                          <a:latin typeface="Calibri"/>
                        </a:rPr>
                        <a:t>$</a:t>
                      </a:r>
                      <a:r>
                        <a:rPr lang="tr-TR" sz="1800" b="0" i="0" u="none" strike="noStrike" dirty="0" smtClean="0">
                          <a:solidFill>
                            <a:srgbClr val="000000"/>
                          </a:solidFill>
                          <a:latin typeface="Calibri"/>
                        </a:rPr>
                        <a:t>160</a:t>
                      </a:r>
                      <a:endParaRPr lang="tr-TR" sz="1800" b="0" i="0" u="none" strike="noStrike" dirty="0">
                        <a:solidFill>
                          <a:srgbClr val="000000"/>
                        </a:solidFill>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tr-TR" b="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tr-TR"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tr-TR"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5" name="Rectangle 3"/>
          <p:cNvSpPr txBox="1">
            <a:spLocks noChangeArrowheads="1"/>
          </p:cNvSpPr>
          <p:nvPr/>
        </p:nvSpPr>
        <p:spPr>
          <a:xfrm>
            <a:off x="609600" y="4950296"/>
            <a:ext cx="8354888" cy="1575048"/>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Question: What is the additional</a:t>
            </a:r>
            <a:r>
              <a:rPr kumimoji="0" lang="en-US" sz="2400" b="0" i="0" u="none" strike="noStrike" kern="1200" cap="none" spc="0" normalizeH="0" noProof="0" dirty="0" smtClean="0">
                <a:ln>
                  <a:noFill/>
                </a:ln>
                <a:solidFill>
                  <a:schemeClr val="tx1"/>
                </a:solidFill>
                <a:effectLst/>
                <a:uLnTx/>
                <a:uFillTx/>
                <a:latin typeface="+mj-lt"/>
                <a:ea typeface="+mj-ea"/>
                <a:cs typeface="+mj-cs"/>
              </a:rPr>
              <a:t> cost of the first bag of compost?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Answer: $10</a:t>
            </a:r>
          </a:p>
          <a:p>
            <a:pPr lvl="0">
              <a:spcBef>
                <a:spcPct val="0"/>
              </a:spcBef>
            </a:pPr>
            <a:r>
              <a:rPr lang="en-US" sz="2400" dirty="0" smtClean="0"/>
              <a:t>Question: </a:t>
            </a:r>
            <a:r>
              <a:rPr lang="en-US" sz="2400" dirty="0" smtClean="0">
                <a:latin typeface="+mj-lt"/>
                <a:ea typeface="+mj-ea"/>
                <a:cs typeface="+mj-cs"/>
              </a:rPr>
              <a:t>Should Heather use the first bag of compost?</a:t>
            </a:r>
          </a:p>
          <a:p>
            <a:pPr lvl="0">
              <a:spcBef>
                <a:spcPct val="0"/>
              </a:spcBef>
            </a:pPr>
            <a:r>
              <a:rPr lang="en-US" sz="2400" dirty="0" smtClean="0"/>
              <a:t>Answer: YES, benefit = $20, cost $10; B &gt; C, use the first bag.</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88685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FFFFFF"/>
          </a:solidFill>
          <a:prstDash val="solid"/>
          <a:miter lim="0"/>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FFFFFF"/>
          </a:solidFill>
          <a:prstDash val="solid"/>
          <a:miter lim="0"/>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2.xml><?xml version="1.0" encoding="utf-8"?>
<a:theme xmlns:a="http://schemas.openxmlformats.org/drawingml/2006/main" name="2_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FFFFFF"/>
          </a:solidFill>
          <a:prstDash val="solid"/>
          <a:miter lim="0"/>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FFFFFF"/>
          </a:solidFill>
          <a:prstDash val="solid"/>
          <a:miter lim="0"/>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3022</Words>
  <Application>Microsoft Office PowerPoint</Application>
  <PresentationFormat>On-screen Show (4:3)</PresentationFormat>
  <Paragraphs>475</Paragraphs>
  <Slides>68</Slides>
  <Notes>9</Notes>
  <HiddenSlides>0</HiddenSlides>
  <MMClips>0</MMClips>
  <ScaleCrop>false</ScaleCrop>
  <HeadingPairs>
    <vt:vector size="4" baseType="variant">
      <vt:variant>
        <vt:lpstr>Theme</vt:lpstr>
      </vt:variant>
      <vt:variant>
        <vt:i4>2</vt:i4>
      </vt:variant>
      <vt:variant>
        <vt:lpstr>Slide Titles</vt:lpstr>
      </vt:variant>
      <vt:variant>
        <vt:i4>68</vt:i4>
      </vt:variant>
    </vt:vector>
  </HeadingPairs>
  <TitlesOfParts>
    <vt:vector size="70" baseType="lpstr">
      <vt:lpstr>Office Theme</vt:lpstr>
      <vt:lpstr>2_Office Theme</vt:lpstr>
      <vt:lpstr>Econ 100 Principles of Economics</vt:lpstr>
      <vt:lpstr>Rational people think at the margin!</vt:lpstr>
      <vt:lpstr>PowerPoint Presentation</vt:lpstr>
      <vt:lpstr>Example</vt:lpstr>
      <vt:lpstr>Heather’s Problem</vt:lpstr>
      <vt:lpstr>PowerPoint Presentation</vt:lpstr>
      <vt:lpstr>PowerPoint Presentation</vt:lpstr>
      <vt:lpstr>Heather’s Problem One bag of compost costs $10, tomatoes sell for $2/kg </vt:lpstr>
      <vt:lpstr>Heather’s Problem One bag of compost costs $10, tomatoes sell for $2/kg </vt:lpstr>
      <vt:lpstr>PowerPoint Presentation</vt:lpstr>
      <vt:lpstr>Heather’s Problem One bag of compost costs $10, tomatoes sell for $2/kg  </vt:lpstr>
      <vt:lpstr>Heather’s Problem One bag of compost costs $10, tomatoes sell for $2/kg  </vt:lpstr>
      <vt:lpstr>Heather’s Problem One bag of compost costs $10, tomatoes sell for $2/kg  </vt:lpstr>
      <vt:lpstr>Heather’s Problem (Price of compost $10/bag, price of tomatoes $2/kg) </vt:lpstr>
      <vt:lpstr>PowerPoint Presentation</vt:lpstr>
      <vt:lpstr>Deciding on the level of an activity</vt:lpstr>
      <vt:lpstr>Finding the Optimal Level </vt:lpstr>
      <vt:lpstr>Summary</vt:lpstr>
      <vt:lpstr>PowerPoint Presentation</vt:lpstr>
      <vt:lpstr>What is the “optimal” level of pollution elimination?</vt:lpstr>
      <vt:lpstr>Why do we study economics?</vt:lpstr>
      <vt:lpstr>Why are we studying these topics? A road map</vt:lpstr>
      <vt:lpstr>Road map What is economics and why these topics?</vt:lpstr>
      <vt:lpstr>Road map What is economics and why these topics?</vt:lpstr>
      <vt:lpstr>What is today’s lecture about?</vt:lpstr>
      <vt:lpstr>What is next?</vt:lpstr>
      <vt:lpstr>and after we have discussed these …</vt:lpstr>
      <vt:lpstr>Now</vt:lpstr>
      <vt:lpstr>Interdependence and the Gains from Trade</vt:lpstr>
      <vt:lpstr>PowerPoint Presentation</vt:lpstr>
      <vt:lpstr>PowerPoint Presentation</vt:lpstr>
      <vt:lpstr>PowerPoint Presentation</vt:lpstr>
      <vt:lpstr>We will use a simple economic model to…</vt:lpstr>
      <vt:lpstr>PowerPoint Presentation</vt:lpstr>
      <vt:lpstr>Principles of Political Economy and Taxation, 1817 </vt:lpstr>
      <vt:lpstr>PowerPoint Presentation</vt:lpstr>
      <vt:lpstr>PowerPoint Presentation</vt:lpstr>
      <vt:lpstr>Interdependence and the Gains from Trade</vt:lpstr>
      <vt:lpstr>Technology and resource constraints</vt:lpstr>
      <vt:lpstr>Production technology</vt:lpstr>
      <vt:lpstr>Let’s draw The Production Possibilities Frontier graph for each country</vt:lpstr>
      <vt:lpstr>The Production Possibilities (Frontier) is...</vt:lpstr>
      <vt:lpstr>PowerPoint Presentation</vt:lpstr>
      <vt:lpstr>PowerPoint Presentation</vt:lpstr>
      <vt:lpstr>Draw The Production Possibilities Frontier graph for each country</vt:lpstr>
      <vt:lpstr>Help</vt:lpstr>
      <vt:lpstr>Poorland, Production Possibilities (She has 30 hours, can produce 1 fish in 3 hours and 1 bread in 2 hours)</vt:lpstr>
      <vt:lpstr>Richland, Production Possibilities (She has 30 hours, can produce 1 fish in 1 hour and 1 bread in 1.5 hours)</vt:lpstr>
      <vt:lpstr>Consumption Preferences (tercihler)</vt:lpstr>
      <vt:lpstr>Which combination is more preferable?</vt:lpstr>
      <vt:lpstr>PowerPoint Presentation</vt:lpstr>
      <vt:lpstr>Report Card -  Richlander - NO TRADE</vt:lpstr>
      <vt:lpstr>PowerPoint Presentation</vt:lpstr>
      <vt:lpstr>The official view</vt:lpstr>
      <vt:lpstr>NO TRADE (self-sufficiency) Goal: eat as many sandwiches as possible.</vt:lpstr>
      <vt:lpstr>This part is difficult but you can do it!</vt:lpstr>
      <vt:lpstr>PowerPoint Presentation</vt:lpstr>
      <vt:lpstr>Report Card -  Richlander - WITH TRADE</vt:lpstr>
      <vt:lpstr>SPECIALIZATION and TRADE</vt:lpstr>
      <vt:lpstr>Specialization and Trade</vt:lpstr>
      <vt:lpstr>Gains from trade</vt:lpstr>
      <vt:lpstr>PowerPoint Presentation</vt:lpstr>
      <vt:lpstr>Think as a team!</vt:lpstr>
      <vt:lpstr>EXAMPLE Report Card -  Richlander - WITH TRADE</vt:lpstr>
      <vt:lpstr>PowerPoint Presentation</vt:lpstr>
      <vt:lpstr>We agreed that </vt:lpstr>
      <vt:lpstr>Specialization: How much? Partial or complete?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100 Principles of Economics</dc:title>
  <dc:creator>Ozgur Yilmaz</dc:creator>
  <cp:lastModifiedBy>selin öztürk</cp:lastModifiedBy>
  <cp:revision>21</cp:revision>
  <dcterms:modified xsi:type="dcterms:W3CDTF">2023-03-12T10:15:19Z</dcterms:modified>
</cp:coreProperties>
</file>