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4" r:id="rId1"/>
    <p:sldMasterId id="2147483727" r:id="rId2"/>
  </p:sldMasterIdLst>
  <p:notesMasterIdLst>
    <p:notesMasterId r:id="rId68"/>
  </p:notesMasterIdLst>
  <p:handoutMasterIdLst>
    <p:handoutMasterId r:id="rId69"/>
  </p:handoutMasterIdLst>
  <p:sldIdLst>
    <p:sldId id="635" r:id="rId3"/>
    <p:sldId id="759" r:id="rId4"/>
    <p:sldId id="761" r:id="rId5"/>
    <p:sldId id="762" r:id="rId6"/>
    <p:sldId id="763" r:id="rId7"/>
    <p:sldId id="764" r:id="rId8"/>
    <p:sldId id="765" r:id="rId9"/>
    <p:sldId id="804" r:id="rId10"/>
    <p:sldId id="805" r:id="rId11"/>
    <p:sldId id="806" r:id="rId12"/>
    <p:sldId id="807" r:id="rId13"/>
    <p:sldId id="808" r:id="rId14"/>
    <p:sldId id="809" r:id="rId15"/>
    <p:sldId id="810" r:id="rId16"/>
    <p:sldId id="811" r:id="rId17"/>
    <p:sldId id="812" r:id="rId18"/>
    <p:sldId id="766" r:id="rId19"/>
    <p:sldId id="767" r:id="rId20"/>
    <p:sldId id="768" r:id="rId21"/>
    <p:sldId id="769" r:id="rId22"/>
    <p:sldId id="770" r:id="rId23"/>
    <p:sldId id="771" r:id="rId24"/>
    <p:sldId id="772" r:id="rId25"/>
    <p:sldId id="773" r:id="rId26"/>
    <p:sldId id="774" r:id="rId27"/>
    <p:sldId id="775" r:id="rId28"/>
    <p:sldId id="776" r:id="rId29"/>
    <p:sldId id="777" r:id="rId30"/>
    <p:sldId id="778" r:id="rId31"/>
    <p:sldId id="779" r:id="rId32"/>
    <p:sldId id="780" r:id="rId33"/>
    <p:sldId id="781" r:id="rId34"/>
    <p:sldId id="782" r:id="rId35"/>
    <p:sldId id="783" r:id="rId36"/>
    <p:sldId id="784" r:id="rId37"/>
    <p:sldId id="785" r:id="rId38"/>
    <p:sldId id="786" r:id="rId39"/>
    <p:sldId id="787" r:id="rId40"/>
    <p:sldId id="788" r:id="rId41"/>
    <p:sldId id="789" r:id="rId42"/>
    <p:sldId id="790" r:id="rId43"/>
    <p:sldId id="791" r:id="rId44"/>
    <p:sldId id="792" r:id="rId45"/>
    <p:sldId id="793" r:id="rId46"/>
    <p:sldId id="794" r:id="rId47"/>
    <p:sldId id="795" r:id="rId48"/>
    <p:sldId id="796" r:id="rId49"/>
    <p:sldId id="797" r:id="rId50"/>
    <p:sldId id="726" r:id="rId51"/>
    <p:sldId id="727" r:id="rId52"/>
    <p:sldId id="728" r:id="rId53"/>
    <p:sldId id="730" r:id="rId54"/>
    <p:sldId id="731" r:id="rId55"/>
    <p:sldId id="732" r:id="rId56"/>
    <p:sldId id="756" r:id="rId57"/>
    <p:sldId id="757" r:id="rId58"/>
    <p:sldId id="758" r:id="rId59"/>
    <p:sldId id="750" r:id="rId60"/>
    <p:sldId id="802" r:id="rId61"/>
    <p:sldId id="803" r:id="rId62"/>
    <p:sldId id="733" r:id="rId63"/>
    <p:sldId id="751" r:id="rId64"/>
    <p:sldId id="755" r:id="rId65"/>
    <p:sldId id="752" r:id="rId66"/>
    <p:sldId id="801" r:id="rId67"/>
  </p:sldIdLst>
  <p:sldSz cx="9144000" cy="6858000" type="screen4x3"/>
  <p:notesSz cx="7099300" cy="10234613"/>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81C"/>
    <a:srgbClr val="7A0014"/>
    <a:srgbClr val="CC4A22"/>
    <a:srgbClr val="F09A0E"/>
    <a:srgbClr val="474A81"/>
    <a:srgbClr val="FFFFCC"/>
    <a:srgbClr val="FFFFFF"/>
    <a:srgbClr val="B00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8" autoAdjust="0"/>
    <p:restoredTop sz="90931" autoAdjust="0"/>
  </p:normalViewPr>
  <p:slideViewPr>
    <p:cSldViewPr>
      <p:cViewPr>
        <p:scale>
          <a:sx n="73" d="100"/>
          <a:sy n="73" d="100"/>
        </p:scale>
        <p:origin x="-106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70" y="-78"/>
      </p:cViewPr>
      <p:guideLst>
        <p:guide orient="horz" pos="3224"/>
        <p:guide pos="223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defRPr sz="1000" i="1"/>
            </a:lvl1pPr>
          </a:lstStyle>
          <a:p>
            <a:endParaRPr lang="tr-T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defRPr sz="1000" i="1"/>
            </a:lvl1pPr>
          </a:lstStyle>
          <a:p>
            <a:endParaRPr lang="tr-T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defRPr sz="1000" i="1"/>
            </a:lvl1pPr>
          </a:lstStyle>
          <a:p>
            <a:endParaRPr lang="tr-T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defRPr sz="1000" i="1"/>
            </a:lvl1pPr>
          </a:lstStyle>
          <a:p>
            <a:fld id="{ABE5FF29-E68E-4BE9-935F-665FB522F844}" type="slidenum">
              <a:rPr lang="en-US"/>
              <a:pPr/>
              <a:t>‹#›</a:t>
            </a:fld>
            <a:endParaRPr lang="en-US"/>
          </a:p>
        </p:txBody>
      </p:sp>
    </p:spTree>
    <p:extLst>
      <p:ext uri="{BB962C8B-B14F-4D97-AF65-F5344CB8AC3E}">
        <p14:creationId xmlns:p14="http://schemas.microsoft.com/office/powerpoint/2010/main" val="901002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defRPr sz="1000" i="1"/>
            </a:lvl1pPr>
          </a:lstStyle>
          <a:p>
            <a:endParaRPr lang="tr-T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defRPr sz="1000" i="1"/>
            </a:lvl1pPr>
          </a:lstStyle>
          <a:p>
            <a:endParaRPr lang="tr-TR"/>
          </a:p>
        </p:txBody>
      </p:sp>
      <p:sp>
        <p:nvSpPr>
          <p:cNvPr id="2052" name="Rectangle 4"/>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defRPr sz="1000" i="1"/>
            </a:lvl1pPr>
          </a:lstStyle>
          <a:p>
            <a:endParaRPr lang="tr-T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defRPr sz="1000" i="1"/>
            </a:lvl1pPr>
          </a:lstStyle>
          <a:p>
            <a:fld id="{4284A804-2DB6-4372-9580-E3841E841239}" type="slidenum">
              <a:rPr lang="en-US"/>
              <a:pPr/>
              <a:t>‹#›</a:t>
            </a:fld>
            <a:endParaRPr lang="en-US"/>
          </a:p>
        </p:txBody>
      </p:sp>
      <p:sp>
        <p:nvSpPr>
          <p:cNvPr id="25606" name="Rectangle 6"/>
          <p:cNvSpPr>
            <a:spLocks noGrp="1" noRot="1" noChangeAspect="1" noChangeArrowheads="1" noTextEdit="1"/>
          </p:cNvSpPr>
          <p:nvPr>
            <p:ph type="sldImg" idx="2"/>
          </p:nvPr>
        </p:nvSpPr>
        <p:spPr bwMode="auto">
          <a:xfrm>
            <a:off x="1000125" y="774700"/>
            <a:ext cx="5099050" cy="3824288"/>
          </a:xfrm>
          <a:prstGeom prst="rect">
            <a:avLst/>
          </a:prstGeom>
          <a:noFill/>
          <a:ln w="12700">
            <a:solidFill>
              <a:srgbClr val="000000"/>
            </a:solidFill>
            <a:miter lim="800000"/>
            <a:headEnd/>
            <a:tailEnd/>
          </a:ln>
        </p:spPr>
      </p:sp>
      <p:sp>
        <p:nvSpPr>
          <p:cNvPr id="2055" name="Rectangle 7"/>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7330" tIns="48665" rIns="97330" bIns="486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120332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79279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2267B5A7-DEA5-4BB9-8E92-A5391786DB76}" type="slidenum">
              <a:rPr lang="en-US"/>
              <a:pPr/>
              <a:t>50</a:t>
            </a:fld>
            <a:endParaRPr lang="en-US"/>
          </a:p>
        </p:txBody>
      </p:sp>
      <p:sp>
        <p:nvSpPr>
          <p:cNvPr id="32771" name="Rectangle 2"/>
          <p:cNvSpPr>
            <a:spLocks noChangeArrowheads="1"/>
          </p:cNvSpPr>
          <p:nvPr/>
        </p:nvSpPr>
        <p:spPr bwMode="auto">
          <a:xfrm>
            <a:off x="4021138" y="0"/>
            <a:ext cx="3078162" cy="509588"/>
          </a:xfrm>
          <a:prstGeom prst="rect">
            <a:avLst/>
          </a:prstGeom>
          <a:noFill/>
          <a:ln w="9525">
            <a:noFill/>
            <a:miter lim="800000"/>
            <a:headEnd/>
            <a:tailEnd/>
          </a:ln>
        </p:spPr>
        <p:txBody>
          <a:bodyPr wrap="none" anchor="ctr"/>
          <a:lstStyle/>
          <a:p>
            <a:pPr algn="ctr" eaLnBrk="0" hangingPunct="0"/>
            <a:endParaRPr lang="tr-TR"/>
          </a:p>
        </p:txBody>
      </p:sp>
      <p:sp>
        <p:nvSpPr>
          <p:cNvPr id="32772" name="Rectangle 3"/>
          <p:cNvSpPr>
            <a:spLocks noChangeArrowheads="1"/>
          </p:cNvSpPr>
          <p:nvPr/>
        </p:nvSpPr>
        <p:spPr bwMode="auto">
          <a:xfrm>
            <a:off x="4021138" y="9721850"/>
            <a:ext cx="3078162" cy="512763"/>
          </a:xfrm>
          <a:prstGeom prst="rect">
            <a:avLst/>
          </a:prstGeom>
          <a:noFill/>
          <a:ln w="9525">
            <a:noFill/>
            <a:miter lim="800000"/>
            <a:headEnd/>
            <a:tailEnd/>
          </a:ln>
        </p:spPr>
        <p:txBody>
          <a:bodyPr lIns="20138" tIns="0" rIns="20138" bIns="0" anchor="b"/>
          <a:lstStyle/>
          <a:p>
            <a:pPr algn="r" defTabSz="966788" eaLnBrk="0" hangingPunct="0"/>
            <a:r>
              <a:rPr lang="en-US" sz="1000" i="1"/>
              <a:t>16</a:t>
            </a:r>
          </a:p>
        </p:txBody>
      </p:sp>
      <p:sp>
        <p:nvSpPr>
          <p:cNvPr id="32773" name="Rectangle 4"/>
          <p:cNvSpPr>
            <a:spLocks noChangeArrowheads="1"/>
          </p:cNvSpPr>
          <p:nvPr/>
        </p:nvSpPr>
        <p:spPr bwMode="auto">
          <a:xfrm>
            <a:off x="-1588" y="9721850"/>
            <a:ext cx="3076576" cy="512763"/>
          </a:xfrm>
          <a:prstGeom prst="rect">
            <a:avLst/>
          </a:prstGeom>
          <a:noFill/>
          <a:ln w="9525">
            <a:noFill/>
            <a:miter lim="800000"/>
            <a:headEnd/>
            <a:tailEnd/>
          </a:ln>
        </p:spPr>
        <p:txBody>
          <a:bodyPr wrap="none" anchor="ctr"/>
          <a:lstStyle/>
          <a:p>
            <a:pPr algn="ctr" eaLnBrk="0" hangingPunct="0"/>
            <a:endParaRPr lang="tr-TR"/>
          </a:p>
        </p:txBody>
      </p:sp>
      <p:sp>
        <p:nvSpPr>
          <p:cNvPr id="32774" name="Rectangle 5"/>
          <p:cNvSpPr>
            <a:spLocks noChangeArrowheads="1"/>
          </p:cNvSpPr>
          <p:nvPr/>
        </p:nvSpPr>
        <p:spPr bwMode="auto">
          <a:xfrm>
            <a:off x="-1588" y="0"/>
            <a:ext cx="3076576" cy="509588"/>
          </a:xfrm>
          <a:prstGeom prst="rect">
            <a:avLst/>
          </a:prstGeom>
          <a:noFill/>
          <a:ln w="9525">
            <a:noFill/>
            <a:miter lim="800000"/>
            <a:headEnd/>
            <a:tailEnd/>
          </a:ln>
        </p:spPr>
        <p:txBody>
          <a:bodyPr wrap="none" anchor="ctr"/>
          <a:lstStyle/>
          <a:p>
            <a:pPr algn="ctr" eaLnBrk="0" hangingPunct="0"/>
            <a:endParaRPr lang="tr-TR"/>
          </a:p>
        </p:txBody>
      </p:sp>
      <p:sp>
        <p:nvSpPr>
          <p:cNvPr id="32775" name="Rectangle 6"/>
          <p:cNvSpPr>
            <a:spLocks noGrp="1" noRot="1" noChangeAspect="1" noChangeArrowheads="1" noTextEdit="1"/>
          </p:cNvSpPr>
          <p:nvPr>
            <p:ph type="sldImg"/>
          </p:nvPr>
        </p:nvSpPr>
        <p:spPr>
          <a:ln cap="flat"/>
        </p:spPr>
      </p:sp>
      <p:sp>
        <p:nvSpPr>
          <p:cNvPr id="32776" name="Rectangle 7"/>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98ED0-D734-4C0E-9DEE-2BF4F9798DCA}" type="slidenum">
              <a:rPr lang="en-US"/>
              <a:pPr/>
              <a:t>61</a:t>
            </a:fld>
            <a:endParaRPr lang="en-US"/>
          </a:p>
        </p:txBody>
      </p:sp>
      <p:sp>
        <p:nvSpPr>
          <p:cNvPr id="17410" name="Rectangle 2"/>
          <p:cNvSpPr>
            <a:spLocks noGrp="1" noChangeArrowheads="1"/>
          </p:cNvSpPr>
          <p:nvPr>
            <p:ph type="body" idx="1"/>
          </p:nvPr>
        </p:nvSpPr>
        <p:spPr bwMode="auto">
          <a:xfrm>
            <a:off x="940001" y="4859666"/>
            <a:ext cx="5219301" cy="4616237"/>
          </a:xfrm>
          <a:prstGeom prst="rect">
            <a:avLst/>
          </a:prstGeom>
          <a:noFill/>
          <a:ln w="12700">
            <a:miter lim="800000"/>
            <a:headEnd/>
            <a:tailEnd/>
          </a:ln>
        </p:spPr>
        <p:txBody>
          <a:bodyPr lIns="96279" tIns="46905" rIns="96279" bIns="46905"/>
          <a:lstStyle/>
          <a:p>
            <a:endParaRPr lang="tr-TR"/>
          </a:p>
        </p:txBody>
      </p:sp>
      <p:sp>
        <p:nvSpPr>
          <p:cNvPr id="17411" name="Rectangle 3"/>
          <p:cNvSpPr>
            <a:spLocks noGrp="1" noRot="1" noChangeAspect="1" noChangeArrowheads="1" noTextEdit="1"/>
          </p:cNvSpPr>
          <p:nvPr>
            <p:ph type="sldImg"/>
          </p:nvPr>
        </p:nvSpPr>
        <p:spPr bwMode="auto">
          <a:xfrm>
            <a:off x="1573213" y="1201738"/>
            <a:ext cx="3784600" cy="2838450"/>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F966B89-F093-4175-BDDA-8C26F3953183}" type="datetimeFigureOut">
              <a:rPr lang="en-US" smtClean="0"/>
              <a:pPr/>
              <a:t>3/12/2023</a:t>
            </a:fld>
            <a:endParaRPr lang="en-US"/>
          </a:p>
        </p:txBody>
      </p:sp>
      <p:sp>
        <p:nvSpPr>
          <p:cNvPr id="17" name="Footer Placeholder 16"/>
          <p:cNvSpPr>
            <a:spLocks noGrp="1"/>
          </p:cNvSpPr>
          <p:nvPr>
            <p:ph type="ftr" sz="quarter" idx="11"/>
          </p:nvPr>
        </p:nvSpPr>
        <p:spPr/>
        <p:txBody>
          <a:bodyPr/>
          <a:lstStyle/>
          <a:p>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7CE3811-E126-44E5-959F-71C41317E9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8CC0EE-EA3A-485C-BD46-CFC6B9E8B8BE}"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614ABEE-6858-4967-A470-BDB335EDB99F}"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88FEA-A20A-4801-B487-4987059E825A}"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F0952-E38F-46B3-A317-F74A150E29E8}"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1143000"/>
          </a:xfrm>
        </p:spPr>
        <p:txBody>
          <a:bodyPr/>
          <a:lstStyle/>
          <a:p>
            <a:r>
              <a:rPr lang="en-US" smtClean="0"/>
              <a:t>Click to edit Master title style</a:t>
            </a:r>
            <a:endParaRPr lang="tr-TR"/>
          </a:p>
        </p:txBody>
      </p:sp>
      <p:sp>
        <p:nvSpPr>
          <p:cNvPr id="3" name="Table Placeholder 2"/>
          <p:cNvSpPr>
            <a:spLocks noGrp="1"/>
          </p:cNvSpPr>
          <p:nvPr>
            <p:ph type="tbl" idx="1"/>
          </p:nvPr>
        </p:nvSpPr>
        <p:spPr>
          <a:xfrm>
            <a:off x="685800" y="1981200"/>
            <a:ext cx="7772400" cy="4114800"/>
          </a:xfrm>
        </p:spPr>
        <p:txBody>
          <a:bodyPr>
            <a:normAutofit/>
          </a:bodyPr>
          <a:lstStyle/>
          <a:p>
            <a:pPr lvl="0"/>
            <a:endParaRPr lang="tr-TR" noProof="0" smtClean="0"/>
          </a:p>
        </p:txBody>
      </p:sp>
      <p:sp>
        <p:nvSpPr>
          <p:cNvPr id="4" name="Rectangle 4"/>
          <p:cNvSpPr>
            <a:spLocks noGrp="1" noChangeArrowheads="1"/>
          </p:cNvSpPr>
          <p:nvPr>
            <p:ph type="sldNum" sz="quarter" idx="10"/>
          </p:nvPr>
        </p:nvSpPr>
        <p:spPr/>
        <p:txBody>
          <a:bodyPr/>
          <a:lstStyle>
            <a:lvl1pPr>
              <a:defRPr/>
            </a:lvl1pPr>
          </a:lstStyle>
          <a:p>
            <a:fld id="{3D0AD976-AD99-45D4-9F30-7F2D71BFFFF6}" type="slidenum">
              <a:rPr lang="en-US"/>
              <a:pPr/>
              <a:t>‹#›</a:t>
            </a:fld>
            <a:endParaRPr lang="en-US"/>
          </a:p>
        </p:txBody>
      </p:sp>
      <p:sp>
        <p:nvSpPr>
          <p:cNvPr id="5" name="Rectangle 12"/>
          <p:cNvSpPr>
            <a:spLocks noGrp="1" noChangeArrowheads="1"/>
          </p:cNvSpPr>
          <p:nvPr>
            <p:ph type="ftr" sz="quarter" idx="11"/>
          </p:nvPr>
        </p:nvSpPr>
        <p:spPr/>
        <p:txBody>
          <a:bodyPr/>
          <a:lstStyle>
            <a:lvl1pPr>
              <a:defRPr/>
            </a:lvl1pPr>
          </a:lstStyle>
          <a:p>
            <a:endParaRPr lang="tr-TR"/>
          </a:p>
        </p:txBody>
      </p:sp>
    </p:spTree>
    <p:extLst>
      <p:ext uri="{BB962C8B-B14F-4D97-AF65-F5344CB8AC3E}">
        <p14:creationId xmlns:p14="http://schemas.microsoft.com/office/powerpoint/2010/main" val="851224121"/>
      </p:ext>
    </p:extLst>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3486754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00491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2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66160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939709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Tree>
    <p:extLst>
      <p:ext uri="{BB962C8B-B14F-4D97-AF65-F5344CB8AC3E}">
        <p14:creationId xmlns:p14="http://schemas.microsoft.com/office/powerpoint/2010/main" val="509744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8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68FA69-0357-4CF9-B65D-76881F21B292}"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CCC1592-6B81-4771-9845-51A64845667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563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sym typeface="Helvetica"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5901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864993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4797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F72CCF-F274-43D6-BA33-844DB9735902}" type="datetimeFigureOut">
              <a:rPr lang="en-US" smtClean="0"/>
              <a:pPr/>
              <a:t>3/12/2023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944A3DF-F787-4C53-8966-10A4177901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cu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9C0BA9-4ABE-4C90-8490-6329588BB2FD}"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5C2A0B-383B-41B4-A03D-9EAED2ABBA1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934FE2-5714-400C-86E3-58EB76673E07}"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EED5A69-F4E9-449C-9A2F-6488B5191FA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B1DA13-9D53-47A4-AB95-4E5B9BD57489}"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FCD8301-214F-4F9C-A005-CBAE5C6CCE37}"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FF91C-BC8F-41C0-959E-4C7CFD7110E4}"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225EC3E-C353-4B7E-B857-50813FB46723}" type="slidenum">
              <a:rPr lang="en-US" smtClean="0"/>
              <a:pPr/>
              <a:t>‹#›</a:t>
            </a:fld>
            <a:endParaRPr lang="en-US"/>
          </a:p>
        </p:txBody>
      </p:sp>
    </p:spTree>
  </p:cSld>
  <p:clrMapOvr>
    <a:masterClrMapping/>
  </p:clrMapOvr>
  <p:transition spd="med">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3CF68-A130-403E-A5BE-7AF21A5436CA}"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EF0241-3970-4EE4-A240-B9DB2FF3C18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u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C00E9-354F-4945-898E-CA83EDBD9A96}" type="datetimeFigureOut">
              <a:rPr lang="en-US" smtClean="0"/>
              <a:pPr/>
              <a:t>3/12/2023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tr-TR"/>
          </a:p>
        </p:txBody>
      </p:sp>
      <p:sp>
        <p:nvSpPr>
          <p:cNvPr id="7" name="Slide Number Placeholder 6"/>
          <p:cNvSpPr>
            <a:spLocks noGrp="1"/>
          </p:cNvSpPr>
          <p:nvPr>
            <p:ph type="sldNum" sz="quarter" idx="12"/>
          </p:nvPr>
        </p:nvSpPr>
        <p:spPr>
          <a:xfrm>
            <a:off x="146304" y="6208776"/>
            <a:ext cx="457200" cy="457200"/>
          </a:xfrm>
        </p:spPr>
        <p:txBody>
          <a:bodyPr/>
          <a:lstStyle/>
          <a:p>
            <a:fld id="{B15A48D8-8613-4E9E-ABAA-B17B9E4F0BC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med">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E87BE94-B1C9-4CAB-97C1-EF3AA345BF8A}" type="datetimeFigureOut">
              <a:rPr lang="en-US" smtClean="0"/>
              <a:pPr/>
              <a:t>3/12/2023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560F2AF-9161-4429-9B88-4B1AEA98F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ransition spd="med">
    <p:cut/>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hangingPunct="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102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hangingPunct="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Tree>
    <p:extLst>
      <p:ext uri="{BB962C8B-B14F-4D97-AF65-F5344CB8AC3E}">
        <p14:creationId xmlns:p14="http://schemas.microsoft.com/office/powerpoint/2010/main" val="93023976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mn-ea"/>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mn-ea"/>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mn-ea"/>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mn-ea"/>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lackboard.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Lecture 6</a:t>
            </a:r>
          </a:p>
          <a:p>
            <a:r>
              <a:rPr lang="tr-TR" dirty="0" err="1" smtClean="0"/>
              <a:t>March</a:t>
            </a:r>
            <a:r>
              <a:rPr lang="tr-TR" dirty="0" smtClean="0"/>
              <a:t> 15</a:t>
            </a:r>
            <a:endParaRPr lang="tr-TR" dirty="0"/>
          </a:p>
        </p:txBody>
      </p:sp>
      <p:sp>
        <p:nvSpPr>
          <p:cNvPr id="3" name="Title 2"/>
          <p:cNvSpPr>
            <a:spLocks noGrp="1"/>
          </p:cNvSpPr>
          <p:nvPr>
            <p:ph type="ctrTitle"/>
          </p:nvPr>
        </p:nvSpPr>
        <p:spPr/>
        <p:txBody>
          <a:bodyPr/>
          <a:lstStyle/>
          <a:p>
            <a:r>
              <a:rPr smtClean="0"/>
              <a:t>Econ 100</a:t>
            </a:r>
            <a:br>
              <a:rPr smtClean="0"/>
            </a:br>
            <a:r>
              <a:rPr smtClean="0"/>
              <a:t>Principles of Economics</a:t>
            </a:r>
            <a:endParaRPr lang="tr-TR" dirty="0"/>
          </a:p>
        </p:txBody>
      </p:sp>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Specialization and division of labor gives them 3 more sandwiches.</a:t>
            </a:r>
          </a:p>
          <a:p>
            <a:pPr marL="0" indent="0">
              <a:spcBef>
                <a:spcPts val="0"/>
              </a:spcBef>
              <a:spcAft>
                <a:spcPts val="2400"/>
              </a:spcAft>
              <a:buNone/>
            </a:pPr>
            <a:r>
              <a:rPr lang="en-US" sz="2400" dirty="0" smtClean="0"/>
              <a:t>How will they divide up the gains from trade?</a:t>
            </a:r>
          </a:p>
          <a:p>
            <a:pPr marL="0" indent="0">
              <a:spcBef>
                <a:spcPts val="0"/>
              </a:spcBef>
              <a:spcAft>
                <a:spcPts val="2400"/>
              </a:spcAft>
              <a:buNone/>
            </a:pPr>
            <a:r>
              <a:rPr lang="en-US" sz="2400" dirty="0" smtClean="0"/>
              <a:t>After trade each individual should have at least the consumption level she could have without trade.</a:t>
            </a:r>
          </a:p>
          <a:p>
            <a:pPr marL="0" indent="0">
              <a:spcBef>
                <a:spcPts val="0"/>
              </a:spcBef>
              <a:spcAft>
                <a:spcPts val="2400"/>
              </a:spcAft>
              <a:buNone/>
            </a:pPr>
            <a:r>
              <a:rPr lang="en-US" sz="2400" dirty="0" smtClean="0"/>
              <a:t>Otherwise the individual who has fewer sandwiches with trade than with self-sufficiency will not agree to specialization and trade.</a:t>
            </a:r>
          </a:p>
        </p:txBody>
      </p:sp>
    </p:spTree>
    <p:extLst>
      <p:ext uri="{BB962C8B-B14F-4D97-AF65-F5344CB8AC3E}">
        <p14:creationId xmlns:p14="http://schemas.microsoft.com/office/powerpoint/2010/main" val="263091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lnSpcReduction="10000"/>
          </a:bodyPr>
          <a:lstStyle/>
          <a:p>
            <a:pPr marL="0" indent="0">
              <a:spcBef>
                <a:spcPts val="0"/>
              </a:spcBef>
              <a:spcAft>
                <a:spcPts val="2400"/>
              </a:spcAft>
              <a:buNone/>
            </a:pPr>
            <a:r>
              <a:rPr lang="en-US" sz="2400" dirty="0" smtClean="0"/>
              <a:t>Give 11 of the 21 sandwiches to one individual and the remaining 10 to the other.  (equality, fairness)</a:t>
            </a:r>
          </a:p>
          <a:p>
            <a:pPr marL="0" indent="0">
              <a:spcBef>
                <a:spcPts val="0"/>
              </a:spcBef>
              <a:spcAft>
                <a:spcPts val="2400"/>
              </a:spcAft>
              <a:buNone/>
            </a:pPr>
            <a:r>
              <a:rPr lang="en-US" sz="2400" dirty="0" smtClean="0"/>
              <a:t>This is great for Mrs. P. but is not acceptable to Mrs. R. She will want at least 12 sandwiches to agree to specialization.</a:t>
            </a:r>
          </a:p>
          <a:p>
            <a:pPr marL="0" indent="0">
              <a:spcBef>
                <a:spcPts val="0"/>
              </a:spcBef>
              <a:spcAft>
                <a:spcPts val="2400"/>
              </a:spcAft>
              <a:buNone/>
            </a:pPr>
            <a:r>
              <a:rPr lang="en-US" sz="2400" dirty="0" smtClean="0"/>
              <a:t>But this point is less important.</a:t>
            </a:r>
          </a:p>
          <a:p>
            <a:pPr marL="0" indent="0">
              <a:spcBef>
                <a:spcPts val="0"/>
              </a:spcBef>
              <a:spcAft>
                <a:spcPts val="2400"/>
              </a:spcAft>
              <a:buNone/>
            </a:pPr>
            <a:r>
              <a:rPr lang="en-US" sz="2400" dirty="0" smtClean="0"/>
              <a:t>The important point is that with specialization and division of labor we “create” 3 extra sandwiches even though Mrs. P. and Mrs. R.  work the same total number of hours and the technology they use is the same old technology! </a:t>
            </a:r>
          </a:p>
        </p:txBody>
      </p:sp>
    </p:spTree>
    <p:extLst>
      <p:ext uri="{BB962C8B-B14F-4D97-AF65-F5344CB8AC3E}">
        <p14:creationId xmlns:p14="http://schemas.microsoft.com/office/powerpoint/2010/main" val="134577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Equal sharing of gains from trade</a:t>
            </a:r>
          </a:p>
          <a:p>
            <a:pPr marL="0" indent="0">
              <a:spcBef>
                <a:spcPts val="0"/>
              </a:spcBef>
              <a:spcAft>
                <a:spcPts val="2400"/>
              </a:spcAft>
              <a:buNone/>
            </a:pPr>
            <a:r>
              <a:rPr lang="en-US" sz="2400" dirty="0" smtClean="0"/>
              <a:t>Mrs. </a:t>
            </a:r>
            <a:r>
              <a:rPr lang="en-US" sz="2400" dirty="0" err="1" smtClean="0"/>
              <a:t>Poorlander</a:t>
            </a:r>
            <a:r>
              <a:rPr lang="en-US" sz="2400" dirty="0" smtClean="0"/>
              <a:t> “sells” 7.5 units of bread to Mrs. </a:t>
            </a:r>
            <a:r>
              <a:rPr lang="en-US" sz="2400" dirty="0" err="1" smtClean="0"/>
              <a:t>Richlander</a:t>
            </a:r>
            <a:r>
              <a:rPr lang="en-US" sz="2400" dirty="0" smtClean="0"/>
              <a:t> and “buys” 7.5 units of fish, so that she can make 7.5 sandwiches. This is 1.5 more than she had in the no trade situation.</a:t>
            </a:r>
          </a:p>
          <a:p>
            <a:pPr marL="0" indent="0">
              <a:spcBef>
                <a:spcPts val="0"/>
              </a:spcBef>
              <a:spcAft>
                <a:spcPts val="2400"/>
              </a:spcAft>
              <a:buNone/>
            </a:pPr>
            <a:r>
              <a:rPr lang="en-US" sz="2400" dirty="0" smtClean="0"/>
              <a:t>Mrs. </a:t>
            </a:r>
            <a:r>
              <a:rPr lang="en-US" sz="2400" dirty="0" err="1" smtClean="0"/>
              <a:t>Richlander</a:t>
            </a:r>
            <a:r>
              <a:rPr lang="en-US" sz="2400" dirty="0" smtClean="0"/>
              <a:t> “sells” 7.5 fish to Mrs. </a:t>
            </a:r>
            <a:r>
              <a:rPr lang="en-US" sz="2400" dirty="0" err="1" smtClean="0"/>
              <a:t>Poorlander</a:t>
            </a:r>
            <a:r>
              <a:rPr lang="en-US" sz="2400" dirty="0" smtClean="0"/>
              <a:t> and “buys” 7.5 units of bread from her.  After trade, Mrs. </a:t>
            </a:r>
            <a:r>
              <a:rPr lang="en-US" sz="2400" dirty="0" err="1" smtClean="0"/>
              <a:t>Richlander</a:t>
            </a:r>
            <a:r>
              <a:rPr lang="en-US" sz="2400" dirty="0" smtClean="0"/>
              <a:t> can make 13.5 sandwiches. This is 1.5 more than the no trade situation.</a:t>
            </a:r>
          </a:p>
        </p:txBody>
      </p:sp>
    </p:spTree>
    <p:extLst>
      <p:ext uri="{BB962C8B-B14F-4D97-AF65-F5344CB8AC3E}">
        <p14:creationId xmlns:p14="http://schemas.microsoft.com/office/powerpoint/2010/main" val="7607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sz="2800" dirty="0" smtClean="0"/>
              <a:t>Poorland, Production Possibilities</a:t>
            </a:r>
            <a:br>
              <a:rPr lang="en-US" sz="2800" dirty="0" smtClean="0"/>
            </a:br>
            <a:r>
              <a:rPr lang="en-US" sz="2400" dirty="0" smtClean="0"/>
              <a:t>(She has 30 hours, can produce 1 fish in 3 hours and 1 bread in 2 hours)</a:t>
            </a:r>
          </a:p>
        </p:txBody>
      </p:sp>
      <p:sp>
        <p:nvSpPr>
          <p:cNvPr id="27" name="Content Placeholder 26"/>
          <p:cNvSpPr>
            <a:spLocks noGrp="1"/>
          </p:cNvSpPr>
          <p:nvPr>
            <p:ph idx="1"/>
          </p:nvPr>
        </p:nvSpPr>
        <p:spPr/>
        <p:txBody>
          <a:bodyPr/>
          <a:lstStyle/>
          <a:p>
            <a:endParaRPr lang="tr-TR"/>
          </a:p>
        </p:txBody>
      </p:sp>
      <p:sp>
        <p:nvSpPr>
          <p:cNvPr id="13315" name="Line 3"/>
          <p:cNvSpPr>
            <a:spLocks noChangeShapeType="1"/>
          </p:cNvSpPr>
          <p:nvPr/>
        </p:nvSpPr>
        <p:spPr bwMode="auto">
          <a:xfrm>
            <a:off x="2133600" y="1981200"/>
            <a:ext cx="0" cy="3810000"/>
          </a:xfrm>
          <a:prstGeom prst="line">
            <a:avLst/>
          </a:prstGeom>
          <a:noFill/>
          <a:ln w="12700">
            <a:solidFill>
              <a:schemeClr val="tx1"/>
            </a:solidFill>
            <a:round/>
            <a:headEnd type="none" w="sm" len="sm"/>
            <a:tailEnd type="none" w="sm" len="sm"/>
          </a:ln>
        </p:spPr>
        <p:txBody>
          <a:bodyPr wrap="none" anchor="ctr"/>
          <a:lstStyle/>
          <a:p>
            <a:pPr defTabSz="457200" hangingPunct="0"/>
            <a:endParaRPr lang="tr-TR" sz="1200" dirty="0">
              <a:solidFill>
                <a:srgbClr val="000000"/>
              </a:solidFill>
              <a:latin typeface="Helvetica" charset="0"/>
              <a:sym typeface="Helvetica" charset="0"/>
            </a:endParaRPr>
          </a:p>
        </p:txBody>
      </p:sp>
      <p:sp>
        <p:nvSpPr>
          <p:cNvPr id="13316" name="Line 4"/>
          <p:cNvSpPr>
            <a:spLocks noChangeShapeType="1"/>
          </p:cNvSpPr>
          <p:nvPr/>
        </p:nvSpPr>
        <p:spPr bwMode="auto">
          <a:xfrm>
            <a:off x="2133600" y="5791200"/>
            <a:ext cx="4428000" cy="0"/>
          </a:xfrm>
          <a:prstGeom prst="line">
            <a:avLst/>
          </a:prstGeom>
          <a:noFill/>
          <a:ln w="12700">
            <a:solidFill>
              <a:schemeClr val="tx1"/>
            </a:solidFill>
            <a:round/>
            <a:headEnd type="none" w="sm" len="sm"/>
            <a:tailEnd type="none" w="sm" len="sm"/>
          </a:ln>
        </p:spPr>
        <p:txBody>
          <a:bodyPr wrap="none" anchor="ctr"/>
          <a:lstStyle/>
          <a:p>
            <a:pPr defTabSz="457200" hangingPunct="0"/>
            <a:endParaRPr lang="tr-TR" sz="1200" dirty="0">
              <a:solidFill>
                <a:srgbClr val="000000"/>
              </a:solidFill>
              <a:latin typeface="Helvetica" charset="0"/>
              <a:sym typeface="Helvetica" charset="0"/>
            </a:endParaRPr>
          </a:p>
        </p:txBody>
      </p:sp>
      <p:sp>
        <p:nvSpPr>
          <p:cNvPr id="13317" name="Rectangle 5"/>
          <p:cNvSpPr>
            <a:spLocks noChangeArrowheads="1"/>
          </p:cNvSpPr>
          <p:nvPr/>
        </p:nvSpPr>
        <p:spPr bwMode="auto">
          <a:xfrm>
            <a:off x="1562100" y="2514600"/>
            <a:ext cx="419987"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15</a:t>
            </a:r>
            <a:endParaRPr lang="en-US" sz="1200" dirty="0">
              <a:solidFill>
                <a:srgbClr val="000000"/>
              </a:solidFill>
              <a:latin typeface="Helvetica" charset="0"/>
              <a:sym typeface="Helvetica" charset="0"/>
            </a:endParaRPr>
          </a:p>
        </p:txBody>
      </p:sp>
      <p:sp>
        <p:nvSpPr>
          <p:cNvPr id="13318" name="Rectangle 6"/>
          <p:cNvSpPr>
            <a:spLocks noChangeArrowheads="1"/>
          </p:cNvSpPr>
          <p:nvPr/>
        </p:nvSpPr>
        <p:spPr bwMode="auto">
          <a:xfrm>
            <a:off x="1295400" y="1752600"/>
            <a:ext cx="735971"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Bread</a:t>
            </a:r>
            <a:endParaRPr lang="en-US" sz="1200" dirty="0">
              <a:solidFill>
                <a:srgbClr val="000000"/>
              </a:solidFill>
              <a:latin typeface="Helvetica" charset="0"/>
              <a:sym typeface="Helvetica" charset="0"/>
            </a:endParaRPr>
          </a:p>
        </p:txBody>
      </p:sp>
      <p:sp>
        <p:nvSpPr>
          <p:cNvPr id="13319" name="Rectangle 7"/>
          <p:cNvSpPr>
            <a:spLocks noChangeArrowheads="1"/>
          </p:cNvSpPr>
          <p:nvPr/>
        </p:nvSpPr>
        <p:spPr bwMode="auto">
          <a:xfrm>
            <a:off x="6392021" y="5805264"/>
            <a:ext cx="556243"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Fish</a:t>
            </a:r>
            <a:endParaRPr lang="en-US" sz="1200" dirty="0">
              <a:solidFill>
                <a:srgbClr val="000000"/>
              </a:solidFill>
              <a:latin typeface="Helvetica" charset="0"/>
              <a:sym typeface="Helvetica" charset="0"/>
            </a:endParaRPr>
          </a:p>
        </p:txBody>
      </p:sp>
      <p:sp>
        <p:nvSpPr>
          <p:cNvPr id="13320" name="Rectangle 8"/>
          <p:cNvSpPr>
            <a:spLocks noChangeArrowheads="1"/>
          </p:cNvSpPr>
          <p:nvPr/>
        </p:nvSpPr>
        <p:spPr bwMode="auto">
          <a:xfrm>
            <a:off x="4114800" y="5943600"/>
            <a:ext cx="419987"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10</a:t>
            </a:r>
          </a:p>
        </p:txBody>
      </p:sp>
      <p:sp>
        <p:nvSpPr>
          <p:cNvPr id="13322" name="Oval 10"/>
          <p:cNvSpPr>
            <a:spLocks noChangeArrowheads="1"/>
          </p:cNvSpPr>
          <p:nvPr/>
        </p:nvSpPr>
        <p:spPr bwMode="auto">
          <a:xfrm>
            <a:off x="2026170" y="259080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13323" name="Oval 11"/>
          <p:cNvSpPr>
            <a:spLocks noChangeArrowheads="1"/>
          </p:cNvSpPr>
          <p:nvPr/>
        </p:nvSpPr>
        <p:spPr bwMode="auto">
          <a:xfrm>
            <a:off x="4220980" y="570001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13324" name="Line 12"/>
          <p:cNvSpPr>
            <a:spLocks noChangeShapeType="1"/>
          </p:cNvSpPr>
          <p:nvPr/>
        </p:nvSpPr>
        <p:spPr bwMode="auto">
          <a:xfrm>
            <a:off x="2133600" y="2667000"/>
            <a:ext cx="2209800" cy="3124200"/>
          </a:xfrm>
          <a:prstGeom prst="line">
            <a:avLst/>
          </a:prstGeom>
          <a:noFill/>
          <a:ln w="38100">
            <a:solidFill>
              <a:schemeClr val="tx1"/>
            </a:solidFill>
            <a:round/>
            <a:headEnd type="none" w="sm" len="sm"/>
            <a:tailEnd type="none" w="sm" len="sm"/>
          </a:ln>
        </p:spPr>
        <p:txBody>
          <a:bodyPr/>
          <a:lstStyle/>
          <a:p>
            <a:pPr defTabSz="457200" hangingPunct="0"/>
            <a:endParaRPr lang="tr-TR" sz="1200" dirty="0">
              <a:solidFill>
                <a:srgbClr val="000000"/>
              </a:solidFill>
              <a:latin typeface="Helvetica" charset="0"/>
              <a:sym typeface="Helvetica" charset="0"/>
            </a:endParaRPr>
          </a:p>
        </p:txBody>
      </p:sp>
      <p:sp>
        <p:nvSpPr>
          <p:cNvPr id="13325" name="Oval 13"/>
          <p:cNvSpPr>
            <a:spLocks noChangeArrowheads="1"/>
          </p:cNvSpPr>
          <p:nvPr/>
        </p:nvSpPr>
        <p:spPr bwMode="auto">
          <a:xfrm>
            <a:off x="3131840" y="4113096"/>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13328" name="Rectangle 16"/>
          <p:cNvSpPr>
            <a:spLocks noChangeArrowheads="1"/>
          </p:cNvSpPr>
          <p:nvPr/>
        </p:nvSpPr>
        <p:spPr bwMode="auto">
          <a:xfrm>
            <a:off x="1748752" y="3995130"/>
            <a:ext cx="302968"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6</a:t>
            </a:r>
            <a:endParaRPr lang="en-US" sz="1200" dirty="0">
              <a:solidFill>
                <a:srgbClr val="000000"/>
              </a:solidFill>
              <a:latin typeface="Helvetica" charset="0"/>
              <a:sym typeface="Helvetica" charset="0"/>
            </a:endParaRPr>
          </a:p>
        </p:txBody>
      </p:sp>
      <p:sp>
        <p:nvSpPr>
          <p:cNvPr id="13329" name="Rectangle 17"/>
          <p:cNvSpPr>
            <a:spLocks noChangeArrowheads="1"/>
          </p:cNvSpPr>
          <p:nvPr/>
        </p:nvSpPr>
        <p:spPr bwMode="auto">
          <a:xfrm>
            <a:off x="2905308" y="5867400"/>
            <a:ext cx="514564"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    6</a:t>
            </a:r>
            <a:endParaRPr lang="en-US" sz="1200" dirty="0">
              <a:solidFill>
                <a:srgbClr val="000000"/>
              </a:solidFill>
              <a:latin typeface="Helvetica" charset="0"/>
              <a:sym typeface="Helvetica" charset="0"/>
            </a:endParaRPr>
          </a:p>
        </p:txBody>
      </p:sp>
      <p:sp>
        <p:nvSpPr>
          <p:cNvPr id="13330" name="Text Box 18"/>
          <p:cNvSpPr txBox="1">
            <a:spLocks noChangeArrowheads="1"/>
          </p:cNvSpPr>
          <p:nvPr/>
        </p:nvSpPr>
        <p:spPr bwMode="auto">
          <a:xfrm>
            <a:off x="3159075" y="3763888"/>
            <a:ext cx="404813" cy="457200"/>
          </a:xfrm>
          <a:prstGeom prst="rect">
            <a:avLst/>
          </a:prstGeom>
          <a:noFill/>
          <a:ln w="12700">
            <a:noFill/>
            <a:miter lim="800000"/>
            <a:headEnd type="none" w="sm" len="sm"/>
            <a:tailEnd type="none" w="sm" len="sm"/>
          </a:ln>
        </p:spPr>
        <p:txBody>
          <a:bodyPr wrap="none">
            <a:spAutoFit/>
          </a:bodyPr>
          <a:lstStyle/>
          <a:p>
            <a:pPr defTabSz="457200" eaLnBrk="0" hangingPunct="0"/>
            <a:r>
              <a:rPr lang="en-US" sz="1200" dirty="0">
                <a:solidFill>
                  <a:srgbClr val="000000"/>
                </a:solidFill>
                <a:latin typeface="Helvetica" charset="0"/>
                <a:sym typeface="Helvetica" charset="0"/>
              </a:rPr>
              <a:t>A</a:t>
            </a:r>
          </a:p>
        </p:txBody>
      </p:sp>
      <p:sp>
        <p:nvSpPr>
          <p:cNvPr id="21" name="Freeform 20"/>
          <p:cNvSpPr/>
          <p:nvPr/>
        </p:nvSpPr>
        <p:spPr>
          <a:xfrm>
            <a:off x="1979712" y="4183384"/>
            <a:ext cx="1244184" cy="1693888"/>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hangingPunct="0"/>
            <a:endParaRPr lang="tr-TR" sz="1200">
              <a:solidFill>
                <a:srgbClr val="000000"/>
              </a:solidFill>
              <a:sym typeface="Helvetica" charset="0"/>
            </a:endParaRPr>
          </a:p>
        </p:txBody>
      </p:sp>
      <p:sp>
        <p:nvSpPr>
          <p:cNvPr id="22" name="Oval 13"/>
          <p:cNvSpPr>
            <a:spLocks noChangeArrowheads="1"/>
          </p:cNvSpPr>
          <p:nvPr/>
        </p:nvSpPr>
        <p:spPr bwMode="auto">
          <a:xfrm>
            <a:off x="3605916" y="3717032"/>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23" name="Freeform 22"/>
          <p:cNvSpPr/>
          <p:nvPr/>
        </p:nvSpPr>
        <p:spPr>
          <a:xfrm>
            <a:off x="2051720" y="3774050"/>
            <a:ext cx="1656184" cy="2088232"/>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hangingPunct="0"/>
            <a:endParaRPr lang="tr-TR" sz="1200">
              <a:solidFill>
                <a:srgbClr val="000000"/>
              </a:solidFill>
              <a:sym typeface="Helvetica" charset="0"/>
            </a:endParaRPr>
          </a:p>
        </p:txBody>
      </p:sp>
      <p:sp>
        <p:nvSpPr>
          <p:cNvPr id="24" name="Rectangle 16"/>
          <p:cNvSpPr>
            <a:spLocks noChangeArrowheads="1"/>
          </p:cNvSpPr>
          <p:nvPr/>
        </p:nvSpPr>
        <p:spPr bwMode="auto">
          <a:xfrm>
            <a:off x="3491880" y="5733256"/>
            <a:ext cx="477695"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7.5</a:t>
            </a:r>
            <a:endParaRPr lang="en-US" sz="1200" dirty="0">
              <a:solidFill>
                <a:srgbClr val="000000"/>
              </a:solidFill>
              <a:latin typeface="Helvetica" charset="0"/>
              <a:sym typeface="Helvetica" charset="0"/>
            </a:endParaRPr>
          </a:p>
        </p:txBody>
      </p:sp>
      <p:sp>
        <p:nvSpPr>
          <p:cNvPr id="25" name="Rectangle 16"/>
          <p:cNvSpPr>
            <a:spLocks noChangeArrowheads="1"/>
          </p:cNvSpPr>
          <p:nvPr/>
        </p:nvSpPr>
        <p:spPr bwMode="auto">
          <a:xfrm>
            <a:off x="1691680" y="3573016"/>
            <a:ext cx="477695"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7.5</a:t>
            </a:r>
            <a:endParaRPr lang="en-US" sz="1200" dirty="0">
              <a:solidFill>
                <a:srgbClr val="000000"/>
              </a:solidFill>
              <a:latin typeface="Helvetica" charset="0"/>
              <a:sym typeface="Helvetica" charset="0"/>
            </a:endParaRPr>
          </a:p>
        </p:txBody>
      </p:sp>
      <p:sp>
        <p:nvSpPr>
          <p:cNvPr id="26" name="Text Box 18"/>
          <p:cNvSpPr txBox="1">
            <a:spLocks noChangeArrowheads="1"/>
          </p:cNvSpPr>
          <p:nvPr/>
        </p:nvSpPr>
        <p:spPr bwMode="auto">
          <a:xfrm>
            <a:off x="3807147" y="3429000"/>
            <a:ext cx="327334" cy="369332"/>
          </a:xfrm>
          <a:prstGeom prst="rect">
            <a:avLst/>
          </a:prstGeom>
          <a:noFill/>
          <a:ln w="12700">
            <a:noFill/>
            <a:miter lim="800000"/>
            <a:headEnd type="none" w="sm" len="sm"/>
            <a:tailEnd type="none" w="sm" len="sm"/>
          </a:ln>
        </p:spPr>
        <p:txBody>
          <a:bodyPr wrap="none">
            <a:spAutoFit/>
          </a:bodyPr>
          <a:lstStyle/>
          <a:p>
            <a:pPr defTabSz="457200" eaLnBrk="0" hangingPunct="0"/>
            <a:r>
              <a:rPr lang="en-US" sz="1200" dirty="0">
                <a:solidFill>
                  <a:srgbClr val="000000"/>
                </a:solidFill>
                <a:latin typeface="Helvetica" charset="0"/>
                <a:sym typeface="Helvetica" charset="0"/>
              </a:rPr>
              <a:t>D</a:t>
            </a:r>
          </a:p>
        </p:txBody>
      </p:sp>
    </p:spTree>
    <p:custDataLst>
      <p:tags r:id="rId1"/>
    </p:custDataLst>
    <p:extLst>
      <p:ext uri="{BB962C8B-B14F-4D97-AF65-F5344CB8AC3E}">
        <p14:creationId xmlns:p14="http://schemas.microsoft.com/office/powerpoint/2010/main" val="2930658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sz="2800" dirty="0" smtClean="0"/>
              <a:t>Richland, Production Possibilities</a:t>
            </a:r>
            <a:br>
              <a:rPr lang="en-US" sz="2800" dirty="0" smtClean="0"/>
            </a:br>
            <a:r>
              <a:rPr lang="en-US" sz="2400" dirty="0" smtClean="0"/>
              <a:t>(She has 30 hours, can produce 1 fish in 1 hour and 1 bread in 1.5 hours)</a:t>
            </a:r>
          </a:p>
        </p:txBody>
      </p:sp>
      <p:sp>
        <p:nvSpPr>
          <p:cNvPr id="28" name="Content Placeholder 27"/>
          <p:cNvSpPr>
            <a:spLocks noGrp="1"/>
          </p:cNvSpPr>
          <p:nvPr>
            <p:ph idx="1"/>
          </p:nvPr>
        </p:nvSpPr>
        <p:spPr/>
        <p:txBody>
          <a:bodyPr/>
          <a:lstStyle/>
          <a:p>
            <a:endParaRPr lang="tr-TR"/>
          </a:p>
        </p:txBody>
      </p:sp>
      <p:sp>
        <p:nvSpPr>
          <p:cNvPr id="13315" name="Line 3"/>
          <p:cNvSpPr>
            <a:spLocks noChangeShapeType="1"/>
          </p:cNvSpPr>
          <p:nvPr/>
        </p:nvSpPr>
        <p:spPr bwMode="auto">
          <a:xfrm>
            <a:off x="2133600" y="1981200"/>
            <a:ext cx="0" cy="3810000"/>
          </a:xfrm>
          <a:prstGeom prst="line">
            <a:avLst/>
          </a:prstGeom>
          <a:noFill/>
          <a:ln w="12700">
            <a:solidFill>
              <a:schemeClr val="tx1"/>
            </a:solidFill>
            <a:round/>
            <a:headEnd type="none" w="sm" len="sm"/>
            <a:tailEnd type="none" w="sm" len="sm"/>
          </a:ln>
        </p:spPr>
        <p:txBody>
          <a:bodyPr wrap="none" anchor="ctr"/>
          <a:lstStyle/>
          <a:p>
            <a:pPr defTabSz="457200" hangingPunct="0"/>
            <a:endParaRPr lang="tr-TR" sz="1200" dirty="0">
              <a:solidFill>
                <a:srgbClr val="000000"/>
              </a:solidFill>
              <a:latin typeface="Helvetica" charset="0"/>
              <a:sym typeface="Helvetica" charset="0"/>
            </a:endParaRPr>
          </a:p>
        </p:txBody>
      </p:sp>
      <p:sp>
        <p:nvSpPr>
          <p:cNvPr id="13316" name="Line 4"/>
          <p:cNvSpPr>
            <a:spLocks noChangeShapeType="1"/>
          </p:cNvSpPr>
          <p:nvPr/>
        </p:nvSpPr>
        <p:spPr bwMode="auto">
          <a:xfrm>
            <a:off x="2133600" y="5791200"/>
            <a:ext cx="4428000" cy="0"/>
          </a:xfrm>
          <a:prstGeom prst="line">
            <a:avLst/>
          </a:prstGeom>
          <a:noFill/>
          <a:ln w="12700">
            <a:solidFill>
              <a:schemeClr val="tx1"/>
            </a:solidFill>
            <a:round/>
            <a:headEnd type="none" w="sm" len="sm"/>
            <a:tailEnd type="none" w="sm" len="sm"/>
          </a:ln>
        </p:spPr>
        <p:txBody>
          <a:bodyPr wrap="none" anchor="ctr"/>
          <a:lstStyle/>
          <a:p>
            <a:pPr defTabSz="457200" hangingPunct="0"/>
            <a:endParaRPr lang="tr-TR" sz="1200" dirty="0">
              <a:solidFill>
                <a:srgbClr val="000000"/>
              </a:solidFill>
              <a:latin typeface="Helvetica" charset="0"/>
              <a:sym typeface="Helvetica" charset="0"/>
            </a:endParaRPr>
          </a:p>
        </p:txBody>
      </p:sp>
      <p:sp>
        <p:nvSpPr>
          <p:cNvPr id="13317" name="Rectangle 5"/>
          <p:cNvSpPr>
            <a:spLocks noChangeArrowheads="1"/>
          </p:cNvSpPr>
          <p:nvPr/>
        </p:nvSpPr>
        <p:spPr bwMode="auto">
          <a:xfrm>
            <a:off x="1562100" y="2514600"/>
            <a:ext cx="419987"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20</a:t>
            </a:r>
            <a:endParaRPr lang="en-US" sz="1200" dirty="0">
              <a:solidFill>
                <a:srgbClr val="000000"/>
              </a:solidFill>
              <a:latin typeface="Helvetica" charset="0"/>
              <a:sym typeface="Helvetica" charset="0"/>
            </a:endParaRPr>
          </a:p>
        </p:txBody>
      </p:sp>
      <p:sp>
        <p:nvSpPr>
          <p:cNvPr id="13318" name="Rectangle 6"/>
          <p:cNvSpPr>
            <a:spLocks noChangeArrowheads="1"/>
          </p:cNvSpPr>
          <p:nvPr/>
        </p:nvSpPr>
        <p:spPr bwMode="auto">
          <a:xfrm>
            <a:off x="1295400" y="1752600"/>
            <a:ext cx="735971"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Bread</a:t>
            </a:r>
            <a:endParaRPr lang="en-US" sz="1200" dirty="0">
              <a:solidFill>
                <a:srgbClr val="000000"/>
              </a:solidFill>
              <a:latin typeface="Helvetica" charset="0"/>
              <a:sym typeface="Helvetica" charset="0"/>
            </a:endParaRPr>
          </a:p>
        </p:txBody>
      </p:sp>
      <p:sp>
        <p:nvSpPr>
          <p:cNvPr id="13319" name="Rectangle 7"/>
          <p:cNvSpPr>
            <a:spLocks noChangeArrowheads="1"/>
          </p:cNvSpPr>
          <p:nvPr/>
        </p:nvSpPr>
        <p:spPr bwMode="auto">
          <a:xfrm>
            <a:off x="6392021" y="5805264"/>
            <a:ext cx="556243"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Fish</a:t>
            </a:r>
            <a:endParaRPr lang="en-US" sz="1200" dirty="0">
              <a:solidFill>
                <a:srgbClr val="000000"/>
              </a:solidFill>
              <a:latin typeface="Helvetica" charset="0"/>
              <a:sym typeface="Helvetica" charset="0"/>
            </a:endParaRPr>
          </a:p>
        </p:txBody>
      </p:sp>
      <p:sp>
        <p:nvSpPr>
          <p:cNvPr id="13320" name="Rectangle 8"/>
          <p:cNvSpPr>
            <a:spLocks noChangeArrowheads="1"/>
          </p:cNvSpPr>
          <p:nvPr/>
        </p:nvSpPr>
        <p:spPr bwMode="auto">
          <a:xfrm>
            <a:off x="6096229" y="5943600"/>
            <a:ext cx="419987"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30</a:t>
            </a:r>
          </a:p>
        </p:txBody>
      </p:sp>
      <p:sp>
        <p:nvSpPr>
          <p:cNvPr id="13322" name="Oval 10"/>
          <p:cNvSpPr>
            <a:spLocks noChangeArrowheads="1"/>
          </p:cNvSpPr>
          <p:nvPr/>
        </p:nvSpPr>
        <p:spPr bwMode="auto">
          <a:xfrm>
            <a:off x="2026170" y="259080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13323" name="Oval 11"/>
          <p:cNvSpPr>
            <a:spLocks noChangeArrowheads="1"/>
          </p:cNvSpPr>
          <p:nvPr/>
        </p:nvSpPr>
        <p:spPr bwMode="auto">
          <a:xfrm>
            <a:off x="6156176" y="570001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13324" name="Line 12"/>
          <p:cNvSpPr>
            <a:spLocks noChangeShapeType="1"/>
          </p:cNvSpPr>
          <p:nvPr/>
        </p:nvSpPr>
        <p:spPr bwMode="auto">
          <a:xfrm>
            <a:off x="2133600" y="2667000"/>
            <a:ext cx="4094584" cy="3138264"/>
          </a:xfrm>
          <a:prstGeom prst="line">
            <a:avLst/>
          </a:prstGeom>
          <a:noFill/>
          <a:ln w="38100">
            <a:solidFill>
              <a:schemeClr val="tx1"/>
            </a:solidFill>
            <a:round/>
            <a:headEnd type="none" w="sm" len="sm"/>
            <a:tailEnd type="none" w="sm" len="sm"/>
          </a:ln>
        </p:spPr>
        <p:txBody>
          <a:bodyPr/>
          <a:lstStyle/>
          <a:p>
            <a:pPr defTabSz="457200" hangingPunct="0"/>
            <a:endParaRPr lang="tr-TR" sz="1200" dirty="0">
              <a:solidFill>
                <a:srgbClr val="000000"/>
              </a:solidFill>
              <a:latin typeface="Helvetica" charset="0"/>
              <a:sym typeface="Helvetica" charset="0"/>
            </a:endParaRPr>
          </a:p>
        </p:txBody>
      </p:sp>
      <p:sp>
        <p:nvSpPr>
          <p:cNvPr id="13328" name="Rectangle 16"/>
          <p:cNvSpPr>
            <a:spLocks noChangeArrowheads="1"/>
          </p:cNvSpPr>
          <p:nvPr/>
        </p:nvSpPr>
        <p:spPr bwMode="auto">
          <a:xfrm>
            <a:off x="1619672" y="4067138"/>
            <a:ext cx="419987"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12</a:t>
            </a:r>
            <a:endParaRPr lang="en-US" sz="1200" dirty="0">
              <a:solidFill>
                <a:srgbClr val="000000"/>
              </a:solidFill>
              <a:latin typeface="Helvetica" charset="0"/>
              <a:sym typeface="Helvetica" charset="0"/>
            </a:endParaRPr>
          </a:p>
        </p:txBody>
      </p:sp>
      <p:sp>
        <p:nvSpPr>
          <p:cNvPr id="13329" name="Rectangle 17"/>
          <p:cNvSpPr>
            <a:spLocks noChangeArrowheads="1"/>
          </p:cNvSpPr>
          <p:nvPr/>
        </p:nvSpPr>
        <p:spPr bwMode="auto">
          <a:xfrm>
            <a:off x="4341753" y="5805264"/>
            <a:ext cx="806311"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    13,5</a:t>
            </a:r>
            <a:endParaRPr lang="en-US" sz="1200" dirty="0">
              <a:solidFill>
                <a:srgbClr val="000000"/>
              </a:solidFill>
              <a:latin typeface="Helvetica" charset="0"/>
              <a:sym typeface="Helvetica" charset="0"/>
            </a:endParaRPr>
          </a:p>
        </p:txBody>
      </p:sp>
      <p:sp>
        <p:nvSpPr>
          <p:cNvPr id="13330" name="Text Box 18"/>
          <p:cNvSpPr txBox="1">
            <a:spLocks noChangeArrowheads="1"/>
          </p:cNvSpPr>
          <p:nvPr/>
        </p:nvSpPr>
        <p:spPr bwMode="auto">
          <a:xfrm>
            <a:off x="4095179" y="3861048"/>
            <a:ext cx="404813" cy="457200"/>
          </a:xfrm>
          <a:prstGeom prst="rect">
            <a:avLst/>
          </a:prstGeom>
          <a:noFill/>
          <a:ln w="12700">
            <a:noFill/>
            <a:miter lim="800000"/>
            <a:headEnd type="none" w="sm" len="sm"/>
            <a:tailEnd type="none" w="sm" len="sm"/>
          </a:ln>
        </p:spPr>
        <p:txBody>
          <a:bodyPr wrap="none">
            <a:spAutoFit/>
          </a:bodyPr>
          <a:lstStyle/>
          <a:p>
            <a:pPr defTabSz="457200" eaLnBrk="0" hangingPunct="0"/>
            <a:r>
              <a:rPr lang="en-US" sz="1200" dirty="0">
                <a:solidFill>
                  <a:srgbClr val="000000"/>
                </a:solidFill>
                <a:latin typeface="Helvetica" charset="0"/>
                <a:sym typeface="Helvetica" charset="0"/>
              </a:rPr>
              <a:t>A</a:t>
            </a:r>
          </a:p>
        </p:txBody>
      </p:sp>
      <p:sp>
        <p:nvSpPr>
          <p:cNvPr id="21" name="Freeform 20"/>
          <p:cNvSpPr/>
          <p:nvPr/>
        </p:nvSpPr>
        <p:spPr>
          <a:xfrm>
            <a:off x="1979712" y="4221088"/>
            <a:ext cx="2160240" cy="1656184"/>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hangingPunct="0"/>
            <a:endParaRPr lang="tr-TR" sz="1200">
              <a:solidFill>
                <a:srgbClr val="000000"/>
              </a:solidFill>
              <a:sym typeface="Helvetica" charset="0"/>
            </a:endParaRPr>
          </a:p>
        </p:txBody>
      </p:sp>
      <p:sp>
        <p:nvSpPr>
          <p:cNvPr id="22" name="Oval 13"/>
          <p:cNvSpPr>
            <a:spLocks noChangeArrowheads="1"/>
          </p:cNvSpPr>
          <p:nvPr/>
        </p:nvSpPr>
        <p:spPr bwMode="auto">
          <a:xfrm>
            <a:off x="4031960" y="414908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
        <p:nvSpPr>
          <p:cNvPr id="23" name="Freeform 22"/>
          <p:cNvSpPr/>
          <p:nvPr/>
        </p:nvSpPr>
        <p:spPr>
          <a:xfrm>
            <a:off x="2051720" y="3717032"/>
            <a:ext cx="2592288" cy="2145250"/>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hangingPunct="0"/>
            <a:endParaRPr lang="tr-TR" sz="1200">
              <a:solidFill>
                <a:srgbClr val="000000"/>
              </a:solidFill>
              <a:sym typeface="Helvetica" charset="0"/>
            </a:endParaRPr>
          </a:p>
        </p:txBody>
      </p:sp>
      <p:sp>
        <p:nvSpPr>
          <p:cNvPr id="24" name="Rectangle 16"/>
          <p:cNvSpPr>
            <a:spLocks noChangeArrowheads="1"/>
          </p:cNvSpPr>
          <p:nvPr/>
        </p:nvSpPr>
        <p:spPr bwMode="auto">
          <a:xfrm>
            <a:off x="4007997" y="5795330"/>
            <a:ext cx="419987"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12</a:t>
            </a:r>
            <a:endParaRPr lang="en-US" sz="1200" dirty="0">
              <a:solidFill>
                <a:srgbClr val="000000"/>
              </a:solidFill>
              <a:latin typeface="Helvetica" charset="0"/>
              <a:sym typeface="Helvetica" charset="0"/>
            </a:endParaRPr>
          </a:p>
        </p:txBody>
      </p:sp>
      <p:sp>
        <p:nvSpPr>
          <p:cNvPr id="25" name="Rectangle 16"/>
          <p:cNvSpPr>
            <a:spLocks noChangeArrowheads="1"/>
          </p:cNvSpPr>
          <p:nvPr/>
        </p:nvSpPr>
        <p:spPr bwMode="auto">
          <a:xfrm>
            <a:off x="1547664" y="3573016"/>
            <a:ext cx="594715" cy="369974"/>
          </a:xfrm>
          <a:prstGeom prst="rect">
            <a:avLst/>
          </a:prstGeom>
          <a:noFill/>
          <a:ln w="9525">
            <a:noFill/>
            <a:miter lim="800000"/>
            <a:headEnd/>
            <a:tailEnd/>
          </a:ln>
        </p:spPr>
        <p:txBody>
          <a:bodyPr wrap="none" lIns="92075" tIns="46038" rIns="92075" bIns="46038">
            <a:spAutoFit/>
          </a:bodyPr>
          <a:lstStyle/>
          <a:p>
            <a:pPr defTabSz="457200" eaLnBrk="0" hangingPunct="0"/>
            <a:r>
              <a:rPr lang="en-US" sz="1200" dirty="0" smtClean="0">
                <a:solidFill>
                  <a:srgbClr val="000000"/>
                </a:solidFill>
                <a:latin typeface="Helvetica" charset="0"/>
                <a:sym typeface="Helvetica" charset="0"/>
              </a:rPr>
              <a:t>13.5</a:t>
            </a:r>
            <a:endParaRPr lang="en-US" sz="1200" dirty="0">
              <a:solidFill>
                <a:srgbClr val="000000"/>
              </a:solidFill>
              <a:latin typeface="Helvetica" charset="0"/>
              <a:sym typeface="Helvetica" charset="0"/>
            </a:endParaRPr>
          </a:p>
        </p:txBody>
      </p:sp>
      <p:sp>
        <p:nvSpPr>
          <p:cNvPr id="26" name="Text Box 18"/>
          <p:cNvSpPr txBox="1">
            <a:spLocks noChangeArrowheads="1"/>
          </p:cNvSpPr>
          <p:nvPr/>
        </p:nvSpPr>
        <p:spPr bwMode="auto">
          <a:xfrm>
            <a:off x="4748722" y="3429000"/>
            <a:ext cx="327334" cy="369332"/>
          </a:xfrm>
          <a:prstGeom prst="rect">
            <a:avLst/>
          </a:prstGeom>
          <a:noFill/>
          <a:ln w="12700">
            <a:noFill/>
            <a:miter lim="800000"/>
            <a:headEnd type="none" w="sm" len="sm"/>
            <a:tailEnd type="none" w="sm" len="sm"/>
          </a:ln>
        </p:spPr>
        <p:txBody>
          <a:bodyPr wrap="none">
            <a:spAutoFit/>
          </a:bodyPr>
          <a:lstStyle/>
          <a:p>
            <a:pPr defTabSz="457200" eaLnBrk="0" hangingPunct="0"/>
            <a:r>
              <a:rPr lang="en-US" sz="1200" dirty="0">
                <a:solidFill>
                  <a:srgbClr val="000000"/>
                </a:solidFill>
                <a:latin typeface="Helvetica" charset="0"/>
                <a:sym typeface="Helvetica" charset="0"/>
              </a:rPr>
              <a:t>D</a:t>
            </a:r>
          </a:p>
        </p:txBody>
      </p:sp>
      <p:sp>
        <p:nvSpPr>
          <p:cNvPr id="27" name="Oval 13"/>
          <p:cNvSpPr>
            <a:spLocks noChangeArrowheads="1"/>
          </p:cNvSpPr>
          <p:nvPr/>
        </p:nvSpPr>
        <p:spPr bwMode="auto">
          <a:xfrm>
            <a:off x="4572000" y="3645024"/>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defTabSz="457200" eaLnBrk="0" hangingPunct="0"/>
            <a:endParaRPr lang="tr-TR" sz="1200" dirty="0">
              <a:solidFill>
                <a:srgbClr val="000000"/>
              </a:solidFill>
              <a:latin typeface="Helvetica" charset="0"/>
              <a:sym typeface="Helvetica" charset="0"/>
            </a:endParaRPr>
          </a:p>
        </p:txBody>
      </p:sp>
    </p:spTree>
    <p:custDataLst>
      <p:tags r:id="rId1"/>
    </p:custDataLst>
    <p:extLst>
      <p:ext uri="{BB962C8B-B14F-4D97-AF65-F5344CB8AC3E}">
        <p14:creationId xmlns:p14="http://schemas.microsoft.com/office/powerpoint/2010/main" val="866282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fontScale="92500"/>
          </a:bodyPr>
          <a:lstStyle/>
          <a:p>
            <a:pPr marL="0" indent="0">
              <a:spcBef>
                <a:spcPts val="0"/>
              </a:spcBef>
              <a:spcAft>
                <a:spcPts val="2400"/>
              </a:spcAft>
              <a:buNone/>
            </a:pPr>
            <a:r>
              <a:rPr lang="en-US" sz="2400" dirty="0" smtClean="0"/>
              <a:t>Specialization and division of labor “creates” 3 more sandwiches.</a:t>
            </a:r>
          </a:p>
          <a:p>
            <a:pPr marL="0" indent="0">
              <a:spcBef>
                <a:spcPts val="0"/>
              </a:spcBef>
              <a:spcAft>
                <a:spcPts val="2400"/>
              </a:spcAft>
              <a:buNone/>
            </a:pPr>
            <a:r>
              <a:rPr lang="en-US" sz="2400" dirty="0" smtClean="0"/>
              <a:t>All gains go to </a:t>
            </a:r>
            <a:r>
              <a:rPr lang="en-US" sz="2400" dirty="0" err="1" smtClean="0"/>
              <a:t>Poorlander</a:t>
            </a:r>
            <a:endParaRPr lang="en-US" sz="2400" dirty="0" smtClean="0"/>
          </a:p>
          <a:p>
            <a:pPr marL="0" indent="0">
              <a:spcBef>
                <a:spcPts val="0"/>
              </a:spcBef>
              <a:spcAft>
                <a:spcPts val="2400"/>
              </a:spcAft>
              <a:buNone/>
            </a:pPr>
            <a:r>
              <a:rPr lang="en-US" sz="2400" dirty="0" smtClean="0"/>
              <a:t>Mrs. </a:t>
            </a:r>
            <a:r>
              <a:rPr lang="en-US" sz="2400" dirty="0" err="1" smtClean="0"/>
              <a:t>Poorlander</a:t>
            </a:r>
            <a:r>
              <a:rPr lang="en-US" sz="2400" dirty="0" smtClean="0"/>
              <a:t> “sells” 6 units of bread to Mrs. </a:t>
            </a:r>
            <a:r>
              <a:rPr lang="en-US" sz="2400" dirty="0" err="1" smtClean="0"/>
              <a:t>Richlander</a:t>
            </a:r>
            <a:r>
              <a:rPr lang="en-US" sz="2400" dirty="0" smtClean="0"/>
              <a:t> and “buys” 9 units of fish.  After this trade, Mrs. </a:t>
            </a:r>
            <a:r>
              <a:rPr lang="en-US" sz="2400" dirty="0" err="1" smtClean="0"/>
              <a:t>Poorlander</a:t>
            </a:r>
            <a:r>
              <a:rPr lang="en-US" sz="2400" dirty="0" smtClean="0"/>
              <a:t> can make 9 sandwiches. This is 3 more than she had in the no trade situation.</a:t>
            </a:r>
          </a:p>
          <a:p>
            <a:pPr marL="0" indent="0">
              <a:spcBef>
                <a:spcPts val="0"/>
              </a:spcBef>
              <a:spcAft>
                <a:spcPts val="2400"/>
              </a:spcAft>
              <a:buNone/>
            </a:pPr>
            <a:r>
              <a:rPr lang="en-US" sz="2400" dirty="0" smtClean="0"/>
              <a:t>Mrs. </a:t>
            </a:r>
            <a:r>
              <a:rPr lang="en-US" sz="2400" dirty="0" err="1" smtClean="0"/>
              <a:t>Richlander</a:t>
            </a:r>
            <a:r>
              <a:rPr lang="en-US" sz="2400" dirty="0" smtClean="0"/>
              <a:t> “sells” 9 units of fish to Mrs. </a:t>
            </a:r>
            <a:r>
              <a:rPr lang="en-US" sz="2400" dirty="0" err="1" smtClean="0"/>
              <a:t>Poorlander</a:t>
            </a:r>
            <a:r>
              <a:rPr lang="en-US" sz="2400" dirty="0" smtClean="0"/>
              <a:t> and “buys” 6 units of bread from her.  After this trade, Mrs. </a:t>
            </a:r>
            <a:r>
              <a:rPr lang="en-US" sz="2400" dirty="0" err="1" smtClean="0"/>
              <a:t>Richlander</a:t>
            </a:r>
            <a:r>
              <a:rPr lang="en-US" sz="2400" dirty="0" smtClean="0"/>
              <a:t> can make 12 sandwiches. This is the same as the no trade situation.</a:t>
            </a:r>
          </a:p>
        </p:txBody>
      </p:sp>
    </p:spTree>
    <p:extLst>
      <p:ext uri="{BB962C8B-B14F-4D97-AF65-F5344CB8AC3E}">
        <p14:creationId xmlns:p14="http://schemas.microsoft.com/office/powerpoint/2010/main" val="332823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Which agreement is most likely?</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Equal division of the gains from trade?</a:t>
            </a:r>
          </a:p>
          <a:p>
            <a:pPr marL="0" indent="0">
              <a:spcBef>
                <a:spcPts val="0"/>
              </a:spcBef>
              <a:spcAft>
                <a:spcPts val="2400"/>
              </a:spcAft>
              <a:buNone/>
            </a:pPr>
            <a:r>
              <a:rPr lang="en-US" sz="2400" dirty="0" smtClean="0"/>
              <a:t>All gains go to Mrs. P?</a:t>
            </a:r>
          </a:p>
          <a:p>
            <a:pPr marL="0" indent="0">
              <a:spcBef>
                <a:spcPts val="0"/>
              </a:spcBef>
              <a:spcAft>
                <a:spcPts val="2400"/>
              </a:spcAft>
              <a:buNone/>
            </a:pPr>
            <a:r>
              <a:rPr lang="en-US" sz="2400" dirty="0" smtClean="0"/>
              <a:t>All gains go to Mrs. R?</a:t>
            </a:r>
          </a:p>
          <a:p>
            <a:pPr marL="0" indent="0">
              <a:spcBef>
                <a:spcPts val="0"/>
              </a:spcBef>
              <a:spcAft>
                <a:spcPts val="2400"/>
              </a:spcAft>
              <a:buNone/>
            </a:pPr>
            <a:endParaRPr lang="en-US" sz="2400" dirty="0" smtClean="0"/>
          </a:p>
          <a:p>
            <a:pPr marL="0" indent="0">
              <a:spcBef>
                <a:spcPts val="0"/>
              </a:spcBef>
              <a:spcAft>
                <a:spcPts val="2400"/>
              </a:spcAft>
              <a:buNone/>
            </a:pPr>
            <a:r>
              <a:rPr lang="en-US" sz="2400" dirty="0" smtClean="0"/>
              <a:t>We don’t know the answer </a:t>
            </a:r>
            <a:r>
              <a:rPr lang="en-US" sz="2400" smtClean="0"/>
              <a:t>to that!</a:t>
            </a:r>
            <a:endParaRPr lang="en-US" sz="2400" dirty="0" smtClean="0"/>
          </a:p>
        </p:txBody>
      </p:sp>
    </p:spTree>
    <p:extLst>
      <p:ext uri="{BB962C8B-B14F-4D97-AF65-F5344CB8AC3E}">
        <p14:creationId xmlns:p14="http://schemas.microsoft.com/office/powerpoint/2010/main" val="1579758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prstClr val="black"/>
                </a:solidFill>
              </a:rPr>
              <a:t>Specialization and Trade</a:t>
            </a:r>
            <a:endParaRPr lang="tr-TR" sz="32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With specialization these two individuals can produce more than 18 sandwiches.  </a:t>
            </a:r>
          </a:p>
          <a:p>
            <a:pPr marL="0" indent="0">
              <a:spcBef>
                <a:spcPts val="0"/>
              </a:spcBef>
              <a:spcAft>
                <a:spcPts val="1200"/>
              </a:spcAft>
              <a:buNone/>
            </a:pPr>
            <a:r>
              <a:rPr lang="en-US" sz="2400" dirty="0" smtClean="0"/>
              <a:t>How many more?</a:t>
            </a:r>
          </a:p>
          <a:p>
            <a:pPr marL="0" indent="0">
              <a:spcBef>
                <a:spcPts val="0"/>
              </a:spcBef>
              <a:spcAft>
                <a:spcPts val="1200"/>
              </a:spcAft>
              <a:buNone/>
            </a:pPr>
            <a:r>
              <a:rPr lang="en-US" sz="2400" dirty="0" smtClean="0"/>
              <a:t>The optimal specialization will allow them to produce 21 fish and 21 bread </a:t>
            </a:r>
            <a:r>
              <a:rPr lang="en-US" sz="2400" dirty="0" smtClean="0">
                <a:sym typeface="Wingdings" pitchFamily="2" charset="2"/>
              </a:rPr>
              <a:t> 21</a:t>
            </a:r>
            <a:r>
              <a:rPr lang="en-US" sz="2400" dirty="0" smtClean="0"/>
              <a:t> sandwiches.</a:t>
            </a:r>
          </a:p>
          <a:p>
            <a:pPr marL="0" indent="0">
              <a:spcBef>
                <a:spcPts val="0"/>
              </a:spcBef>
              <a:spcAft>
                <a:spcPts val="1200"/>
              </a:spcAft>
              <a:buNone/>
            </a:pPr>
            <a:r>
              <a:rPr lang="en-US" sz="2400" dirty="0" smtClean="0"/>
              <a:t>The additional sandwiches  (21 – 18 = 3) are what we call the “gains from trade.” </a:t>
            </a:r>
          </a:p>
        </p:txBody>
      </p:sp>
    </p:spTree>
    <p:extLst>
      <p:ext uri="{BB962C8B-B14F-4D97-AF65-F5344CB8AC3E}">
        <p14:creationId xmlns:p14="http://schemas.microsoft.com/office/powerpoint/2010/main" val="1083159524"/>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and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Question #1</a:t>
            </a:r>
          </a:p>
          <a:p>
            <a:pPr marL="0" indent="0">
              <a:spcBef>
                <a:spcPts val="0"/>
              </a:spcBef>
              <a:spcAft>
                <a:spcPts val="1200"/>
              </a:spcAft>
              <a:buNone/>
            </a:pPr>
            <a:r>
              <a:rPr lang="en-US" sz="2400" dirty="0" smtClean="0"/>
              <a:t>Who will specialize in what?  </a:t>
            </a:r>
          </a:p>
          <a:p>
            <a:pPr marL="457200" indent="-457200">
              <a:spcBef>
                <a:spcPts val="0"/>
              </a:spcBef>
              <a:spcAft>
                <a:spcPts val="1200"/>
              </a:spcAft>
              <a:buNone/>
            </a:pPr>
            <a:r>
              <a:rPr lang="en-US" sz="2400" dirty="0" smtClean="0"/>
              <a:t>What will be the degree of specialization?  </a:t>
            </a:r>
            <a:r>
              <a:rPr lang="en-US" sz="2000" dirty="0" smtClean="0"/>
              <a:t>Complete?  Partial?</a:t>
            </a:r>
          </a:p>
        </p:txBody>
      </p:sp>
    </p:spTree>
    <p:extLst>
      <p:ext uri="{BB962C8B-B14F-4D97-AF65-F5344CB8AC3E}">
        <p14:creationId xmlns:p14="http://schemas.microsoft.com/office/powerpoint/2010/main" val="1532154233"/>
      </p:ext>
    </p:extLst>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Comparative advantage (</a:t>
            </a:r>
            <a:r>
              <a:rPr lang="en-US" sz="2800" dirty="0" err="1" smtClean="0"/>
              <a:t>kar</a:t>
            </a:r>
            <a:r>
              <a:rPr lang="tr-TR" sz="2800" dirty="0" err="1" smtClean="0"/>
              <a:t>şılaştırmalı</a:t>
            </a:r>
            <a:r>
              <a:rPr lang="tr-TR" sz="2800" dirty="0" smtClean="0"/>
              <a:t> üstünlük</a:t>
            </a:r>
            <a:r>
              <a:rPr lang="en-US" sz="2800" dirty="0" smtClean="0"/>
              <a:t>)</a:t>
            </a:r>
            <a:endParaRPr lang="tr-TR" sz="2800" dirty="0"/>
          </a:p>
        </p:txBody>
      </p:sp>
      <p:sp>
        <p:nvSpPr>
          <p:cNvPr id="3" name="Content Placeholder 2"/>
          <p:cNvSpPr>
            <a:spLocks noGrp="1"/>
          </p:cNvSpPr>
          <p:nvPr>
            <p:ph idx="1"/>
          </p:nvPr>
        </p:nvSpPr>
        <p:spPr/>
        <p:txBody>
          <a:bodyPr>
            <a:noAutofit/>
          </a:bodyPr>
          <a:lstStyle/>
          <a:p>
            <a:pPr marL="0" indent="0">
              <a:spcBef>
                <a:spcPts val="0"/>
              </a:spcBef>
              <a:spcAft>
                <a:spcPts val="600"/>
              </a:spcAft>
              <a:buNone/>
            </a:pPr>
            <a:r>
              <a:rPr lang="en-US" sz="2400" dirty="0" smtClean="0"/>
              <a:t>Answer: </a:t>
            </a:r>
          </a:p>
          <a:p>
            <a:pPr marL="0" indent="0">
              <a:spcBef>
                <a:spcPts val="0"/>
              </a:spcBef>
              <a:spcAft>
                <a:spcPts val="2400"/>
              </a:spcAft>
              <a:buNone/>
            </a:pPr>
            <a:r>
              <a:rPr lang="en-US" sz="2400" dirty="0" smtClean="0"/>
              <a:t>“Gains from trade” are created when individuals specialize in the activity in which they have a </a:t>
            </a:r>
            <a:r>
              <a:rPr lang="en-US" sz="2400" b="1" u="sng" dirty="0" smtClean="0">
                <a:solidFill>
                  <a:srgbClr val="FF0000"/>
                </a:solidFill>
              </a:rPr>
              <a:t>COMPARATIVE ADVANTAGE</a:t>
            </a:r>
            <a:r>
              <a:rPr lang="en-US" sz="2400" dirty="0" smtClean="0"/>
              <a:t>.</a:t>
            </a:r>
          </a:p>
          <a:p>
            <a:pPr marL="0" indent="0">
              <a:spcBef>
                <a:spcPts val="0"/>
              </a:spcBef>
              <a:spcAft>
                <a:spcPts val="2400"/>
              </a:spcAft>
              <a:buNone/>
            </a:pPr>
            <a:r>
              <a:rPr lang="en-US" sz="2400" dirty="0" err="1" smtClean="0"/>
              <a:t>Poorlander</a:t>
            </a:r>
            <a:r>
              <a:rPr lang="en-US" sz="2400" dirty="0" smtClean="0"/>
              <a:t> specializes in bread, because she has a comparative advantage in bread. </a:t>
            </a:r>
          </a:p>
        </p:txBody>
      </p:sp>
    </p:spTree>
    <p:extLst>
      <p:ext uri="{BB962C8B-B14F-4D97-AF65-F5344CB8AC3E}">
        <p14:creationId xmlns:p14="http://schemas.microsoft.com/office/powerpoint/2010/main" val="1131007853"/>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Announcements</a:t>
            </a:r>
            <a:endParaRPr lang="tr-TR" sz="2800" dirty="0"/>
          </a:p>
        </p:txBody>
      </p:sp>
      <p:sp>
        <p:nvSpPr>
          <p:cNvPr id="3" name="Content Placeholder 2"/>
          <p:cNvSpPr>
            <a:spLocks noGrp="1"/>
          </p:cNvSpPr>
          <p:nvPr>
            <p:ph idx="1"/>
          </p:nvPr>
        </p:nvSpPr>
        <p:spPr/>
        <p:txBody>
          <a:bodyPr>
            <a:normAutofit/>
          </a:bodyPr>
          <a:lstStyle/>
          <a:p>
            <a:pPr marL="514350" indent="-514350">
              <a:lnSpc>
                <a:spcPct val="90000"/>
              </a:lnSpc>
              <a:spcBef>
                <a:spcPts val="1200"/>
              </a:spcBef>
              <a:buFont typeface="+mj-lt"/>
              <a:buAutoNum type="arabicPeriod"/>
            </a:pPr>
            <a:r>
              <a:rPr lang="en-US" sz="2400" dirty="0" smtClean="0"/>
              <a:t>Course webpage </a:t>
            </a:r>
            <a:r>
              <a:rPr lang="en-US" sz="2400" dirty="0" smtClean="0">
                <a:hlinkClick r:id="rId2"/>
              </a:rPr>
              <a:t>https://ku.blackboard.com/</a:t>
            </a:r>
            <a:r>
              <a:rPr lang="en-US" sz="2400" dirty="0" smtClean="0"/>
              <a:t> </a:t>
            </a:r>
          </a:p>
          <a:p>
            <a:pPr marL="514350" indent="-514350">
              <a:lnSpc>
                <a:spcPct val="90000"/>
              </a:lnSpc>
              <a:spcBef>
                <a:spcPts val="1200"/>
              </a:spcBef>
              <a:buFont typeface="+mj-lt"/>
              <a:buAutoNum type="arabicPeriod"/>
            </a:pPr>
            <a:r>
              <a:rPr lang="tr-TR" sz="2400" dirty="0" err="1" smtClean="0"/>
              <a:t>Assignment</a:t>
            </a:r>
            <a:r>
              <a:rPr lang="tr-TR" sz="2400" dirty="0" smtClean="0"/>
              <a:t> </a:t>
            </a:r>
            <a:r>
              <a:rPr lang="en-US" sz="2400" dirty="0" smtClean="0"/>
              <a:t>#2 </a:t>
            </a:r>
            <a:r>
              <a:rPr lang="tr-TR" sz="2400" dirty="0" err="1" smtClean="0"/>
              <a:t>will</a:t>
            </a:r>
            <a:r>
              <a:rPr lang="tr-TR" sz="2400" dirty="0" smtClean="0"/>
              <a:t> be </a:t>
            </a:r>
            <a:r>
              <a:rPr lang="tr-TR" sz="2400" dirty="0" err="1" smtClean="0"/>
              <a:t>posted</a:t>
            </a:r>
            <a:r>
              <a:rPr lang="tr-TR" sz="2400" dirty="0" smtClean="0"/>
              <a:t> on </a:t>
            </a:r>
            <a:r>
              <a:rPr lang="tr-TR" sz="2400" dirty="0" err="1" smtClean="0"/>
              <a:t>Friday</a:t>
            </a:r>
            <a:r>
              <a:rPr lang="en-US" sz="2400" smtClean="0"/>
              <a:t>. </a:t>
            </a:r>
            <a:endParaRPr lang="en-US" sz="2400" dirty="0" smtClean="0"/>
          </a:p>
        </p:txBody>
      </p:sp>
      <p:sp>
        <p:nvSpPr>
          <p:cNvPr id="49154" name="AutoShape 2" descr="data:image/jpeg;base64,/9j/4AAQSkZJRgABAQAAAQABAAD/2wCEAAkGBxQREBIREhQUExUXGBgaFRUUEBYXFRcVFxQYFxYUFBQYHCggGBwlGxcVITEhJSkrLi4uFx8zODMsNygtLisBCgoKDg0OGxAQGiwfHCUsLCwsLCwsLCwsLCwsLCwsLCwrLCwsLDc3LDcsLCw3KzcsLDcsKywrKysrKysrKysrK//AABEIAHgAXgMBIgACEQEDEQH/xAAbAAABBQEBAAAAAAAAAAAAAAAGAAMEBQcCAf/EADkQAAEDAgQDBgMHAgcAAAAAAAEAAhEDBAUSITEGQVETImFxgZEyQtEHFBUjUmKx4fEzcoKSocHw/8QAGQEAAwEBAQAAAAAAAAAAAAAAAgMEAQAF/8QAIBEAAwACAwACAwAAAAAAAAAAAAECAxESITETQQRRcf/aAAwDAQACEQMRAD8A1slJeSvEWzj1zoEnQKqrY3TnKCSfBROIMRzA0GTmPxRyHRAuIZs+RlUNP6W6n1KFsJTs0tkPbm1A6lMmtlOjpCFsIw2s2HOuHH9sk6e6tnWrnc0PySvsYsVP6LynULjI1HNeVLwt5Sqk3FSltqOig4hjrc+VwM+JhEqlg1ja9Cq3vA/SIKkyhG2utQ4HbkUT2lbOxruqMWPr1cylKw44UDG8RFvQqVTyGniTsFNlB/2i1z2VKkNS50nyA5+6F+HJA9SxF1Ojm3r19G66tnclSsJsGUQANXfM47k8ySqykzv5yZOw8B4K3tTKhz5G3pHpfj40lthLh8EaqwfHJVuF09DqprjAQJ9D2uxqsAqXFrBlUEO35HmFcVm9FW3IMrU9MxpMpcKqPpPNKoZ6HqORRngNXR1PoZHqhK+p5i0jcf8AoV9wxVmpUneF6GOuUnmZp40E0pLlKUQoblAfGzx20/paEdSsu48uPzzrAnX2/ogrwKfSHZ1MxV9SuadIamSg+kSSHAlrA0wBu46anoq25v3B0d4+qheN3R6M3xk0OlxVSaYBg+KsaWONftqsfqVy/XKQinhGzr1RUyFoyn5uZR1j4ro2Muw6djTRuQF7+IU6g0cNVmGL3NVtR4dqWmDG0puyxMAgOzCOewRLE2tmVlNJq91zT4q0syGXDSNnDX1H1QXY3OdnxnTUaqzscUNQ0nfM0ZXjxB0KoxLS0R53vs0QJSm6TpA8h/C7lMJxoLHeJKgrXFWfke4R4zC2ELFsTpObdV2u0/MeT6u0S8j0h2KeRJt7UHQnQKTUwhjh3AoVlV11Vwy+YwKB7T2j04lOSoqYOBuUVcKWYpNeGneST1KD73G/ze0c2WN0aORd1K6w3jBwc7uwHHZMXJ+hcZRdYtgwdUc8H4jr59VCZgcbgHzXreIm12vplpD/AJTylT8IxEPGV+jhofNG9p9AKEz22w/INNB0TApdnXpPHw5iH+p7p99Fa3UAEgqso0nVqlKn1qMPmAZP8Jsb3tkmaF4aew6BdyuEk8jOJWffaJY5alOo0fHObzbH1R/KpuKcObXt3TMtBLSDrMIMk8loPHXF7MqqvjZd05eAOqitdOWegnz5qwsdARzUN9Hp466PbllIMyuI9eqgi3puiDsuqtgzNmd3j57KxtiwjRo9kcNDGtrslWTaWhBEpvEqGR3as2nvD/tOm0p1BEQeo0hKjYdmHMzZmnqU2xS6fR0y4cYBKIeD7bNXNQjRgMeZEfVDFJhmDzMAesLROHsNNBhDnZi49IgRsmQuyXPZbyvVwvZTSMalcu1BC8lKVjNM24y4b+7s7dmrcxzjpmO49UN29bUGUV/a7ijqVK3ojRr3Ev8AICAPc/8ACzT7wRsdFNln9FmC+g2LG1GynrSG6Qg62xhzNFKpY5BSZloq+VMO6FBpEhM3buiG2cS6QE1TxF9R3Sead/RNMLeGrXt7ofpp94+JGw91ocrKOFcXFC5qEyWsZL45k6wjzBeJ7e6bNOo0Hm1xAcOqfPhHke6LzMkCmu2b+pv+4Lh12waZ2D/UFuxZDrYtRYJdUYB/mH1QfxB9o9NhFO2AqPLozu+EfVAdzw5cESQSACd5joChq6pupvyuEEboOWwmmgyx65fdBwrOzOkgGNBHQdELuY5hyu9+qmUcUa5oB0PP+ikU7prhDtQta2FN6ZV5VJoWmYLu4YwkhhI6A805a3GQyQkVLQ+WqH7KwiQU/VrZBlYJcdAOa4++55ywPE8k5gV+wVXtaM8D/E/cd4COJdenXakucIsexpODtXOBc8+O8eiAK1c9q9zSQcxiPNEuPcQZWOpMILnaOI+UIaw2iKlamx2znAHy5p1NJaJNtvYZ8LWNzXYHF5DTMZifcDzVuOHK4ce8HnSZkcvNW2H3VGnTaxj2wO7GYSBKuKN8wEgObpznyUzoepKNuJUnAgPbB/dvH90OcTYfSr0i4OAe2cuvNJJBK0w29ozd87rynclp0KSSqRKSDibiAI1HOV1+LPIg7JJLmtnJi/FXxGi4p3rw3KDA8N/deJIjPRMBcfFXuGWdICXu70jl135pJLEcXV1h1OXlrhAaHR4kgH+UrrChTLIObM0HV0AbaJJLdJmps//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dirty="0"/>
          </a:p>
        </p:txBody>
      </p:sp>
    </p:spTree>
    <p:extLst>
      <p:ext uri="{BB962C8B-B14F-4D97-AF65-F5344CB8AC3E}">
        <p14:creationId xmlns:p14="http://schemas.microsoft.com/office/powerpoint/2010/main" val="2152379737"/>
      </p:ext>
    </p:extLst>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Comparative advantage, defined</a:t>
            </a:r>
            <a:endParaRPr lang="tr-TR" sz="2800" dirty="0"/>
          </a:p>
        </p:txBody>
      </p:sp>
      <p:sp>
        <p:nvSpPr>
          <p:cNvPr id="3" name="Content Placeholder 2"/>
          <p:cNvSpPr>
            <a:spLocks noGrp="1"/>
          </p:cNvSpPr>
          <p:nvPr>
            <p:ph idx="1"/>
          </p:nvPr>
        </p:nvSpPr>
        <p:spPr/>
        <p:txBody>
          <a:bodyPr>
            <a:noAutofit/>
          </a:bodyPr>
          <a:lstStyle/>
          <a:p>
            <a:pPr marL="0" indent="0">
              <a:lnSpc>
                <a:spcPct val="110000"/>
              </a:lnSpc>
              <a:spcBef>
                <a:spcPts val="0"/>
              </a:spcBef>
              <a:spcAft>
                <a:spcPts val="600"/>
              </a:spcAft>
              <a:buNone/>
            </a:pPr>
            <a:r>
              <a:rPr lang="en-US" sz="2400" dirty="0" smtClean="0"/>
              <a:t>Mrs. Poorlander has a COMPARATIVE ADVANTAGE in bread production because her opportunity cost of bread (in terms of fish) is lower than that of Mrs. </a:t>
            </a:r>
            <a:r>
              <a:rPr lang="en-US" sz="2400" dirty="0" err="1" smtClean="0"/>
              <a:t>Richlander’s</a:t>
            </a:r>
            <a:r>
              <a:rPr lang="en-US" sz="2400" dirty="0" smtClean="0"/>
              <a:t>.</a:t>
            </a:r>
          </a:p>
          <a:p>
            <a:pPr marL="0" indent="0">
              <a:lnSpc>
                <a:spcPct val="110000"/>
              </a:lnSpc>
              <a:spcBef>
                <a:spcPts val="0"/>
              </a:spcBef>
              <a:spcAft>
                <a:spcPts val="600"/>
              </a:spcAft>
              <a:buNone/>
            </a:pPr>
            <a:endParaRPr lang="en-US" sz="2400" dirty="0"/>
          </a:p>
          <a:p>
            <a:pPr marL="0" indent="0">
              <a:lnSpc>
                <a:spcPct val="110000"/>
              </a:lnSpc>
              <a:spcBef>
                <a:spcPts val="0"/>
              </a:spcBef>
              <a:spcAft>
                <a:spcPts val="600"/>
              </a:spcAft>
              <a:buNone/>
            </a:pPr>
            <a:r>
              <a:rPr lang="en-US" sz="2400" dirty="0"/>
              <a:t>Mrs. </a:t>
            </a:r>
            <a:r>
              <a:rPr lang="en-US" sz="2400" dirty="0" err="1" smtClean="0"/>
              <a:t>Poorlander’s</a:t>
            </a:r>
            <a:r>
              <a:rPr lang="en-US" sz="2400" dirty="0" smtClean="0"/>
              <a:t> opportunity </a:t>
            </a:r>
            <a:r>
              <a:rPr lang="en-US" sz="2400" dirty="0"/>
              <a:t>cost of bread (in terms of fish) </a:t>
            </a:r>
            <a:r>
              <a:rPr lang="en-US" sz="2400" dirty="0" smtClean="0"/>
              <a:t>is defined as the quantity of fish she needs to give up to produce one additional loaf of bread.</a:t>
            </a:r>
          </a:p>
          <a:p>
            <a:pPr marL="0" indent="0">
              <a:lnSpc>
                <a:spcPct val="110000"/>
              </a:lnSpc>
              <a:spcBef>
                <a:spcPts val="0"/>
              </a:spcBef>
              <a:spcAft>
                <a:spcPts val="600"/>
              </a:spcAft>
              <a:buNone/>
            </a:pPr>
            <a:endParaRPr lang="en-US" sz="2400" dirty="0"/>
          </a:p>
          <a:p>
            <a:pPr marL="0" indent="0">
              <a:lnSpc>
                <a:spcPct val="110000"/>
              </a:lnSpc>
              <a:spcBef>
                <a:spcPts val="0"/>
              </a:spcBef>
              <a:spcAft>
                <a:spcPts val="600"/>
              </a:spcAft>
              <a:buNone/>
            </a:pPr>
            <a:r>
              <a:rPr lang="en-US" sz="2400" dirty="0" smtClean="0"/>
              <a:t>Fish 3 hours, bread 2 hours </a:t>
            </a:r>
            <a:r>
              <a:rPr lang="en-US" sz="2400" dirty="0" smtClean="0">
                <a:sym typeface="Wingdings" panose="05000000000000000000" pitchFamily="2" charset="2"/>
              </a:rPr>
              <a:t> for one additional loaf of bread she must give up</a:t>
            </a:r>
          </a:p>
          <a:p>
            <a:pPr marL="0" indent="0">
              <a:lnSpc>
                <a:spcPct val="110000"/>
              </a:lnSpc>
              <a:spcBef>
                <a:spcPts val="0"/>
              </a:spcBef>
              <a:spcAft>
                <a:spcPts val="600"/>
              </a:spcAft>
              <a:buNone/>
            </a:pPr>
            <a:r>
              <a:rPr lang="en-US" sz="2400" dirty="0" smtClean="0">
                <a:sym typeface="Wingdings" panose="05000000000000000000" pitchFamily="2" charset="2"/>
              </a:rPr>
              <a:t> 2/3 units of fish.</a:t>
            </a:r>
            <a:endParaRPr lang="en-US" sz="2400" dirty="0" smtClean="0"/>
          </a:p>
          <a:p>
            <a:pPr marL="0" indent="0">
              <a:lnSpc>
                <a:spcPct val="110000"/>
              </a:lnSpc>
              <a:spcBef>
                <a:spcPts val="0"/>
              </a:spcBef>
              <a:spcAft>
                <a:spcPts val="600"/>
              </a:spcAft>
              <a:buNone/>
            </a:pPr>
            <a:endParaRPr lang="tr-TR" sz="2400" dirty="0"/>
          </a:p>
        </p:txBody>
      </p:sp>
    </p:spTree>
    <p:extLst>
      <p:ext uri="{BB962C8B-B14F-4D97-AF65-F5344CB8AC3E}">
        <p14:creationId xmlns:p14="http://schemas.microsoft.com/office/powerpoint/2010/main" val="1555806767"/>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Comparative advantage, defined</a:t>
            </a:r>
            <a:endParaRPr lang="tr-TR" sz="2800" dirty="0"/>
          </a:p>
        </p:txBody>
      </p:sp>
      <p:sp>
        <p:nvSpPr>
          <p:cNvPr id="3" name="Content Placeholder 2"/>
          <p:cNvSpPr>
            <a:spLocks noGrp="1"/>
          </p:cNvSpPr>
          <p:nvPr>
            <p:ph idx="1"/>
          </p:nvPr>
        </p:nvSpPr>
        <p:spPr/>
        <p:txBody>
          <a:bodyPr>
            <a:noAutofit/>
          </a:bodyPr>
          <a:lstStyle/>
          <a:p>
            <a:pPr marL="0" indent="0">
              <a:lnSpc>
                <a:spcPct val="110000"/>
              </a:lnSpc>
              <a:spcBef>
                <a:spcPts val="0"/>
              </a:spcBef>
              <a:spcAft>
                <a:spcPts val="600"/>
              </a:spcAft>
              <a:buNone/>
            </a:pPr>
            <a:r>
              <a:rPr lang="en-US" sz="2400" dirty="0" smtClean="0"/>
              <a:t>Mrs. </a:t>
            </a:r>
            <a:r>
              <a:rPr lang="en-US" sz="2400" dirty="0" err="1" smtClean="0"/>
              <a:t>Richlander’s</a:t>
            </a:r>
            <a:r>
              <a:rPr lang="en-US" sz="2400" dirty="0" smtClean="0"/>
              <a:t> opportunity cost of bread is higher than 2/3. </a:t>
            </a:r>
            <a:endParaRPr lang="en-US" sz="2400" dirty="0"/>
          </a:p>
          <a:p>
            <a:pPr marL="0" indent="0">
              <a:lnSpc>
                <a:spcPct val="110000"/>
              </a:lnSpc>
              <a:spcBef>
                <a:spcPts val="0"/>
              </a:spcBef>
              <a:spcAft>
                <a:spcPts val="600"/>
              </a:spcAft>
              <a:buNone/>
            </a:pPr>
            <a:r>
              <a:rPr lang="en-US" sz="2400" dirty="0" smtClean="0"/>
              <a:t>Fish 1 hour, bread 1.5 hours </a:t>
            </a:r>
            <a:r>
              <a:rPr lang="en-US" sz="2400" dirty="0" smtClean="0">
                <a:sym typeface="Wingdings" panose="05000000000000000000" pitchFamily="2" charset="2"/>
              </a:rPr>
              <a:t> for one additional loaf of bread Mrs. </a:t>
            </a:r>
            <a:r>
              <a:rPr lang="en-US" sz="2400" dirty="0" err="1" smtClean="0">
                <a:sym typeface="Wingdings" panose="05000000000000000000" pitchFamily="2" charset="2"/>
              </a:rPr>
              <a:t>Richlander</a:t>
            </a:r>
            <a:r>
              <a:rPr lang="en-US" sz="2400" dirty="0" smtClean="0">
                <a:sym typeface="Wingdings" panose="05000000000000000000" pitchFamily="2" charset="2"/>
              </a:rPr>
              <a:t> must give up</a:t>
            </a:r>
          </a:p>
          <a:p>
            <a:pPr marL="0" indent="0">
              <a:lnSpc>
                <a:spcPct val="110000"/>
              </a:lnSpc>
              <a:spcBef>
                <a:spcPts val="0"/>
              </a:spcBef>
              <a:spcAft>
                <a:spcPts val="600"/>
              </a:spcAft>
              <a:buNone/>
            </a:pPr>
            <a:r>
              <a:rPr lang="en-US" sz="2400" dirty="0" smtClean="0">
                <a:sym typeface="Wingdings" panose="05000000000000000000" pitchFamily="2" charset="2"/>
              </a:rPr>
              <a:t> 1.5 units of fish.</a:t>
            </a:r>
            <a:endParaRPr lang="en-US" sz="2400" dirty="0" smtClean="0"/>
          </a:p>
          <a:p>
            <a:pPr marL="0" indent="0">
              <a:lnSpc>
                <a:spcPct val="110000"/>
              </a:lnSpc>
              <a:spcBef>
                <a:spcPts val="0"/>
              </a:spcBef>
              <a:spcAft>
                <a:spcPts val="600"/>
              </a:spcAft>
              <a:buNone/>
            </a:pPr>
            <a:endParaRPr lang="tr-TR" sz="2400" dirty="0"/>
          </a:p>
        </p:txBody>
      </p:sp>
    </p:spTree>
    <p:extLst>
      <p:ext uri="{BB962C8B-B14F-4D97-AF65-F5344CB8AC3E}">
        <p14:creationId xmlns:p14="http://schemas.microsoft.com/office/powerpoint/2010/main" val="318455481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Before we lose ourselves in these calculations …</a:t>
            </a:r>
            <a:endParaRPr lang="tr-TR" sz="2800" dirty="0"/>
          </a:p>
        </p:txBody>
      </p:sp>
      <p:sp>
        <p:nvSpPr>
          <p:cNvPr id="5" name="Subtitle 4"/>
          <p:cNvSpPr>
            <a:spLocks noGrp="1"/>
          </p:cNvSpPr>
          <p:nvPr>
            <p:ph type="body" idx="1"/>
          </p:nvPr>
        </p:nvSpPr>
        <p:spPr/>
        <p:txBody>
          <a:bodyPr/>
          <a:lstStyle/>
          <a:p>
            <a:r>
              <a:rPr lang="en-US" dirty="0" smtClean="0"/>
              <a:t>Solution</a:t>
            </a:r>
            <a:endParaRPr lang="tr-TR" dirty="0"/>
          </a:p>
        </p:txBody>
      </p:sp>
    </p:spTree>
    <p:extLst>
      <p:ext uri="{BB962C8B-B14F-4D97-AF65-F5344CB8AC3E}">
        <p14:creationId xmlns:p14="http://schemas.microsoft.com/office/powerpoint/2010/main" val="1549363589"/>
      </p:ext>
    </p:extLst>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Let’s see the best “solution” to the specialization and trade case</a:t>
            </a:r>
            <a:endParaRPr lang="tr-TR" sz="2800" dirty="0"/>
          </a:p>
        </p:txBody>
      </p:sp>
      <p:sp>
        <p:nvSpPr>
          <p:cNvPr id="5" name="Subtitle 4"/>
          <p:cNvSpPr>
            <a:spLocks noGrp="1"/>
          </p:cNvSpPr>
          <p:nvPr>
            <p:ph type="body" idx="1"/>
          </p:nvPr>
        </p:nvSpPr>
        <p:spPr/>
        <p:txBody>
          <a:bodyPr/>
          <a:lstStyle/>
          <a:p>
            <a:r>
              <a:rPr lang="en-US" dirty="0" smtClean="0"/>
              <a:t>Solution</a:t>
            </a:r>
            <a:endParaRPr lang="tr-TR" dirty="0"/>
          </a:p>
        </p:txBody>
      </p:sp>
    </p:spTree>
    <p:extLst>
      <p:ext uri="{BB962C8B-B14F-4D97-AF65-F5344CB8AC3E}">
        <p14:creationId xmlns:p14="http://schemas.microsoft.com/office/powerpoint/2010/main" val="3530868310"/>
      </p:ext>
    </p:extLst>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We agreed that </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Mrs. </a:t>
            </a:r>
            <a:r>
              <a:rPr lang="en-US" sz="2400" dirty="0" err="1" smtClean="0"/>
              <a:t>Poorlander</a:t>
            </a:r>
            <a:r>
              <a:rPr lang="en-US" sz="2400" dirty="0" smtClean="0"/>
              <a:t> specializes in bread and Mrs. </a:t>
            </a:r>
            <a:r>
              <a:rPr lang="en-US" sz="2400" dirty="0" err="1" smtClean="0"/>
              <a:t>Richlander</a:t>
            </a:r>
            <a:r>
              <a:rPr lang="en-US" sz="2400" dirty="0" smtClean="0"/>
              <a:t> in fish.</a:t>
            </a:r>
          </a:p>
          <a:p>
            <a:pPr marL="0" indent="0">
              <a:spcBef>
                <a:spcPts val="0"/>
              </a:spcBef>
              <a:spcAft>
                <a:spcPts val="1200"/>
              </a:spcAft>
              <a:buNone/>
            </a:pPr>
            <a:r>
              <a:rPr lang="en-US" sz="2400" dirty="0" smtClean="0"/>
              <a:t>That means</a:t>
            </a:r>
          </a:p>
          <a:p>
            <a:pPr marL="0" indent="0">
              <a:spcBef>
                <a:spcPts val="0"/>
              </a:spcBef>
              <a:spcAft>
                <a:spcPts val="1200"/>
              </a:spcAft>
              <a:buNone/>
            </a:pPr>
            <a:r>
              <a:rPr lang="en-US" sz="2400" dirty="0" smtClean="0"/>
              <a:t>Mrs. P will produce bread for her own consumption and also to sell to Mrs. R (in exchange of fish)</a:t>
            </a:r>
          </a:p>
          <a:p>
            <a:pPr marL="0" indent="0">
              <a:spcBef>
                <a:spcPts val="0"/>
              </a:spcBef>
              <a:spcAft>
                <a:spcPts val="1200"/>
              </a:spcAft>
              <a:buNone/>
            </a:pPr>
            <a:r>
              <a:rPr lang="en-US" sz="2400" dirty="0" smtClean="0"/>
              <a:t>Mrs. R will produce fish for her own consumption and also to sell to Mrs. P (in exchange of bread)</a:t>
            </a:r>
          </a:p>
        </p:txBody>
      </p:sp>
    </p:spTree>
    <p:extLst>
      <p:ext uri="{BB962C8B-B14F-4D97-AF65-F5344CB8AC3E}">
        <p14:creationId xmlns:p14="http://schemas.microsoft.com/office/powerpoint/2010/main" val="75008490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How much? Partial or complete?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Complete specialization by both is not optimal.</a:t>
            </a:r>
          </a:p>
          <a:p>
            <a:pPr marL="0" indent="0">
              <a:spcBef>
                <a:spcPts val="0"/>
              </a:spcBef>
              <a:spcAft>
                <a:spcPts val="2400"/>
              </a:spcAft>
              <a:buNone/>
            </a:pPr>
            <a:r>
              <a:rPr lang="en-US" sz="2400" dirty="0" smtClean="0"/>
              <a:t>Mrs. </a:t>
            </a:r>
            <a:r>
              <a:rPr lang="en-US" sz="2400" dirty="0" err="1" smtClean="0"/>
              <a:t>Richlander</a:t>
            </a:r>
            <a:r>
              <a:rPr lang="en-US" sz="2400" dirty="0" smtClean="0"/>
              <a:t> produces 30 fish,  </a:t>
            </a:r>
          </a:p>
          <a:p>
            <a:pPr marL="0" indent="0">
              <a:spcBef>
                <a:spcPts val="0"/>
              </a:spcBef>
              <a:spcAft>
                <a:spcPts val="2400"/>
              </a:spcAft>
              <a:buNone/>
            </a:pPr>
            <a:r>
              <a:rPr lang="en-US" sz="2400" dirty="0" smtClean="0"/>
              <a:t>Mrs. </a:t>
            </a:r>
            <a:r>
              <a:rPr lang="en-US" sz="2400" dirty="0" err="1" smtClean="0"/>
              <a:t>Poorlander</a:t>
            </a:r>
            <a:r>
              <a:rPr lang="en-US" sz="2400" dirty="0" smtClean="0"/>
              <a:t> produces 15 loaves of bread.</a:t>
            </a:r>
          </a:p>
          <a:p>
            <a:pPr marL="0" indent="0">
              <a:spcBef>
                <a:spcPts val="0"/>
              </a:spcBef>
              <a:spcAft>
                <a:spcPts val="2400"/>
              </a:spcAft>
              <a:buNone/>
            </a:pPr>
            <a:r>
              <a:rPr lang="en-US" sz="2400" dirty="0" smtClean="0"/>
              <a:t>This is not a good resource allocation if your goal is to eat maximum number of sandwiches.</a:t>
            </a:r>
          </a:p>
        </p:txBody>
      </p:sp>
      <p:sp>
        <p:nvSpPr>
          <p:cNvPr id="4" name="Rectangle 3"/>
          <p:cNvSpPr/>
          <p:nvPr/>
        </p:nvSpPr>
        <p:spPr>
          <a:xfrm>
            <a:off x="152400" y="4648199"/>
            <a:ext cx="8839200" cy="1031051"/>
          </a:xfrm>
          <a:prstGeom prst="rect">
            <a:avLst/>
          </a:prstGeom>
          <a:solidFill>
            <a:schemeClr val="bg1">
              <a:lumMod val="95000"/>
            </a:schemeClr>
          </a:solidFill>
        </p:spPr>
        <p:txBody>
          <a:bodyPr wrap="square">
            <a:spAutoFit/>
          </a:bodyPr>
          <a:lstStyle/>
          <a:p>
            <a:pPr>
              <a:spcAft>
                <a:spcPts val="600"/>
              </a:spcAft>
            </a:pPr>
            <a:r>
              <a:rPr lang="en-US" sz="2800" dirty="0" smtClean="0"/>
              <a:t>Mrs. </a:t>
            </a:r>
            <a:r>
              <a:rPr lang="en-US" sz="2800" dirty="0" err="1" smtClean="0"/>
              <a:t>Richlander</a:t>
            </a:r>
            <a:r>
              <a:rPr lang="en-US" sz="2800" dirty="0" smtClean="0"/>
              <a:t>: 1 fish in 1 hour and 1 bread in 1.5 hours.</a:t>
            </a:r>
            <a:endParaRPr lang="tr-TR" sz="2800" dirty="0" smtClean="0"/>
          </a:p>
          <a:p>
            <a:pPr>
              <a:spcAft>
                <a:spcPts val="600"/>
              </a:spcAft>
            </a:pPr>
            <a:r>
              <a:rPr lang="en-US" sz="2800" dirty="0" smtClean="0"/>
              <a:t>Mts. </a:t>
            </a:r>
            <a:r>
              <a:rPr lang="en-US" sz="2800" dirty="0" err="1" smtClean="0"/>
              <a:t>Poorlander</a:t>
            </a:r>
            <a:r>
              <a:rPr lang="en-US" sz="2800" dirty="0" smtClean="0"/>
              <a:t>: 1 fish in 3 hours and 1 bread in 2 hours.</a:t>
            </a:r>
          </a:p>
        </p:txBody>
      </p:sp>
    </p:spTree>
    <p:extLst>
      <p:ext uri="{BB962C8B-B14F-4D97-AF65-F5344CB8AC3E}">
        <p14:creationId xmlns:p14="http://schemas.microsoft.com/office/powerpoint/2010/main" val="3209171663"/>
      </p:ext>
    </p:extLst>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Use this method</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smtClean="0"/>
              <a:t>Let P produce bread and R produce fish one unit at a time, so that at each step the number of breads equals the number of fish, until one of them uses up all her 30 hours.</a:t>
            </a:r>
          </a:p>
          <a:p>
            <a:pPr marL="0" indent="0">
              <a:spcBef>
                <a:spcPts val="0"/>
              </a:spcBef>
              <a:spcAft>
                <a:spcPts val="600"/>
              </a:spcAft>
              <a:buNone/>
            </a:pPr>
            <a:r>
              <a:rPr lang="en-US" sz="2400" dirty="0" smtClean="0"/>
              <a:t>This will be P, at that point you have 15 units of bread and 15 units of fish.</a:t>
            </a:r>
          </a:p>
          <a:p>
            <a:pPr marL="0" indent="0">
              <a:spcBef>
                <a:spcPts val="0"/>
              </a:spcBef>
              <a:spcAft>
                <a:spcPts val="600"/>
              </a:spcAft>
              <a:buNone/>
            </a:pPr>
            <a:r>
              <a:rPr lang="en-US" sz="2400" dirty="0" smtClean="0"/>
              <a:t>R has still 15 hours free time.</a:t>
            </a:r>
          </a:p>
          <a:p>
            <a:pPr marL="0" indent="0">
              <a:spcBef>
                <a:spcPts val="0"/>
              </a:spcBef>
              <a:spcAft>
                <a:spcPts val="600"/>
              </a:spcAft>
              <a:buNone/>
            </a:pPr>
            <a:r>
              <a:rPr lang="en-US" sz="2400" dirty="0" smtClean="0"/>
              <a:t>Let R produce 1 fish and 1 bread until she uses up all her remaining 15 hours.</a:t>
            </a:r>
          </a:p>
          <a:p>
            <a:pPr marL="0" indent="0">
              <a:spcBef>
                <a:spcPts val="0"/>
              </a:spcBef>
              <a:spcAft>
                <a:spcPts val="600"/>
              </a:spcAft>
              <a:buNone/>
            </a:pPr>
            <a:r>
              <a:rPr lang="en-US" sz="2400" dirty="0" smtClean="0"/>
              <a:t>You will have an additional 15/2.5 = 6 fish and bread.</a:t>
            </a:r>
          </a:p>
        </p:txBody>
      </p:sp>
      <p:sp>
        <p:nvSpPr>
          <p:cNvPr id="4" name="Rectangle 3"/>
          <p:cNvSpPr/>
          <p:nvPr/>
        </p:nvSpPr>
        <p:spPr>
          <a:xfrm>
            <a:off x="609600" y="5562600"/>
            <a:ext cx="7993360" cy="907941"/>
          </a:xfrm>
          <a:prstGeom prst="rect">
            <a:avLst/>
          </a:prstGeom>
          <a:solidFill>
            <a:schemeClr val="bg1">
              <a:lumMod val="95000"/>
            </a:schemeClr>
          </a:solidFill>
        </p:spPr>
        <p:txBody>
          <a:bodyPr wrap="square">
            <a:spAutoFit/>
          </a:bodyPr>
          <a:lstStyle/>
          <a:p>
            <a:pPr>
              <a:spcAft>
                <a:spcPts val="600"/>
              </a:spcAft>
            </a:pPr>
            <a:r>
              <a:rPr lang="en-US" sz="2400" dirty="0" smtClean="0"/>
              <a:t>Mrs. </a:t>
            </a:r>
            <a:r>
              <a:rPr lang="en-US" sz="2400" dirty="0" err="1" smtClean="0"/>
              <a:t>Richlander</a:t>
            </a:r>
            <a:r>
              <a:rPr lang="en-US" sz="2400" dirty="0" smtClean="0"/>
              <a:t>: 1 fish in 1 hour and 1 bread in 1.5 hours.</a:t>
            </a:r>
            <a:endParaRPr lang="tr-TR" sz="2400" dirty="0" smtClean="0"/>
          </a:p>
          <a:p>
            <a:pPr>
              <a:spcAft>
                <a:spcPts val="600"/>
              </a:spcAft>
            </a:pPr>
            <a:r>
              <a:rPr lang="en-US" sz="2400" dirty="0" smtClean="0"/>
              <a:t>Mts. </a:t>
            </a:r>
            <a:r>
              <a:rPr lang="en-US" sz="2400" dirty="0" err="1" smtClean="0"/>
              <a:t>Poorlander</a:t>
            </a:r>
            <a:r>
              <a:rPr lang="en-US" sz="2400" dirty="0" smtClean="0"/>
              <a:t>: 1 fish in 3 hours and 1 bread in 2 hours.</a:t>
            </a:r>
          </a:p>
        </p:txBody>
      </p:sp>
    </p:spTree>
    <p:extLst>
      <p:ext uri="{BB962C8B-B14F-4D97-AF65-F5344CB8AC3E}">
        <p14:creationId xmlns:p14="http://schemas.microsoft.com/office/powerpoint/2010/main" val="121248066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The “best” resource allocation with specialization:</a:t>
            </a:r>
          </a:p>
          <a:p>
            <a:pPr marL="0" indent="0">
              <a:spcBef>
                <a:spcPts val="0"/>
              </a:spcBef>
              <a:spcAft>
                <a:spcPts val="2400"/>
              </a:spcAft>
              <a:buNone/>
            </a:pPr>
            <a:r>
              <a:rPr lang="en-US" sz="2400" dirty="0" smtClean="0"/>
              <a:t>Mrs. </a:t>
            </a:r>
            <a:r>
              <a:rPr lang="en-US" sz="2400" dirty="0" err="1" smtClean="0"/>
              <a:t>Poorlander</a:t>
            </a:r>
            <a:r>
              <a:rPr lang="en-US" sz="2400" dirty="0" smtClean="0"/>
              <a:t> completely specializes in bread:  She produces 15 breads.</a:t>
            </a:r>
          </a:p>
          <a:p>
            <a:pPr marL="0" indent="0">
              <a:spcBef>
                <a:spcPts val="0"/>
              </a:spcBef>
              <a:spcAft>
                <a:spcPts val="2400"/>
              </a:spcAft>
              <a:buNone/>
            </a:pPr>
            <a:r>
              <a:rPr lang="en-US" sz="2400" dirty="0" smtClean="0"/>
              <a:t>Mrs. </a:t>
            </a:r>
            <a:r>
              <a:rPr lang="en-US" sz="2400" dirty="0" err="1" smtClean="0"/>
              <a:t>Richlander</a:t>
            </a:r>
            <a:r>
              <a:rPr lang="en-US" sz="2400" dirty="0" smtClean="0"/>
              <a:t> mostly produces fish: 21 fish  (in 21 hours), and also some bread: 6 loaves of bread (in 9 hours).  This is partial specialization.</a:t>
            </a:r>
          </a:p>
          <a:p>
            <a:pPr marL="0" indent="0">
              <a:spcBef>
                <a:spcPts val="0"/>
              </a:spcBef>
              <a:spcAft>
                <a:spcPts val="2400"/>
              </a:spcAft>
              <a:buNone/>
            </a:pPr>
            <a:r>
              <a:rPr lang="en-US" sz="2400" dirty="0" smtClean="0"/>
              <a:t>They have 21 loaves of bread and 21 fish. </a:t>
            </a:r>
          </a:p>
        </p:txBody>
      </p:sp>
    </p:spTree>
    <p:extLst>
      <p:ext uri="{BB962C8B-B14F-4D97-AF65-F5344CB8AC3E}">
        <p14:creationId xmlns:p14="http://schemas.microsoft.com/office/powerpoint/2010/main" val="1128105579"/>
      </p:ext>
    </p:extLst>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Specialization and division of labor gives them 3 more sandwiches.</a:t>
            </a:r>
          </a:p>
          <a:p>
            <a:pPr marL="0" indent="0">
              <a:spcBef>
                <a:spcPts val="0"/>
              </a:spcBef>
              <a:spcAft>
                <a:spcPts val="2400"/>
              </a:spcAft>
              <a:buNone/>
            </a:pPr>
            <a:r>
              <a:rPr lang="en-US" sz="2400" dirty="0" smtClean="0"/>
              <a:t>How will they divide up the gains from trade?</a:t>
            </a:r>
          </a:p>
          <a:p>
            <a:pPr marL="0" indent="0">
              <a:spcBef>
                <a:spcPts val="0"/>
              </a:spcBef>
              <a:spcAft>
                <a:spcPts val="2400"/>
              </a:spcAft>
              <a:buNone/>
            </a:pPr>
            <a:r>
              <a:rPr lang="en-US" sz="2400" dirty="0" smtClean="0">
                <a:solidFill>
                  <a:srgbClr val="FF0000"/>
                </a:solidFill>
              </a:rPr>
              <a:t>After trade each individual should have at least the consumption level she could have without trade.</a:t>
            </a:r>
          </a:p>
          <a:p>
            <a:pPr marL="0" indent="0">
              <a:spcBef>
                <a:spcPts val="0"/>
              </a:spcBef>
              <a:spcAft>
                <a:spcPts val="2400"/>
              </a:spcAft>
              <a:buNone/>
            </a:pPr>
            <a:r>
              <a:rPr lang="en-US" sz="2000" dirty="0" smtClean="0"/>
              <a:t>Otherwise the individual who ends up with fewer sandwiches with trade will not agree to specialization and trade.</a:t>
            </a:r>
          </a:p>
        </p:txBody>
      </p:sp>
    </p:spTree>
    <p:extLst>
      <p:ext uri="{BB962C8B-B14F-4D97-AF65-F5344CB8AC3E}">
        <p14:creationId xmlns:p14="http://schemas.microsoft.com/office/powerpoint/2010/main" val="236985433"/>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fontScale="92500" lnSpcReduction="10000"/>
          </a:bodyPr>
          <a:lstStyle/>
          <a:p>
            <a:pPr marL="0" indent="0">
              <a:spcBef>
                <a:spcPts val="0"/>
              </a:spcBef>
              <a:spcAft>
                <a:spcPts val="2400"/>
              </a:spcAft>
              <a:buNone/>
            </a:pPr>
            <a:r>
              <a:rPr lang="tr-TR" sz="2400" dirty="0" err="1" smtClean="0"/>
              <a:t>In</a:t>
            </a:r>
            <a:r>
              <a:rPr lang="tr-TR" sz="2400" dirty="0" smtClean="0"/>
              <a:t> </a:t>
            </a:r>
            <a:r>
              <a:rPr lang="tr-TR" sz="2400" dirty="0" err="1" smtClean="0"/>
              <a:t>the</a:t>
            </a:r>
            <a:r>
              <a:rPr lang="tr-TR" sz="2400" dirty="0" smtClean="0"/>
              <a:t> </a:t>
            </a:r>
            <a:r>
              <a:rPr lang="tr-TR" sz="2400" dirty="0" err="1" smtClean="0"/>
              <a:t>beginning</a:t>
            </a:r>
            <a:r>
              <a:rPr lang="tr-TR" sz="2400" smtClean="0"/>
              <a:t> </a:t>
            </a:r>
            <a:r>
              <a:rPr lang="en-US" sz="2400" smtClean="0"/>
              <a:t>I </a:t>
            </a:r>
            <a:r>
              <a:rPr lang="en-US" sz="2400" dirty="0" smtClean="0"/>
              <a:t>didn’t explain that part very well.</a:t>
            </a:r>
          </a:p>
          <a:p>
            <a:pPr marL="0" indent="0">
              <a:spcBef>
                <a:spcPts val="0"/>
              </a:spcBef>
              <a:spcAft>
                <a:spcPts val="2400"/>
              </a:spcAft>
              <a:buNone/>
            </a:pPr>
            <a:r>
              <a:rPr lang="en-US" sz="2400" dirty="0" smtClean="0"/>
              <a:t>Therefore, some people gave 11 of these 21 sandwiches to one individual and the remaining 10 to the other.  (equality, fairness)</a:t>
            </a:r>
          </a:p>
          <a:p>
            <a:pPr marL="0" indent="0">
              <a:spcBef>
                <a:spcPts val="0"/>
              </a:spcBef>
              <a:spcAft>
                <a:spcPts val="2400"/>
              </a:spcAft>
              <a:buNone/>
            </a:pPr>
            <a:r>
              <a:rPr lang="en-US" sz="2400" dirty="0" smtClean="0"/>
              <a:t>This is certainly great for Mrs. P. but not acceptable to Mrs. R.  She  wants at least 12 sandwiches to agree to specialization.</a:t>
            </a:r>
          </a:p>
          <a:p>
            <a:pPr marL="0" indent="0">
              <a:spcBef>
                <a:spcPts val="0"/>
              </a:spcBef>
              <a:spcAft>
                <a:spcPts val="2400"/>
              </a:spcAft>
              <a:buNone/>
            </a:pPr>
            <a:r>
              <a:rPr lang="en-US" sz="2400" dirty="0" smtClean="0"/>
              <a:t>But this point is less important.</a:t>
            </a:r>
          </a:p>
          <a:p>
            <a:pPr marL="0" indent="0">
              <a:spcBef>
                <a:spcPts val="0"/>
              </a:spcBef>
              <a:spcAft>
                <a:spcPts val="2400"/>
              </a:spcAft>
              <a:buNone/>
            </a:pPr>
            <a:r>
              <a:rPr lang="en-US" sz="2400" dirty="0" smtClean="0">
                <a:solidFill>
                  <a:srgbClr val="FF0000"/>
                </a:solidFill>
              </a:rPr>
              <a:t>The important point is that with specialization and division of labor we “create” 3 extra sandwiches even though Mrs. P. and Mrs. R.  work the same total number of hours and the technology they use is the same old technology! </a:t>
            </a:r>
          </a:p>
        </p:txBody>
      </p:sp>
    </p:spTree>
    <p:extLst>
      <p:ext uri="{BB962C8B-B14F-4D97-AF65-F5344CB8AC3E}">
        <p14:creationId xmlns:p14="http://schemas.microsoft.com/office/powerpoint/2010/main" val="1533661758"/>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Lecture starts … </a:t>
            </a:r>
            <a:endParaRPr lang="tr-TR" sz="2800" dirty="0"/>
          </a:p>
        </p:txBody>
      </p:sp>
      <p:sp>
        <p:nvSpPr>
          <p:cNvPr id="3" name="Content Placeholder 2"/>
          <p:cNvSpPr>
            <a:spLocks noGrp="1"/>
          </p:cNvSpPr>
          <p:nvPr>
            <p:ph idx="1"/>
          </p:nvPr>
        </p:nvSpPr>
        <p:spPr/>
        <p:txBody>
          <a:bodyPr>
            <a:normAutofit/>
          </a:bodyPr>
          <a:lstStyle/>
          <a:p>
            <a:pPr marL="0" indent="0" algn="ctr">
              <a:spcBef>
                <a:spcPts val="0"/>
              </a:spcBef>
              <a:spcAft>
                <a:spcPts val="1200"/>
              </a:spcAft>
              <a:buNone/>
            </a:pPr>
            <a:r>
              <a:rPr lang="en-US" dirty="0" smtClean="0"/>
              <a:t>Please turn off phones.</a:t>
            </a:r>
            <a:endParaRPr lang="tr-TR" dirty="0"/>
          </a:p>
        </p:txBody>
      </p:sp>
    </p:spTree>
    <p:extLst>
      <p:ext uri="{BB962C8B-B14F-4D97-AF65-F5344CB8AC3E}">
        <p14:creationId xmlns:p14="http://schemas.microsoft.com/office/powerpoint/2010/main" val="3629314903"/>
      </p:ext>
    </p:extLst>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Dividing the gains from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Equal sharing of gains from trade</a:t>
            </a:r>
          </a:p>
          <a:p>
            <a:pPr marL="0" indent="0">
              <a:spcBef>
                <a:spcPts val="0"/>
              </a:spcBef>
              <a:spcAft>
                <a:spcPts val="2400"/>
              </a:spcAft>
              <a:buNone/>
            </a:pPr>
            <a:r>
              <a:rPr lang="en-US" sz="2400" dirty="0" smtClean="0"/>
              <a:t>Mrs. </a:t>
            </a:r>
            <a:r>
              <a:rPr lang="en-US" sz="2400" dirty="0" err="1" smtClean="0"/>
              <a:t>Poorlander</a:t>
            </a:r>
            <a:r>
              <a:rPr lang="en-US" sz="2400" dirty="0" smtClean="0"/>
              <a:t> “sells” 7.5 units of bread to Mrs. </a:t>
            </a:r>
            <a:r>
              <a:rPr lang="en-US" sz="2400" dirty="0" err="1" smtClean="0"/>
              <a:t>Richlander</a:t>
            </a:r>
            <a:r>
              <a:rPr lang="en-US" sz="2400" dirty="0" smtClean="0"/>
              <a:t> and “buys” 7.5 units of fish, so that she can make 7.5 sandwiches. This is 1.5 more than she had in the no trade situation.</a:t>
            </a:r>
          </a:p>
          <a:p>
            <a:pPr marL="0" indent="0">
              <a:spcBef>
                <a:spcPts val="0"/>
              </a:spcBef>
              <a:spcAft>
                <a:spcPts val="2400"/>
              </a:spcAft>
              <a:buNone/>
            </a:pPr>
            <a:r>
              <a:rPr lang="en-US" sz="2400" dirty="0" smtClean="0"/>
              <a:t>Mrs. </a:t>
            </a:r>
            <a:r>
              <a:rPr lang="en-US" sz="2400" dirty="0" err="1" smtClean="0"/>
              <a:t>Richlander</a:t>
            </a:r>
            <a:r>
              <a:rPr lang="en-US" sz="2400" dirty="0" smtClean="0"/>
              <a:t> “sells” 7.5 fish to Mrs. </a:t>
            </a:r>
            <a:r>
              <a:rPr lang="en-US" sz="2400" dirty="0" err="1" smtClean="0"/>
              <a:t>Poorlander</a:t>
            </a:r>
            <a:r>
              <a:rPr lang="en-US" sz="2400" dirty="0" smtClean="0"/>
              <a:t> and “buys” 7.5 units of bread from her.  After trade, Mrs. </a:t>
            </a:r>
            <a:r>
              <a:rPr lang="en-US" sz="2400" dirty="0" err="1" smtClean="0"/>
              <a:t>Richlander</a:t>
            </a:r>
            <a:r>
              <a:rPr lang="en-US" sz="2400" dirty="0" smtClean="0"/>
              <a:t> can make 13.5 sandwiches. This is 1.5 more than the no trade situation.</a:t>
            </a:r>
          </a:p>
        </p:txBody>
      </p:sp>
    </p:spTree>
    <p:extLst>
      <p:ext uri="{BB962C8B-B14F-4D97-AF65-F5344CB8AC3E}">
        <p14:creationId xmlns:p14="http://schemas.microsoft.com/office/powerpoint/2010/main" val="957697391"/>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sz="2800" dirty="0" smtClean="0"/>
              <a:t>Poorland, Production Possibilities</a:t>
            </a:r>
            <a:br>
              <a:rPr lang="en-US" sz="2800" dirty="0" smtClean="0"/>
            </a:br>
            <a:r>
              <a:rPr lang="en-US" sz="2400" dirty="0" smtClean="0"/>
              <a:t>(She has 30 hours, can produce 1 fish in 3 hours and 1 bread in 2 hours)</a:t>
            </a:r>
          </a:p>
        </p:txBody>
      </p:sp>
      <p:sp>
        <p:nvSpPr>
          <p:cNvPr id="27" name="Content Placeholder 26"/>
          <p:cNvSpPr>
            <a:spLocks noGrp="1"/>
          </p:cNvSpPr>
          <p:nvPr>
            <p:ph idx="1"/>
          </p:nvPr>
        </p:nvSpPr>
        <p:spPr/>
        <p:txBody>
          <a:bodyPr/>
          <a:lstStyle/>
          <a:p>
            <a:endParaRPr lang="tr-TR"/>
          </a:p>
        </p:txBody>
      </p:sp>
      <p:sp>
        <p:nvSpPr>
          <p:cNvPr id="13315" name="Line 3"/>
          <p:cNvSpPr>
            <a:spLocks noChangeShapeType="1"/>
          </p:cNvSpPr>
          <p:nvPr/>
        </p:nvSpPr>
        <p:spPr bwMode="auto">
          <a:xfrm>
            <a:off x="2133600" y="1981200"/>
            <a:ext cx="0" cy="381000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6" name="Line 4"/>
          <p:cNvSpPr>
            <a:spLocks noChangeShapeType="1"/>
          </p:cNvSpPr>
          <p:nvPr/>
        </p:nvSpPr>
        <p:spPr bwMode="auto">
          <a:xfrm>
            <a:off x="2133600" y="5791200"/>
            <a:ext cx="4428000" cy="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7" name="Rectangle 5"/>
          <p:cNvSpPr>
            <a:spLocks noChangeArrowheads="1"/>
          </p:cNvSpPr>
          <p:nvPr/>
        </p:nvSpPr>
        <p:spPr bwMode="auto">
          <a:xfrm>
            <a:off x="1562100" y="2514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15</a:t>
            </a:r>
            <a:endParaRPr lang="en-US" dirty="0"/>
          </a:p>
        </p:txBody>
      </p:sp>
      <p:sp>
        <p:nvSpPr>
          <p:cNvPr id="13318" name="Rectangle 6"/>
          <p:cNvSpPr>
            <a:spLocks noChangeArrowheads="1"/>
          </p:cNvSpPr>
          <p:nvPr/>
        </p:nvSpPr>
        <p:spPr bwMode="auto">
          <a:xfrm>
            <a:off x="1295400" y="1752600"/>
            <a:ext cx="735971"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Bread</a:t>
            </a:r>
            <a:endParaRPr lang="en-US" dirty="0"/>
          </a:p>
        </p:txBody>
      </p:sp>
      <p:sp>
        <p:nvSpPr>
          <p:cNvPr id="13319" name="Rectangle 7"/>
          <p:cNvSpPr>
            <a:spLocks noChangeArrowheads="1"/>
          </p:cNvSpPr>
          <p:nvPr/>
        </p:nvSpPr>
        <p:spPr bwMode="auto">
          <a:xfrm>
            <a:off x="6392021" y="5805264"/>
            <a:ext cx="556243"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Fish</a:t>
            </a:r>
            <a:endParaRPr lang="en-US" dirty="0"/>
          </a:p>
        </p:txBody>
      </p:sp>
      <p:sp>
        <p:nvSpPr>
          <p:cNvPr id="13320" name="Rectangle 8"/>
          <p:cNvSpPr>
            <a:spLocks noChangeArrowheads="1"/>
          </p:cNvSpPr>
          <p:nvPr/>
        </p:nvSpPr>
        <p:spPr bwMode="auto">
          <a:xfrm>
            <a:off x="4114800" y="5943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10</a:t>
            </a:r>
          </a:p>
        </p:txBody>
      </p:sp>
      <p:sp>
        <p:nvSpPr>
          <p:cNvPr id="13322" name="Oval 10"/>
          <p:cNvSpPr>
            <a:spLocks noChangeArrowheads="1"/>
          </p:cNvSpPr>
          <p:nvPr/>
        </p:nvSpPr>
        <p:spPr bwMode="auto">
          <a:xfrm>
            <a:off x="2026170" y="259080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3" name="Oval 11"/>
          <p:cNvSpPr>
            <a:spLocks noChangeArrowheads="1"/>
          </p:cNvSpPr>
          <p:nvPr/>
        </p:nvSpPr>
        <p:spPr bwMode="auto">
          <a:xfrm>
            <a:off x="4220980" y="570001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4" name="Line 12"/>
          <p:cNvSpPr>
            <a:spLocks noChangeShapeType="1"/>
          </p:cNvSpPr>
          <p:nvPr/>
        </p:nvSpPr>
        <p:spPr bwMode="auto">
          <a:xfrm>
            <a:off x="2133600" y="2667000"/>
            <a:ext cx="2209800" cy="3124200"/>
          </a:xfrm>
          <a:prstGeom prst="line">
            <a:avLst/>
          </a:prstGeom>
          <a:noFill/>
          <a:ln w="38100">
            <a:solidFill>
              <a:schemeClr val="tx1"/>
            </a:solidFill>
            <a:round/>
            <a:headEnd type="none" w="sm" len="sm"/>
            <a:tailEnd type="none" w="sm" len="sm"/>
          </a:ln>
        </p:spPr>
        <p:txBody>
          <a:bodyPr/>
          <a:lstStyle/>
          <a:p>
            <a:endParaRPr lang="tr-TR" dirty="0"/>
          </a:p>
        </p:txBody>
      </p:sp>
      <p:sp>
        <p:nvSpPr>
          <p:cNvPr id="13325" name="Oval 13"/>
          <p:cNvSpPr>
            <a:spLocks noChangeArrowheads="1"/>
          </p:cNvSpPr>
          <p:nvPr/>
        </p:nvSpPr>
        <p:spPr bwMode="auto">
          <a:xfrm>
            <a:off x="3131840" y="4113096"/>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8" name="Rectangle 16"/>
          <p:cNvSpPr>
            <a:spLocks noChangeArrowheads="1"/>
          </p:cNvSpPr>
          <p:nvPr/>
        </p:nvSpPr>
        <p:spPr bwMode="auto">
          <a:xfrm>
            <a:off x="1748752" y="3995130"/>
            <a:ext cx="302968"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6</a:t>
            </a:r>
            <a:endParaRPr lang="en-US" dirty="0"/>
          </a:p>
        </p:txBody>
      </p:sp>
      <p:sp>
        <p:nvSpPr>
          <p:cNvPr id="13329" name="Rectangle 17"/>
          <p:cNvSpPr>
            <a:spLocks noChangeArrowheads="1"/>
          </p:cNvSpPr>
          <p:nvPr/>
        </p:nvSpPr>
        <p:spPr bwMode="auto">
          <a:xfrm>
            <a:off x="2905308" y="5867400"/>
            <a:ext cx="514564"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    6</a:t>
            </a:r>
            <a:endParaRPr lang="en-US" dirty="0"/>
          </a:p>
        </p:txBody>
      </p:sp>
      <p:sp>
        <p:nvSpPr>
          <p:cNvPr id="13330" name="Text Box 18"/>
          <p:cNvSpPr txBox="1">
            <a:spLocks noChangeArrowheads="1"/>
          </p:cNvSpPr>
          <p:nvPr/>
        </p:nvSpPr>
        <p:spPr bwMode="auto">
          <a:xfrm>
            <a:off x="3159075" y="3763888"/>
            <a:ext cx="404813" cy="457200"/>
          </a:xfrm>
          <a:prstGeom prst="rect">
            <a:avLst/>
          </a:prstGeom>
          <a:noFill/>
          <a:ln w="12700">
            <a:noFill/>
            <a:miter lim="800000"/>
            <a:headEnd type="none" w="sm" len="sm"/>
            <a:tailEnd type="none" w="sm" len="sm"/>
          </a:ln>
        </p:spPr>
        <p:txBody>
          <a:bodyPr wrap="none">
            <a:spAutoFit/>
          </a:bodyPr>
          <a:lstStyle/>
          <a:p>
            <a:pPr eaLnBrk="0" hangingPunct="0"/>
            <a:r>
              <a:rPr lang="en-US" dirty="0"/>
              <a:t>A</a:t>
            </a:r>
          </a:p>
        </p:txBody>
      </p:sp>
      <p:sp>
        <p:nvSpPr>
          <p:cNvPr id="21" name="Freeform 20"/>
          <p:cNvSpPr/>
          <p:nvPr/>
        </p:nvSpPr>
        <p:spPr>
          <a:xfrm>
            <a:off x="1979712" y="4183384"/>
            <a:ext cx="1244184" cy="1693888"/>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Oval 13"/>
          <p:cNvSpPr>
            <a:spLocks noChangeArrowheads="1"/>
          </p:cNvSpPr>
          <p:nvPr/>
        </p:nvSpPr>
        <p:spPr bwMode="auto">
          <a:xfrm>
            <a:off x="3605916" y="3717032"/>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23" name="Freeform 22"/>
          <p:cNvSpPr/>
          <p:nvPr/>
        </p:nvSpPr>
        <p:spPr>
          <a:xfrm>
            <a:off x="2051720" y="3774050"/>
            <a:ext cx="1656184" cy="2088232"/>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4" name="Rectangle 16"/>
          <p:cNvSpPr>
            <a:spLocks noChangeArrowheads="1"/>
          </p:cNvSpPr>
          <p:nvPr/>
        </p:nvSpPr>
        <p:spPr bwMode="auto">
          <a:xfrm>
            <a:off x="3491880" y="5733256"/>
            <a:ext cx="477695"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7.5</a:t>
            </a:r>
            <a:endParaRPr lang="en-US" dirty="0"/>
          </a:p>
        </p:txBody>
      </p:sp>
      <p:sp>
        <p:nvSpPr>
          <p:cNvPr id="25" name="Rectangle 16"/>
          <p:cNvSpPr>
            <a:spLocks noChangeArrowheads="1"/>
          </p:cNvSpPr>
          <p:nvPr/>
        </p:nvSpPr>
        <p:spPr bwMode="auto">
          <a:xfrm>
            <a:off x="1691680" y="3573016"/>
            <a:ext cx="477695"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7.5</a:t>
            </a:r>
            <a:endParaRPr lang="en-US" dirty="0"/>
          </a:p>
        </p:txBody>
      </p:sp>
      <p:sp>
        <p:nvSpPr>
          <p:cNvPr id="26" name="Text Box 18"/>
          <p:cNvSpPr txBox="1">
            <a:spLocks noChangeArrowheads="1"/>
          </p:cNvSpPr>
          <p:nvPr/>
        </p:nvSpPr>
        <p:spPr bwMode="auto">
          <a:xfrm>
            <a:off x="3807147" y="3429000"/>
            <a:ext cx="327334" cy="369332"/>
          </a:xfrm>
          <a:prstGeom prst="rect">
            <a:avLst/>
          </a:prstGeom>
          <a:noFill/>
          <a:ln w="12700">
            <a:noFill/>
            <a:miter lim="800000"/>
            <a:headEnd type="none" w="sm" len="sm"/>
            <a:tailEnd type="none" w="sm" len="sm"/>
          </a:ln>
        </p:spPr>
        <p:txBody>
          <a:bodyPr wrap="none">
            <a:spAutoFit/>
          </a:bodyPr>
          <a:lstStyle/>
          <a:p>
            <a:pPr eaLnBrk="0" hangingPunct="0"/>
            <a:r>
              <a:rPr lang="en-US" dirty="0"/>
              <a:t>D</a:t>
            </a:r>
          </a:p>
        </p:txBody>
      </p:sp>
    </p:spTree>
    <p:custDataLst>
      <p:tags r:id="rId1"/>
    </p:custDataLst>
    <p:extLst>
      <p:ext uri="{BB962C8B-B14F-4D97-AF65-F5344CB8AC3E}">
        <p14:creationId xmlns:p14="http://schemas.microsoft.com/office/powerpoint/2010/main" val="1920170799"/>
      </p:ext>
    </p:extLst>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sz="2800" dirty="0" smtClean="0"/>
              <a:t>Richland, Production Possibilities</a:t>
            </a:r>
            <a:br>
              <a:rPr lang="en-US" sz="2800" dirty="0" smtClean="0"/>
            </a:br>
            <a:r>
              <a:rPr lang="en-US" sz="2400" dirty="0" smtClean="0"/>
              <a:t>(She has 30 hours, can produce 1 fish in 1 hour and 1 bread in 1.5 hours)</a:t>
            </a:r>
          </a:p>
        </p:txBody>
      </p:sp>
      <p:sp>
        <p:nvSpPr>
          <p:cNvPr id="13315" name="Line 3"/>
          <p:cNvSpPr>
            <a:spLocks noChangeShapeType="1"/>
          </p:cNvSpPr>
          <p:nvPr/>
        </p:nvSpPr>
        <p:spPr bwMode="auto">
          <a:xfrm>
            <a:off x="2133600" y="1981200"/>
            <a:ext cx="0" cy="381000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6" name="Line 4"/>
          <p:cNvSpPr>
            <a:spLocks noChangeShapeType="1"/>
          </p:cNvSpPr>
          <p:nvPr/>
        </p:nvSpPr>
        <p:spPr bwMode="auto">
          <a:xfrm>
            <a:off x="2133600" y="5791200"/>
            <a:ext cx="4428000" cy="0"/>
          </a:xfrm>
          <a:prstGeom prst="line">
            <a:avLst/>
          </a:prstGeom>
          <a:noFill/>
          <a:ln w="12700">
            <a:solidFill>
              <a:schemeClr val="tx1"/>
            </a:solidFill>
            <a:round/>
            <a:headEnd type="none" w="sm" len="sm"/>
            <a:tailEnd type="none" w="sm" len="sm"/>
          </a:ln>
        </p:spPr>
        <p:txBody>
          <a:bodyPr wrap="none" anchor="ctr"/>
          <a:lstStyle/>
          <a:p>
            <a:endParaRPr lang="tr-TR" dirty="0"/>
          </a:p>
        </p:txBody>
      </p:sp>
      <p:sp>
        <p:nvSpPr>
          <p:cNvPr id="13317" name="Rectangle 5"/>
          <p:cNvSpPr>
            <a:spLocks noChangeArrowheads="1"/>
          </p:cNvSpPr>
          <p:nvPr/>
        </p:nvSpPr>
        <p:spPr bwMode="auto">
          <a:xfrm>
            <a:off x="1562100" y="2514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20</a:t>
            </a:r>
            <a:endParaRPr lang="en-US" dirty="0"/>
          </a:p>
        </p:txBody>
      </p:sp>
      <p:sp>
        <p:nvSpPr>
          <p:cNvPr id="13318" name="Rectangle 6"/>
          <p:cNvSpPr>
            <a:spLocks noChangeArrowheads="1"/>
          </p:cNvSpPr>
          <p:nvPr/>
        </p:nvSpPr>
        <p:spPr bwMode="auto">
          <a:xfrm>
            <a:off x="1295400" y="1752600"/>
            <a:ext cx="735971"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Bread</a:t>
            </a:r>
            <a:endParaRPr lang="en-US" dirty="0"/>
          </a:p>
        </p:txBody>
      </p:sp>
      <p:sp>
        <p:nvSpPr>
          <p:cNvPr id="13319" name="Rectangle 7"/>
          <p:cNvSpPr>
            <a:spLocks noChangeArrowheads="1"/>
          </p:cNvSpPr>
          <p:nvPr/>
        </p:nvSpPr>
        <p:spPr bwMode="auto">
          <a:xfrm>
            <a:off x="6392021" y="5805264"/>
            <a:ext cx="556243"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Fish</a:t>
            </a:r>
            <a:endParaRPr lang="en-US" dirty="0"/>
          </a:p>
        </p:txBody>
      </p:sp>
      <p:sp>
        <p:nvSpPr>
          <p:cNvPr id="13320" name="Rectangle 8"/>
          <p:cNvSpPr>
            <a:spLocks noChangeArrowheads="1"/>
          </p:cNvSpPr>
          <p:nvPr/>
        </p:nvSpPr>
        <p:spPr bwMode="auto">
          <a:xfrm>
            <a:off x="6096229" y="594360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30</a:t>
            </a:r>
          </a:p>
        </p:txBody>
      </p:sp>
      <p:sp>
        <p:nvSpPr>
          <p:cNvPr id="13322" name="Oval 10"/>
          <p:cNvSpPr>
            <a:spLocks noChangeArrowheads="1"/>
          </p:cNvSpPr>
          <p:nvPr/>
        </p:nvSpPr>
        <p:spPr bwMode="auto">
          <a:xfrm>
            <a:off x="2026170" y="259080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3" name="Oval 11"/>
          <p:cNvSpPr>
            <a:spLocks noChangeArrowheads="1"/>
          </p:cNvSpPr>
          <p:nvPr/>
        </p:nvSpPr>
        <p:spPr bwMode="auto">
          <a:xfrm>
            <a:off x="6156176" y="570001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13324" name="Line 12"/>
          <p:cNvSpPr>
            <a:spLocks noChangeShapeType="1"/>
          </p:cNvSpPr>
          <p:nvPr/>
        </p:nvSpPr>
        <p:spPr bwMode="auto">
          <a:xfrm>
            <a:off x="2133600" y="2667000"/>
            <a:ext cx="4094584" cy="3138264"/>
          </a:xfrm>
          <a:prstGeom prst="line">
            <a:avLst/>
          </a:prstGeom>
          <a:noFill/>
          <a:ln w="38100">
            <a:solidFill>
              <a:schemeClr val="tx1"/>
            </a:solidFill>
            <a:round/>
            <a:headEnd type="none" w="sm" len="sm"/>
            <a:tailEnd type="none" w="sm" len="sm"/>
          </a:ln>
        </p:spPr>
        <p:txBody>
          <a:bodyPr/>
          <a:lstStyle/>
          <a:p>
            <a:endParaRPr lang="tr-TR" dirty="0"/>
          </a:p>
        </p:txBody>
      </p:sp>
      <p:sp>
        <p:nvSpPr>
          <p:cNvPr id="13328" name="Rectangle 16"/>
          <p:cNvSpPr>
            <a:spLocks noChangeArrowheads="1"/>
          </p:cNvSpPr>
          <p:nvPr/>
        </p:nvSpPr>
        <p:spPr bwMode="auto">
          <a:xfrm>
            <a:off x="1619672" y="4067138"/>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12</a:t>
            </a:r>
            <a:endParaRPr lang="en-US" dirty="0"/>
          </a:p>
        </p:txBody>
      </p:sp>
      <p:sp>
        <p:nvSpPr>
          <p:cNvPr id="13329" name="Rectangle 17"/>
          <p:cNvSpPr>
            <a:spLocks noChangeArrowheads="1"/>
          </p:cNvSpPr>
          <p:nvPr/>
        </p:nvSpPr>
        <p:spPr bwMode="auto">
          <a:xfrm>
            <a:off x="4341753" y="5805264"/>
            <a:ext cx="806311"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    13,5</a:t>
            </a:r>
            <a:endParaRPr lang="en-US" dirty="0"/>
          </a:p>
        </p:txBody>
      </p:sp>
      <p:sp>
        <p:nvSpPr>
          <p:cNvPr id="13330" name="Text Box 18"/>
          <p:cNvSpPr txBox="1">
            <a:spLocks noChangeArrowheads="1"/>
          </p:cNvSpPr>
          <p:nvPr/>
        </p:nvSpPr>
        <p:spPr bwMode="auto">
          <a:xfrm>
            <a:off x="4095179" y="3861048"/>
            <a:ext cx="404813" cy="457200"/>
          </a:xfrm>
          <a:prstGeom prst="rect">
            <a:avLst/>
          </a:prstGeom>
          <a:noFill/>
          <a:ln w="12700">
            <a:noFill/>
            <a:miter lim="800000"/>
            <a:headEnd type="none" w="sm" len="sm"/>
            <a:tailEnd type="none" w="sm" len="sm"/>
          </a:ln>
        </p:spPr>
        <p:txBody>
          <a:bodyPr wrap="none">
            <a:spAutoFit/>
          </a:bodyPr>
          <a:lstStyle/>
          <a:p>
            <a:pPr eaLnBrk="0" hangingPunct="0"/>
            <a:r>
              <a:rPr lang="en-US" dirty="0"/>
              <a:t>A</a:t>
            </a:r>
          </a:p>
        </p:txBody>
      </p:sp>
      <p:sp>
        <p:nvSpPr>
          <p:cNvPr id="21" name="Freeform 20"/>
          <p:cNvSpPr/>
          <p:nvPr/>
        </p:nvSpPr>
        <p:spPr>
          <a:xfrm>
            <a:off x="1979712" y="4221088"/>
            <a:ext cx="2160240" cy="1656184"/>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Oval 13"/>
          <p:cNvSpPr>
            <a:spLocks noChangeArrowheads="1"/>
          </p:cNvSpPr>
          <p:nvPr/>
        </p:nvSpPr>
        <p:spPr bwMode="auto">
          <a:xfrm>
            <a:off x="4031960" y="4149080"/>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
        <p:nvSpPr>
          <p:cNvPr id="23" name="Freeform 22"/>
          <p:cNvSpPr/>
          <p:nvPr/>
        </p:nvSpPr>
        <p:spPr>
          <a:xfrm>
            <a:off x="2051720" y="3717032"/>
            <a:ext cx="2592288" cy="2145250"/>
          </a:xfrm>
          <a:custGeom>
            <a:avLst/>
            <a:gdLst>
              <a:gd name="connsiteX0" fmla="*/ 0 w 1244184"/>
              <a:gd name="connsiteY0" fmla="*/ 0 h 1693888"/>
              <a:gd name="connsiteX1" fmla="*/ 1229193 w 1244184"/>
              <a:gd name="connsiteY1" fmla="*/ 14990 h 1693888"/>
              <a:gd name="connsiteX2" fmla="*/ 1244184 w 1244184"/>
              <a:gd name="connsiteY2" fmla="*/ 1693888 h 1693888"/>
            </a:gdLst>
            <a:ahLst/>
            <a:cxnLst>
              <a:cxn ang="0">
                <a:pos x="connsiteX0" y="connsiteY0"/>
              </a:cxn>
              <a:cxn ang="0">
                <a:pos x="connsiteX1" y="connsiteY1"/>
              </a:cxn>
              <a:cxn ang="0">
                <a:pos x="connsiteX2" y="connsiteY2"/>
              </a:cxn>
            </a:cxnLst>
            <a:rect l="l" t="t" r="r" b="b"/>
            <a:pathLst>
              <a:path w="1244184" h="1693888">
                <a:moveTo>
                  <a:pt x="0" y="0"/>
                </a:moveTo>
                <a:lnTo>
                  <a:pt x="1229193" y="14990"/>
                </a:lnTo>
                <a:lnTo>
                  <a:pt x="1244184" y="169388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4" name="Rectangle 16"/>
          <p:cNvSpPr>
            <a:spLocks noChangeArrowheads="1"/>
          </p:cNvSpPr>
          <p:nvPr/>
        </p:nvSpPr>
        <p:spPr bwMode="auto">
          <a:xfrm>
            <a:off x="4007997" y="5795330"/>
            <a:ext cx="419987"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12</a:t>
            </a:r>
            <a:endParaRPr lang="en-US" dirty="0"/>
          </a:p>
        </p:txBody>
      </p:sp>
      <p:sp>
        <p:nvSpPr>
          <p:cNvPr id="25" name="Rectangle 16"/>
          <p:cNvSpPr>
            <a:spLocks noChangeArrowheads="1"/>
          </p:cNvSpPr>
          <p:nvPr/>
        </p:nvSpPr>
        <p:spPr bwMode="auto">
          <a:xfrm>
            <a:off x="1547664" y="3573016"/>
            <a:ext cx="594715" cy="369974"/>
          </a:xfrm>
          <a:prstGeom prst="rect">
            <a:avLst/>
          </a:prstGeom>
          <a:noFill/>
          <a:ln w="9525">
            <a:noFill/>
            <a:miter lim="800000"/>
            <a:headEnd/>
            <a:tailEnd/>
          </a:ln>
        </p:spPr>
        <p:txBody>
          <a:bodyPr wrap="none" lIns="92075" tIns="46038" rIns="92075" bIns="46038">
            <a:spAutoFit/>
          </a:bodyPr>
          <a:lstStyle/>
          <a:p>
            <a:pPr eaLnBrk="0" hangingPunct="0"/>
            <a:r>
              <a:rPr lang="en-US" dirty="0" smtClean="0"/>
              <a:t>13.5</a:t>
            </a:r>
            <a:endParaRPr lang="en-US" dirty="0"/>
          </a:p>
        </p:txBody>
      </p:sp>
      <p:sp>
        <p:nvSpPr>
          <p:cNvPr id="26" name="Text Box 18"/>
          <p:cNvSpPr txBox="1">
            <a:spLocks noChangeArrowheads="1"/>
          </p:cNvSpPr>
          <p:nvPr/>
        </p:nvSpPr>
        <p:spPr bwMode="auto">
          <a:xfrm>
            <a:off x="4748722" y="3429000"/>
            <a:ext cx="327334" cy="369332"/>
          </a:xfrm>
          <a:prstGeom prst="rect">
            <a:avLst/>
          </a:prstGeom>
          <a:noFill/>
          <a:ln w="12700">
            <a:noFill/>
            <a:miter lim="800000"/>
            <a:headEnd type="none" w="sm" len="sm"/>
            <a:tailEnd type="none" w="sm" len="sm"/>
          </a:ln>
        </p:spPr>
        <p:txBody>
          <a:bodyPr wrap="none">
            <a:spAutoFit/>
          </a:bodyPr>
          <a:lstStyle/>
          <a:p>
            <a:pPr eaLnBrk="0" hangingPunct="0"/>
            <a:r>
              <a:rPr lang="en-US" dirty="0"/>
              <a:t>D</a:t>
            </a:r>
          </a:p>
        </p:txBody>
      </p:sp>
      <p:sp>
        <p:nvSpPr>
          <p:cNvPr id="27" name="Oval 13"/>
          <p:cNvSpPr>
            <a:spLocks noChangeArrowheads="1"/>
          </p:cNvSpPr>
          <p:nvPr/>
        </p:nvSpPr>
        <p:spPr bwMode="auto">
          <a:xfrm>
            <a:off x="4572000" y="3645024"/>
            <a:ext cx="180000" cy="18000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tr-TR" dirty="0"/>
          </a:p>
        </p:txBody>
      </p:sp>
    </p:spTree>
    <p:custDataLst>
      <p:tags r:id="rId1"/>
    </p:custDataLst>
    <p:extLst>
      <p:ext uri="{BB962C8B-B14F-4D97-AF65-F5344CB8AC3E}">
        <p14:creationId xmlns:p14="http://schemas.microsoft.com/office/powerpoint/2010/main" val="363492588"/>
      </p:ext>
    </p:extLst>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very unequal sharing of the gains from trade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Specialization and division of labor “creates” 3 more sandwiches, but all gains go to Mrs. </a:t>
            </a:r>
            <a:r>
              <a:rPr lang="en-US" sz="2400" dirty="0" err="1" smtClean="0"/>
              <a:t>Poorlander</a:t>
            </a:r>
            <a:r>
              <a:rPr lang="en-US" sz="2400" dirty="0"/>
              <a:t>.</a:t>
            </a:r>
            <a:endParaRPr lang="en-US" sz="2400" dirty="0" smtClean="0"/>
          </a:p>
          <a:p>
            <a:pPr marL="0" indent="0">
              <a:spcBef>
                <a:spcPts val="0"/>
              </a:spcBef>
              <a:spcAft>
                <a:spcPts val="2400"/>
              </a:spcAft>
              <a:buNone/>
            </a:pPr>
            <a:r>
              <a:rPr lang="en-US" sz="2400" dirty="0" smtClean="0"/>
              <a:t>Mrs. </a:t>
            </a:r>
            <a:r>
              <a:rPr lang="en-US" sz="2400" dirty="0" err="1" smtClean="0"/>
              <a:t>Poorlander</a:t>
            </a:r>
            <a:r>
              <a:rPr lang="en-US" sz="2400" dirty="0" smtClean="0"/>
              <a:t> “sells” 6 units of bread to Mrs. </a:t>
            </a:r>
            <a:r>
              <a:rPr lang="en-US" sz="2400" dirty="0" err="1" smtClean="0"/>
              <a:t>Richlander</a:t>
            </a:r>
            <a:r>
              <a:rPr lang="en-US" sz="2400" dirty="0" smtClean="0"/>
              <a:t> and “buys” 9 units of fish.  After this trade, Mrs. </a:t>
            </a:r>
            <a:r>
              <a:rPr lang="en-US" sz="2400" dirty="0" err="1" smtClean="0"/>
              <a:t>Poorlander</a:t>
            </a:r>
            <a:r>
              <a:rPr lang="en-US" sz="2400" dirty="0" smtClean="0"/>
              <a:t> can make 9 sandwiches. This is 3 more than she had in the no trade situation.</a:t>
            </a:r>
          </a:p>
          <a:p>
            <a:pPr marL="0" indent="0">
              <a:spcBef>
                <a:spcPts val="0"/>
              </a:spcBef>
              <a:spcAft>
                <a:spcPts val="2400"/>
              </a:spcAft>
              <a:buNone/>
            </a:pPr>
            <a:r>
              <a:rPr lang="en-US" sz="2400" dirty="0" smtClean="0"/>
              <a:t>Mrs. </a:t>
            </a:r>
            <a:r>
              <a:rPr lang="en-US" sz="2400" dirty="0" err="1" smtClean="0"/>
              <a:t>Richlander</a:t>
            </a:r>
            <a:r>
              <a:rPr lang="en-US" sz="2400" dirty="0" smtClean="0"/>
              <a:t> “sells” 9 units of fish to Mrs. </a:t>
            </a:r>
            <a:r>
              <a:rPr lang="en-US" sz="2400" dirty="0" err="1" smtClean="0"/>
              <a:t>Poorlander</a:t>
            </a:r>
            <a:r>
              <a:rPr lang="en-US" sz="2400" dirty="0" smtClean="0"/>
              <a:t> and “buys” 6 units of bread from her.  After this trade, Mrs. </a:t>
            </a:r>
            <a:r>
              <a:rPr lang="en-US" sz="2400" dirty="0" err="1" smtClean="0"/>
              <a:t>Richlander</a:t>
            </a:r>
            <a:r>
              <a:rPr lang="en-US" sz="2400" dirty="0" smtClean="0"/>
              <a:t> can make 12 sandwiches. This is the same as the no trade situation.</a:t>
            </a:r>
          </a:p>
        </p:txBody>
      </p:sp>
    </p:spTree>
    <p:extLst>
      <p:ext uri="{BB962C8B-B14F-4D97-AF65-F5344CB8AC3E}">
        <p14:creationId xmlns:p14="http://schemas.microsoft.com/office/powerpoint/2010/main" val="877071271"/>
      </p:ext>
    </p:extLst>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Which agreement is most likely?</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Equal division of the gains from trade?</a:t>
            </a:r>
          </a:p>
          <a:p>
            <a:pPr marL="0" indent="0">
              <a:spcBef>
                <a:spcPts val="0"/>
              </a:spcBef>
              <a:spcAft>
                <a:spcPts val="2400"/>
              </a:spcAft>
              <a:buNone/>
            </a:pPr>
            <a:r>
              <a:rPr lang="en-US" sz="2400" dirty="0" smtClean="0"/>
              <a:t>All gains go to Mrs. P?</a:t>
            </a:r>
          </a:p>
          <a:p>
            <a:pPr marL="0" indent="0">
              <a:spcBef>
                <a:spcPts val="0"/>
              </a:spcBef>
              <a:spcAft>
                <a:spcPts val="2400"/>
              </a:spcAft>
              <a:buNone/>
            </a:pPr>
            <a:r>
              <a:rPr lang="en-US" sz="2400" dirty="0" smtClean="0"/>
              <a:t>All gains go to Mrs. R?</a:t>
            </a:r>
          </a:p>
          <a:p>
            <a:pPr marL="0" indent="0">
              <a:spcBef>
                <a:spcPts val="0"/>
              </a:spcBef>
              <a:spcAft>
                <a:spcPts val="2400"/>
              </a:spcAft>
              <a:buNone/>
            </a:pPr>
            <a:endParaRPr lang="en-US" sz="2400" dirty="0" smtClean="0"/>
          </a:p>
          <a:p>
            <a:pPr marL="0" indent="0">
              <a:spcBef>
                <a:spcPts val="0"/>
              </a:spcBef>
              <a:spcAft>
                <a:spcPts val="2400"/>
              </a:spcAft>
              <a:buNone/>
            </a:pPr>
            <a:r>
              <a:rPr lang="en-US" sz="2400" dirty="0" smtClean="0"/>
              <a:t>We don’t know the answer </a:t>
            </a:r>
            <a:r>
              <a:rPr lang="en-US" sz="2400" smtClean="0"/>
              <a:t>to that!</a:t>
            </a:r>
            <a:endParaRPr lang="en-US" sz="2400" dirty="0" smtClean="0"/>
          </a:p>
        </p:txBody>
      </p:sp>
    </p:spTree>
    <p:extLst>
      <p:ext uri="{BB962C8B-B14F-4D97-AF65-F5344CB8AC3E}">
        <p14:creationId xmlns:p14="http://schemas.microsoft.com/office/powerpoint/2010/main" val="2639712683"/>
      </p:ext>
    </p:extLst>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Back to opportunity costs and more theory</a:t>
            </a:r>
            <a:endParaRPr lang="tr-TR" sz="2800" dirty="0"/>
          </a:p>
        </p:txBody>
      </p:sp>
      <p:sp>
        <p:nvSpPr>
          <p:cNvPr id="5" name="Subtitle 4"/>
          <p:cNvSpPr>
            <a:spLocks noGrp="1"/>
          </p:cNvSpPr>
          <p:nvPr>
            <p:ph type="body" idx="1"/>
          </p:nvPr>
        </p:nvSpPr>
        <p:spPr/>
        <p:txBody>
          <a:bodyPr/>
          <a:lstStyle/>
          <a:p>
            <a:r>
              <a:rPr lang="en-US" dirty="0" smtClean="0"/>
              <a:t>Solution</a:t>
            </a:r>
            <a:endParaRPr lang="tr-TR" dirty="0"/>
          </a:p>
        </p:txBody>
      </p:sp>
    </p:spTree>
    <p:extLst>
      <p:ext uri="{BB962C8B-B14F-4D97-AF65-F5344CB8AC3E}">
        <p14:creationId xmlns:p14="http://schemas.microsoft.com/office/powerpoint/2010/main" val="1993828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prstClr val="black"/>
                </a:solidFill>
              </a:rPr>
              <a:t>Compute Mrs. </a:t>
            </a:r>
            <a:r>
              <a:rPr lang="en-US" sz="2800" dirty="0" err="1" smtClean="0">
                <a:solidFill>
                  <a:prstClr val="black"/>
                </a:solidFill>
              </a:rPr>
              <a:t>Poorlander’s</a:t>
            </a:r>
            <a:r>
              <a:rPr lang="en-US" sz="2800" dirty="0" smtClean="0">
                <a:solidFill>
                  <a:prstClr val="black"/>
                </a:solidFill>
              </a:rPr>
              <a:t> opportunity cost of bread</a:t>
            </a:r>
            <a:endParaRPr lang="tr-TR"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smtClean="0"/>
              <a:t>Mrs. Poorlander  (fish in 3 hours, bread in 2 hours)</a:t>
            </a:r>
          </a:p>
          <a:p>
            <a:pPr marL="0" indent="0">
              <a:spcBef>
                <a:spcPts val="0"/>
              </a:spcBef>
              <a:spcAft>
                <a:spcPts val="600"/>
              </a:spcAft>
              <a:buNone/>
            </a:pPr>
            <a:r>
              <a:rPr lang="en-US" sz="2400" dirty="0" smtClean="0"/>
              <a:t>To produce 1 loaf of bread, Mrs. Poorlander needs 2 hours. </a:t>
            </a:r>
          </a:p>
          <a:p>
            <a:pPr marL="0" indent="0">
              <a:spcBef>
                <a:spcPts val="0"/>
              </a:spcBef>
              <a:spcAft>
                <a:spcPts val="600"/>
              </a:spcAft>
              <a:buNone/>
            </a:pPr>
            <a:r>
              <a:rPr lang="en-US" sz="2400" dirty="0" smtClean="0"/>
              <a:t>In 2 hours she can produce </a:t>
            </a:r>
            <a:r>
              <a:rPr lang="en-US" sz="2400" dirty="0"/>
              <a:t> </a:t>
            </a:r>
            <a:r>
              <a:rPr lang="en-US" sz="2400" dirty="0" smtClean="0"/>
              <a:t>_2/3__  units of fish.  </a:t>
            </a:r>
          </a:p>
          <a:p>
            <a:pPr marL="0" indent="0">
              <a:spcBef>
                <a:spcPts val="0"/>
              </a:spcBef>
              <a:spcAft>
                <a:spcPts val="600"/>
              </a:spcAft>
              <a:buNone/>
            </a:pPr>
            <a:r>
              <a:rPr lang="en-US" sz="2400" dirty="0" smtClean="0"/>
              <a:t>So, to produce 1 more bread she must give up </a:t>
            </a:r>
            <a:r>
              <a:rPr lang="en-US" sz="2400" dirty="0"/>
              <a:t> </a:t>
            </a:r>
            <a:r>
              <a:rPr lang="en-US" sz="2400" dirty="0" smtClean="0"/>
              <a:t>_2/3__  units of fish.</a:t>
            </a:r>
          </a:p>
          <a:p>
            <a:pPr marL="0" indent="0">
              <a:spcBef>
                <a:spcPts val="0"/>
              </a:spcBef>
              <a:spcAft>
                <a:spcPts val="600"/>
              </a:spcAft>
              <a:buNone/>
            </a:pPr>
            <a:r>
              <a:rPr lang="en-US" sz="2400" dirty="0" smtClean="0"/>
              <a:t>Mrs. </a:t>
            </a:r>
            <a:r>
              <a:rPr lang="en-US" sz="2400" dirty="0" err="1" smtClean="0"/>
              <a:t>Poorlander’s</a:t>
            </a:r>
            <a:r>
              <a:rPr lang="en-US" sz="2400" dirty="0" smtClean="0"/>
              <a:t> opportunity cost of bread is </a:t>
            </a:r>
            <a:r>
              <a:rPr lang="en-US" sz="2400" dirty="0"/>
              <a:t> </a:t>
            </a:r>
            <a:r>
              <a:rPr lang="en-US" sz="2400" dirty="0" smtClean="0"/>
              <a:t>_2/3__  units of fish. </a:t>
            </a:r>
            <a:endParaRPr lang="tr-TR" sz="2400" dirty="0" smtClean="0"/>
          </a:p>
          <a:p>
            <a:pPr marL="0" indent="0">
              <a:spcBef>
                <a:spcPts val="0"/>
              </a:spcBef>
              <a:spcAft>
                <a:spcPts val="600"/>
              </a:spcAft>
              <a:buNone/>
            </a:pPr>
            <a:endParaRPr lang="en-US" sz="2400" dirty="0" smtClean="0"/>
          </a:p>
          <a:p>
            <a:pPr marL="0" indent="0">
              <a:spcBef>
                <a:spcPts val="0"/>
              </a:spcBef>
              <a:spcAft>
                <a:spcPts val="600"/>
              </a:spcAft>
              <a:buNone/>
            </a:pPr>
            <a:endParaRPr lang="tr-TR" sz="2400" dirty="0"/>
          </a:p>
        </p:txBody>
      </p:sp>
      <p:sp>
        <p:nvSpPr>
          <p:cNvPr id="7" name="Rectangle 6"/>
          <p:cNvSpPr/>
          <p:nvPr/>
        </p:nvSpPr>
        <p:spPr>
          <a:xfrm>
            <a:off x="7119318" y="4509120"/>
            <a:ext cx="1512168"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3957761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Now, the same computations for Mrs. </a:t>
            </a:r>
            <a:r>
              <a:rPr lang="en-US" dirty="0" err="1" smtClean="0"/>
              <a:t>Richlander</a:t>
            </a:r>
            <a:r>
              <a:rPr lang="en-US" dirty="0" smtClean="0"/>
              <a:t>, but faster</a:t>
            </a:r>
            <a:endParaRPr lang="tr-TR" dirty="0"/>
          </a:p>
        </p:txBody>
      </p:sp>
    </p:spTree>
    <p:extLst>
      <p:ext uri="{BB962C8B-B14F-4D97-AF65-F5344CB8AC3E}">
        <p14:creationId xmlns:p14="http://schemas.microsoft.com/office/powerpoint/2010/main" val="4180388057"/>
      </p:ext>
    </p:extLst>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prstClr val="black"/>
                </a:solidFill>
              </a:rPr>
              <a:t>Compute Mrs. </a:t>
            </a:r>
            <a:r>
              <a:rPr lang="en-US" sz="2800" dirty="0" err="1" smtClean="0">
                <a:solidFill>
                  <a:prstClr val="black"/>
                </a:solidFill>
              </a:rPr>
              <a:t>Richlander’s</a:t>
            </a:r>
            <a:r>
              <a:rPr lang="en-US" sz="2800" dirty="0" smtClean="0">
                <a:solidFill>
                  <a:prstClr val="black"/>
                </a:solidFill>
              </a:rPr>
              <a:t> opportunity cost of bread</a:t>
            </a:r>
            <a:endParaRPr lang="tr-TR" sz="3200"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smtClean="0"/>
              <a:t>Mrs. </a:t>
            </a:r>
            <a:r>
              <a:rPr lang="en-US" sz="2400" dirty="0" err="1" smtClean="0"/>
              <a:t>Richlander</a:t>
            </a:r>
            <a:r>
              <a:rPr lang="en-US" sz="2400" dirty="0" smtClean="0"/>
              <a:t>  (fish in 1 hours, bread in 1.5 hours)</a:t>
            </a:r>
          </a:p>
          <a:p>
            <a:pPr marL="0" indent="0">
              <a:spcBef>
                <a:spcPts val="0"/>
              </a:spcBef>
              <a:spcAft>
                <a:spcPts val="600"/>
              </a:spcAft>
              <a:buNone/>
            </a:pPr>
            <a:r>
              <a:rPr lang="en-US" sz="2400" dirty="0" smtClean="0"/>
              <a:t>To produce 1 more bread Mrs. Richlander needs 1.5  hours. </a:t>
            </a:r>
          </a:p>
          <a:p>
            <a:pPr marL="0" indent="0">
              <a:spcBef>
                <a:spcPts val="0"/>
              </a:spcBef>
              <a:spcAft>
                <a:spcPts val="600"/>
              </a:spcAft>
              <a:buNone/>
            </a:pPr>
            <a:r>
              <a:rPr lang="en-US" sz="2400" dirty="0" smtClean="0"/>
              <a:t>In 1.5 hours she can produce </a:t>
            </a:r>
            <a:r>
              <a:rPr lang="en-US" sz="2400" dirty="0"/>
              <a:t> </a:t>
            </a:r>
            <a:r>
              <a:rPr lang="en-US" sz="2400" dirty="0" smtClean="0"/>
              <a:t>_1.5__  units of fish.  </a:t>
            </a:r>
          </a:p>
          <a:p>
            <a:pPr marL="0" indent="0">
              <a:spcBef>
                <a:spcPts val="0"/>
              </a:spcBef>
              <a:spcAft>
                <a:spcPts val="600"/>
              </a:spcAft>
              <a:buNone/>
            </a:pPr>
            <a:r>
              <a:rPr lang="en-US" sz="2400" dirty="0" smtClean="0"/>
              <a:t>Mrs. </a:t>
            </a:r>
            <a:r>
              <a:rPr lang="en-US" sz="2400" dirty="0" err="1" smtClean="0"/>
              <a:t>Richlander’s</a:t>
            </a:r>
            <a:r>
              <a:rPr lang="en-US" sz="2400" dirty="0" smtClean="0"/>
              <a:t> opportunity cost of bread is </a:t>
            </a:r>
            <a:r>
              <a:rPr lang="en-US" sz="2400" dirty="0"/>
              <a:t> </a:t>
            </a:r>
            <a:r>
              <a:rPr lang="en-US" sz="2400" dirty="0" smtClean="0"/>
              <a:t>_1.5__   fish</a:t>
            </a:r>
            <a:endParaRPr lang="tr-TR" sz="2400" dirty="0" smtClean="0"/>
          </a:p>
          <a:p>
            <a:pPr marL="0" indent="0">
              <a:spcBef>
                <a:spcPts val="0"/>
              </a:spcBef>
              <a:spcAft>
                <a:spcPts val="600"/>
              </a:spcAft>
            </a:pPr>
            <a:endParaRPr lang="tr-TR" sz="2400" dirty="0"/>
          </a:p>
        </p:txBody>
      </p:sp>
      <p:sp>
        <p:nvSpPr>
          <p:cNvPr id="11" name="Rectangle 10"/>
          <p:cNvSpPr/>
          <p:nvPr/>
        </p:nvSpPr>
        <p:spPr>
          <a:xfrm>
            <a:off x="6732240" y="5259180"/>
            <a:ext cx="2016224"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62641115"/>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prstClr val="black"/>
                </a:solidFill>
              </a:rPr>
              <a:t>Opportunity cost of bread</a:t>
            </a:r>
            <a:endParaRPr lang="tr-TR" sz="3200" dirty="0"/>
          </a:p>
        </p:txBody>
      </p:sp>
      <p:sp>
        <p:nvSpPr>
          <p:cNvPr id="15" name="Rectangle 14"/>
          <p:cNvSpPr/>
          <p:nvPr/>
        </p:nvSpPr>
        <p:spPr>
          <a:xfrm>
            <a:off x="7119318" y="2276872"/>
            <a:ext cx="1512168" cy="1224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Content Placeholder 2"/>
          <p:cNvSpPr>
            <a:spLocks noGrp="1"/>
          </p:cNvSpPr>
          <p:nvPr>
            <p:ph idx="1"/>
          </p:nvPr>
        </p:nvSpPr>
        <p:spPr>
          <a:xfrm>
            <a:off x="401886" y="1484784"/>
            <a:ext cx="8229600" cy="4525963"/>
          </a:xfrm>
        </p:spPr>
        <p:txBody>
          <a:bodyPr>
            <a:normAutofit/>
          </a:bodyPr>
          <a:lstStyle/>
          <a:p>
            <a:pPr>
              <a:spcBef>
                <a:spcPts val="0"/>
              </a:spcBef>
              <a:spcAft>
                <a:spcPts val="600"/>
              </a:spcAft>
            </a:pPr>
            <a:r>
              <a:rPr lang="en-US" sz="2400" dirty="0" smtClean="0"/>
              <a:t>Mrs. </a:t>
            </a:r>
            <a:r>
              <a:rPr lang="en-US" sz="2400" dirty="0" err="1" smtClean="0"/>
              <a:t>Poorlander’s</a:t>
            </a:r>
            <a:r>
              <a:rPr lang="en-US" sz="2400" dirty="0" smtClean="0"/>
              <a:t> opportunity cost of bread is </a:t>
            </a:r>
            <a:r>
              <a:rPr lang="en-US" sz="2400" dirty="0"/>
              <a:t> </a:t>
            </a:r>
            <a:r>
              <a:rPr lang="en-US" sz="2400" dirty="0" smtClean="0">
                <a:solidFill>
                  <a:srgbClr val="FF0000"/>
                </a:solidFill>
              </a:rPr>
              <a:t>2/3</a:t>
            </a:r>
            <a:r>
              <a:rPr lang="en-US" sz="2400" dirty="0" smtClean="0"/>
              <a:t> units of fish.  </a:t>
            </a:r>
          </a:p>
          <a:p>
            <a:pPr>
              <a:spcBef>
                <a:spcPts val="0"/>
              </a:spcBef>
              <a:spcAft>
                <a:spcPts val="600"/>
              </a:spcAft>
            </a:pPr>
            <a:r>
              <a:rPr lang="en-US" sz="2400" dirty="0" smtClean="0"/>
              <a:t>Mrs. </a:t>
            </a:r>
            <a:r>
              <a:rPr lang="en-US" sz="2400" dirty="0" err="1" smtClean="0"/>
              <a:t>Richlander’s</a:t>
            </a:r>
            <a:r>
              <a:rPr lang="en-US" sz="2400" dirty="0" smtClean="0"/>
              <a:t> opportunity cost of bread is </a:t>
            </a:r>
            <a:r>
              <a:rPr lang="en-US" sz="2400" dirty="0"/>
              <a:t> </a:t>
            </a:r>
            <a:r>
              <a:rPr lang="en-US" sz="2400" dirty="0" smtClean="0">
                <a:solidFill>
                  <a:srgbClr val="FF0000"/>
                </a:solidFill>
              </a:rPr>
              <a:t>1.5</a:t>
            </a:r>
            <a:r>
              <a:rPr lang="en-US" sz="2400" dirty="0" smtClean="0"/>
              <a:t>  units of fish.</a:t>
            </a:r>
            <a:endParaRPr lang="tr-TR" sz="2400" dirty="0" smtClean="0"/>
          </a:p>
          <a:p>
            <a:pPr marL="0" indent="0">
              <a:spcBef>
                <a:spcPts val="0"/>
              </a:spcBef>
              <a:spcAft>
                <a:spcPts val="600"/>
              </a:spcAft>
            </a:pPr>
            <a:endParaRPr lang="en-US" sz="2400" dirty="0" smtClean="0"/>
          </a:p>
          <a:p>
            <a:pPr marL="0" indent="0">
              <a:spcBef>
                <a:spcPts val="0"/>
              </a:spcBef>
              <a:spcAft>
                <a:spcPts val="600"/>
              </a:spcAft>
            </a:pPr>
            <a:endParaRPr lang="en-US" sz="2400" dirty="0"/>
          </a:p>
          <a:p>
            <a:pPr marL="0" indent="0">
              <a:spcBef>
                <a:spcPts val="0"/>
              </a:spcBef>
              <a:spcAft>
                <a:spcPts val="600"/>
              </a:spcAft>
            </a:pPr>
            <a:r>
              <a:rPr lang="en-US" sz="2400" dirty="0" smtClean="0"/>
              <a:t> Mrs</a:t>
            </a:r>
            <a:r>
              <a:rPr lang="en-US" sz="2400" dirty="0"/>
              <a:t>. </a:t>
            </a:r>
            <a:r>
              <a:rPr lang="en-US" sz="2400" dirty="0" err="1"/>
              <a:t>Poorlander</a:t>
            </a:r>
            <a:r>
              <a:rPr lang="en-US" sz="2400" dirty="0"/>
              <a:t> has a </a:t>
            </a:r>
            <a:r>
              <a:rPr lang="en-US" sz="2400" dirty="0">
                <a:solidFill>
                  <a:srgbClr val="FF0000"/>
                </a:solidFill>
              </a:rPr>
              <a:t>COMPARATIVE ADVANTAGE in bread </a:t>
            </a:r>
            <a:r>
              <a:rPr lang="en-US" sz="2400" dirty="0"/>
              <a:t>because her opportunity cost of bread is lower than that of Mrs. </a:t>
            </a:r>
            <a:r>
              <a:rPr lang="en-US" sz="2400" dirty="0" err="1"/>
              <a:t>Richlander’s</a:t>
            </a:r>
            <a:r>
              <a:rPr lang="en-US" sz="2400" dirty="0"/>
              <a:t>.</a:t>
            </a:r>
          </a:p>
          <a:p>
            <a:pPr marL="0" indent="0">
              <a:spcBef>
                <a:spcPts val="0"/>
              </a:spcBef>
              <a:spcAft>
                <a:spcPts val="600"/>
              </a:spcAft>
            </a:pPr>
            <a:endParaRPr lang="tr-TR" sz="2400" dirty="0"/>
          </a:p>
        </p:txBody>
      </p:sp>
    </p:spTree>
    <p:extLst>
      <p:ext uri="{BB962C8B-B14F-4D97-AF65-F5344CB8AC3E}">
        <p14:creationId xmlns:p14="http://schemas.microsoft.com/office/powerpoint/2010/main" val="3103024365"/>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Today’s lecture plan</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smtClean="0"/>
              <a:t>Interdependence and gains from trade: The </a:t>
            </a:r>
            <a:r>
              <a:rPr lang="en-US" sz="2400" dirty="0" err="1" smtClean="0"/>
              <a:t>Richlander</a:t>
            </a:r>
            <a:r>
              <a:rPr lang="en-US" sz="2400" dirty="0" smtClean="0"/>
              <a:t> – </a:t>
            </a:r>
            <a:r>
              <a:rPr lang="en-US" sz="2400" dirty="0" err="1" smtClean="0"/>
              <a:t>Poorlander</a:t>
            </a:r>
            <a:r>
              <a:rPr lang="en-US" sz="2400" dirty="0" smtClean="0"/>
              <a:t> story</a:t>
            </a:r>
          </a:p>
          <a:p>
            <a:pPr marL="857250" lvl="1" indent="-457200">
              <a:spcBef>
                <a:spcPts val="0"/>
              </a:spcBef>
              <a:spcAft>
                <a:spcPts val="600"/>
              </a:spcAft>
              <a:buFont typeface="+mj-lt"/>
              <a:buAutoNum type="alphaLcPeriod"/>
            </a:pPr>
            <a:r>
              <a:rPr lang="en-US" sz="2400" dirty="0" smtClean="0"/>
              <a:t>Solution (optimal specialization)</a:t>
            </a:r>
          </a:p>
          <a:p>
            <a:pPr marL="857250" lvl="1" indent="-457200">
              <a:spcBef>
                <a:spcPts val="0"/>
              </a:spcBef>
              <a:spcAft>
                <a:spcPts val="600"/>
              </a:spcAft>
              <a:buFont typeface="+mj-lt"/>
              <a:buAutoNum type="alphaLcPeriod"/>
            </a:pPr>
            <a:r>
              <a:rPr lang="en-US" sz="2400" dirty="0" smtClean="0"/>
              <a:t>Theory </a:t>
            </a:r>
          </a:p>
          <a:p>
            <a:pPr marL="1257300" lvl="2" indent="-457200">
              <a:spcBef>
                <a:spcPts val="0"/>
              </a:spcBef>
              <a:spcAft>
                <a:spcPts val="600"/>
              </a:spcAft>
              <a:buFont typeface="+mj-lt"/>
              <a:buAutoNum type="arabicPeriod"/>
            </a:pPr>
            <a:r>
              <a:rPr lang="en-US" dirty="0" smtClean="0"/>
              <a:t>Comparative advantage</a:t>
            </a:r>
          </a:p>
          <a:p>
            <a:pPr marL="1257300" lvl="2" indent="-457200">
              <a:spcBef>
                <a:spcPts val="0"/>
              </a:spcBef>
              <a:spcAft>
                <a:spcPts val="600"/>
              </a:spcAft>
              <a:buFont typeface="+mj-lt"/>
              <a:buAutoNum type="arabicPeriod"/>
            </a:pPr>
            <a:r>
              <a:rPr lang="en-US" dirty="0" smtClean="0"/>
              <a:t>Absolute advantage</a:t>
            </a:r>
          </a:p>
          <a:p>
            <a:pPr marL="857250" lvl="1" indent="-457200">
              <a:spcBef>
                <a:spcPts val="0"/>
              </a:spcBef>
              <a:spcAft>
                <a:spcPts val="600"/>
              </a:spcAft>
              <a:buFont typeface="+mj-lt"/>
              <a:buAutoNum type="alphaLcPeriod"/>
            </a:pPr>
            <a:r>
              <a:rPr lang="en-US" sz="2400" dirty="0" smtClean="0"/>
              <a:t>Some history</a:t>
            </a:r>
          </a:p>
        </p:txBody>
      </p:sp>
      <p:pic>
        <p:nvPicPr>
          <p:cNvPr id="2050" name="Picture 2"/>
          <p:cNvPicPr>
            <a:picLocks noChangeAspect="1" noChangeArrowheads="1"/>
          </p:cNvPicPr>
          <p:nvPr/>
        </p:nvPicPr>
        <p:blipFill>
          <a:blip r:embed="rId2" cstate="print"/>
          <a:srcRect/>
          <a:stretch>
            <a:fillRect/>
          </a:stretch>
        </p:blipFill>
        <p:spPr bwMode="auto">
          <a:xfrm>
            <a:off x="6300192" y="2911574"/>
            <a:ext cx="1809750" cy="2533650"/>
          </a:xfrm>
          <a:prstGeom prst="rect">
            <a:avLst/>
          </a:prstGeom>
          <a:noFill/>
          <a:ln w="9525">
            <a:noFill/>
            <a:miter lim="800000"/>
            <a:headEnd/>
            <a:tailEnd/>
          </a:ln>
        </p:spPr>
      </p:pic>
    </p:spTree>
    <p:extLst>
      <p:ext uri="{BB962C8B-B14F-4D97-AF65-F5344CB8AC3E}">
        <p14:creationId xmlns:p14="http://schemas.microsoft.com/office/powerpoint/2010/main" val="2426718499"/>
      </p:ext>
    </p:extLst>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t>
            </a:r>
            <a:endParaRPr lang="tr-TR"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Mrs. </a:t>
            </a:r>
            <a:r>
              <a:rPr lang="en-US" sz="2400" dirty="0" err="1" smtClean="0"/>
              <a:t>Poorlander</a:t>
            </a:r>
            <a:r>
              <a:rPr lang="en-US" sz="2400" dirty="0" smtClean="0"/>
              <a:t> specializes in bread and Mrs. </a:t>
            </a:r>
            <a:r>
              <a:rPr lang="en-US" sz="2400" dirty="0" err="1" smtClean="0"/>
              <a:t>Richlander</a:t>
            </a:r>
            <a:r>
              <a:rPr lang="en-US" sz="2400" dirty="0" smtClean="0"/>
              <a:t> specializes in fish.</a:t>
            </a:r>
          </a:p>
          <a:p>
            <a:pPr marL="0" indent="0">
              <a:spcBef>
                <a:spcPts val="0"/>
              </a:spcBef>
              <a:spcAft>
                <a:spcPts val="1200"/>
              </a:spcAft>
              <a:buNone/>
            </a:pPr>
            <a:r>
              <a:rPr lang="en-US" sz="2400" dirty="0" smtClean="0"/>
              <a:t>That means;</a:t>
            </a:r>
          </a:p>
          <a:p>
            <a:pPr marL="0" indent="0">
              <a:spcBef>
                <a:spcPts val="0"/>
              </a:spcBef>
              <a:spcAft>
                <a:spcPts val="1200"/>
              </a:spcAft>
              <a:buNone/>
            </a:pPr>
            <a:r>
              <a:rPr lang="en-US" sz="2400" dirty="0" smtClean="0"/>
              <a:t>Mrs. P produces bread for her own consumption and also to sell to Mrs. R (in exchange of fish)</a:t>
            </a:r>
          </a:p>
          <a:p>
            <a:pPr marL="0" indent="0">
              <a:spcBef>
                <a:spcPts val="0"/>
              </a:spcBef>
              <a:spcAft>
                <a:spcPts val="1200"/>
              </a:spcAft>
              <a:buNone/>
            </a:pPr>
            <a:r>
              <a:rPr lang="en-US" sz="2400" dirty="0" smtClean="0"/>
              <a:t>Mrs. R produces fish for her own consumption and also to sell to Mrs. P (in exchange of bread)</a:t>
            </a:r>
          </a:p>
        </p:txBody>
      </p:sp>
    </p:spTree>
    <p:extLst>
      <p:ext uri="{BB962C8B-B14F-4D97-AF65-F5344CB8AC3E}">
        <p14:creationId xmlns:p14="http://schemas.microsoft.com/office/powerpoint/2010/main" val="329305406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There is also something called…</a:t>
            </a:r>
            <a:endParaRPr lang="tr-TR"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673079937"/>
      </p:ext>
    </p:extLst>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Absolute advantage</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The individual who can produce one unit of a </a:t>
            </a:r>
            <a:r>
              <a:rPr lang="en-US" sz="2400" dirty="0"/>
              <a:t>good </a:t>
            </a:r>
            <a:r>
              <a:rPr lang="en-US" sz="2400" dirty="0" smtClean="0"/>
              <a:t>with a small quantity of resources has </a:t>
            </a:r>
            <a:r>
              <a:rPr lang="en-US" sz="2400" dirty="0"/>
              <a:t>an </a:t>
            </a:r>
            <a:r>
              <a:rPr lang="en-US" sz="2400" b="1" u="sng" dirty="0"/>
              <a:t>absolute advantage</a:t>
            </a:r>
            <a:r>
              <a:rPr lang="en-US" sz="2400" dirty="0"/>
              <a:t> in producing that good</a:t>
            </a:r>
            <a:r>
              <a:rPr lang="en-US" sz="2400" dirty="0" smtClean="0"/>
              <a:t>.</a:t>
            </a:r>
          </a:p>
          <a:p>
            <a:pPr marL="0" indent="0">
              <a:spcBef>
                <a:spcPts val="0"/>
              </a:spcBef>
              <a:spcAft>
                <a:spcPts val="1200"/>
              </a:spcAft>
              <a:buNone/>
            </a:pPr>
            <a:endParaRPr lang="en-US" sz="2400" dirty="0" smtClean="0"/>
          </a:p>
          <a:p>
            <a:pPr marL="0" indent="0">
              <a:spcBef>
                <a:spcPts val="0"/>
              </a:spcBef>
              <a:spcAft>
                <a:spcPts val="1200"/>
              </a:spcAft>
              <a:buNone/>
            </a:pPr>
            <a:r>
              <a:rPr lang="en-US" sz="2400" dirty="0" smtClean="0"/>
              <a:t>or, we can also say that …</a:t>
            </a:r>
          </a:p>
          <a:p>
            <a:pPr marL="0" indent="0">
              <a:spcBef>
                <a:spcPts val="0"/>
              </a:spcBef>
              <a:spcAft>
                <a:spcPts val="1200"/>
              </a:spcAft>
              <a:buNone/>
            </a:pPr>
            <a:endParaRPr lang="en-US" sz="2400" dirty="0" smtClean="0"/>
          </a:p>
          <a:p>
            <a:pPr marL="0" indent="0">
              <a:spcBef>
                <a:spcPts val="0"/>
              </a:spcBef>
              <a:spcAft>
                <a:spcPts val="1200"/>
              </a:spcAft>
              <a:buNone/>
            </a:pPr>
            <a:r>
              <a:rPr lang="en-US" sz="2400" dirty="0" smtClean="0"/>
              <a:t>The producer who can produce more of a good with a given amount of resources has an </a:t>
            </a:r>
            <a:r>
              <a:rPr lang="en-US" sz="2400" b="1" u="sng" dirty="0" smtClean="0"/>
              <a:t>absolute advantage</a:t>
            </a:r>
            <a:r>
              <a:rPr lang="en-US" sz="2400" dirty="0" smtClean="0"/>
              <a:t> in producing that good.</a:t>
            </a:r>
          </a:p>
          <a:p>
            <a:pPr marL="0" indent="0">
              <a:spcBef>
                <a:spcPts val="0"/>
              </a:spcBef>
              <a:spcAft>
                <a:spcPts val="1200"/>
              </a:spcAft>
              <a:buNone/>
            </a:pPr>
            <a:endParaRPr lang="en-US" sz="2400" dirty="0" smtClean="0"/>
          </a:p>
        </p:txBody>
      </p:sp>
    </p:spTree>
    <p:extLst>
      <p:ext uri="{BB962C8B-B14F-4D97-AF65-F5344CB8AC3E}">
        <p14:creationId xmlns:p14="http://schemas.microsoft.com/office/powerpoint/2010/main" val="2863931557"/>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Who has an absolute advantage in fish production?</a:t>
            </a:r>
            <a:endParaRPr lang="tr-TR" sz="2800" dirty="0"/>
          </a:p>
        </p:txBody>
      </p:sp>
      <p:sp>
        <p:nvSpPr>
          <p:cNvPr id="3" name="Content Placeholder 2"/>
          <p:cNvSpPr>
            <a:spLocks noGrp="1"/>
          </p:cNvSpPr>
          <p:nvPr>
            <p:ph idx="1"/>
          </p:nvPr>
        </p:nvSpPr>
        <p:spPr>
          <a:xfrm>
            <a:off x="467544" y="1600200"/>
            <a:ext cx="8136904" cy="4525963"/>
          </a:xfrm>
        </p:spPr>
        <p:txBody>
          <a:bodyPr>
            <a:noAutofit/>
          </a:bodyPr>
          <a:lstStyle/>
          <a:p>
            <a:pPr marL="0" indent="0">
              <a:spcBef>
                <a:spcPts val="0"/>
              </a:spcBef>
              <a:spcAft>
                <a:spcPts val="1200"/>
              </a:spcAft>
              <a:buNone/>
            </a:pPr>
            <a:r>
              <a:rPr lang="en-US" sz="2400" dirty="0" smtClean="0"/>
              <a:t>Mrs. </a:t>
            </a:r>
            <a:r>
              <a:rPr lang="en-US" sz="2400" dirty="0"/>
              <a:t>Richlander needs </a:t>
            </a:r>
            <a:r>
              <a:rPr lang="en-US" sz="2400" dirty="0" smtClean="0"/>
              <a:t>1 </a:t>
            </a:r>
            <a:r>
              <a:rPr lang="en-US" sz="2400" dirty="0"/>
              <a:t>hour to catch </a:t>
            </a:r>
            <a:r>
              <a:rPr lang="en-US" sz="2400" dirty="0" smtClean="0"/>
              <a:t>one fish.</a:t>
            </a:r>
          </a:p>
          <a:p>
            <a:pPr marL="0" indent="0">
              <a:spcBef>
                <a:spcPts val="0"/>
              </a:spcBef>
              <a:spcAft>
                <a:spcPts val="1200"/>
              </a:spcAft>
              <a:buNone/>
            </a:pPr>
            <a:r>
              <a:rPr lang="en-US" sz="2400" dirty="0" smtClean="0"/>
              <a:t>Mrs. </a:t>
            </a:r>
            <a:r>
              <a:rPr lang="en-US" sz="2400" dirty="0" err="1" smtClean="0"/>
              <a:t>Poorlander</a:t>
            </a:r>
            <a:r>
              <a:rPr lang="en-US" sz="2400" dirty="0" smtClean="0"/>
              <a:t> </a:t>
            </a:r>
            <a:r>
              <a:rPr lang="en-US" sz="2400" dirty="0"/>
              <a:t>needs 3 </a:t>
            </a:r>
            <a:r>
              <a:rPr lang="en-US" sz="2400" dirty="0" smtClean="0"/>
              <a:t>hours to catch one fish.</a:t>
            </a:r>
            <a:endParaRPr lang="tr-TR" sz="2400" dirty="0"/>
          </a:p>
          <a:p>
            <a:pPr marL="0" indent="0">
              <a:spcBef>
                <a:spcPts val="0"/>
              </a:spcBef>
              <a:spcAft>
                <a:spcPts val="1200"/>
              </a:spcAft>
              <a:buNone/>
            </a:pPr>
            <a:r>
              <a:rPr lang="en-US" sz="2400" dirty="0" smtClean="0"/>
              <a:t>Who has </a:t>
            </a:r>
            <a:r>
              <a:rPr lang="en-US" sz="2400" dirty="0"/>
              <a:t>an absolute advantage in the production of </a:t>
            </a:r>
            <a:r>
              <a:rPr lang="en-US" sz="2400" dirty="0" smtClean="0"/>
              <a:t>fish?</a:t>
            </a:r>
          </a:p>
          <a:p>
            <a:pPr marL="0" indent="0">
              <a:spcBef>
                <a:spcPts val="0"/>
              </a:spcBef>
              <a:spcAft>
                <a:spcPts val="1200"/>
              </a:spcAft>
              <a:buNone/>
            </a:pPr>
            <a:endParaRPr lang="en-US" sz="2400" dirty="0" smtClean="0"/>
          </a:p>
        </p:txBody>
      </p:sp>
    </p:spTree>
    <p:extLst>
      <p:ext uri="{BB962C8B-B14F-4D97-AF65-F5344CB8AC3E}">
        <p14:creationId xmlns:p14="http://schemas.microsoft.com/office/powerpoint/2010/main" val="1049825617"/>
      </p:ext>
    </p:extLst>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Who has an absolute advantage in bread </a:t>
            </a:r>
            <a:r>
              <a:rPr lang="en-US" sz="2800" dirty="0" err="1" smtClean="0"/>
              <a:t>prodution</a:t>
            </a:r>
            <a:r>
              <a:rPr lang="en-US" sz="2800" dirty="0" smtClean="0"/>
              <a:t>?</a:t>
            </a:r>
            <a:endParaRPr lang="tr-TR" sz="2800" dirty="0"/>
          </a:p>
        </p:txBody>
      </p:sp>
      <p:sp>
        <p:nvSpPr>
          <p:cNvPr id="3" name="Content Placeholder 2"/>
          <p:cNvSpPr>
            <a:spLocks noGrp="1"/>
          </p:cNvSpPr>
          <p:nvPr>
            <p:ph idx="1"/>
          </p:nvPr>
        </p:nvSpPr>
        <p:spPr>
          <a:xfrm>
            <a:off x="467544" y="1600200"/>
            <a:ext cx="8136904" cy="4525963"/>
          </a:xfrm>
        </p:spPr>
        <p:txBody>
          <a:bodyPr>
            <a:noAutofit/>
          </a:bodyPr>
          <a:lstStyle/>
          <a:p>
            <a:pPr marL="0" indent="0">
              <a:spcBef>
                <a:spcPts val="0"/>
              </a:spcBef>
              <a:spcAft>
                <a:spcPts val="1200"/>
              </a:spcAft>
              <a:buNone/>
            </a:pPr>
            <a:r>
              <a:rPr lang="en-US" sz="2400" dirty="0" smtClean="0"/>
              <a:t>Mrs. Richlander needs 1.5 hours to produce one (loaf of) bread.</a:t>
            </a:r>
          </a:p>
          <a:p>
            <a:pPr marL="0" indent="0">
              <a:spcBef>
                <a:spcPts val="0"/>
              </a:spcBef>
              <a:spcAft>
                <a:spcPts val="1200"/>
              </a:spcAft>
              <a:buNone/>
            </a:pPr>
            <a:r>
              <a:rPr lang="en-US" sz="2400" dirty="0" smtClean="0"/>
              <a:t>Mrs. Poorlander needs 2 hours to produce one (loaf of) bread.</a:t>
            </a:r>
            <a:endParaRPr lang="tr-TR" sz="2400" dirty="0" smtClean="0"/>
          </a:p>
          <a:p>
            <a:pPr marL="0" indent="0">
              <a:spcBef>
                <a:spcPts val="0"/>
              </a:spcBef>
              <a:spcAft>
                <a:spcPts val="1200"/>
              </a:spcAft>
              <a:buNone/>
            </a:pPr>
            <a:r>
              <a:rPr lang="en-US" sz="2400" dirty="0" smtClean="0"/>
              <a:t>Who has an absolute advantage in the production of bread?</a:t>
            </a:r>
          </a:p>
          <a:p>
            <a:pPr marL="0" indent="0">
              <a:spcBef>
                <a:spcPts val="0"/>
              </a:spcBef>
              <a:spcAft>
                <a:spcPts val="1200"/>
              </a:spcAft>
              <a:buNone/>
            </a:pPr>
            <a:endParaRPr lang="en-US" sz="2400" dirty="0" smtClean="0"/>
          </a:p>
        </p:txBody>
      </p:sp>
    </p:spTree>
    <p:extLst>
      <p:ext uri="{BB962C8B-B14F-4D97-AF65-F5344CB8AC3E}">
        <p14:creationId xmlns:p14="http://schemas.microsoft.com/office/powerpoint/2010/main" val="1314997524"/>
      </p:ext>
    </p:extLst>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Adam Smith thought that …</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Absolute advantage is the explanation for division of labor, specialization, and gains from trade.</a:t>
            </a:r>
          </a:p>
          <a:p>
            <a:pPr marL="0" indent="0">
              <a:spcBef>
                <a:spcPts val="0"/>
              </a:spcBef>
              <a:spcAft>
                <a:spcPts val="1200"/>
              </a:spcAft>
              <a:buNone/>
            </a:pPr>
            <a:r>
              <a:rPr lang="en-US" sz="2400" dirty="0" smtClean="0"/>
              <a:t>He was wrong.</a:t>
            </a:r>
          </a:p>
          <a:p>
            <a:pPr marL="0" indent="0">
              <a:spcBef>
                <a:spcPts val="0"/>
              </a:spcBef>
              <a:spcAft>
                <a:spcPts val="1200"/>
              </a:spcAft>
              <a:buNone/>
            </a:pPr>
            <a:r>
              <a:rPr lang="en-US" sz="2400" dirty="0" smtClean="0"/>
              <a:t>Absolute advantage cannot explain why people specialize and why there are gains from trade.</a:t>
            </a:r>
            <a:endParaRPr lang="tr-TR" sz="2400" dirty="0"/>
          </a:p>
          <a:p>
            <a:pPr marL="0" indent="0">
              <a:spcBef>
                <a:spcPts val="0"/>
              </a:spcBef>
              <a:spcAft>
                <a:spcPts val="1200"/>
              </a:spcAft>
              <a:buNone/>
            </a:pPr>
            <a:r>
              <a:rPr lang="en-US" sz="2400" dirty="0" smtClean="0"/>
              <a:t>Gains from trade exist even if one individual has the absolute advantage in everything.</a:t>
            </a:r>
            <a:endParaRPr lang="tr-TR" sz="2400" dirty="0"/>
          </a:p>
        </p:txBody>
      </p:sp>
    </p:spTree>
    <p:extLst>
      <p:ext uri="{BB962C8B-B14F-4D97-AF65-F5344CB8AC3E}">
        <p14:creationId xmlns:p14="http://schemas.microsoft.com/office/powerpoint/2010/main" val="136336297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Subtitle 2"/>
          <p:cNvSpPr>
            <a:spLocks noGrp="1"/>
          </p:cNvSpPr>
          <p:nvPr>
            <p:ph sz="quarter" idx="1"/>
          </p:nvPr>
        </p:nvSpPr>
        <p:spPr/>
        <p:txBody>
          <a:bodyPr/>
          <a:lstStyle/>
          <a:p>
            <a:endParaRPr lang="en-US" dirty="0" smtClean="0"/>
          </a:p>
          <a:p>
            <a:endParaRPr lang="en-US" dirty="0"/>
          </a:p>
          <a:p>
            <a:endParaRPr lang="en-US" dirty="0" smtClean="0"/>
          </a:p>
          <a:p>
            <a:endParaRPr lang="en-US" dirty="0" smtClean="0"/>
          </a:p>
          <a:p>
            <a:pPr lvl="1"/>
            <a:r>
              <a:rPr lang="en-US" dirty="0" smtClean="0"/>
              <a:t>In class activity</a:t>
            </a:r>
            <a:endParaRPr lang="tr-TR" dirty="0"/>
          </a:p>
        </p:txBody>
      </p:sp>
    </p:spTree>
    <p:extLst>
      <p:ext uri="{BB962C8B-B14F-4D97-AF65-F5344CB8AC3E}">
        <p14:creationId xmlns:p14="http://schemas.microsoft.com/office/powerpoint/2010/main" val="3538857893"/>
      </p:ext>
    </p:extLst>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47342" y="609600"/>
            <a:ext cx="4629033" cy="3108548"/>
          </a:xfrm>
          <a:prstGeom prst="rect">
            <a:avLst/>
          </a:prstGeom>
          <a:noFill/>
          <a:ln w="9525">
            <a:noFill/>
            <a:miter lim="800000"/>
            <a:headEnd/>
            <a:tailEnd/>
          </a:ln>
        </p:spPr>
      </p:pic>
      <p:sp>
        <p:nvSpPr>
          <p:cNvPr id="5" name="Rectangle 4"/>
          <p:cNvSpPr/>
          <p:nvPr/>
        </p:nvSpPr>
        <p:spPr>
          <a:xfrm>
            <a:off x="914400" y="4050089"/>
            <a:ext cx="7467600" cy="1692771"/>
          </a:xfrm>
          <a:prstGeom prst="rect">
            <a:avLst/>
          </a:prstGeom>
        </p:spPr>
        <p:txBody>
          <a:bodyPr wrap="square">
            <a:spAutoFit/>
          </a:bodyPr>
          <a:lstStyle/>
          <a:p>
            <a:r>
              <a:rPr lang="en-US" sz="2400" b="1" dirty="0" err="1" smtClean="0"/>
              <a:t>Tiki</a:t>
            </a:r>
            <a:r>
              <a:rPr lang="en-US" sz="2400" dirty="0" smtClean="0"/>
              <a:t>-</a:t>
            </a:r>
            <a:r>
              <a:rPr lang="en-US" sz="2400" b="1" dirty="0" smtClean="0"/>
              <a:t>taka</a:t>
            </a:r>
            <a:r>
              <a:rPr lang="en-US" sz="2400" dirty="0" smtClean="0"/>
              <a:t> (commonly spelled </a:t>
            </a:r>
            <a:r>
              <a:rPr lang="en-US" sz="2400" dirty="0" err="1" smtClean="0"/>
              <a:t>tiqui-taca</a:t>
            </a:r>
            <a:r>
              <a:rPr lang="en-US" sz="2400" dirty="0" smtClean="0"/>
              <a:t> [ˈ</a:t>
            </a:r>
            <a:r>
              <a:rPr lang="en-US" sz="2400" dirty="0" err="1" smtClean="0"/>
              <a:t>tikiˈtaka</a:t>
            </a:r>
            <a:r>
              <a:rPr lang="en-US" sz="2400" dirty="0" smtClean="0"/>
              <a:t>] in Spanish) is a style of play in football characterized by short passing and movement, working the ball through various channels, and maintaining possession</a:t>
            </a:r>
            <a:r>
              <a:rPr lang="en-US" dirty="0" smtClean="0"/>
              <a:t>.</a:t>
            </a:r>
            <a:endParaRPr lang="tr-TR" dirty="0"/>
          </a:p>
        </p:txBody>
      </p:sp>
    </p:spTree>
    <p:extLst>
      <p:ext uri="{BB962C8B-B14F-4D97-AF65-F5344CB8AC3E}">
        <p14:creationId xmlns:p14="http://schemas.microsoft.com/office/powerpoint/2010/main" val="2480052136"/>
      </p:ext>
    </p:extLst>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smtClean="0"/>
              <a:t>There are two individuals, Andres and </a:t>
            </a:r>
            <a:r>
              <a:rPr lang="tr-TR" sz="2400" dirty="0" smtClean="0"/>
              <a:t>X</a:t>
            </a:r>
            <a:r>
              <a:rPr lang="en-US" sz="2400" dirty="0" err="1" smtClean="0"/>
              <a:t>avi</a:t>
            </a:r>
            <a:r>
              <a:rPr lang="en-US" sz="2400" dirty="0" smtClean="0"/>
              <a:t>, who produce two goods:  </a:t>
            </a:r>
            <a:r>
              <a:rPr lang="en-US" sz="2400" dirty="0" err="1" smtClean="0"/>
              <a:t>tiki</a:t>
            </a:r>
            <a:r>
              <a:rPr lang="en-US" sz="2400" dirty="0" smtClean="0"/>
              <a:t> and taka.</a:t>
            </a:r>
          </a:p>
          <a:p>
            <a:pPr marL="0" indent="0">
              <a:spcBef>
                <a:spcPts val="0"/>
              </a:spcBef>
              <a:spcAft>
                <a:spcPts val="1200"/>
              </a:spcAft>
              <a:buNone/>
            </a:pPr>
            <a:r>
              <a:rPr lang="en-US" sz="2400" dirty="0" smtClean="0"/>
              <a:t>A produces 1 unit of taka in 2 hours, one unit of </a:t>
            </a:r>
            <a:r>
              <a:rPr lang="en-US" sz="2400" dirty="0" err="1" smtClean="0"/>
              <a:t>tiki</a:t>
            </a:r>
            <a:r>
              <a:rPr lang="en-US" sz="2400" dirty="0" smtClean="0"/>
              <a:t> in 2 hours.</a:t>
            </a:r>
          </a:p>
          <a:p>
            <a:pPr marL="0" indent="0">
              <a:spcBef>
                <a:spcPts val="0"/>
              </a:spcBef>
              <a:spcAft>
                <a:spcPts val="1200"/>
              </a:spcAft>
              <a:buNone/>
            </a:pPr>
            <a:r>
              <a:rPr lang="en-US" sz="2400" dirty="0"/>
              <a:t>X</a:t>
            </a:r>
            <a:r>
              <a:rPr lang="en-US" sz="2400" dirty="0" smtClean="0"/>
              <a:t> produces 1 unit of taka in 6 hours, one unit of </a:t>
            </a:r>
            <a:r>
              <a:rPr lang="en-US" sz="2400" dirty="0" err="1" smtClean="0"/>
              <a:t>tiki</a:t>
            </a:r>
            <a:r>
              <a:rPr lang="en-US" sz="2400" dirty="0" smtClean="0"/>
              <a:t> in 3 hours.</a:t>
            </a:r>
          </a:p>
          <a:p>
            <a:pPr marL="0" indent="0">
              <a:spcBef>
                <a:spcPts val="0"/>
              </a:spcBef>
              <a:spcAft>
                <a:spcPts val="1200"/>
              </a:spcAft>
              <a:buNone/>
            </a:pPr>
            <a:endParaRPr lang="en-US" sz="2400" dirty="0"/>
          </a:p>
          <a:p>
            <a:pPr marL="0" indent="0">
              <a:spcBef>
                <a:spcPts val="0"/>
              </a:spcBef>
              <a:spcAft>
                <a:spcPts val="1200"/>
              </a:spcAft>
              <a:buNone/>
            </a:pPr>
            <a:r>
              <a:rPr lang="en-US" sz="2400" dirty="0" smtClean="0"/>
              <a:t>A’s opportunity cost of taka is ________units of </a:t>
            </a:r>
            <a:r>
              <a:rPr lang="en-US" sz="2400" dirty="0" err="1" smtClean="0"/>
              <a:t>tiki</a:t>
            </a:r>
            <a:r>
              <a:rPr lang="en-US" sz="2400" dirty="0" smtClean="0"/>
              <a:t>.</a:t>
            </a:r>
          </a:p>
          <a:p>
            <a:pPr marL="0" indent="0">
              <a:spcBef>
                <a:spcPts val="0"/>
              </a:spcBef>
              <a:spcAft>
                <a:spcPts val="1200"/>
              </a:spcAft>
              <a:buNone/>
            </a:pPr>
            <a:r>
              <a:rPr lang="en-US" sz="2400" dirty="0" smtClean="0"/>
              <a:t>X’s opportunity cost of taka is ________ units of </a:t>
            </a:r>
            <a:r>
              <a:rPr lang="en-US" sz="2400" dirty="0" err="1" smtClean="0"/>
              <a:t>tiki</a:t>
            </a:r>
            <a:r>
              <a:rPr lang="en-US" sz="2400" dirty="0" smtClean="0"/>
              <a:t>.</a:t>
            </a:r>
          </a:p>
          <a:p>
            <a:pPr marL="0" indent="0">
              <a:spcBef>
                <a:spcPts val="0"/>
              </a:spcBef>
              <a:spcAft>
                <a:spcPts val="1200"/>
              </a:spcAft>
              <a:buNone/>
            </a:pPr>
            <a:r>
              <a:rPr lang="en-US" sz="2400" dirty="0" smtClean="0"/>
              <a:t>Who has the comparative advantage in taka?</a:t>
            </a:r>
          </a:p>
          <a:p>
            <a:pPr marL="0" indent="0">
              <a:spcBef>
                <a:spcPts val="0"/>
              </a:spcBef>
              <a:spcAft>
                <a:spcPts val="1200"/>
              </a:spcAft>
              <a:buNone/>
            </a:pPr>
            <a:endParaRPr lang="tr-TR" sz="2400" dirty="0"/>
          </a:p>
        </p:txBody>
      </p:sp>
    </p:spTree>
    <p:extLst>
      <p:ext uri="{BB962C8B-B14F-4D97-AF65-F5344CB8AC3E}">
        <p14:creationId xmlns:p14="http://schemas.microsoft.com/office/powerpoint/2010/main" val="4148205728"/>
      </p:ext>
    </p:extLst>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normAutofit fontScale="90000"/>
          </a:bodyPr>
          <a:lstStyle/>
          <a:p>
            <a:pPr algn="ctr" eaLnBrk="1" fontAlgn="auto" hangingPunct="1">
              <a:spcAft>
                <a:spcPts val="0"/>
              </a:spcAft>
              <a:defRPr/>
            </a:pPr>
            <a:r>
              <a:rPr lang="en-US" sz="3600" dirty="0" smtClean="0">
                <a:solidFill>
                  <a:srgbClr val="7A0014"/>
                </a:solidFill>
              </a:rPr>
              <a:t>Back to our example: The Opportunity Cost </a:t>
            </a:r>
            <a:br>
              <a:rPr lang="en-US" sz="3600" dirty="0" smtClean="0">
                <a:solidFill>
                  <a:srgbClr val="7A0014"/>
                </a:solidFill>
              </a:rPr>
            </a:br>
            <a:r>
              <a:rPr lang="en-US" sz="3600" dirty="0" smtClean="0">
                <a:solidFill>
                  <a:srgbClr val="7A0014"/>
                </a:solidFill>
              </a:rPr>
              <a:t>of Fish and Bread</a:t>
            </a:r>
            <a:endParaRPr lang="en-US" sz="3600" dirty="0" smtClean="0">
              <a:solidFill>
                <a:srgbClr val="7A0014"/>
              </a:solidFill>
              <a:effectLst>
                <a:outerShdw blurRad="38100" dist="38100" dir="2700000" algn="tl">
                  <a:srgbClr val="000000"/>
                </a:outerShdw>
              </a:effectLst>
              <a:latin typeface="Tahoma" pitchFamily="34" charset="0"/>
            </a:endParaRPr>
          </a:p>
        </p:txBody>
      </p:sp>
      <p:graphicFrame>
        <p:nvGraphicFramePr>
          <p:cNvPr id="1205349" name="Group 101"/>
          <p:cNvGraphicFramePr>
            <a:graphicFrameLocks noGrp="1"/>
          </p:cNvGraphicFramePr>
          <p:nvPr>
            <p:ph type="tbl" idx="1"/>
            <p:extLst>
              <p:ext uri="{D42A27DB-BD31-4B8C-83A1-F6EECF244321}">
                <p14:modId xmlns:p14="http://schemas.microsoft.com/office/powerpoint/2010/main" val="1411991278"/>
              </p:ext>
            </p:extLst>
          </p:nvPr>
        </p:nvGraphicFramePr>
        <p:xfrm>
          <a:off x="685800" y="1981200"/>
          <a:ext cx="7772400" cy="4114800"/>
        </p:xfrm>
        <a:graphic>
          <a:graphicData uri="http://schemas.openxmlformats.org/drawingml/2006/table">
            <a:tbl>
              <a:tblPr/>
              <a:tblGrid>
                <a:gridCol w="2590800"/>
                <a:gridCol w="2590800"/>
                <a:gridCol w="2590800"/>
              </a:tblGrid>
              <a:tr h="1028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endParaRPr kumimoji="0" lang="tr-TR" sz="2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tr-TR" sz="2800" b="1" i="0" u="none" strike="noStrike" cap="none" normalizeH="0" baseline="0" dirty="0" err="1" smtClean="0">
                          <a:ln>
                            <a:noFill/>
                          </a:ln>
                          <a:solidFill>
                            <a:schemeClr val="tx1"/>
                          </a:solidFill>
                          <a:effectLst/>
                          <a:latin typeface="Times New Roman" pitchFamily="18" charset="0"/>
                        </a:rPr>
                        <a:t>Opportunity</a:t>
                      </a:r>
                      <a:r>
                        <a:rPr kumimoji="0" lang="tr-TR" sz="2800" b="1" i="0" u="none" strike="noStrike" cap="none" normalizeH="0" baseline="0" dirty="0" smtClean="0">
                          <a:ln>
                            <a:noFill/>
                          </a:ln>
                          <a:solidFill>
                            <a:schemeClr val="tx1"/>
                          </a:solidFill>
                          <a:effectLst/>
                          <a:latin typeface="Times New Roman" pitchFamily="18" charset="0"/>
                        </a:rPr>
                        <a:t> </a:t>
                      </a:r>
                      <a:r>
                        <a:rPr kumimoji="0" lang="tr-TR" sz="2800" b="1" i="0" u="none" strike="noStrike" cap="none" normalizeH="0" baseline="0" dirty="0" err="1" smtClean="0">
                          <a:ln>
                            <a:noFill/>
                          </a:ln>
                          <a:solidFill>
                            <a:schemeClr val="tx1"/>
                          </a:solidFill>
                          <a:effectLst/>
                          <a:latin typeface="Times New Roman" pitchFamily="18" charset="0"/>
                        </a:rPr>
                        <a:t>Cost</a:t>
                      </a:r>
                      <a:r>
                        <a:rPr kumimoji="0" lang="tr-TR" sz="2800" b="1" i="0" u="none" strike="noStrike" cap="none" normalizeH="0" baseline="0" dirty="0" smtClean="0">
                          <a:ln>
                            <a:noFill/>
                          </a:ln>
                          <a:solidFill>
                            <a:schemeClr val="tx1"/>
                          </a:solidFill>
                          <a:effectLst/>
                          <a:latin typeface="Times New Roman" pitchFamily="18" charset="0"/>
                        </a:rPr>
                        <a:t> of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endParaRPr kumimoji="0" lang="tr-TR"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endParaRPr kumimoji="0" lang="tr-TR"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tr-TR" sz="2800" b="1" i="0" u="none" strike="noStrike" cap="none" normalizeH="0" baseline="0" dirty="0" smtClean="0">
                          <a:ln>
                            <a:noFill/>
                          </a:ln>
                          <a:solidFill>
                            <a:schemeClr val="tx1"/>
                          </a:solidFill>
                          <a:effectLst/>
                          <a:latin typeface="Times New Roman" pitchFamily="18" charset="0"/>
                        </a:rPr>
                        <a:t>1</a:t>
                      </a:r>
                      <a:r>
                        <a:rPr kumimoji="0" lang="en-US" sz="2800" b="1" i="0" u="none" strike="noStrike" cap="none" normalizeH="0" baseline="0" dirty="0" smtClean="0">
                          <a:ln>
                            <a:noFill/>
                          </a:ln>
                          <a:solidFill>
                            <a:schemeClr val="tx1"/>
                          </a:solidFill>
                          <a:effectLst/>
                          <a:latin typeface="Times New Roman" pitchFamily="18" charset="0"/>
                        </a:rPr>
                        <a:t> fish</a:t>
                      </a:r>
                      <a:endParaRPr kumimoji="0" lang="tr-TR" sz="28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tr-TR" sz="2800" b="1" i="0" u="none" strike="noStrike" cap="none" normalizeH="0" baseline="0" smtClean="0">
                          <a:ln>
                            <a:noFill/>
                          </a:ln>
                          <a:solidFill>
                            <a:schemeClr val="tx1"/>
                          </a:solidFill>
                          <a:effectLst/>
                          <a:latin typeface="Times New Roman" pitchFamily="18" charset="0"/>
                        </a:rPr>
                        <a:t>1 </a:t>
                      </a:r>
                      <a:r>
                        <a:rPr kumimoji="0" lang="en-US" sz="2800" b="1" i="0" u="none" strike="noStrike" cap="none" normalizeH="0" baseline="0" smtClean="0">
                          <a:ln>
                            <a:noFill/>
                          </a:ln>
                          <a:solidFill>
                            <a:schemeClr val="tx1"/>
                          </a:solidFill>
                          <a:effectLst/>
                          <a:latin typeface="Times New Roman" pitchFamily="18" charset="0"/>
                        </a:rPr>
                        <a:t>bread</a:t>
                      </a:r>
                      <a:endParaRPr kumimoji="0" lang="tr-TR"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en-US" sz="2800" b="1" i="0" u="none" strike="noStrike" cap="none" normalizeH="0" baseline="0" smtClean="0">
                          <a:ln>
                            <a:noFill/>
                          </a:ln>
                          <a:solidFill>
                            <a:schemeClr val="tx1"/>
                          </a:solidFill>
                          <a:effectLst/>
                          <a:latin typeface="Times New Roman" pitchFamily="18" charset="0"/>
                        </a:rPr>
                        <a:t>Poorlander</a:t>
                      </a:r>
                      <a:endParaRPr kumimoji="0" lang="tr-TR"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en-US" sz="2800" b="1" i="0" u="none" strike="noStrike" cap="none" normalizeH="0" baseline="0" dirty="0" smtClean="0">
                          <a:ln>
                            <a:noFill/>
                          </a:ln>
                          <a:solidFill>
                            <a:schemeClr val="tx1"/>
                          </a:solidFill>
                          <a:effectLst/>
                          <a:latin typeface="Times New Roman" pitchFamily="18" charset="0"/>
                        </a:rPr>
                        <a:t> 3/2 </a:t>
                      </a:r>
                      <a:r>
                        <a:rPr kumimoji="0" lang="en-US" sz="2400" b="1" i="0" u="none" strike="noStrike" cap="none" normalizeH="0" baseline="0" dirty="0" smtClean="0">
                          <a:ln>
                            <a:noFill/>
                          </a:ln>
                          <a:solidFill>
                            <a:schemeClr val="tx1"/>
                          </a:solidFill>
                          <a:effectLst/>
                          <a:latin typeface="Times New Roman" pitchFamily="18" charset="0"/>
                        </a:rPr>
                        <a:t>bread</a:t>
                      </a:r>
                      <a:endParaRPr kumimoji="0" lang="tr-TR" sz="2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tr-TR"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rPr>
                        <a:t>2/3 </a:t>
                      </a:r>
                      <a:r>
                        <a:rPr kumimoji="0" lang="en-US" sz="2400" b="1" i="0" u="none" strike="noStrike" cap="none" normalizeH="0" baseline="0" dirty="0" smtClean="0">
                          <a:ln>
                            <a:noFill/>
                          </a:ln>
                          <a:solidFill>
                            <a:schemeClr val="tx1"/>
                          </a:solidFill>
                          <a:effectLst/>
                          <a:latin typeface="Times New Roman" pitchFamily="18" charset="0"/>
                        </a:rPr>
                        <a:t>fish</a:t>
                      </a:r>
                      <a:endParaRPr kumimoji="0" lang="tr-TR" sz="2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tr-TR" sz="2800" b="1" i="0" u="none" strike="noStrike" cap="none" normalizeH="0" baseline="0" smtClean="0">
                          <a:ln>
                            <a:noFill/>
                          </a:ln>
                          <a:solidFill>
                            <a:schemeClr val="tx1"/>
                          </a:solidFill>
                          <a:effectLst/>
                          <a:latin typeface="Times New Roman" pitchFamily="18" charset="0"/>
                        </a:rPr>
                        <a:t>R</a:t>
                      </a:r>
                      <a:r>
                        <a:rPr kumimoji="0" lang="en-US" sz="2800" b="1" i="0" u="none" strike="noStrike" cap="none" normalizeH="0" baseline="0" smtClean="0">
                          <a:ln>
                            <a:noFill/>
                          </a:ln>
                          <a:solidFill>
                            <a:schemeClr val="tx1"/>
                          </a:solidFill>
                          <a:effectLst/>
                          <a:latin typeface="Times New Roman" pitchFamily="18" charset="0"/>
                        </a:rPr>
                        <a:t>ichlander</a:t>
                      </a:r>
                      <a:endParaRPr kumimoji="0" lang="tr-TR"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tr-TR" sz="2800" b="1" i="0" u="none" strike="noStrike" cap="none" normalizeH="0" baseline="0" dirty="0" smtClean="0">
                          <a:ln>
                            <a:noFill/>
                          </a:ln>
                          <a:solidFill>
                            <a:schemeClr val="tx1"/>
                          </a:solidFill>
                          <a:effectLst/>
                          <a:latin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rPr>
                        <a:t>2/3 </a:t>
                      </a:r>
                      <a:r>
                        <a:rPr kumimoji="0" lang="en-US" sz="2400" b="1" i="0" u="none" strike="noStrike" cap="none" normalizeH="0" baseline="0" dirty="0" smtClean="0">
                          <a:ln>
                            <a:noFill/>
                          </a:ln>
                          <a:solidFill>
                            <a:schemeClr val="tx1"/>
                          </a:solidFill>
                          <a:effectLst/>
                          <a:latin typeface="Times New Roman" pitchFamily="18" charset="0"/>
                        </a:rPr>
                        <a:t>bread</a:t>
                      </a:r>
                      <a:endParaRPr kumimoji="0" lang="tr-TR" sz="2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Monotype Sorts"/>
                        <a:buNone/>
                        <a:tabLst>
                          <a:tab pos="333375" algn="l"/>
                          <a:tab pos="857250" algn="l"/>
                        </a:tabLst>
                      </a:pPr>
                      <a:r>
                        <a:rPr kumimoji="0" lang="en-US" sz="2800" b="1" i="0" u="none" strike="noStrike" cap="none" normalizeH="0" baseline="0" dirty="0" smtClean="0">
                          <a:ln>
                            <a:noFill/>
                          </a:ln>
                          <a:solidFill>
                            <a:schemeClr val="tx1"/>
                          </a:solidFill>
                          <a:effectLst/>
                          <a:latin typeface="Times New Roman" pitchFamily="18" charset="0"/>
                        </a:rPr>
                        <a:t>  3/2 </a:t>
                      </a:r>
                      <a:r>
                        <a:rPr kumimoji="0" lang="en-US" sz="2400" b="1" i="0" u="none" strike="noStrike" cap="none" normalizeH="0" baseline="0" dirty="0" smtClean="0">
                          <a:ln>
                            <a:noFill/>
                          </a:ln>
                          <a:solidFill>
                            <a:schemeClr val="tx1"/>
                          </a:solidFill>
                          <a:effectLst/>
                          <a:latin typeface="Times New Roman" pitchFamily="18" charset="0"/>
                        </a:rPr>
                        <a:t>fish</a:t>
                      </a:r>
                      <a:endParaRPr kumimoji="0" lang="tr-TR" sz="2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310906569"/>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simple 2x2 model of specialization and trade -</a:t>
            </a:r>
            <a:br>
              <a:rPr lang="en-US" sz="2800" dirty="0" smtClean="0"/>
            </a:br>
            <a:r>
              <a:rPr lang="en-US" sz="2800" dirty="0" smtClean="0"/>
              <a:t>2 individuals/countries and 2 goods</a:t>
            </a:r>
            <a:endParaRPr lang="tr-TR" sz="2800" dirty="0"/>
          </a:p>
        </p:txBody>
      </p:sp>
      <p:sp>
        <p:nvSpPr>
          <p:cNvPr id="3" name="Subtitle 2"/>
          <p:cNvSpPr>
            <a:spLocks noGrp="1"/>
          </p:cNvSpPr>
          <p:nvPr>
            <p:ph type="body" idx="1"/>
          </p:nvPr>
        </p:nvSpPr>
        <p:spPr/>
        <p:txBody>
          <a:bodyPr/>
          <a:lstStyle/>
          <a:p>
            <a:r>
              <a:rPr lang="en-US" dirty="0" err="1" smtClean="0"/>
              <a:t>Poorlander</a:t>
            </a:r>
            <a:r>
              <a:rPr lang="en-US" dirty="0" smtClean="0"/>
              <a:t> &amp; </a:t>
            </a:r>
            <a:r>
              <a:rPr lang="en-US" dirty="0" err="1" smtClean="0"/>
              <a:t>Richlander</a:t>
            </a:r>
            <a:r>
              <a:rPr lang="en-US" dirty="0" smtClean="0"/>
              <a:t>; producing and consuming fish and bread</a:t>
            </a:r>
            <a:endParaRPr lang="tr-TR" dirty="0"/>
          </a:p>
        </p:txBody>
      </p:sp>
    </p:spTree>
    <p:extLst>
      <p:ext uri="{BB962C8B-B14F-4D97-AF65-F5344CB8AC3E}">
        <p14:creationId xmlns:p14="http://schemas.microsoft.com/office/powerpoint/2010/main" val="3242073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algn="ctr" eaLnBrk="0" hangingPunct="0"/>
            <a:endParaRPr lang="tr-TR"/>
          </a:p>
        </p:txBody>
      </p:sp>
      <p:sp>
        <p:nvSpPr>
          <p:cNvPr id="23555" name="Rectangle 1027"/>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algn="ctr" eaLnBrk="0" hangingPunct="0"/>
            <a:endParaRPr lang="tr-TR"/>
          </a:p>
        </p:txBody>
      </p:sp>
      <p:sp>
        <p:nvSpPr>
          <p:cNvPr id="1126404" name="Rectangle 1028"/>
          <p:cNvSpPr>
            <a:spLocks noGrp="1" noChangeArrowheads="1"/>
          </p:cNvSpPr>
          <p:nvPr>
            <p:ph type="title"/>
          </p:nvPr>
        </p:nvSpPr>
        <p:spPr/>
        <p:txBody>
          <a:bodyPr>
            <a:normAutofit fontScale="90000"/>
          </a:bodyPr>
          <a:lstStyle/>
          <a:p>
            <a:pPr algn="ctr" eaLnBrk="1" fontAlgn="auto" hangingPunct="1">
              <a:spcAft>
                <a:spcPts val="0"/>
              </a:spcAft>
              <a:defRPr/>
            </a:pPr>
            <a:r>
              <a:rPr lang="en-US" sz="4000" dirty="0" smtClean="0"/>
              <a:t>The Principle of </a:t>
            </a:r>
            <a:br>
              <a:rPr lang="en-US" sz="4000" dirty="0" smtClean="0"/>
            </a:br>
            <a:r>
              <a:rPr lang="en-US" sz="4000" dirty="0" smtClean="0"/>
              <a:t>Comparative Advantage</a:t>
            </a:r>
            <a:endParaRPr lang="en-US" sz="4000" dirty="0" smtClean="0">
              <a:effectLst>
                <a:outerShdw blurRad="38100" dist="38100" dir="2700000" algn="tl">
                  <a:srgbClr val="000000"/>
                </a:outerShdw>
              </a:effectLst>
              <a:latin typeface="Tahoma" pitchFamily="34" charset="0"/>
            </a:endParaRPr>
          </a:p>
        </p:txBody>
      </p:sp>
      <p:sp>
        <p:nvSpPr>
          <p:cNvPr id="1126405" name="Rectangle 1029"/>
          <p:cNvSpPr>
            <a:spLocks noGrp="1" noChangeArrowheads="1"/>
          </p:cNvSpPr>
          <p:nvPr>
            <p:ph sz="quarter" idx="1"/>
          </p:nvPr>
        </p:nvSpPr>
        <p:spPr>
          <a:xfrm>
            <a:off x="609600" y="2286000"/>
            <a:ext cx="7772400" cy="3810000"/>
          </a:xfrm>
        </p:spPr>
        <p:txBody>
          <a:bodyPr/>
          <a:lstStyle/>
          <a:p>
            <a:pPr eaLnBrk="1" hangingPunct="1">
              <a:buClr>
                <a:srgbClr val="F09A0E"/>
              </a:buClr>
            </a:pPr>
            <a:r>
              <a:rPr lang="en-US" dirty="0" smtClean="0">
                <a:solidFill>
                  <a:srgbClr val="474A81"/>
                </a:solidFill>
              </a:rPr>
              <a:t>Comparative advantage and differences in opportunity costs are the basis for specialized production and trade.</a:t>
            </a:r>
          </a:p>
          <a:p>
            <a:pPr eaLnBrk="1" hangingPunct="1">
              <a:buClr>
                <a:srgbClr val="F09A0E"/>
              </a:buClr>
            </a:pPr>
            <a:r>
              <a:rPr lang="en-US" dirty="0" smtClean="0">
                <a:solidFill>
                  <a:srgbClr val="474A81"/>
                </a:solidFill>
              </a:rPr>
              <a:t>Whenever potential trading parties have differences in opportunity costs, they can each benefit from trade.</a:t>
            </a:r>
          </a:p>
        </p:txBody>
      </p:sp>
    </p:spTree>
    <p:extLst>
      <p:ext uri="{BB962C8B-B14F-4D97-AF65-F5344CB8AC3E}">
        <p14:creationId xmlns:p14="http://schemas.microsoft.com/office/powerpoint/2010/main" val="231219098"/>
      </p:ext>
    </p:extLst>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sz="quarter" idx="1"/>
          </p:nvPr>
        </p:nvSpPr>
        <p:spPr>
          <a:xfrm>
            <a:off x="838200" y="1524000"/>
            <a:ext cx="7772400" cy="2362200"/>
          </a:xfrm>
          <a:ln w="57150">
            <a:solidFill>
              <a:srgbClr val="474A81"/>
            </a:solidFill>
          </a:ln>
        </p:spPr>
        <p:txBody>
          <a:bodyPr>
            <a:normAutofit/>
          </a:bodyPr>
          <a:lstStyle/>
          <a:p>
            <a:pPr marR="0" algn="ctr" eaLnBrk="1" hangingPunct="1">
              <a:buNone/>
            </a:pPr>
            <a:r>
              <a:rPr lang="en-US" sz="3600" dirty="0" smtClean="0">
                <a:solidFill>
                  <a:srgbClr val="474A81"/>
                </a:solidFill>
              </a:rPr>
              <a:t>Trade can benefit everyone in a society because it allows people to specialize in activities in which they have a comparative advantage.</a:t>
            </a:r>
            <a:endParaRPr lang="en-US" sz="3600" dirty="0" smtClean="0"/>
          </a:p>
        </p:txBody>
      </p:sp>
    </p:spTree>
    <p:extLst>
      <p:ext uri="{BB962C8B-B14F-4D97-AF65-F5344CB8AC3E}">
        <p14:creationId xmlns:p14="http://schemas.microsoft.com/office/powerpoint/2010/main" val="3856327801"/>
      </p:ext>
    </p:extLst>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No trade: </a:t>
            </a:r>
            <a:br>
              <a:rPr lang="en-US" dirty="0" smtClean="0"/>
            </a:br>
            <a:r>
              <a:rPr lang="en-US" dirty="0" smtClean="0"/>
              <a:t>Tariffs and protectionism </a:t>
            </a:r>
            <a:endParaRPr lang="tr-TR" dirty="0"/>
          </a:p>
        </p:txBody>
      </p:sp>
      <p:sp>
        <p:nvSpPr>
          <p:cNvPr id="3" name="Content Placeholder 2"/>
          <p:cNvSpPr>
            <a:spLocks noGrp="1"/>
          </p:cNvSpPr>
          <p:nvPr>
            <p:ph idx="1"/>
          </p:nvPr>
        </p:nvSpPr>
        <p:spPr/>
        <p:txBody>
          <a:bodyPr>
            <a:normAutofit/>
          </a:bodyPr>
          <a:lstStyle/>
          <a:p>
            <a:pPr marL="0" indent="0">
              <a:spcBef>
                <a:spcPts val="0"/>
              </a:spcBef>
              <a:buNone/>
            </a:pPr>
            <a:r>
              <a:rPr lang="en-US" sz="2400" dirty="0" smtClean="0"/>
              <a:t>I </a:t>
            </a:r>
            <a:r>
              <a:rPr lang="en-US" sz="2400" dirty="0"/>
              <a:t>don’t know much about the tariff. But I know this much, Abraham Lincoln is supposed to have said: “When we buy manufactured goods abroad, we get the goods and the foreigner gets the money. When we buy the manufactured goods at home, we get both the goods and the money</a:t>
            </a:r>
            <a:r>
              <a:rPr lang="en-US" sz="2400" dirty="0" smtClean="0"/>
              <a:t>.”</a:t>
            </a:r>
          </a:p>
          <a:p>
            <a:pPr marL="0" indent="0">
              <a:spcBef>
                <a:spcPts val="0"/>
              </a:spcBef>
              <a:buNone/>
            </a:pPr>
            <a:endParaRPr lang="en-US" sz="2400" dirty="0" smtClean="0"/>
          </a:p>
          <a:p>
            <a:pPr marL="0" indent="0">
              <a:spcBef>
                <a:spcPts val="0"/>
              </a:spcBef>
              <a:buNone/>
            </a:pPr>
            <a:r>
              <a:rPr lang="en-US" sz="2000" dirty="0" smtClean="0"/>
              <a:t>quoted in </a:t>
            </a:r>
            <a:r>
              <a:rPr lang="tr-TR" sz="2000" dirty="0" err="1" smtClean="0"/>
              <a:t>Dani</a:t>
            </a:r>
            <a:r>
              <a:rPr lang="tr-TR" sz="2000" dirty="0" smtClean="0"/>
              <a:t> </a:t>
            </a:r>
            <a:r>
              <a:rPr lang="tr-TR" sz="2000" dirty="0" err="1" smtClean="0"/>
              <a:t>Rodrik</a:t>
            </a:r>
            <a:r>
              <a:rPr lang="tr-TR" sz="2000" dirty="0" smtClean="0"/>
              <a:t>,  </a:t>
            </a:r>
            <a:r>
              <a:rPr lang="en-US" sz="2000" dirty="0" smtClean="0"/>
              <a:t>Symposium on Globalization in Perspective: An Introduction,  Journal of Economic Perspectives; Fall 1998 pages 3-8.</a:t>
            </a:r>
            <a:endParaRPr lang="tr-TR" sz="2000" dirty="0"/>
          </a:p>
        </p:txBody>
      </p:sp>
    </p:spTree>
    <p:extLst>
      <p:ext uri="{BB962C8B-B14F-4D97-AF65-F5344CB8AC3E}">
        <p14:creationId xmlns:p14="http://schemas.microsoft.com/office/powerpoint/2010/main" val="467952429"/>
      </p:ext>
    </p:extLst>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Great Emancipator</a:t>
            </a:r>
            <a:endParaRPr lang="tr-TR" dirty="0"/>
          </a:p>
        </p:txBody>
      </p:sp>
      <p:sp>
        <p:nvSpPr>
          <p:cNvPr id="6" name="Content Placeholder 5"/>
          <p:cNvSpPr>
            <a:spLocks noGrp="1"/>
          </p:cNvSpPr>
          <p:nvPr>
            <p:ph sz="half" idx="2"/>
          </p:nvPr>
        </p:nvSpPr>
        <p:spPr>
          <a:xfrm>
            <a:off x="2195736" y="1600200"/>
            <a:ext cx="6524592" cy="4525963"/>
          </a:xfrm>
        </p:spPr>
        <p:txBody>
          <a:bodyPr>
            <a:normAutofit/>
          </a:bodyPr>
          <a:lstStyle/>
          <a:p>
            <a:pPr marL="0" indent="0">
              <a:spcBef>
                <a:spcPts val="0"/>
              </a:spcBef>
              <a:buNone/>
            </a:pPr>
            <a:r>
              <a:rPr lang="en-US" sz="2400" dirty="0" smtClean="0"/>
              <a:t>Abraham Lincoln (1809 –1865), is the 16th President of the United States. He served from March 1861 until his assassination. He led the country through a great constitutional, military and moral crisis—the American Civil War—preserving the Union while ending slavery and promoting economic and financial modernization.</a:t>
            </a:r>
            <a:endParaRPr lang="en-US" sz="2400" dirty="0"/>
          </a:p>
        </p:txBody>
      </p:sp>
      <p:pic>
        <p:nvPicPr>
          <p:cNvPr id="8" name="Content Placeholder 7" descr="C:\Documents and Settings\musman\Desktop\225px-Abraham_Lincoln_head_on_shoulders_photo_portrait.jpg"/>
          <p:cNvPicPr>
            <a:picLocks noGrp="1" noChangeAspect="1"/>
          </p:cNvPicPr>
          <p:nvPr>
            <p:ph sz="half" idx="1"/>
          </p:nvPr>
        </p:nvPicPr>
        <p:blipFill>
          <a:blip r:embed="rId2" cstate="print"/>
          <a:srcRect/>
          <a:stretch>
            <a:fillRect/>
          </a:stretch>
        </p:blipFill>
        <p:spPr bwMode="auto">
          <a:xfrm>
            <a:off x="621829" y="1959099"/>
            <a:ext cx="1285875" cy="1685925"/>
          </a:xfrm>
          <a:prstGeom prst="rect">
            <a:avLst/>
          </a:prstGeom>
          <a:noFill/>
          <a:ln w="9525">
            <a:noFill/>
            <a:miter lim="800000"/>
            <a:headEnd/>
            <a:tailEnd/>
          </a:ln>
        </p:spPr>
      </p:pic>
    </p:spTree>
    <p:extLst>
      <p:ext uri="{BB962C8B-B14F-4D97-AF65-F5344CB8AC3E}">
        <p14:creationId xmlns:p14="http://schemas.microsoft.com/office/powerpoint/2010/main" val="622925884"/>
      </p:ext>
    </p:extLst>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467544" y="228600"/>
            <a:ext cx="3960440" cy="6321863"/>
          </a:xfrm>
          <a:prstGeom prst="rect">
            <a:avLst/>
          </a:prstGeom>
          <a:noFill/>
          <a:ln w="9525">
            <a:noFill/>
            <a:miter lim="800000"/>
            <a:headEnd/>
            <a:tailEnd/>
          </a:ln>
        </p:spPr>
      </p:pic>
      <p:pic>
        <p:nvPicPr>
          <p:cNvPr id="6" name="Content Placeholder 7" descr="C:\Documents and Settings\musman\Desktop\225px-Abraham_Lincoln_head_on_shoulders_photo_portrait.jpg"/>
          <p:cNvPicPr>
            <a:picLocks noGrp="1" noChangeAspect="1"/>
          </p:cNvPicPr>
          <p:nvPr>
            <p:ph sz="half" idx="2"/>
          </p:nvPr>
        </p:nvPicPr>
        <p:blipFill>
          <a:blip r:embed="rId3" cstate="print"/>
          <a:srcRect/>
          <a:stretch>
            <a:fillRect/>
          </a:stretch>
        </p:blipFill>
        <p:spPr bwMode="auto">
          <a:xfrm>
            <a:off x="4419600" y="152400"/>
            <a:ext cx="4410075" cy="6394402"/>
          </a:xfrm>
          <a:prstGeom prst="rect">
            <a:avLst/>
          </a:prstGeom>
          <a:noFill/>
          <a:ln w="9525">
            <a:noFill/>
            <a:miter lim="800000"/>
            <a:headEnd/>
            <a:tailEnd/>
          </a:ln>
        </p:spPr>
      </p:pic>
    </p:spTree>
    <p:extLst>
      <p:ext uri="{BB962C8B-B14F-4D97-AF65-F5344CB8AC3E}">
        <p14:creationId xmlns:p14="http://schemas.microsoft.com/office/powerpoint/2010/main" val="1302160373"/>
      </p:ext>
    </p:extLst>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American Civil War</a:t>
            </a:r>
            <a:endParaRPr lang="en-US" dirty="0"/>
          </a:p>
        </p:txBody>
      </p:sp>
      <p:sp>
        <p:nvSpPr>
          <p:cNvPr id="3" name="Content Placeholder 2"/>
          <p:cNvSpPr>
            <a:spLocks noGrp="1"/>
          </p:cNvSpPr>
          <p:nvPr>
            <p:ph sz="quarter" idx="1"/>
          </p:nvPr>
        </p:nvSpPr>
        <p:spPr/>
        <p:txBody>
          <a:bodyPr>
            <a:normAutofit/>
          </a:bodyPr>
          <a:lstStyle/>
          <a:p>
            <a:r>
              <a:rPr lang="en-US" dirty="0"/>
              <a:t>Historically, southern slave-holding states, because of their low cost manual labor, had little perceived need for mechanization, and supported having the right to </a:t>
            </a:r>
            <a:r>
              <a:rPr lang="en-US" dirty="0" smtClean="0"/>
              <a:t>sell cotton</a:t>
            </a:r>
            <a:r>
              <a:rPr lang="en-US" dirty="0"/>
              <a:t> and purchase manufactured goods from any nation. Northern states, which had heavily invested in their still-nascent manufacturing, could not compete with the full-fledged industries of Europe in offering high prices for cotton imported from the South and low prices for manufactured exports in return. Thus, northern manufacturing interests supported tariffs and protectionism while southern planters demanded free trade</a:t>
            </a:r>
            <a:r>
              <a:rPr lang="en-US" dirty="0" smtClean="0"/>
              <a:t>.</a:t>
            </a:r>
            <a:endParaRPr lang="en-US" dirty="0"/>
          </a:p>
          <a:p>
            <a:endParaRPr lang="en-US" dirty="0"/>
          </a:p>
        </p:txBody>
      </p:sp>
    </p:spTree>
    <p:extLst>
      <p:ext uri="{BB962C8B-B14F-4D97-AF65-F5344CB8AC3E}">
        <p14:creationId xmlns:p14="http://schemas.microsoft.com/office/powerpoint/2010/main" val="3305562785"/>
      </p:ext>
    </p:extLst>
  </p:cSld>
  <p:clrMapOvr>
    <a:masterClrMapping/>
  </p:clrMapOvr>
  <p:transition spd="med">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American Civil War</a:t>
            </a:r>
          </a:p>
        </p:txBody>
      </p:sp>
      <p:sp>
        <p:nvSpPr>
          <p:cNvPr id="3" name="Content Placeholder 2"/>
          <p:cNvSpPr>
            <a:spLocks noGrp="1"/>
          </p:cNvSpPr>
          <p:nvPr>
            <p:ph sz="quarter" idx="1"/>
          </p:nvPr>
        </p:nvSpPr>
        <p:spPr/>
        <p:txBody>
          <a:bodyPr/>
          <a:lstStyle/>
          <a:p>
            <a:r>
              <a:rPr lang="en-US" dirty="0"/>
              <a:t>The Democrats in Congress, controlled by Southerners, wrote the tariff laws in the 1830s, 1840s, and 1850s, and kept reducing rates so that the 1857 rates were the lowest since 1816. The South had no complaints but the low rates angered Northern industrialists and factory workers, especially in Pennsylvania, who demanded protection for their growing iron industry. The Whigs and Republicans complained because they favored high tariffs to stimulate industrial growth, and Republicans called for an increase in tariffs in the 1860 election. The increases were finally enacted in 1861 after Southerners resigned their seats in Congress.</a:t>
            </a:r>
          </a:p>
          <a:p>
            <a:endParaRPr lang="en-US" dirty="0"/>
          </a:p>
        </p:txBody>
      </p:sp>
    </p:spTree>
    <p:extLst>
      <p:ext uri="{BB962C8B-B14F-4D97-AF65-F5344CB8AC3E}">
        <p14:creationId xmlns:p14="http://schemas.microsoft.com/office/powerpoint/2010/main" val="1337067042"/>
      </p:ext>
    </p:extLst>
  </p:cSld>
  <p:clrMapOvr>
    <a:masterClrMapping/>
  </p:clrMapOvr>
  <p:transition spd="med">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American Civil War</a:t>
            </a:r>
          </a:p>
        </p:txBody>
      </p:sp>
      <p:sp>
        <p:nvSpPr>
          <p:cNvPr id="3" name="Content Placeholder 2"/>
          <p:cNvSpPr>
            <a:spLocks noGrp="1"/>
          </p:cNvSpPr>
          <p:nvPr>
            <p:ph sz="quarter" idx="1"/>
          </p:nvPr>
        </p:nvSpPr>
        <p:spPr/>
        <p:txBody>
          <a:bodyPr/>
          <a:lstStyle/>
          <a:p>
            <a:r>
              <a:rPr lang="en-US" dirty="0" smtClean="0"/>
              <a:t>In short: </a:t>
            </a:r>
          </a:p>
          <a:p>
            <a:pPr marL="0" indent="0">
              <a:buNone/>
            </a:pPr>
            <a:r>
              <a:rPr lang="en-US" dirty="0" smtClean="0"/>
              <a:t>The </a:t>
            </a:r>
            <a:r>
              <a:rPr lang="en-US" dirty="0"/>
              <a:t>Southern agrarian states constantly attempted to lower industrial tariffs, while the Northern manufacturing states argued the case for keeping them high or even raising further.</a:t>
            </a:r>
          </a:p>
          <a:p>
            <a:endParaRPr lang="en-US" dirty="0"/>
          </a:p>
        </p:txBody>
      </p:sp>
    </p:spTree>
    <p:extLst>
      <p:ext uri="{BB962C8B-B14F-4D97-AF65-F5344CB8AC3E}">
        <p14:creationId xmlns:p14="http://schemas.microsoft.com/office/powerpoint/2010/main" val="1888781521"/>
      </p:ext>
    </p:extLst>
  </p:cSld>
  <p:clrMapOvr>
    <a:masterClrMapping/>
  </p:clrMapOvr>
  <p:transition spd="med">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American Civil War</a:t>
            </a:r>
            <a:endParaRPr lang="en-US" dirty="0"/>
          </a:p>
        </p:txBody>
      </p:sp>
      <p:sp>
        <p:nvSpPr>
          <p:cNvPr id="6" name="Content Placeholder 5"/>
          <p:cNvSpPr>
            <a:spLocks noGrp="1"/>
          </p:cNvSpPr>
          <p:nvPr>
            <p:ph sz="quarter" idx="1"/>
          </p:nvPr>
        </p:nvSpPr>
        <p:spPr/>
        <p:txBody>
          <a:bodyPr/>
          <a:lstStyle/>
          <a:p>
            <a:r>
              <a:rPr lang="en-US" dirty="0" smtClean="0"/>
              <a:t>The festering conflict eventually came to a violent resolution in the Civil War that was fought under the presidency of Abraham Lincoln.</a:t>
            </a:r>
          </a:p>
          <a:p>
            <a:r>
              <a:rPr lang="en-US" dirty="0" smtClean="0"/>
              <a:t>Great emancipator – of the slaves</a:t>
            </a:r>
          </a:p>
          <a:p>
            <a:pPr lvl="1"/>
            <a:r>
              <a:rPr lang="en-US" dirty="0" smtClean="0"/>
              <a:t>Great Protector – of American manufacturing through tariffs</a:t>
            </a:r>
            <a:endParaRPr lang="en-US" dirty="0"/>
          </a:p>
        </p:txBody>
      </p:sp>
    </p:spTree>
    <p:extLst>
      <p:ext uri="{BB962C8B-B14F-4D97-AF65-F5344CB8AC3E}">
        <p14:creationId xmlns:p14="http://schemas.microsoft.com/office/powerpoint/2010/main" val="3613754568"/>
      </p:ext>
    </p:extLst>
  </p:cSld>
  <p:clrMapOvr>
    <a:masterClrMapping/>
  </p:clrMapOvr>
  <p:transition spd="med">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08038"/>
            <a:ext cx="7772400" cy="639762"/>
          </a:xfrm>
        </p:spPr>
        <p:txBody>
          <a:bodyPr>
            <a:normAutofit fontScale="90000"/>
          </a:bodyPr>
          <a:lstStyle/>
          <a:p>
            <a:pPr lvl="0">
              <a:spcBef>
                <a:spcPts val="580"/>
              </a:spcBef>
            </a:pPr>
            <a:r>
              <a:rPr lang="en-US" sz="2400" dirty="0">
                <a:solidFill>
                  <a:prstClr val="black"/>
                </a:solidFill>
                <a:latin typeface="Perpetua"/>
                <a:ea typeface="+mn-ea"/>
                <a:cs typeface="+mn-cs"/>
              </a:rPr>
              <a:t>Infant industry </a:t>
            </a:r>
            <a:r>
              <a:rPr lang="en-US" sz="2400" dirty="0" smtClean="0">
                <a:solidFill>
                  <a:prstClr val="black"/>
                </a:solidFill>
                <a:latin typeface="Perpetua"/>
                <a:ea typeface="+mn-ea"/>
                <a:cs typeface="+mn-cs"/>
              </a:rPr>
              <a:t>protection </a:t>
            </a:r>
            <a:r>
              <a:rPr lang="en-US" sz="2400" dirty="0">
                <a:solidFill>
                  <a:prstClr val="black"/>
                </a:solidFill>
                <a:latin typeface="Perpetua"/>
                <a:ea typeface="+mn-ea"/>
                <a:cs typeface="+mn-cs"/>
              </a:rPr>
              <a:t>(from Wikipedia)</a:t>
            </a:r>
            <a:br>
              <a:rPr lang="en-US" sz="2400" dirty="0">
                <a:solidFill>
                  <a:prstClr val="black"/>
                </a:solidFill>
                <a:latin typeface="Perpetua"/>
                <a:ea typeface="+mn-ea"/>
                <a:cs typeface="+mn-cs"/>
              </a:rPr>
            </a:br>
            <a:endParaRPr lang="en-US" dirty="0"/>
          </a:p>
        </p:txBody>
      </p:sp>
      <p:sp>
        <p:nvSpPr>
          <p:cNvPr id="3" name="Content Placeholder 2"/>
          <p:cNvSpPr>
            <a:spLocks noGrp="1"/>
          </p:cNvSpPr>
          <p:nvPr>
            <p:ph sz="quarter" idx="1"/>
          </p:nvPr>
        </p:nvSpPr>
        <p:spPr>
          <a:xfrm>
            <a:off x="914400" y="990600"/>
            <a:ext cx="7772400" cy="5029200"/>
          </a:xfrm>
        </p:spPr>
        <p:txBody>
          <a:bodyPr>
            <a:normAutofit/>
          </a:bodyPr>
          <a:lstStyle/>
          <a:p>
            <a:pPr marL="0" indent="0">
              <a:buNone/>
            </a:pPr>
            <a:r>
              <a:rPr lang="en-US" sz="2400" u="sng" dirty="0" smtClean="0"/>
              <a:t>Alexander </a:t>
            </a:r>
            <a:r>
              <a:rPr lang="en-US" sz="2400" u="sng" dirty="0"/>
              <a:t>Hamilton </a:t>
            </a:r>
            <a:r>
              <a:rPr lang="en-US" sz="2400" dirty="0"/>
              <a:t>first codified the infant industry </a:t>
            </a:r>
            <a:r>
              <a:rPr lang="en-US" sz="2400" dirty="0" smtClean="0"/>
              <a:t>argument. The </a:t>
            </a:r>
            <a:r>
              <a:rPr lang="en-US" sz="2400" dirty="0"/>
              <a:t>infant industry argument is an economic rationale for trade protectionism. The core of the argument is that nascent industries often do not have the economies of scale that their older competitors from other countries may have, and thus need to be protected until they can attain similar economies of scale. The argument was first fully articulated by Alexander Hamilton in his 1790 Report on Manufactures, was systematically developed by Daniel Raymond,[1] and was later picked up by Friedrich List in his 1841 work The National System of Political Economy, following his exposure to the idea during his residence in the United States in the 1820s.[1]</a:t>
            </a:r>
          </a:p>
        </p:txBody>
      </p:sp>
    </p:spTree>
    <p:extLst>
      <p:ext uri="{BB962C8B-B14F-4D97-AF65-F5344CB8AC3E}">
        <p14:creationId xmlns:p14="http://schemas.microsoft.com/office/powerpoint/2010/main" val="368419498"/>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Resources, technology, and preferences</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Each person has 30 hours/per week labor time.</a:t>
            </a:r>
          </a:p>
          <a:p>
            <a:pPr marL="0" indent="0">
              <a:spcBef>
                <a:spcPts val="0"/>
              </a:spcBef>
              <a:buNone/>
            </a:pPr>
            <a:r>
              <a:rPr lang="en-US" sz="2400" dirty="0" smtClean="0"/>
              <a:t>The </a:t>
            </a:r>
            <a:r>
              <a:rPr lang="en-US" sz="2400" dirty="0" err="1" smtClean="0"/>
              <a:t>richlander</a:t>
            </a:r>
            <a:r>
              <a:rPr lang="en-US" sz="2400" dirty="0" smtClean="0"/>
              <a:t> can produce </a:t>
            </a:r>
          </a:p>
          <a:p>
            <a:pPr marL="0" indent="0">
              <a:spcBef>
                <a:spcPts val="0"/>
              </a:spcBef>
              <a:spcAft>
                <a:spcPts val="2400"/>
              </a:spcAft>
              <a:buNone/>
            </a:pPr>
            <a:r>
              <a:rPr lang="en-US" sz="2400" dirty="0" smtClean="0"/>
              <a:t>1 fish in 1 hour and 1 (loaf of) bread in 1.5 hours.</a:t>
            </a:r>
            <a:endParaRPr lang="tr-TR" sz="2400" dirty="0" smtClean="0"/>
          </a:p>
          <a:p>
            <a:pPr marL="0" indent="0">
              <a:spcBef>
                <a:spcPts val="0"/>
              </a:spcBef>
              <a:buNone/>
            </a:pPr>
            <a:r>
              <a:rPr lang="en-US" sz="2400" dirty="0" smtClean="0"/>
              <a:t>The </a:t>
            </a:r>
            <a:r>
              <a:rPr lang="en-US" sz="2400" dirty="0" err="1" smtClean="0"/>
              <a:t>poorlander</a:t>
            </a:r>
            <a:r>
              <a:rPr lang="en-US" sz="2400" dirty="0" smtClean="0"/>
              <a:t> can produce</a:t>
            </a:r>
          </a:p>
          <a:p>
            <a:pPr marL="0" indent="0">
              <a:spcBef>
                <a:spcPts val="0"/>
              </a:spcBef>
              <a:spcAft>
                <a:spcPts val="2400"/>
              </a:spcAft>
              <a:buNone/>
            </a:pPr>
            <a:r>
              <a:rPr lang="en-US" sz="2400" dirty="0" smtClean="0"/>
              <a:t>1 fish in 3 hours and 1 (loaf of) bread in 2 hours.</a:t>
            </a:r>
          </a:p>
          <a:p>
            <a:pPr marL="0" indent="0">
              <a:spcBef>
                <a:spcPts val="0"/>
              </a:spcBef>
              <a:buNone/>
            </a:pPr>
            <a:r>
              <a:rPr lang="en-US" sz="2400" dirty="0" smtClean="0"/>
              <a:t>Preferences: Fish and bread are consumed in fixed-proportion sandwiches with 1 fish and 1 loaf of bread. </a:t>
            </a:r>
          </a:p>
        </p:txBody>
      </p:sp>
    </p:spTree>
    <p:extLst>
      <p:ext uri="{BB962C8B-B14F-4D97-AF65-F5344CB8AC3E}">
        <p14:creationId xmlns:p14="http://schemas.microsoft.com/office/powerpoint/2010/main" val="972705766"/>
      </p:ext>
    </p:extLst>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Alexander Hamilton</a:t>
            </a:r>
          </a:p>
        </p:txBody>
      </p:sp>
      <p:sp>
        <p:nvSpPr>
          <p:cNvPr id="3" name="Content Placeholder 2"/>
          <p:cNvSpPr>
            <a:spLocks noGrp="1"/>
          </p:cNvSpPr>
          <p:nvPr>
            <p:ph sz="quarter" idx="1"/>
          </p:nvPr>
        </p:nvSpPr>
        <p:spPr>
          <a:xfrm>
            <a:off x="914400" y="1447800"/>
            <a:ext cx="4953000" cy="5029200"/>
          </a:xfrm>
        </p:spPr>
        <p:txBody>
          <a:bodyPr>
            <a:normAutofit/>
          </a:bodyPr>
          <a:lstStyle/>
          <a:p>
            <a:r>
              <a:rPr lang="en-US" sz="1600" dirty="0"/>
              <a:t>Alexander Hamilton (January 11, 1755 or 1757 – July 12, 1804) was a Founding Father of the United States, chief staff aide to General George Washington, one of the most influential interpreters and promoters of the U.S. Constitution, the founder of the nation's financial system, the founder of the Federalist Party, the world's first voter-based political party, the Father of the United States Coast Guard, and the founder of </a:t>
            </a:r>
            <a:r>
              <a:rPr lang="en-US" sz="1600" dirty="0" smtClean="0"/>
              <a:t> The </a:t>
            </a:r>
            <a:r>
              <a:rPr lang="en-US" sz="1600" dirty="0"/>
              <a:t>New York Post. As the first Secretary of the Treasury, Hamilton was the primary author of the economic policies of the George Washington administration. Hamilton took the lead in the funding of the states' debts by the Federal government, the establishment of a national bank, a system of tariffs, and friendly trade relations with Britain. He led the Federalist Party, created largely in support of his views; he was opposed by the Democratic-Republican Party, led by Thomas Jefferson and James Madison, which despised Britain and feared that Hamilton's policies of a strong central government would weaken the American commitment to Republicanism.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905000"/>
            <a:ext cx="2974975" cy="371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175382"/>
      </p:ext>
    </p:extLst>
  </p:cSld>
  <p:clrMapOvr>
    <a:masterClrMapping/>
  </p:clrMapOvr>
  <p:transition spd="med">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304800"/>
            <a:ext cx="7924800" cy="838200"/>
          </a:xfrm>
          <a:noFill/>
          <a:ln/>
        </p:spPr>
        <p:txBody>
          <a:bodyPr lIns="90487" tIns="44450" rIns="90487" bIns="44450">
            <a:normAutofit/>
          </a:bodyPr>
          <a:lstStyle/>
          <a:p>
            <a:pPr algn="ctr"/>
            <a:r>
              <a:rPr lang="en-US" dirty="0" smtClean="0"/>
              <a:t>Infant Industry Protection</a:t>
            </a:r>
            <a:endParaRPr lang="en-US" dirty="0"/>
          </a:p>
        </p:txBody>
      </p:sp>
      <p:sp>
        <p:nvSpPr>
          <p:cNvPr id="16387" name="Rectangle 3"/>
          <p:cNvSpPr>
            <a:spLocks noGrp="1" noChangeArrowheads="1"/>
          </p:cNvSpPr>
          <p:nvPr>
            <p:ph type="body" idx="1"/>
          </p:nvPr>
        </p:nvSpPr>
        <p:spPr>
          <a:xfrm>
            <a:off x="444500" y="1143000"/>
            <a:ext cx="8242300" cy="5029200"/>
          </a:xfrm>
          <a:solidFill>
            <a:schemeClr val="bg1"/>
          </a:solidFill>
          <a:ln/>
        </p:spPr>
        <p:txBody>
          <a:bodyPr lIns="90487" tIns="44450" rIns="90487" bIns="44450">
            <a:normAutofit/>
          </a:bodyPr>
          <a:lstStyle/>
          <a:p>
            <a:pPr>
              <a:lnSpc>
                <a:spcPct val="110000"/>
              </a:lnSpc>
              <a:buClr>
                <a:schemeClr val="tx1"/>
              </a:buClr>
              <a:buFont typeface="Wingdings" pitchFamily="2" charset="2"/>
              <a:buChar char="Ø"/>
            </a:pPr>
            <a:r>
              <a:rPr lang="en-US" sz="2400" dirty="0" smtClean="0"/>
              <a:t>Popular in </a:t>
            </a:r>
            <a:r>
              <a:rPr lang="en-US" sz="2400" dirty="0"/>
              <a:t>1500 - 1800</a:t>
            </a:r>
          </a:p>
          <a:p>
            <a:pPr lvl="1">
              <a:lnSpc>
                <a:spcPct val="110000"/>
              </a:lnSpc>
            </a:pPr>
            <a:r>
              <a:rPr lang="en-US" sz="2400" dirty="0"/>
              <a:t>Export more to </a:t>
            </a:r>
            <a:r>
              <a:rPr lang="en-US" sz="2400" dirty="0" smtClean="0"/>
              <a:t>“foreigners” </a:t>
            </a:r>
            <a:r>
              <a:rPr lang="en-US" sz="2400" dirty="0"/>
              <a:t>than </a:t>
            </a:r>
            <a:r>
              <a:rPr lang="en-US" sz="2400" dirty="0" smtClean="0"/>
              <a:t>you import. Accumulate wealth, </a:t>
            </a:r>
            <a:r>
              <a:rPr lang="en-US" sz="2400" dirty="0"/>
              <a:t>expand </a:t>
            </a:r>
            <a:r>
              <a:rPr lang="en-US" sz="2400" dirty="0" smtClean="0"/>
              <a:t>kingdom.</a:t>
            </a:r>
            <a:endParaRPr lang="en-US" sz="2400" dirty="0"/>
          </a:p>
          <a:p>
            <a:pPr lvl="1">
              <a:lnSpc>
                <a:spcPct val="110000"/>
              </a:lnSpc>
            </a:pPr>
            <a:r>
              <a:rPr lang="en-US" sz="2400" dirty="0"/>
              <a:t>Zero-sum </a:t>
            </a:r>
            <a:r>
              <a:rPr lang="en-US" sz="2400" dirty="0" smtClean="0"/>
              <a:t> game </a:t>
            </a:r>
            <a:r>
              <a:rPr lang="en-US" sz="2400" dirty="0"/>
              <a:t>view of </a:t>
            </a:r>
            <a:r>
              <a:rPr lang="en-US" sz="2400" dirty="0" smtClean="0"/>
              <a:t>trade</a:t>
            </a:r>
          </a:p>
          <a:p>
            <a:pPr lvl="1">
              <a:lnSpc>
                <a:spcPct val="110000"/>
              </a:lnSpc>
            </a:pPr>
            <a:r>
              <a:rPr lang="en-US" dirty="0" smtClean="0"/>
              <a:t>Protect certain important industries</a:t>
            </a:r>
            <a:endParaRPr lang="en-US" sz="2400" dirty="0"/>
          </a:p>
          <a:p>
            <a:pPr>
              <a:lnSpc>
                <a:spcPct val="110000"/>
              </a:lnSpc>
              <a:buClr>
                <a:schemeClr val="tx1"/>
              </a:buClr>
              <a:buFont typeface="Wingdings" pitchFamily="2" charset="2"/>
              <a:buChar char="Ø"/>
            </a:pPr>
            <a:r>
              <a:rPr lang="en-US" sz="2400" dirty="0" smtClean="0"/>
              <a:t>Government/State </a:t>
            </a:r>
            <a:r>
              <a:rPr lang="en-US" sz="2400" dirty="0"/>
              <a:t>intervenes to achieve a surplus in exports</a:t>
            </a:r>
          </a:p>
          <a:p>
            <a:pPr lvl="1">
              <a:lnSpc>
                <a:spcPct val="110000"/>
              </a:lnSpc>
            </a:pPr>
            <a:r>
              <a:rPr lang="en-US" sz="2400" dirty="0"/>
              <a:t>King, exporters, domestic producers: happy</a:t>
            </a:r>
          </a:p>
          <a:p>
            <a:pPr lvl="1">
              <a:lnSpc>
                <a:spcPct val="110000"/>
              </a:lnSpc>
            </a:pPr>
            <a:r>
              <a:rPr lang="en-US" sz="2400" dirty="0"/>
              <a:t>Subjects: unhappy because domestic goods stay expensive and of limited </a:t>
            </a:r>
            <a:r>
              <a:rPr lang="en-US" sz="2400" dirty="0" smtClean="0"/>
              <a:t>variety</a:t>
            </a:r>
          </a:p>
          <a:p>
            <a:pPr lvl="1">
              <a:lnSpc>
                <a:spcPct val="110000"/>
              </a:lnSpc>
            </a:pPr>
            <a:r>
              <a:rPr lang="en-US" dirty="0" smtClean="0"/>
              <a:t>Anti-corn laws</a:t>
            </a:r>
            <a:endParaRPr lang="en-US" dirty="0"/>
          </a:p>
        </p:txBody>
      </p:sp>
    </p:spTree>
    <p:extLst>
      <p:ext uri="{BB962C8B-B14F-4D97-AF65-F5344CB8AC3E}">
        <p14:creationId xmlns:p14="http://schemas.microsoft.com/office/powerpoint/2010/main" val="2175771931"/>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British manufacturing: short summary</a:t>
            </a:r>
            <a:endParaRPr lang="en-US" dirty="0"/>
          </a:p>
        </p:txBody>
      </p:sp>
      <p:sp>
        <p:nvSpPr>
          <p:cNvPr id="3" name="Content Placeholder 2"/>
          <p:cNvSpPr>
            <a:spLocks noGrp="1"/>
          </p:cNvSpPr>
          <p:nvPr>
            <p:ph sz="quarter" idx="1"/>
          </p:nvPr>
        </p:nvSpPr>
        <p:spPr/>
        <p:txBody>
          <a:bodyPr/>
          <a:lstStyle/>
          <a:p>
            <a:r>
              <a:rPr lang="en-US" sz="2000" dirty="0" smtClean="0"/>
              <a:t>Walpole’s 1721 legislation:</a:t>
            </a:r>
          </a:p>
          <a:p>
            <a:pPr lvl="1"/>
            <a:r>
              <a:rPr lang="en-US" sz="2000" dirty="0" smtClean="0"/>
              <a:t>Protect British manufacturing industries from foreign competition, subsidize them</a:t>
            </a:r>
          </a:p>
          <a:p>
            <a:pPr lvl="1"/>
            <a:r>
              <a:rPr lang="en-US" sz="2000" dirty="0" smtClean="0"/>
              <a:t>Tariffs on imported foreign manufactured goods were significantly raised (on average 45-55%), while tariffs on raw materials used to manufacture were lowered. </a:t>
            </a:r>
          </a:p>
          <a:p>
            <a:pPr lvl="1"/>
            <a:r>
              <a:rPr lang="en-US" sz="2000" dirty="0"/>
              <a:t>Navigation </a:t>
            </a:r>
            <a:r>
              <a:rPr lang="en-US" sz="2000" dirty="0" smtClean="0"/>
              <a:t>Acts</a:t>
            </a:r>
            <a:endParaRPr lang="en-US" dirty="0"/>
          </a:p>
          <a:p>
            <a:r>
              <a:rPr lang="en-US" sz="2000" dirty="0" smtClean="0"/>
              <a:t>By the end of </a:t>
            </a:r>
            <a:r>
              <a:rPr lang="en-US" sz="2000" dirty="0" err="1" smtClean="0"/>
              <a:t>Napeolenic</a:t>
            </a:r>
            <a:r>
              <a:rPr lang="en-US" sz="2000" dirty="0" smtClean="0"/>
              <a:t> Wars in 1815: British manufacturers were firmly established as the most efficient in the world.</a:t>
            </a:r>
          </a:p>
          <a:p>
            <a:pPr lvl="1"/>
            <a:r>
              <a:rPr lang="en-US" sz="1800" dirty="0" smtClean="0"/>
              <a:t>Now free trade in their best interest </a:t>
            </a:r>
          </a:p>
          <a:p>
            <a:pPr lvl="1"/>
            <a:r>
              <a:rPr lang="en-US" sz="1800" dirty="0" smtClean="0"/>
              <a:t>Abolition of Corn Laws that limited the country’s ability to import cheap grains</a:t>
            </a:r>
          </a:p>
          <a:p>
            <a:pPr lvl="1"/>
            <a:r>
              <a:rPr lang="en-US" sz="1800" dirty="0" smtClean="0"/>
              <a:t>Anti-corn Law campaign: supported by David Ricardo</a:t>
            </a:r>
            <a:endParaRPr lang="en-US" sz="1800" dirty="0"/>
          </a:p>
          <a:p>
            <a:pPr marL="320040" lvl="1" indent="0">
              <a:buNone/>
            </a:pPr>
            <a:endParaRPr lang="en-US" dirty="0"/>
          </a:p>
        </p:txBody>
      </p:sp>
    </p:spTree>
    <p:extLst>
      <p:ext uri="{BB962C8B-B14F-4D97-AF65-F5344CB8AC3E}">
        <p14:creationId xmlns:p14="http://schemas.microsoft.com/office/powerpoint/2010/main" val="4102823098"/>
      </p:ext>
    </p:extLst>
  </p:cSld>
  <p:clrMapOvr>
    <a:masterClrMapping/>
  </p:clrMapOvr>
  <p:transition spd="med">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smtClean="0"/>
              <a:t>Trade: Everybody can be better off</a:t>
            </a:r>
            <a:endParaRPr lang="tr-TR" sz="3200" dirty="0"/>
          </a:p>
        </p:txBody>
      </p:sp>
      <p:sp>
        <p:nvSpPr>
          <p:cNvPr id="5" name="Content Placeholder 4"/>
          <p:cNvSpPr>
            <a:spLocks noGrp="1"/>
          </p:cNvSpPr>
          <p:nvPr>
            <p:ph idx="1"/>
          </p:nvPr>
        </p:nvSpPr>
        <p:spPr/>
        <p:txBody>
          <a:bodyPr>
            <a:normAutofit lnSpcReduction="10000"/>
          </a:bodyPr>
          <a:lstStyle/>
          <a:p>
            <a:pPr marL="0" indent="0">
              <a:spcBef>
                <a:spcPts val="0"/>
              </a:spcBef>
              <a:spcAft>
                <a:spcPts val="1200"/>
              </a:spcAft>
            </a:pPr>
            <a:r>
              <a:rPr lang="en-US" sz="2400" dirty="0" smtClean="0"/>
              <a:t> Talk about “Interdependence and the Gains from Trade”.</a:t>
            </a:r>
          </a:p>
          <a:p>
            <a:pPr marL="0" indent="0">
              <a:spcBef>
                <a:spcPts val="0"/>
              </a:spcBef>
              <a:spcAft>
                <a:spcPts val="1200"/>
              </a:spcAft>
            </a:pPr>
            <a:r>
              <a:rPr lang="en-US" sz="2400" dirty="0" smtClean="0"/>
              <a:t> This model was first introduced in a book called “Principles of Political Economy and Taxation”, in 1817 by someone called David Ricardo.</a:t>
            </a:r>
          </a:p>
          <a:p>
            <a:pPr marL="0" indent="0">
              <a:lnSpc>
                <a:spcPct val="90000"/>
              </a:lnSpc>
              <a:spcBef>
                <a:spcPts val="0"/>
              </a:spcBef>
              <a:spcAft>
                <a:spcPts val="1200"/>
              </a:spcAft>
            </a:pPr>
            <a:r>
              <a:rPr lang="en-US" sz="2400" dirty="0" smtClean="0"/>
              <a:t>  If R (Richland) is more productive than P (</a:t>
            </a:r>
            <a:r>
              <a:rPr lang="en-US" sz="2400" dirty="0" err="1" smtClean="0"/>
              <a:t>Poorland</a:t>
            </a:r>
            <a:r>
              <a:rPr lang="en-US" sz="2400" dirty="0" smtClean="0"/>
              <a:t>) in </a:t>
            </a:r>
            <a:r>
              <a:rPr lang="en-US" sz="2400" i="1" dirty="0" smtClean="0"/>
              <a:t>every</a:t>
            </a:r>
            <a:r>
              <a:rPr lang="en-US" sz="2400" dirty="0" smtClean="0"/>
              <a:t> productive activity, would </a:t>
            </a:r>
            <a:r>
              <a:rPr lang="en-US" sz="2400" i="1" dirty="0" smtClean="0"/>
              <a:t>both</a:t>
            </a:r>
            <a:r>
              <a:rPr lang="en-US" sz="2400" dirty="0" smtClean="0"/>
              <a:t> countries benefit from trade?</a:t>
            </a:r>
          </a:p>
          <a:p>
            <a:pPr marL="0" indent="0">
              <a:lnSpc>
                <a:spcPct val="90000"/>
              </a:lnSpc>
              <a:spcBef>
                <a:spcPts val="0"/>
              </a:spcBef>
              <a:spcAft>
                <a:spcPts val="1200"/>
              </a:spcAft>
            </a:pPr>
            <a:r>
              <a:rPr lang="en-US" sz="2400" dirty="0" smtClean="0"/>
              <a:t> David Ricardo's “law of comparative advantage” showed that the answer is </a:t>
            </a:r>
            <a:r>
              <a:rPr lang="en-US" sz="2400" i="1" dirty="0" smtClean="0"/>
              <a:t>yes</a:t>
            </a:r>
            <a:r>
              <a:rPr lang="en-US" sz="2400" dirty="0" smtClean="0"/>
              <a:t>. </a:t>
            </a:r>
          </a:p>
          <a:p>
            <a:pPr marL="0" indent="0">
              <a:lnSpc>
                <a:spcPct val="90000"/>
              </a:lnSpc>
              <a:spcBef>
                <a:spcPts val="0"/>
              </a:spcBef>
              <a:spcAft>
                <a:spcPts val="1200"/>
              </a:spcAft>
            </a:pPr>
            <a:r>
              <a:rPr lang="en-US" sz="2400" dirty="0" smtClean="0"/>
              <a:t> Paul Samuelson once said that David Ricardo's demonstration of Comparative Advantage is one of the very few statements in economics which is perfectly simple without being perfectly obvious. </a:t>
            </a:r>
          </a:p>
          <a:p>
            <a:pPr marL="0" indent="0">
              <a:lnSpc>
                <a:spcPct val="90000"/>
              </a:lnSpc>
              <a:spcBef>
                <a:spcPts val="0"/>
              </a:spcBef>
              <a:spcAft>
                <a:spcPts val="1200"/>
              </a:spcAft>
              <a:buNone/>
            </a:pPr>
            <a:endParaRPr lang="en-US" sz="2400" dirty="0" smtClean="0"/>
          </a:p>
          <a:p>
            <a:pPr marL="0" indent="0">
              <a:spcBef>
                <a:spcPts val="0"/>
              </a:spcBef>
              <a:spcAft>
                <a:spcPts val="1200"/>
              </a:spcAft>
            </a:pPr>
            <a:endParaRPr lang="tr-TR" sz="2400" dirty="0"/>
          </a:p>
        </p:txBody>
      </p:sp>
    </p:spTree>
    <p:extLst>
      <p:ext uri="{BB962C8B-B14F-4D97-AF65-F5344CB8AC3E}">
        <p14:creationId xmlns:p14="http://schemas.microsoft.com/office/powerpoint/2010/main" val="297097541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British manufacturing: short summary</a:t>
            </a:r>
            <a:endParaRPr lang="en-US" dirty="0"/>
          </a:p>
        </p:txBody>
      </p:sp>
      <p:sp>
        <p:nvSpPr>
          <p:cNvPr id="3" name="Content Placeholder 2"/>
          <p:cNvSpPr>
            <a:spLocks noGrp="1"/>
          </p:cNvSpPr>
          <p:nvPr>
            <p:ph sz="quarter" idx="1"/>
          </p:nvPr>
        </p:nvSpPr>
        <p:spPr/>
        <p:txBody>
          <a:bodyPr>
            <a:normAutofit/>
          </a:bodyPr>
          <a:lstStyle/>
          <a:p>
            <a:pPr lvl="1"/>
            <a:r>
              <a:rPr lang="en-US" dirty="0" smtClean="0"/>
              <a:t>David Ricardo’s comparative advantage</a:t>
            </a:r>
          </a:p>
          <a:p>
            <a:pPr lvl="2"/>
            <a:r>
              <a:rPr lang="en-US" dirty="0" smtClean="0"/>
              <a:t>Correctly, accepting their current levels of technology as given, it is better for countries to specialize in things that they are relatively better at. One cannot argue with that.</a:t>
            </a:r>
          </a:p>
          <a:p>
            <a:pPr lvl="2"/>
            <a:r>
              <a:rPr lang="en-US" dirty="0" smtClean="0"/>
              <a:t>Criticism: “It fails when a country wants to acquire more advanced technologies so that it can do more difficult things that few others can do, that is, when it wants to develop its economy. It takes time and experience to absorb new technologies, so technologically backward producers need a period of protection from international competition during this period of learning. Such protection is costly. However, it is a price that has to be paid if it wants to develop advanced industries. Ricardo’s theory is for those who accept the status quo but not for those who want to change it.”  from Bad Samaritans by Ha-</a:t>
            </a:r>
            <a:r>
              <a:rPr lang="en-US" dirty="0" err="1" smtClean="0"/>
              <a:t>Joon</a:t>
            </a:r>
            <a:r>
              <a:rPr lang="en-US" dirty="0" smtClean="0"/>
              <a:t> Chang</a:t>
            </a:r>
            <a:endParaRPr lang="en-US" dirty="0"/>
          </a:p>
        </p:txBody>
      </p:sp>
    </p:spTree>
    <p:extLst>
      <p:ext uri="{BB962C8B-B14F-4D97-AF65-F5344CB8AC3E}">
        <p14:creationId xmlns:p14="http://schemas.microsoft.com/office/powerpoint/2010/main" val="2109575467"/>
      </p:ext>
    </p:extLst>
  </p:cSld>
  <p:clrMapOvr>
    <a:masterClrMapping/>
  </p:clrMapOvr>
  <p:transition spd="med">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pPr lvl="3"/>
            <a:r>
              <a:rPr lang="en-US" dirty="0" smtClean="0"/>
              <a:t>End of lecture…</a:t>
            </a:r>
            <a:endParaRPr lang="en-US" dirty="0"/>
          </a:p>
        </p:txBody>
      </p:sp>
    </p:spTree>
    <p:extLst>
      <p:ext uri="{BB962C8B-B14F-4D97-AF65-F5344CB8AC3E}">
        <p14:creationId xmlns:p14="http://schemas.microsoft.com/office/powerpoint/2010/main" val="3859734957"/>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NO TRADE (self-sufficiency)</a:t>
            </a:r>
            <a:br>
              <a:rPr lang="en-US" sz="2800" dirty="0" smtClean="0"/>
            </a:br>
            <a:r>
              <a:rPr lang="en-US" sz="2400" dirty="0" smtClean="0">
                <a:solidFill>
                  <a:schemeClr val="bg2">
                    <a:lumMod val="50000"/>
                  </a:schemeClr>
                </a:solidFill>
              </a:rPr>
              <a:t>Goal: eat as many sandwiches as possible.</a:t>
            </a:r>
            <a:endParaRPr lang="tr-TR" sz="2400" dirty="0">
              <a:solidFill>
                <a:schemeClr val="bg2">
                  <a:lumMod val="50000"/>
                </a:schemeClr>
              </a:solidFill>
            </a:endParaRPr>
          </a:p>
        </p:txBody>
      </p:sp>
      <p:sp>
        <p:nvSpPr>
          <p:cNvPr id="3" name="Content Placeholder 2"/>
          <p:cNvSpPr>
            <a:spLocks noGrp="1"/>
          </p:cNvSpPr>
          <p:nvPr>
            <p:ph idx="1"/>
          </p:nvPr>
        </p:nvSpPr>
        <p:spPr/>
        <p:txBody>
          <a:bodyPr>
            <a:normAutofit/>
          </a:bodyPr>
          <a:lstStyle/>
          <a:p>
            <a:pPr marL="0" indent="0">
              <a:spcBef>
                <a:spcPts val="0"/>
              </a:spcBef>
              <a:spcAft>
                <a:spcPts val="1200"/>
              </a:spcAft>
              <a:buNone/>
            </a:pPr>
            <a:r>
              <a:rPr lang="en-US" sz="2400" dirty="0" err="1" smtClean="0"/>
              <a:t>Richlander</a:t>
            </a:r>
            <a:r>
              <a:rPr lang="en-US" sz="2400" dirty="0" smtClean="0"/>
              <a:t>:  </a:t>
            </a:r>
          </a:p>
          <a:p>
            <a:pPr marL="0" indent="0">
              <a:spcBef>
                <a:spcPts val="0"/>
              </a:spcBef>
              <a:spcAft>
                <a:spcPts val="600"/>
              </a:spcAft>
              <a:buNone/>
            </a:pPr>
            <a:r>
              <a:rPr lang="en-US" sz="2400" dirty="0" smtClean="0"/>
              <a:t>	produces 12 fish and 12 bread, 		eats </a:t>
            </a:r>
            <a:r>
              <a:rPr lang="en-US" sz="2400" dirty="0" smtClean="0">
                <a:solidFill>
                  <a:srgbClr val="FF0000"/>
                </a:solidFill>
              </a:rPr>
              <a:t>12 sandwiches</a:t>
            </a:r>
          </a:p>
          <a:p>
            <a:pPr marL="0" indent="0">
              <a:spcBef>
                <a:spcPts val="0"/>
              </a:spcBef>
              <a:spcAft>
                <a:spcPts val="1200"/>
              </a:spcAft>
              <a:buNone/>
            </a:pPr>
            <a:r>
              <a:rPr lang="en-US" sz="2400" dirty="0" smtClean="0"/>
              <a:t>		       (12 h)	(18 h)</a:t>
            </a:r>
          </a:p>
          <a:p>
            <a:pPr marL="0" indent="0">
              <a:spcBef>
                <a:spcPts val="0"/>
              </a:spcBef>
              <a:spcAft>
                <a:spcPts val="1200"/>
              </a:spcAft>
              <a:buNone/>
            </a:pPr>
            <a:r>
              <a:rPr lang="en-US" sz="2400" dirty="0" err="1" smtClean="0"/>
              <a:t>Poorlander</a:t>
            </a:r>
            <a:r>
              <a:rPr lang="en-US" sz="2400" dirty="0" smtClean="0"/>
              <a:t>:  </a:t>
            </a:r>
          </a:p>
          <a:p>
            <a:pPr marL="0" indent="0">
              <a:spcBef>
                <a:spcPts val="0"/>
              </a:spcBef>
              <a:spcAft>
                <a:spcPts val="600"/>
              </a:spcAft>
              <a:buNone/>
            </a:pPr>
            <a:r>
              <a:rPr lang="en-US" sz="2400" dirty="0" smtClean="0"/>
              <a:t>	produces 6 fish and 6 bread, 		  eats </a:t>
            </a:r>
            <a:r>
              <a:rPr lang="en-US" sz="2400" dirty="0" smtClean="0">
                <a:solidFill>
                  <a:srgbClr val="FF0000"/>
                </a:solidFill>
              </a:rPr>
              <a:t>6 sandwiches</a:t>
            </a:r>
          </a:p>
          <a:p>
            <a:pPr marL="0" indent="0">
              <a:spcBef>
                <a:spcPts val="0"/>
              </a:spcBef>
              <a:spcAft>
                <a:spcPts val="1200"/>
              </a:spcAft>
              <a:buNone/>
            </a:pPr>
            <a:r>
              <a:rPr lang="en-US" sz="2400" dirty="0" smtClean="0"/>
              <a:t>		     (18 h)	(12 h)</a:t>
            </a:r>
          </a:p>
          <a:p>
            <a:pPr marL="0" indent="0" algn="r">
              <a:spcBef>
                <a:spcPts val="0"/>
              </a:spcBef>
              <a:spcAft>
                <a:spcPts val="1200"/>
              </a:spcAft>
              <a:buNone/>
            </a:pPr>
            <a:r>
              <a:rPr lang="en-US" sz="2400" dirty="0" smtClean="0"/>
              <a:t>+___________________</a:t>
            </a:r>
            <a:endParaRPr lang="en-US" sz="2400" dirty="0" smtClean="0">
              <a:solidFill>
                <a:srgbClr val="FF0000"/>
              </a:solidFill>
            </a:endParaRPr>
          </a:p>
          <a:p>
            <a:pPr marL="0" indent="0" algn="r">
              <a:spcBef>
                <a:spcPts val="0"/>
              </a:spcBef>
              <a:spcAft>
                <a:spcPts val="1200"/>
              </a:spcAft>
              <a:buNone/>
            </a:pPr>
            <a:r>
              <a:rPr lang="en-US" sz="2400" dirty="0" smtClean="0">
                <a:solidFill>
                  <a:srgbClr val="FF0000"/>
                </a:solidFill>
              </a:rPr>
              <a:t>18 sandwiches </a:t>
            </a:r>
            <a:r>
              <a:rPr lang="en-US" sz="2400" dirty="0" err="1" smtClean="0">
                <a:solidFill>
                  <a:schemeClr val="bg1"/>
                </a:solidFill>
              </a:rPr>
              <a:t>jj</a:t>
            </a:r>
            <a:endParaRPr lang="en-US" sz="2400" dirty="0" smtClean="0"/>
          </a:p>
        </p:txBody>
      </p:sp>
      <p:sp>
        <p:nvSpPr>
          <p:cNvPr id="4" name="Rectangle 3"/>
          <p:cNvSpPr/>
          <p:nvPr/>
        </p:nvSpPr>
        <p:spPr>
          <a:xfrm>
            <a:off x="0" y="5589240"/>
            <a:ext cx="5220072" cy="707886"/>
          </a:xfrm>
          <a:prstGeom prst="rect">
            <a:avLst/>
          </a:prstGeom>
        </p:spPr>
        <p:txBody>
          <a:bodyPr wrap="square">
            <a:spAutoFit/>
          </a:bodyPr>
          <a:lstStyle/>
          <a:p>
            <a:r>
              <a:rPr lang="en-US" sz="2000" dirty="0" smtClean="0"/>
              <a:t>Richland:  1 fish in 1 hour; 1  bread in 1.5 hours.</a:t>
            </a:r>
            <a:endParaRPr lang="tr-TR" sz="2000" dirty="0" smtClean="0"/>
          </a:p>
          <a:p>
            <a:r>
              <a:rPr lang="en-US" sz="2000" dirty="0" err="1" smtClean="0"/>
              <a:t>Poorland</a:t>
            </a:r>
            <a:r>
              <a:rPr lang="en-US" sz="2000" dirty="0" smtClean="0"/>
              <a:t>: 1 fish in 3 hours; 1 bread in 2 hours.</a:t>
            </a:r>
            <a:endParaRPr lang="tr-TR" sz="2000" dirty="0" smtClean="0"/>
          </a:p>
        </p:txBody>
      </p:sp>
    </p:spTree>
    <p:extLst>
      <p:ext uri="{BB962C8B-B14F-4D97-AF65-F5344CB8AC3E}">
        <p14:creationId xmlns:p14="http://schemas.microsoft.com/office/powerpoint/2010/main" val="1950753778"/>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 Use this method</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600"/>
              </a:spcAft>
              <a:buNone/>
            </a:pPr>
            <a:r>
              <a:rPr lang="en-US" sz="2400" dirty="0" smtClean="0"/>
              <a:t>Let P produce bread and R produce fish one unit at a time, so that at each step the number of breads equals the number of fish, until one of them uses up all her 30 hours.</a:t>
            </a:r>
          </a:p>
          <a:p>
            <a:pPr marL="0" indent="0">
              <a:spcBef>
                <a:spcPts val="0"/>
              </a:spcBef>
              <a:spcAft>
                <a:spcPts val="600"/>
              </a:spcAft>
              <a:buNone/>
            </a:pPr>
            <a:r>
              <a:rPr lang="en-US" sz="2400" dirty="0" smtClean="0"/>
              <a:t>This will be P, at that point you have 15 units of bread and 15 units of fish.</a:t>
            </a:r>
          </a:p>
          <a:p>
            <a:pPr marL="0" indent="0">
              <a:spcBef>
                <a:spcPts val="0"/>
              </a:spcBef>
              <a:spcAft>
                <a:spcPts val="600"/>
              </a:spcAft>
              <a:buNone/>
            </a:pPr>
            <a:r>
              <a:rPr lang="en-US" sz="2400" dirty="0" smtClean="0"/>
              <a:t>R has still 15 hours free time.</a:t>
            </a:r>
          </a:p>
          <a:p>
            <a:pPr marL="0" indent="0">
              <a:spcBef>
                <a:spcPts val="0"/>
              </a:spcBef>
              <a:spcAft>
                <a:spcPts val="600"/>
              </a:spcAft>
              <a:buNone/>
            </a:pPr>
            <a:r>
              <a:rPr lang="en-US" sz="2400" dirty="0" smtClean="0"/>
              <a:t>Let R produce 1 fish and 1 bread until she uses up all her remaining 15 hours.</a:t>
            </a:r>
          </a:p>
          <a:p>
            <a:pPr marL="0" indent="0">
              <a:spcBef>
                <a:spcPts val="0"/>
              </a:spcBef>
              <a:spcAft>
                <a:spcPts val="600"/>
              </a:spcAft>
              <a:buNone/>
            </a:pPr>
            <a:r>
              <a:rPr lang="en-US" sz="2400" dirty="0" smtClean="0"/>
              <a:t>You will have an additional 15/2.5 = 6 fish and bread.</a:t>
            </a:r>
          </a:p>
        </p:txBody>
      </p:sp>
      <p:sp>
        <p:nvSpPr>
          <p:cNvPr id="4" name="Rectangle 3"/>
          <p:cNvSpPr/>
          <p:nvPr/>
        </p:nvSpPr>
        <p:spPr>
          <a:xfrm>
            <a:off x="2880320" y="5514037"/>
            <a:ext cx="6012160" cy="723275"/>
          </a:xfrm>
          <a:prstGeom prst="rect">
            <a:avLst/>
          </a:prstGeom>
          <a:solidFill>
            <a:schemeClr val="bg1">
              <a:lumMod val="95000"/>
            </a:schemeClr>
          </a:solidFill>
        </p:spPr>
        <p:txBody>
          <a:bodyPr wrap="square">
            <a:spAutoFit/>
          </a:bodyPr>
          <a:lstStyle/>
          <a:p>
            <a:pPr defTabSz="457200" hangingPunct="0">
              <a:spcAft>
                <a:spcPts val="600"/>
              </a:spcAft>
            </a:pPr>
            <a:r>
              <a:rPr lang="en-US" sz="1200" dirty="0" smtClean="0">
                <a:solidFill>
                  <a:srgbClr val="000000"/>
                </a:solidFill>
                <a:latin typeface="Helvetica" charset="0"/>
                <a:sym typeface="Helvetica" charset="0"/>
              </a:rPr>
              <a:t>Mrs. </a:t>
            </a:r>
            <a:r>
              <a:rPr lang="en-US" sz="1200" dirty="0" err="1" smtClean="0">
                <a:solidFill>
                  <a:srgbClr val="000000"/>
                </a:solidFill>
                <a:latin typeface="Helvetica" charset="0"/>
                <a:sym typeface="Helvetica" charset="0"/>
              </a:rPr>
              <a:t>Richlander</a:t>
            </a:r>
            <a:r>
              <a:rPr lang="en-US" sz="1200" dirty="0" smtClean="0">
                <a:solidFill>
                  <a:srgbClr val="000000"/>
                </a:solidFill>
                <a:latin typeface="Helvetica" charset="0"/>
                <a:sym typeface="Helvetica" charset="0"/>
              </a:rPr>
              <a:t>: 1 fish in 1 hour and 1 bread in 1.5 hours.</a:t>
            </a:r>
            <a:endParaRPr lang="tr-TR" sz="1200" dirty="0" smtClean="0">
              <a:solidFill>
                <a:srgbClr val="000000"/>
              </a:solidFill>
              <a:latin typeface="Helvetica" charset="0"/>
              <a:sym typeface="Helvetica" charset="0"/>
            </a:endParaRPr>
          </a:p>
          <a:p>
            <a:pPr defTabSz="457200" hangingPunct="0">
              <a:spcAft>
                <a:spcPts val="600"/>
              </a:spcAft>
            </a:pPr>
            <a:r>
              <a:rPr lang="en-US" sz="1200" dirty="0" smtClean="0">
                <a:solidFill>
                  <a:srgbClr val="000000"/>
                </a:solidFill>
                <a:latin typeface="Helvetica" charset="0"/>
                <a:sym typeface="Helvetica" charset="0"/>
              </a:rPr>
              <a:t>Mts. </a:t>
            </a:r>
            <a:r>
              <a:rPr lang="en-US" sz="1200" dirty="0" err="1" smtClean="0">
                <a:solidFill>
                  <a:srgbClr val="000000"/>
                </a:solidFill>
                <a:latin typeface="Helvetica" charset="0"/>
                <a:sym typeface="Helvetica" charset="0"/>
              </a:rPr>
              <a:t>Poorlander</a:t>
            </a:r>
            <a:r>
              <a:rPr lang="en-US" sz="1200" dirty="0" smtClean="0">
                <a:solidFill>
                  <a:srgbClr val="000000"/>
                </a:solidFill>
                <a:latin typeface="Helvetica" charset="0"/>
                <a:sym typeface="Helvetica" charset="0"/>
              </a:rPr>
              <a:t>: 1 fish in 3 hours and 1 bread in 2 hours.</a:t>
            </a:r>
          </a:p>
        </p:txBody>
      </p:sp>
    </p:spTree>
    <p:extLst>
      <p:ext uri="{BB962C8B-B14F-4D97-AF65-F5344CB8AC3E}">
        <p14:creationId xmlns:p14="http://schemas.microsoft.com/office/powerpoint/2010/main" val="1166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Specialization</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The “best” resource allocation with specialization:</a:t>
            </a:r>
          </a:p>
          <a:p>
            <a:pPr marL="0" indent="0">
              <a:spcBef>
                <a:spcPts val="0"/>
              </a:spcBef>
              <a:spcAft>
                <a:spcPts val="2400"/>
              </a:spcAft>
              <a:buNone/>
            </a:pPr>
            <a:r>
              <a:rPr lang="en-US" sz="2400" dirty="0" smtClean="0"/>
              <a:t>Mrs. </a:t>
            </a:r>
            <a:r>
              <a:rPr lang="en-US" sz="2400" dirty="0" err="1" smtClean="0"/>
              <a:t>Poorlander</a:t>
            </a:r>
            <a:r>
              <a:rPr lang="en-US" sz="2400" dirty="0" smtClean="0"/>
              <a:t> completely specializes in bread:  She produces 15 loaves of bread.</a:t>
            </a:r>
          </a:p>
          <a:p>
            <a:pPr marL="0" indent="0">
              <a:spcBef>
                <a:spcPts val="0"/>
              </a:spcBef>
              <a:spcAft>
                <a:spcPts val="2400"/>
              </a:spcAft>
              <a:buNone/>
            </a:pPr>
            <a:r>
              <a:rPr lang="en-US" sz="2400" dirty="0" smtClean="0"/>
              <a:t>Mrs. </a:t>
            </a:r>
            <a:r>
              <a:rPr lang="en-US" sz="2400" dirty="0" err="1" smtClean="0"/>
              <a:t>Richlander</a:t>
            </a:r>
            <a:r>
              <a:rPr lang="en-US" sz="2400" dirty="0" smtClean="0"/>
              <a:t> mostly produces fish: 21 fish  (in 21 hours), and also some bread: 6 loaves of bread (in 9 hours).  This is partial specialization.</a:t>
            </a:r>
          </a:p>
          <a:p>
            <a:pPr marL="0" indent="0">
              <a:spcBef>
                <a:spcPts val="0"/>
              </a:spcBef>
              <a:spcAft>
                <a:spcPts val="2400"/>
              </a:spcAft>
              <a:buNone/>
            </a:pPr>
            <a:r>
              <a:rPr lang="en-US" sz="2400" dirty="0" smtClean="0"/>
              <a:t>They have 21 loaves of bread and 21 fish. </a:t>
            </a:r>
          </a:p>
        </p:txBody>
      </p:sp>
    </p:spTree>
    <p:extLst>
      <p:ext uri="{BB962C8B-B14F-4D97-AF65-F5344CB8AC3E}">
        <p14:creationId xmlns:p14="http://schemas.microsoft.com/office/powerpoint/2010/main" val="32658058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792</TotalTime>
  <Pages>64</Pages>
  <Words>3792</Words>
  <Application>Microsoft Office PowerPoint</Application>
  <PresentationFormat>On-screen Show (4:3)</PresentationFormat>
  <Paragraphs>324</Paragraphs>
  <Slides>65</Slides>
  <Notes>3</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Equity</vt:lpstr>
      <vt:lpstr>Office Theme</vt:lpstr>
      <vt:lpstr>Econ 100 Principles of Economics</vt:lpstr>
      <vt:lpstr>Announcements</vt:lpstr>
      <vt:lpstr>Lecture starts … </vt:lpstr>
      <vt:lpstr>Today’s lecture plan</vt:lpstr>
      <vt:lpstr>A simple 2x2 model of specialization and trade - 2 individuals/countries and 2 goods</vt:lpstr>
      <vt:lpstr>Resources, technology, and preferences</vt:lpstr>
      <vt:lpstr>NO TRADE (self-sufficiency) Goal: eat as many sandwiches as possible.</vt:lpstr>
      <vt:lpstr>Specialization: Use this method</vt:lpstr>
      <vt:lpstr>Specialization</vt:lpstr>
      <vt:lpstr>Dividing the gains from trade</vt:lpstr>
      <vt:lpstr>Dividing the gains from trade</vt:lpstr>
      <vt:lpstr>Dividing the gains from trade</vt:lpstr>
      <vt:lpstr>Poorland, Production Possibilities (She has 30 hours, can produce 1 fish in 3 hours and 1 bread in 2 hours)</vt:lpstr>
      <vt:lpstr>Richland, Production Possibilities (She has 30 hours, can produce 1 fish in 1 hour and 1 bread in 1.5 hours)</vt:lpstr>
      <vt:lpstr>Dividing the gains from trade</vt:lpstr>
      <vt:lpstr>Which agreement is most likely?</vt:lpstr>
      <vt:lpstr>Specialization and Trade</vt:lpstr>
      <vt:lpstr>Specialization and Trade</vt:lpstr>
      <vt:lpstr>Comparative advantage (karşılaştırmalı üstünlük)</vt:lpstr>
      <vt:lpstr>Comparative advantage, defined</vt:lpstr>
      <vt:lpstr>Comparative advantage, defined</vt:lpstr>
      <vt:lpstr>Before we lose ourselves in these calculations …</vt:lpstr>
      <vt:lpstr>Let’s see the best “solution” to the specialization and trade case</vt:lpstr>
      <vt:lpstr>We agreed that </vt:lpstr>
      <vt:lpstr>Specialization: How much? Partial or complete?</vt:lpstr>
      <vt:lpstr>Specialization: Use this method</vt:lpstr>
      <vt:lpstr>Specialization</vt:lpstr>
      <vt:lpstr>Dividing the gains from trade</vt:lpstr>
      <vt:lpstr>Dividing the gains from trade</vt:lpstr>
      <vt:lpstr>Dividing the gains from trade</vt:lpstr>
      <vt:lpstr>Poorland, Production Possibilities (She has 30 hours, can produce 1 fish in 3 hours and 1 bread in 2 hours)</vt:lpstr>
      <vt:lpstr>Richland, Production Possibilities (She has 30 hours, can produce 1 fish in 1 hour and 1 bread in 1.5 hours)</vt:lpstr>
      <vt:lpstr>A very unequal sharing of the gains from trade</vt:lpstr>
      <vt:lpstr>Which agreement is most likely?</vt:lpstr>
      <vt:lpstr>Back to opportunity costs and more theory</vt:lpstr>
      <vt:lpstr>Compute Mrs. Poorlander’s opportunity cost of bread</vt:lpstr>
      <vt:lpstr>PowerPoint Presentation</vt:lpstr>
      <vt:lpstr>Compute Mrs. Richlander’s opportunity cost of bread</vt:lpstr>
      <vt:lpstr>Opportunity cost of bread</vt:lpstr>
      <vt:lpstr>So,</vt:lpstr>
      <vt:lpstr>There is also something called…</vt:lpstr>
      <vt:lpstr>Absolute advantage</vt:lpstr>
      <vt:lpstr>Who has an absolute advantage in fish production?</vt:lpstr>
      <vt:lpstr>Who has an absolute advantage in bread prodution?</vt:lpstr>
      <vt:lpstr>Adam Smith thought that …</vt:lpstr>
      <vt:lpstr>PowerPoint Presentation</vt:lpstr>
      <vt:lpstr>PowerPoint Presentation</vt:lpstr>
      <vt:lpstr>PowerPoint Presentation</vt:lpstr>
      <vt:lpstr>Back to our example: The Opportunity Cost  of Fish and Bread</vt:lpstr>
      <vt:lpstr>The Principle of  Comparative Advantage</vt:lpstr>
      <vt:lpstr>PowerPoint Presentation</vt:lpstr>
      <vt:lpstr>No trade:  Tariffs and protectionism </vt:lpstr>
      <vt:lpstr>Great Emancipator</vt:lpstr>
      <vt:lpstr>PowerPoint Presentation</vt:lpstr>
      <vt:lpstr>American Civil War</vt:lpstr>
      <vt:lpstr>American Civil War</vt:lpstr>
      <vt:lpstr>American Civil War</vt:lpstr>
      <vt:lpstr>American Civil War</vt:lpstr>
      <vt:lpstr>Infant industry protection (from Wikipedia) </vt:lpstr>
      <vt:lpstr>Alexander Hamilton</vt:lpstr>
      <vt:lpstr>Infant Industry Protection</vt:lpstr>
      <vt:lpstr>British manufacturing: short summary</vt:lpstr>
      <vt:lpstr>Trade: Everybody can be better off</vt:lpstr>
      <vt:lpstr>British manufacturing: short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34</dc:title>
  <dc:subject>Five Debates Over Macroeconomic Policies</dc:subject>
  <dc:creator>Mark P. Karscig</dc:creator>
  <cp:lastModifiedBy>selin öztürk</cp:lastModifiedBy>
  <cp:revision>172</cp:revision>
  <cp:lastPrinted>2000-03-23T20:57:05Z</cp:lastPrinted>
  <dcterms:created xsi:type="dcterms:W3CDTF">1998-06-22T00:04:04Z</dcterms:created>
  <dcterms:modified xsi:type="dcterms:W3CDTF">2023-03-12T11:00:56Z</dcterms:modified>
</cp:coreProperties>
</file>