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4" r:id="rId1"/>
  </p:sldMasterIdLst>
  <p:notesMasterIdLst>
    <p:notesMasterId r:id="rId30"/>
  </p:notesMasterIdLst>
  <p:handoutMasterIdLst>
    <p:handoutMasterId r:id="rId31"/>
  </p:handoutMasterIdLst>
  <p:sldIdLst>
    <p:sldId id="635" r:id="rId2"/>
    <p:sldId id="756" r:id="rId3"/>
    <p:sldId id="757" r:id="rId4"/>
    <p:sldId id="739" r:id="rId5"/>
    <p:sldId id="740" r:id="rId6"/>
    <p:sldId id="741" r:id="rId7"/>
    <p:sldId id="736" r:id="rId8"/>
    <p:sldId id="737" r:id="rId9"/>
    <p:sldId id="738" r:id="rId10"/>
    <p:sldId id="742" r:id="rId11"/>
    <p:sldId id="743" r:id="rId12"/>
    <p:sldId id="744" r:id="rId13"/>
    <p:sldId id="745" r:id="rId14"/>
    <p:sldId id="791" r:id="rId15"/>
    <p:sldId id="746" r:id="rId16"/>
    <p:sldId id="792" r:id="rId17"/>
    <p:sldId id="755" r:id="rId18"/>
    <p:sldId id="793" r:id="rId19"/>
    <p:sldId id="747" r:id="rId20"/>
    <p:sldId id="794" r:id="rId21"/>
    <p:sldId id="795" r:id="rId22"/>
    <p:sldId id="748" r:id="rId23"/>
    <p:sldId id="749" r:id="rId24"/>
    <p:sldId id="750" r:id="rId25"/>
    <p:sldId id="751" r:id="rId26"/>
    <p:sldId id="796" r:id="rId27"/>
    <p:sldId id="797" r:id="rId28"/>
    <p:sldId id="752" r:id="rId29"/>
  </p:sldIdLst>
  <p:sldSz cx="9144000" cy="6858000" type="screen4x3"/>
  <p:notesSz cx="7099300" cy="10234613"/>
  <p:defaultTextStyle>
    <a:defPPr>
      <a:defRPr lang="en-US"/>
    </a:defPPr>
    <a:lvl1pPr algn="l" rtl="0" fontAlgn="base">
      <a:spcBef>
        <a:spcPct val="0"/>
      </a:spcBef>
      <a:spcAft>
        <a:spcPct val="0"/>
      </a:spcAft>
      <a:defRPr sz="3200" kern="1200">
        <a:solidFill>
          <a:schemeClr val="tx1"/>
        </a:solidFill>
        <a:latin typeface="Times New Roman" pitchFamily="18" charset="0"/>
        <a:ea typeface="+mn-ea"/>
        <a:cs typeface="+mn-cs"/>
      </a:defRPr>
    </a:lvl1pPr>
    <a:lvl2pPr marL="457200" algn="l" rtl="0" fontAlgn="base">
      <a:spcBef>
        <a:spcPct val="0"/>
      </a:spcBef>
      <a:spcAft>
        <a:spcPct val="0"/>
      </a:spcAft>
      <a:defRPr sz="3200" kern="1200">
        <a:solidFill>
          <a:schemeClr val="tx1"/>
        </a:solidFill>
        <a:latin typeface="Times New Roman" pitchFamily="18" charset="0"/>
        <a:ea typeface="+mn-ea"/>
        <a:cs typeface="+mn-cs"/>
      </a:defRPr>
    </a:lvl2pPr>
    <a:lvl3pPr marL="914400" algn="l" rtl="0" fontAlgn="base">
      <a:spcBef>
        <a:spcPct val="0"/>
      </a:spcBef>
      <a:spcAft>
        <a:spcPct val="0"/>
      </a:spcAft>
      <a:defRPr sz="3200" kern="1200">
        <a:solidFill>
          <a:schemeClr val="tx1"/>
        </a:solidFill>
        <a:latin typeface="Times New Roman" pitchFamily="18" charset="0"/>
        <a:ea typeface="+mn-ea"/>
        <a:cs typeface="+mn-cs"/>
      </a:defRPr>
    </a:lvl3pPr>
    <a:lvl4pPr marL="1371600" algn="l" rtl="0" fontAlgn="base">
      <a:spcBef>
        <a:spcPct val="0"/>
      </a:spcBef>
      <a:spcAft>
        <a:spcPct val="0"/>
      </a:spcAft>
      <a:defRPr sz="3200" kern="1200">
        <a:solidFill>
          <a:schemeClr val="tx1"/>
        </a:solidFill>
        <a:latin typeface="Times New Roman" pitchFamily="18" charset="0"/>
        <a:ea typeface="+mn-ea"/>
        <a:cs typeface="+mn-cs"/>
      </a:defRPr>
    </a:lvl4pPr>
    <a:lvl5pPr marL="1828800" algn="l" rtl="0" fontAlgn="base">
      <a:spcBef>
        <a:spcPct val="0"/>
      </a:spcBef>
      <a:spcAft>
        <a:spcPct val="0"/>
      </a:spcAft>
      <a:defRPr sz="3200" kern="1200">
        <a:solidFill>
          <a:schemeClr val="tx1"/>
        </a:solidFill>
        <a:latin typeface="Times New Roman" pitchFamily="18" charset="0"/>
        <a:ea typeface="+mn-ea"/>
        <a:cs typeface="+mn-cs"/>
      </a:defRPr>
    </a:lvl5pPr>
    <a:lvl6pPr marL="2286000" algn="l" defTabSz="914400" rtl="0" eaLnBrk="1" latinLnBrk="0" hangingPunct="1">
      <a:defRPr sz="3200" kern="1200">
        <a:solidFill>
          <a:schemeClr val="tx1"/>
        </a:solidFill>
        <a:latin typeface="Times New Roman" pitchFamily="18" charset="0"/>
        <a:ea typeface="+mn-ea"/>
        <a:cs typeface="+mn-cs"/>
      </a:defRPr>
    </a:lvl6pPr>
    <a:lvl7pPr marL="2743200" algn="l" defTabSz="914400" rtl="0" eaLnBrk="1" latinLnBrk="0" hangingPunct="1">
      <a:defRPr sz="3200" kern="1200">
        <a:solidFill>
          <a:schemeClr val="tx1"/>
        </a:solidFill>
        <a:latin typeface="Times New Roman" pitchFamily="18" charset="0"/>
        <a:ea typeface="+mn-ea"/>
        <a:cs typeface="+mn-cs"/>
      </a:defRPr>
    </a:lvl7pPr>
    <a:lvl8pPr marL="3200400" algn="l" defTabSz="914400" rtl="0" eaLnBrk="1" latinLnBrk="0" hangingPunct="1">
      <a:defRPr sz="3200" kern="1200">
        <a:solidFill>
          <a:schemeClr val="tx1"/>
        </a:solidFill>
        <a:latin typeface="Times New Roman" pitchFamily="18" charset="0"/>
        <a:ea typeface="+mn-ea"/>
        <a:cs typeface="+mn-cs"/>
      </a:defRPr>
    </a:lvl8pPr>
    <a:lvl9pPr marL="3657600" algn="l" defTabSz="914400" rtl="0" eaLnBrk="1" latinLnBrk="0" hangingPunct="1">
      <a:defRPr sz="32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381C"/>
    <a:srgbClr val="7A0014"/>
    <a:srgbClr val="CC4A22"/>
    <a:srgbClr val="F09A0E"/>
    <a:srgbClr val="474A81"/>
    <a:srgbClr val="FFFFCC"/>
    <a:srgbClr val="FFFFFF"/>
    <a:srgbClr val="B000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8" autoAdjust="0"/>
    <p:restoredTop sz="90922" autoAdjust="0"/>
  </p:normalViewPr>
  <p:slideViewPr>
    <p:cSldViewPr>
      <p:cViewPr>
        <p:scale>
          <a:sx n="73" d="100"/>
          <a:sy n="73" d="100"/>
        </p:scale>
        <p:origin x="-1062" y="-1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0" d="100"/>
          <a:sy n="40" d="100"/>
        </p:scale>
        <p:origin x="-1470" y="-78"/>
      </p:cViewPr>
      <p:guideLst>
        <p:guide orient="horz" pos="3224"/>
        <p:guide pos="223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defTabSz="966788" eaLnBrk="0" hangingPunct="0">
              <a:defRPr sz="1000" i="1"/>
            </a:lvl1pPr>
          </a:lstStyle>
          <a:p>
            <a:endParaRPr lang="tr-TR"/>
          </a:p>
        </p:txBody>
      </p:sp>
      <p:sp>
        <p:nvSpPr>
          <p:cNvPr id="3075"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algn="r" defTabSz="966788" eaLnBrk="0" hangingPunct="0">
              <a:defRPr sz="1000" i="1"/>
            </a:lvl1pPr>
          </a:lstStyle>
          <a:p>
            <a:endParaRPr lang="tr-TR"/>
          </a:p>
        </p:txBody>
      </p:sp>
      <p:sp>
        <p:nvSpPr>
          <p:cNvPr id="307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defTabSz="966788" eaLnBrk="0" hangingPunct="0">
              <a:defRPr sz="1000" i="1"/>
            </a:lvl1pPr>
          </a:lstStyle>
          <a:p>
            <a:endParaRPr lang="tr-TR"/>
          </a:p>
        </p:txBody>
      </p:sp>
      <p:sp>
        <p:nvSpPr>
          <p:cNvPr id="307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algn="r" defTabSz="966788" eaLnBrk="0" hangingPunct="0">
              <a:defRPr sz="1000" i="1"/>
            </a:lvl1pPr>
          </a:lstStyle>
          <a:p>
            <a:fld id="{ABE5FF29-E68E-4BE9-935F-665FB522F844}" type="slidenum">
              <a:rPr lang="en-US"/>
              <a:pPr/>
              <a:t>‹#›</a:t>
            </a:fld>
            <a:endParaRPr lang="en-US"/>
          </a:p>
        </p:txBody>
      </p:sp>
    </p:spTree>
    <p:extLst>
      <p:ext uri="{BB962C8B-B14F-4D97-AF65-F5344CB8AC3E}">
        <p14:creationId xmlns:p14="http://schemas.microsoft.com/office/powerpoint/2010/main" val="901002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defTabSz="966788" eaLnBrk="0" hangingPunct="0">
              <a:defRPr sz="1000" i="1"/>
            </a:lvl1pPr>
          </a:lstStyle>
          <a:p>
            <a:endParaRPr lang="tr-TR"/>
          </a:p>
        </p:txBody>
      </p:sp>
      <p:sp>
        <p:nvSpPr>
          <p:cNvPr id="2051"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algn="r" defTabSz="966788" eaLnBrk="0" hangingPunct="0">
              <a:defRPr sz="1000" i="1"/>
            </a:lvl1pPr>
          </a:lstStyle>
          <a:p>
            <a:endParaRPr lang="tr-TR"/>
          </a:p>
        </p:txBody>
      </p:sp>
      <p:sp>
        <p:nvSpPr>
          <p:cNvPr id="2052" name="Rectangle 4"/>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defTabSz="966788" eaLnBrk="0" hangingPunct="0">
              <a:defRPr sz="1000" i="1"/>
            </a:lvl1pPr>
          </a:lstStyle>
          <a:p>
            <a:endParaRPr lang="tr-TR"/>
          </a:p>
        </p:txBody>
      </p:sp>
      <p:sp>
        <p:nvSpPr>
          <p:cNvPr id="2053" name="Rectangle 5"/>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algn="r" defTabSz="966788" eaLnBrk="0" hangingPunct="0">
              <a:defRPr sz="1000" i="1"/>
            </a:lvl1pPr>
          </a:lstStyle>
          <a:p>
            <a:fld id="{4284A804-2DB6-4372-9580-E3841E841239}" type="slidenum">
              <a:rPr lang="en-US"/>
              <a:pPr/>
              <a:t>‹#›</a:t>
            </a:fld>
            <a:endParaRPr lang="en-US"/>
          </a:p>
        </p:txBody>
      </p:sp>
      <p:sp>
        <p:nvSpPr>
          <p:cNvPr id="25606" name="Rectangle 6"/>
          <p:cNvSpPr>
            <a:spLocks noGrp="1" noRot="1" noChangeAspect="1" noChangeArrowheads="1" noTextEdit="1"/>
          </p:cNvSpPr>
          <p:nvPr>
            <p:ph type="sldImg" idx="2"/>
          </p:nvPr>
        </p:nvSpPr>
        <p:spPr bwMode="auto">
          <a:xfrm>
            <a:off x="1000125" y="774700"/>
            <a:ext cx="5099050" cy="3824288"/>
          </a:xfrm>
          <a:prstGeom prst="rect">
            <a:avLst/>
          </a:prstGeom>
          <a:noFill/>
          <a:ln w="12700">
            <a:solidFill>
              <a:srgbClr val="000000"/>
            </a:solidFill>
            <a:miter lim="800000"/>
            <a:headEnd/>
            <a:tailEnd/>
          </a:ln>
        </p:spPr>
      </p:sp>
      <p:sp>
        <p:nvSpPr>
          <p:cNvPr id="2055" name="Rectangle 7"/>
          <p:cNvSpPr>
            <a:spLocks noGrp="1" noChangeArrowheads="1"/>
          </p:cNvSpPr>
          <p:nvPr>
            <p:ph type="body" sz="quarter" idx="3"/>
          </p:nvPr>
        </p:nvSpPr>
        <p:spPr bwMode="auto">
          <a:xfrm>
            <a:off x="947738" y="4862513"/>
            <a:ext cx="5203825" cy="4603750"/>
          </a:xfrm>
          <a:prstGeom prst="rect">
            <a:avLst/>
          </a:prstGeom>
          <a:noFill/>
          <a:ln w="9525">
            <a:noFill/>
            <a:miter lim="800000"/>
            <a:headEnd/>
            <a:tailEnd/>
          </a:ln>
          <a:effectLst/>
        </p:spPr>
        <p:txBody>
          <a:bodyPr vert="horz" wrap="square" lIns="97330" tIns="48665" rIns="97330" bIns="4866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21203329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F966B89-F093-4175-BDDA-8C26F3953183}" type="datetimeFigureOut">
              <a:rPr lang="en-US" smtClean="0"/>
              <a:pPr/>
              <a:t>3/21/2023</a:t>
            </a:fld>
            <a:endParaRPr lang="en-US"/>
          </a:p>
        </p:txBody>
      </p:sp>
      <p:sp>
        <p:nvSpPr>
          <p:cNvPr id="17" name="Footer Placeholder 16"/>
          <p:cNvSpPr>
            <a:spLocks noGrp="1"/>
          </p:cNvSpPr>
          <p:nvPr>
            <p:ph type="ftr" sz="quarter" idx="11"/>
          </p:nvPr>
        </p:nvSpPr>
        <p:spPr/>
        <p:txBody>
          <a:bodyPr/>
          <a:lstStyle/>
          <a:p>
            <a:endParaRPr lang="tr-T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7CE3811-E126-44E5-959F-71C41317E98A}"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spd="med">
    <p:cu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8CC0EE-EA3A-485C-BD46-CFC6B9E8B8BE}" type="datetimeFigureOut">
              <a:rPr lang="en-US" smtClean="0"/>
              <a:pPr/>
              <a:t>3/21/2023</a:t>
            </a:fld>
            <a:endParaRPr lang="en-US"/>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614ABEE-6858-4967-A470-BDB335EDB99F}" type="slidenum">
              <a:rPr lang="en-US" smtClean="0"/>
              <a:pPr/>
              <a:t>‹#›</a:t>
            </a:fld>
            <a:endParaRPr lang="en-US"/>
          </a:p>
        </p:txBody>
      </p:sp>
    </p:spTree>
  </p:cSld>
  <p:clrMapOvr>
    <a:masterClrMapping/>
  </p:clrMapOvr>
  <p:transition spd="med">
    <p:cut/>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C88FEA-A20A-4801-B487-4987059E825A}" type="datetimeFigureOut">
              <a:rPr lang="en-US" smtClean="0"/>
              <a:pPr/>
              <a:t>3/21/2023</a:t>
            </a:fld>
            <a:endParaRPr lang="en-US"/>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51F0952-E38F-46B3-A317-F74A150E29E8}" type="slidenum">
              <a:rPr lang="en-US" smtClean="0"/>
              <a:pPr/>
              <a:t>‹#›</a:t>
            </a:fld>
            <a:endParaRPr lang="en-US"/>
          </a:p>
        </p:txBody>
      </p:sp>
    </p:spTree>
  </p:cSld>
  <p:clrMapOvr>
    <a:masterClrMapping/>
  </p:clrMapOvr>
  <p:transition spd="med">
    <p:cu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A68FA69-0357-4CF9-B65D-76881F21B292}" type="datetimeFigureOut">
              <a:rPr lang="en-US" smtClean="0"/>
              <a:pPr/>
              <a:t>3/21/2023</a:t>
            </a:fld>
            <a:endParaRPr lang="en-US"/>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CCC1592-6B81-4771-9845-51A648456672}"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med">
    <p:cu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8F72CCF-F274-43D6-BA33-844DB9735902}" type="datetimeFigureOut">
              <a:rPr lang="en-US" smtClean="0"/>
              <a:pPr/>
              <a:t>3/21/2023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tr-T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944A3DF-F787-4C53-8966-10A41779017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med">
    <p:cu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19C0BA9-4ABE-4C90-8490-6329588BB2FD}" type="datetimeFigureOut">
              <a:rPr lang="en-US" smtClean="0"/>
              <a:pPr/>
              <a:t>3/21/2023</a:t>
            </a:fld>
            <a:endParaRPr lang="en-US"/>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B5C2A0B-383B-41B4-A03D-9EAED2ABBA18}"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med">
    <p:cut/>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F934FE2-5714-400C-86E3-58EB76673E07}" type="datetimeFigureOut">
              <a:rPr lang="en-US" smtClean="0"/>
              <a:pPr/>
              <a:t>3/21/2023</a:t>
            </a:fld>
            <a:endParaRPr lang="en-US"/>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EED5A69-F4E9-449C-9A2F-6488B5191FAE}"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med">
    <p:cu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BB1DA13-9D53-47A4-AB95-4E5B9BD57489}" type="datetimeFigureOut">
              <a:rPr lang="en-US" smtClean="0"/>
              <a:pPr/>
              <a:t>3/21/2023</a:t>
            </a:fld>
            <a:endParaRPr lang="en-US"/>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FCD8301-214F-4F9C-A005-CBAE5C6CCE37}" type="slidenum">
              <a:rPr lang="en-US" smtClean="0"/>
              <a:pPr/>
              <a:t>‹#›</a:t>
            </a:fld>
            <a:endParaRPr lang="en-US"/>
          </a:p>
        </p:txBody>
      </p:sp>
    </p:spTree>
  </p:cSld>
  <p:clrMapOvr>
    <a:masterClrMapping/>
  </p:clrMapOvr>
  <p:transition spd="med">
    <p:cut/>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2FF91C-BC8F-41C0-959E-4C7CFD7110E4}" type="datetimeFigureOut">
              <a:rPr lang="en-US" smtClean="0"/>
              <a:pPr/>
              <a:t>3/21/2023</a:t>
            </a:fld>
            <a:endParaRPr lang="en-US"/>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225EC3E-C353-4B7E-B857-50813FB46723}" type="slidenum">
              <a:rPr lang="en-US" smtClean="0"/>
              <a:pPr/>
              <a:t>‹#›</a:t>
            </a:fld>
            <a:endParaRPr lang="en-US"/>
          </a:p>
        </p:txBody>
      </p:sp>
    </p:spTree>
  </p:cSld>
  <p:clrMapOvr>
    <a:masterClrMapping/>
  </p:clrMapOvr>
  <p:transition spd="med">
    <p:cut/>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CB3CF68-A130-403E-A5BE-7AF21A5436CA}" type="datetimeFigureOut">
              <a:rPr lang="en-US" smtClean="0"/>
              <a:pPr/>
              <a:t>3/21/2023</a:t>
            </a:fld>
            <a:endParaRPr lang="en-US"/>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9EF0241-3970-4EE4-A240-B9DB2FF3C182}"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med">
    <p:cut/>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A5C00E9-354F-4945-898E-CA83EDBD9A96}" type="datetimeFigureOut">
              <a:rPr lang="en-US" smtClean="0"/>
              <a:pPr/>
              <a:t>3/21/2023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tr-TR"/>
          </a:p>
        </p:txBody>
      </p:sp>
      <p:sp>
        <p:nvSpPr>
          <p:cNvPr id="7" name="Slide Number Placeholder 6"/>
          <p:cNvSpPr>
            <a:spLocks noGrp="1"/>
          </p:cNvSpPr>
          <p:nvPr>
            <p:ph type="sldNum" sz="quarter" idx="12"/>
          </p:nvPr>
        </p:nvSpPr>
        <p:spPr>
          <a:xfrm>
            <a:off x="146304" y="6208776"/>
            <a:ext cx="457200" cy="457200"/>
          </a:xfrm>
        </p:spPr>
        <p:txBody>
          <a:bodyPr/>
          <a:lstStyle/>
          <a:p>
            <a:fld id="{B15A48D8-8613-4E9E-ABAA-B17B9E4F0BCF}"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transition spd="med">
    <p:cu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E87BE94-B1C9-4CAB-97C1-EF3AA345BF8A}" type="datetimeFigureOut">
              <a:rPr lang="en-US" smtClean="0"/>
              <a:pPr/>
              <a:t>3/21/2023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tr-T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560F2AF-9161-4429-9B88-4B1AEA98F01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ransition spd="med">
    <p:cut/>
  </p:transition>
  <p:timing>
    <p:tnLst>
      <p:par>
        <p:cTn id="1" dur="indefinite" restart="never" nodeType="tmRoot"/>
      </p:par>
    </p:tnLst>
  </p:timing>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fao.org/worldfoodsituation/foodpricesindex/e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Lecture 8</a:t>
            </a:r>
          </a:p>
          <a:p>
            <a:r>
              <a:rPr lang="en-US" smtClean="0"/>
              <a:t>March 22</a:t>
            </a:r>
            <a:endParaRPr lang="tr-TR" dirty="0"/>
          </a:p>
        </p:txBody>
      </p:sp>
      <p:sp>
        <p:nvSpPr>
          <p:cNvPr id="3" name="Title 2"/>
          <p:cNvSpPr>
            <a:spLocks noGrp="1"/>
          </p:cNvSpPr>
          <p:nvPr>
            <p:ph type="ctrTitle"/>
          </p:nvPr>
        </p:nvSpPr>
        <p:spPr/>
        <p:txBody>
          <a:bodyPr/>
          <a:lstStyle/>
          <a:p>
            <a:r>
              <a:rPr smtClean="0"/>
              <a:t>Econ 100</a:t>
            </a:r>
            <a:br>
              <a:rPr smtClean="0"/>
            </a:br>
            <a:r>
              <a:rPr smtClean="0"/>
              <a:t>Principles of Economics</a:t>
            </a:r>
            <a:endParaRPr lang="tr-TR" dirty="0"/>
          </a:p>
        </p:txBody>
      </p:sp>
    </p:spTree>
  </p:cSld>
  <p:clrMapOvr>
    <a:masterClrMapping/>
  </p:clrMapOvr>
  <p:transition spd="med">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AutoShape 1"/>
          <p:cNvSpPr>
            <a:spLocks/>
          </p:cNvSpPr>
          <p:nvPr/>
        </p:nvSpPr>
        <p:spPr bwMode="auto">
          <a:xfrm>
            <a:off x="0" y="0"/>
            <a:ext cx="9144000"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w="12700" cap="flat" cmpd="sng">
            <a:noFill/>
            <a:prstDash val="solid"/>
            <a:miter lim="0"/>
            <a:headEnd/>
            <a:tailEnd/>
          </a:ln>
          <a:effectLst/>
        </p:spPr>
        <p:txBody>
          <a:bodyPr lIns="0" tIns="0" rIns="0" bIns="0" anchor="ctr"/>
          <a:lstStyle/>
          <a:p>
            <a:pPr defTabSz="914145"/>
            <a:endParaRPr lang="tr-TR" sz="1800" dirty="0">
              <a:solidFill>
                <a:srgbClr val="FFFFFF"/>
              </a:solidFill>
              <a:latin typeface="Perpetua" pitchFamily="18" charset="0"/>
              <a:ea typeface="Perpetua" pitchFamily="18" charset="0"/>
              <a:cs typeface="Perpetua" pitchFamily="18" charset="0"/>
              <a:sym typeface="Perpetua" pitchFamily="18" charset="0"/>
            </a:endParaRPr>
          </a:p>
        </p:txBody>
      </p:sp>
      <p:sp>
        <p:nvSpPr>
          <p:cNvPr id="10242" name="AutoShape 2"/>
          <p:cNvSpPr>
            <a:spLocks/>
          </p:cNvSpPr>
          <p:nvPr/>
        </p:nvSpPr>
        <p:spPr bwMode="auto">
          <a:xfrm>
            <a:off x="63624" y="69205"/>
            <a:ext cx="9013403" cy="6693917"/>
          </a:xfrm>
          <a:prstGeom prst="roundRect">
            <a:avLst>
              <a:gd name="adj" fmla="val 3468"/>
            </a:avLst>
          </a:prstGeom>
          <a:solidFill>
            <a:srgbClr val="FFFFFF"/>
          </a:solidFill>
          <a:ln w="6350" cap="sq" cmpd="sng">
            <a:solidFill>
              <a:srgbClr val="000000"/>
            </a:solidFill>
            <a:prstDash val="solid"/>
            <a:round/>
            <a:headEnd/>
            <a:tailEnd/>
          </a:ln>
          <a:effectLst/>
        </p:spPr>
        <p:txBody>
          <a:bodyPr lIns="0" tIns="0" rIns="0" bIns="0" anchor="ctr"/>
          <a:lstStyle/>
          <a:p>
            <a:pPr defTabSz="914145"/>
            <a:endParaRPr lang="tr-TR" sz="1800" dirty="0">
              <a:solidFill>
                <a:srgbClr val="FFFFFF"/>
              </a:solidFill>
              <a:latin typeface="Perpetua" pitchFamily="18" charset="0"/>
              <a:ea typeface="Perpetua" pitchFamily="18" charset="0"/>
              <a:cs typeface="Perpetua" pitchFamily="18" charset="0"/>
              <a:sym typeface="Perpetua" pitchFamily="18" charset="0"/>
            </a:endParaRPr>
          </a:p>
        </p:txBody>
      </p:sp>
      <p:sp>
        <p:nvSpPr>
          <p:cNvPr id="10243" name="Rectangle 3"/>
          <p:cNvSpPr>
            <a:spLocks noGrp="1" noChangeArrowheads="1"/>
          </p:cNvSpPr>
          <p:nvPr>
            <p:ph type="title"/>
          </p:nvPr>
        </p:nvSpPr>
        <p:spPr/>
        <p:txBody>
          <a:bodyPr lIns="64291" tIns="32146" rIns="64291" anchor="b"/>
          <a:lstStyle/>
          <a:p>
            <a:pPr defTabSz="914145"/>
            <a:r>
              <a:rPr lang="tr-TR" sz="3900" dirty="0" err="1">
                <a:solidFill>
                  <a:srgbClr val="696464"/>
                </a:solidFill>
                <a:latin typeface="Helvetica" charset="0"/>
                <a:ea typeface="Helvetica" charset="0"/>
                <a:cs typeface="Helvetica" charset="0"/>
                <a:sym typeface="Helvetica" charset="0"/>
              </a:rPr>
              <a:t>Solutions</a:t>
            </a:r>
            <a:endParaRPr lang="tr-TR" dirty="0"/>
          </a:p>
        </p:txBody>
      </p:sp>
      <p:sp>
        <p:nvSpPr>
          <p:cNvPr id="10244" name="Rectangle 4"/>
          <p:cNvSpPr>
            <a:spLocks noGrp="1"/>
          </p:cNvSpPr>
          <p:nvPr>
            <p:ph type="body" idx="1"/>
          </p:nvPr>
        </p:nvSpPr>
        <p:spPr bwMode="auto">
          <a:noFill/>
          <a:ln w="12700" cap="flat">
            <a:miter lim="0"/>
            <a:headEnd/>
            <a:tailEnd/>
          </a:ln>
        </p:spPr>
        <p:txBody>
          <a:bodyPr vert="horz" wrap="square" lIns="0" tIns="0" rIns="0" bIns="0" numCol="1" anchor="t" anchorCtr="0" compatLnSpc="1">
            <a:prstTxWarp prst="textNoShape">
              <a:avLst/>
            </a:prstTxWarp>
            <a:noAutofit/>
          </a:bodyPr>
          <a:lstStyle/>
          <a:p>
            <a:pPr marL="227699" indent="-227699" defTabSz="348245">
              <a:spcBef>
                <a:spcPts val="2461"/>
              </a:spcBef>
              <a:buFontTx/>
              <a:buChar char="•"/>
            </a:pPr>
            <a:r>
              <a:rPr lang="tr-TR" sz="2000" dirty="0" err="1"/>
              <a:t>Widely</a:t>
            </a:r>
            <a:r>
              <a:rPr lang="tr-TR" sz="2000" dirty="0"/>
              <a:t>, </a:t>
            </a:r>
            <a:r>
              <a:rPr lang="tr-TR" sz="2000" dirty="0" err="1"/>
              <a:t>privatization</a:t>
            </a:r>
            <a:r>
              <a:rPr lang="tr-TR" sz="2000" dirty="0"/>
              <a:t> of </a:t>
            </a:r>
            <a:r>
              <a:rPr lang="tr-TR" sz="2000" dirty="0" err="1"/>
              <a:t>these</a:t>
            </a:r>
            <a:r>
              <a:rPr lang="tr-TR" sz="2000" dirty="0"/>
              <a:t> </a:t>
            </a:r>
            <a:r>
              <a:rPr lang="tr-TR" sz="2000" dirty="0" err="1"/>
              <a:t>common</a:t>
            </a:r>
            <a:r>
              <a:rPr lang="tr-TR" sz="2000" dirty="0"/>
              <a:t> </a:t>
            </a:r>
            <a:r>
              <a:rPr lang="tr-TR" sz="2000" dirty="0" err="1"/>
              <a:t>pool</a:t>
            </a:r>
            <a:r>
              <a:rPr lang="tr-TR" sz="2000" dirty="0"/>
              <a:t> </a:t>
            </a:r>
            <a:r>
              <a:rPr lang="tr-TR" sz="2000" dirty="0" err="1"/>
              <a:t>resources</a:t>
            </a:r>
            <a:r>
              <a:rPr lang="tr-TR" sz="2000" dirty="0"/>
              <a:t> (CPR) </a:t>
            </a:r>
            <a:r>
              <a:rPr lang="tr-TR" sz="2000" dirty="0" err="1"/>
              <a:t>are</a:t>
            </a:r>
            <a:r>
              <a:rPr lang="tr-TR" sz="2000" dirty="0"/>
              <a:t> </a:t>
            </a:r>
            <a:r>
              <a:rPr lang="tr-TR" sz="2000" dirty="0" err="1"/>
              <a:t>proposed</a:t>
            </a:r>
            <a:r>
              <a:rPr lang="tr-TR" sz="2000" dirty="0"/>
              <a:t>.</a:t>
            </a:r>
          </a:p>
          <a:p>
            <a:pPr marL="227699" indent="-227699" defTabSz="348245">
              <a:spcBef>
                <a:spcPts val="2461"/>
              </a:spcBef>
              <a:buFontTx/>
              <a:buChar char="•"/>
            </a:pPr>
            <a:r>
              <a:rPr lang="tr-TR" sz="2000" dirty="0"/>
              <a:t>But, </a:t>
            </a:r>
            <a:r>
              <a:rPr lang="tr-TR" sz="2000" dirty="0" err="1"/>
              <a:t>the</a:t>
            </a:r>
            <a:r>
              <a:rPr lang="tr-TR" sz="2000" dirty="0"/>
              <a:t> </a:t>
            </a:r>
            <a:r>
              <a:rPr lang="tr-TR" sz="2000" dirty="0" err="1"/>
              <a:t>works</a:t>
            </a:r>
            <a:r>
              <a:rPr lang="tr-TR" sz="2000" dirty="0"/>
              <a:t> </a:t>
            </a:r>
            <a:r>
              <a:rPr lang="tr-TR" sz="2000" dirty="0" err="1"/>
              <a:t>by</a:t>
            </a:r>
            <a:r>
              <a:rPr lang="tr-TR" sz="2000" dirty="0"/>
              <a:t> </a:t>
            </a:r>
            <a:r>
              <a:rPr lang="tr-TR" sz="2000" dirty="0" err="1"/>
              <a:t>Elinor</a:t>
            </a:r>
            <a:r>
              <a:rPr lang="tr-TR" sz="2000" dirty="0"/>
              <a:t> </a:t>
            </a:r>
            <a:r>
              <a:rPr lang="tr-TR" sz="2000" dirty="0" err="1"/>
              <a:t>Ostrom</a:t>
            </a:r>
            <a:r>
              <a:rPr lang="tr-TR" sz="2000" dirty="0"/>
              <a:t> (2009 Nobel </a:t>
            </a:r>
            <a:r>
              <a:rPr lang="tr-TR" sz="2000" dirty="0" err="1"/>
              <a:t>laureate</a:t>
            </a:r>
            <a:r>
              <a:rPr lang="tr-TR" sz="2000" dirty="0"/>
              <a:t>) </a:t>
            </a:r>
            <a:r>
              <a:rPr lang="tr-TR" sz="2000" dirty="0" err="1"/>
              <a:t>suggest</a:t>
            </a:r>
            <a:r>
              <a:rPr lang="tr-TR" sz="2000" dirty="0"/>
              <a:t> </a:t>
            </a:r>
            <a:r>
              <a:rPr lang="tr-TR" sz="2000" dirty="0" err="1"/>
              <a:t>that</a:t>
            </a:r>
            <a:r>
              <a:rPr lang="tr-TR" sz="2000" dirty="0"/>
              <a:t> in </a:t>
            </a:r>
            <a:r>
              <a:rPr lang="tr-TR" sz="2000" dirty="0" err="1"/>
              <a:t>real</a:t>
            </a:r>
            <a:r>
              <a:rPr lang="tr-TR" sz="2000" dirty="0"/>
              <a:t> life, </a:t>
            </a:r>
            <a:r>
              <a:rPr lang="tr-TR" sz="2000" dirty="0" err="1"/>
              <a:t>people</a:t>
            </a:r>
            <a:r>
              <a:rPr lang="tr-TR" sz="2000" dirty="0"/>
              <a:t> </a:t>
            </a:r>
            <a:r>
              <a:rPr lang="tr-TR" sz="2000" dirty="0" err="1"/>
              <a:t>who</a:t>
            </a:r>
            <a:r>
              <a:rPr lang="tr-TR" sz="2000" dirty="0"/>
              <a:t> </a:t>
            </a:r>
            <a:r>
              <a:rPr lang="tr-TR" sz="2000" dirty="0" err="1"/>
              <a:t>have</a:t>
            </a:r>
            <a:r>
              <a:rPr lang="tr-TR" sz="2000" dirty="0"/>
              <a:t> </a:t>
            </a:r>
            <a:r>
              <a:rPr lang="tr-TR" sz="2000" dirty="0" err="1"/>
              <a:t>access</a:t>
            </a:r>
            <a:r>
              <a:rPr lang="tr-TR" sz="2000" dirty="0"/>
              <a:t> </a:t>
            </a:r>
            <a:r>
              <a:rPr lang="tr-TR" sz="2000" dirty="0" err="1"/>
              <a:t>to</a:t>
            </a:r>
            <a:r>
              <a:rPr lang="tr-TR" sz="2000" dirty="0"/>
              <a:t> </a:t>
            </a:r>
            <a:r>
              <a:rPr lang="tr-TR" sz="2000" dirty="0" err="1"/>
              <a:t>the</a:t>
            </a:r>
            <a:r>
              <a:rPr lang="tr-TR" sz="2000" dirty="0"/>
              <a:t> CPR </a:t>
            </a:r>
            <a:r>
              <a:rPr lang="tr-TR" sz="2000" dirty="0" err="1"/>
              <a:t>are</a:t>
            </a:r>
            <a:r>
              <a:rPr lang="tr-TR" sz="2000" dirty="0"/>
              <a:t> </a:t>
            </a:r>
            <a:r>
              <a:rPr lang="tr-TR" sz="2000" dirty="0" err="1"/>
              <a:t>quite</a:t>
            </a:r>
            <a:r>
              <a:rPr lang="tr-TR" sz="2000" dirty="0"/>
              <a:t> </a:t>
            </a:r>
            <a:r>
              <a:rPr lang="tr-TR" sz="2000" dirty="0" err="1"/>
              <a:t>successful</a:t>
            </a:r>
            <a:r>
              <a:rPr lang="tr-TR" sz="2000" dirty="0"/>
              <a:t> </a:t>
            </a:r>
            <a:r>
              <a:rPr lang="tr-TR" sz="2000" dirty="0" err="1"/>
              <a:t>to</a:t>
            </a:r>
            <a:r>
              <a:rPr lang="tr-TR" sz="2000" dirty="0"/>
              <a:t> </a:t>
            </a:r>
            <a:r>
              <a:rPr lang="tr-TR" sz="2000" dirty="0" err="1"/>
              <a:t>develop</a:t>
            </a:r>
            <a:r>
              <a:rPr lang="tr-TR" sz="2000" dirty="0"/>
              <a:t> </a:t>
            </a:r>
            <a:r>
              <a:rPr lang="tr-TR" sz="2000" dirty="0" err="1"/>
              <a:t>institutions</a:t>
            </a:r>
            <a:r>
              <a:rPr lang="tr-TR" sz="2000" dirty="0"/>
              <a:t> </a:t>
            </a:r>
            <a:r>
              <a:rPr lang="tr-TR" sz="2000" dirty="0" err="1"/>
              <a:t>by</a:t>
            </a:r>
            <a:r>
              <a:rPr lang="tr-TR" sz="2000" dirty="0"/>
              <a:t> </a:t>
            </a:r>
            <a:r>
              <a:rPr lang="tr-TR" sz="2000" dirty="0" err="1"/>
              <a:t>themselves</a:t>
            </a:r>
            <a:r>
              <a:rPr lang="tr-TR" sz="2000" dirty="0"/>
              <a:t> </a:t>
            </a:r>
            <a:r>
              <a:rPr lang="tr-TR" sz="2000" dirty="0" err="1"/>
              <a:t>to</a:t>
            </a:r>
            <a:r>
              <a:rPr lang="tr-TR" sz="2000" dirty="0"/>
              <a:t> </a:t>
            </a:r>
            <a:r>
              <a:rPr lang="tr-TR" sz="2000" dirty="0" err="1"/>
              <a:t>preserve</a:t>
            </a:r>
            <a:r>
              <a:rPr lang="tr-TR" sz="2000" dirty="0"/>
              <a:t> </a:t>
            </a:r>
            <a:r>
              <a:rPr lang="tr-TR" sz="2000" dirty="0" err="1"/>
              <a:t>the</a:t>
            </a:r>
            <a:r>
              <a:rPr lang="tr-TR" sz="2000" dirty="0"/>
              <a:t> CPR </a:t>
            </a:r>
            <a:r>
              <a:rPr lang="tr-TR" sz="2000" dirty="0" err="1"/>
              <a:t>and</a:t>
            </a:r>
            <a:r>
              <a:rPr lang="tr-TR" sz="2000" dirty="0"/>
              <a:t> </a:t>
            </a:r>
            <a:r>
              <a:rPr lang="tr-TR" sz="2000" dirty="0" err="1"/>
              <a:t>avoid</a:t>
            </a:r>
            <a:r>
              <a:rPr lang="tr-TR" sz="2000" dirty="0"/>
              <a:t> </a:t>
            </a:r>
            <a:r>
              <a:rPr lang="tr-TR" sz="2000" dirty="0" err="1"/>
              <a:t>the</a:t>
            </a:r>
            <a:r>
              <a:rPr lang="tr-TR" sz="2000" dirty="0"/>
              <a:t> </a:t>
            </a:r>
            <a:r>
              <a:rPr lang="tr-TR" sz="2000" dirty="0" err="1"/>
              <a:t>tragedy</a:t>
            </a:r>
            <a:r>
              <a:rPr lang="tr-TR" sz="2000" dirty="0"/>
              <a:t> of </a:t>
            </a:r>
            <a:r>
              <a:rPr lang="tr-TR" sz="2000" dirty="0" err="1"/>
              <a:t>the</a:t>
            </a:r>
            <a:r>
              <a:rPr lang="tr-TR" sz="2000" dirty="0"/>
              <a:t> </a:t>
            </a:r>
            <a:r>
              <a:rPr lang="tr-TR" sz="2000" dirty="0" err="1"/>
              <a:t>commons</a:t>
            </a:r>
            <a:r>
              <a:rPr lang="tr-TR" sz="2000" dirty="0"/>
              <a:t>; </a:t>
            </a:r>
            <a:r>
              <a:rPr lang="tr-TR" sz="2000" dirty="0" err="1"/>
              <a:t>this</a:t>
            </a:r>
            <a:r>
              <a:rPr lang="tr-TR" sz="2000" dirty="0"/>
              <a:t> </a:t>
            </a:r>
            <a:r>
              <a:rPr lang="tr-TR" sz="2000" dirty="0" err="1"/>
              <a:t>way</a:t>
            </a:r>
            <a:r>
              <a:rPr lang="tr-TR" sz="2000" dirty="0"/>
              <a:t>, </a:t>
            </a:r>
            <a:r>
              <a:rPr lang="tr-TR" sz="2000" dirty="0" err="1"/>
              <a:t>socially</a:t>
            </a:r>
            <a:r>
              <a:rPr lang="tr-TR" sz="2000" dirty="0"/>
              <a:t> </a:t>
            </a:r>
            <a:r>
              <a:rPr lang="tr-TR" sz="2000" dirty="0" err="1"/>
              <a:t>desirable</a:t>
            </a:r>
            <a:r>
              <a:rPr lang="tr-TR" sz="2000" dirty="0"/>
              <a:t> </a:t>
            </a:r>
            <a:r>
              <a:rPr lang="tr-TR" sz="2000" dirty="0" err="1"/>
              <a:t>outcomes</a:t>
            </a:r>
            <a:r>
              <a:rPr lang="tr-TR" sz="2000" dirty="0"/>
              <a:t> </a:t>
            </a:r>
            <a:r>
              <a:rPr lang="tr-TR" sz="2000" dirty="0" err="1"/>
              <a:t>are</a:t>
            </a:r>
            <a:r>
              <a:rPr lang="tr-TR" sz="2000" dirty="0"/>
              <a:t> </a:t>
            </a:r>
            <a:r>
              <a:rPr lang="tr-TR" sz="2000" dirty="0" err="1"/>
              <a:t>achieved</a:t>
            </a:r>
            <a:r>
              <a:rPr lang="tr-TR" sz="2000" dirty="0"/>
              <a:t> </a:t>
            </a:r>
            <a:r>
              <a:rPr lang="tr-TR" sz="2000" dirty="0" err="1"/>
              <a:t>via</a:t>
            </a:r>
            <a:r>
              <a:rPr lang="tr-TR" sz="2000" dirty="0"/>
              <a:t> </a:t>
            </a:r>
            <a:r>
              <a:rPr lang="tr-TR" sz="2000" dirty="0" err="1"/>
              <a:t>cooperation</a:t>
            </a:r>
            <a:r>
              <a:rPr lang="tr-TR" sz="2000" dirty="0"/>
              <a:t>.</a:t>
            </a:r>
          </a:p>
          <a:p>
            <a:pPr marL="455398" lvl="1" indent="-227699" defTabSz="348245">
              <a:spcBef>
                <a:spcPts val="2461"/>
              </a:spcBef>
              <a:buSzPct val="60000"/>
              <a:buBlip>
                <a:blip r:embed="rId2"/>
              </a:buBlip>
            </a:pPr>
            <a:r>
              <a:rPr lang="tr-TR" sz="2000" dirty="0"/>
              <a:t>"</a:t>
            </a:r>
            <a:r>
              <a:rPr lang="tr-TR" sz="2000" dirty="0" err="1"/>
              <a:t>Governing</a:t>
            </a:r>
            <a:r>
              <a:rPr lang="tr-TR" sz="2000" dirty="0"/>
              <a:t> </a:t>
            </a:r>
            <a:r>
              <a:rPr lang="tr-TR" sz="2000" dirty="0" err="1"/>
              <a:t>the</a:t>
            </a:r>
            <a:r>
              <a:rPr lang="tr-TR" sz="2000" dirty="0"/>
              <a:t> </a:t>
            </a:r>
            <a:r>
              <a:rPr lang="tr-TR" sz="2000" dirty="0" err="1"/>
              <a:t>commons</a:t>
            </a:r>
            <a:r>
              <a:rPr lang="tr-TR" sz="2000" dirty="0"/>
              <a:t>: </a:t>
            </a:r>
            <a:r>
              <a:rPr lang="tr-TR" sz="2000" dirty="0" err="1"/>
              <a:t>The</a:t>
            </a:r>
            <a:r>
              <a:rPr lang="tr-TR" sz="2000" dirty="0"/>
              <a:t> </a:t>
            </a:r>
            <a:r>
              <a:rPr lang="tr-TR" sz="2000" dirty="0" err="1"/>
              <a:t>evolution</a:t>
            </a:r>
            <a:r>
              <a:rPr lang="tr-TR" sz="2000" dirty="0"/>
              <a:t> of </a:t>
            </a:r>
            <a:r>
              <a:rPr lang="tr-TR" sz="2000" dirty="0" err="1"/>
              <a:t>institutions</a:t>
            </a:r>
            <a:r>
              <a:rPr lang="tr-TR" sz="2000" dirty="0"/>
              <a:t> </a:t>
            </a:r>
            <a:r>
              <a:rPr lang="tr-TR" sz="2000" dirty="0" err="1"/>
              <a:t>for</a:t>
            </a:r>
            <a:r>
              <a:rPr lang="tr-TR" sz="2000" dirty="0"/>
              <a:t> </a:t>
            </a:r>
            <a:r>
              <a:rPr lang="tr-TR" sz="2000" dirty="0" err="1"/>
              <a:t>collective</a:t>
            </a:r>
            <a:r>
              <a:rPr lang="tr-TR" sz="2000" dirty="0"/>
              <a:t> </a:t>
            </a:r>
            <a:r>
              <a:rPr lang="tr-TR" sz="2000" dirty="0" err="1"/>
              <a:t>action</a:t>
            </a:r>
            <a:r>
              <a:rPr lang="tr-TR" sz="2000" dirty="0"/>
              <a:t>" </a:t>
            </a:r>
            <a:r>
              <a:rPr lang="tr-TR" sz="2000" dirty="0" err="1"/>
              <a:t>Elinor</a:t>
            </a:r>
            <a:r>
              <a:rPr lang="tr-TR" sz="2000" dirty="0"/>
              <a:t> </a:t>
            </a:r>
            <a:r>
              <a:rPr lang="tr-TR" sz="2000" dirty="0" err="1"/>
              <a:t>Ostrom</a:t>
            </a:r>
            <a:r>
              <a:rPr lang="tr-TR" sz="2000" dirty="0"/>
              <a:t>, Cambridge </a:t>
            </a:r>
            <a:r>
              <a:rPr lang="tr-TR" sz="2000" dirty="0" err="1"/>
              <a:t>University</a:t>
            </a:r>
            <a:r>
              <a:rPr lang="tr-TR" sz="2000" dirty="0"/>
              <a:t> </a:t>
            </a:r>
            <a:r>
              <a:rPr lang="tr-TR" sz="2000" dirty="0" err="1"/>
              <a:t>Press</a:t>
            </a:r>
            <a:r>
              <a:rPr lang="tr-TR" sz="2000" dirty="0"/>
              <a:t>, 1990.</a:t>
            </a:r>
          </a:p>
        </p:txBody>
      </p:sp>
    </p:spTree>
    <p:extLst>
      <p:ext uri="{BB962C8B-B14F-4D97-AF65-F5344CB8AC3E}">
        <p14:creationId xmlns:p14="http://schemas.microsoft.com/office/powerpoint/2010/main" val="2141117371"/>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PRICES: Demand-Supply</a:t>
            </a:r>
            <a:endParaRPr lang="tr-TR" dirty="0"/>
          </a:p>
        </p:txBody>
      </p:sp>
      <p:sp>
        <p:nvSpPr>
          <p:cNvPr id="5" name="Text Placeholder 4"/>
          <p:cNvSpPr>
            <a:spLocks noGrp="1"/>
          </p:cNvSpPr>
          <p:nvPr>
            <p:ph type="body" idx="1"/>
          </p:nvPr>
        </p:nvSpPr>
        <p:spPr/>
        <p:txBody>
          <a:bodyPr/>
          <a:lstStyle/>
          <a:p>
            <a:endParaRPr lang="tr-TR"/>
          </a:p>
        </p:txBody>
      </p:sp>
    </p:spTree>
    <p:extLst>
      <p:ext uri="{BB962C8B-B14F-4D97-AF65-F5344CB8AC3E}">
        <p14:creationId xmlns:p14="http://schemas.microsoft.com/office/powerpoint/2010/main" val="3461749783"/>
      </p:ext>
    </p:extLst>
  </p:cSld>
  <p:clrMapOvr>
    <a:masterClrMapping/>
  </p:clrMapOvr>
  <p:transition spd="med">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914400" y="274638"/>
            <a:ext cx="7772400" cy="1143000"/>
          </a:xfrm>
        </p:spPr>
        <p:txBody>
          <a:bodyPr/>
          <a:lstStyle/>
          <a:p>
            <a:pPr defTabSz="914400"/>
            <a:r>
              <a:rPr lang="tr-TR" sz="4000">
                <a:solidFill>
                  <a:srgbClr val="696464"/>
                </a:solidFill>
                <a:latin typeface="Arial" pitchFamily="34" charset="0"/>
                <a:cs typeface="Arial" pitchFamily="34" charset="0"/>
                <a:sym typeface="Arial" pitchFamily="34" charset="0"/>
              </a:rPr>
              <a:t>Prices</a:t>
            </a:r>
            <a:r>
              <a:rPr lang="tr-TR" sz="4000">
                <a:solidFill>
                  <a:srgbClr val="696464"/>
                </a:solidFill>
              </a:rPr>
              <a:t> </a:t>
            </a:r>
            <a:endParaRPr lang="tr-TR"/>
          </a:p>
        </p:txBody>
      </p:sp>
      <p:sp>
        <p:nvSpPr>
          <p:cNvPr id="6146"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marL="285750" indent="-285750">
              <a:lnSpc>
                <a:spcPct val="90000"/>
              </a:lnSpc>
              <a:spcBef>
                <a:spcPts val="500"/>
              </a:spcBef>
              <a:buClr>
                <a:srgbClr val="D34817"/>
              </a:buClr>
              <a:buSzPct val="85000"/>
              <a:buFont typeface="Wingdings 2" pitchFamily="18" charset="2"/>
              <a:buChar char="•"/>
            </a:pPr>
            <a:r>
              <a:rPr lang="tr-TR" sz="2500">
                <a:latin typeface="Arial" pitchFamily="34" charset="0"/>
                <a:cs typeface="Arial" pitchFamily="34" charset="0"/>
                <a:sym typeface="Arial" pitchFamily="34" charset="0"/>
              </a:rPr>
              <a:t>Where do prices come from?</a:t>
            </a:r>
            <a:endParaRPr lang="tr-TR">
              <a:latin typeface="Helvetica" charset="0"/>
              <a:sym typeface="Helvetica" charset="0"/>
            </a:endParaRPr>
          </a:p>
          <a:p>
            <a:pPr marL="285750" indent="-285750">
              <a:lnSpc>
                <a:spcPct val="90000"/>
              </a:lnSpc>
              <a:spcBef>
                <a:spcPts val="500"/>
              </a:spcBef>
              <a:buClr>
                <a:srgbClr val="D34817"/>
              </a:buClr>
              <a:buSzPct val="85000"/>
              <a:buFont typeface="Wingdings 2" pitchFamily="18" charset="2"/>
              <a:buChar char="•"/>
            </a:pPr>
            <a:r>
              <a:rPr lang="tr-TR" sz="2500">
                <a:latin typeface="Arial" pitchFamily="34" charset="0"/>
                <a:cs typeface="Arial" pitchFamily="34" charset="0"/>
                <a:sym typeface="Arial" pitchFamily="34" charset="0"/>
              </a:rPr>
              <a:t>How is the price determined?</a:t>
            </a:r>
            <a:endParaRPr lang="tr-TR">
              <a:latin typeface="Helvetica" charset="0"/>
              <a:sym typeface="Helvetica" charset="0"/>
            </a:endParaRPr>
          </a:p>
          <a:p>
            <a:pPr marL="285750" indent="-285750">
              <a:lnSpc>
                <a:spcPct val="90000"/>
              </a:lnSpc>
              <a:spcBef>
                <a:spcPts val="500"/>
              </a:spcBef>
              <a:buClr>
                <a:srgbClr val="D34817"/>
              </a:buClr>
              <a:buSzPct val="85000"/>
              <a:buFont typeface="Wingdings 2" pitchFamily="18" charset="2"/>
              <a:buChar char="•"/>
            </a:pPr>
            <a:r>
              <a:rPr lang="tr-TR" sz="2500">
                <a:latin typeface="Arial" pitchFamily="34" charset="0"/>
                <a:cs typeface="Arial" pitchFamily="34" charset="0"/>
                <a:sym typeface="Arial" pitchFamily="34" charset="0"/>
              </a:rPr>
              <a:t>There are different mechanisms to set the price.</a:t>
            </a:r>
            <a:endParaRPr lang="tr-TR">
              <a:latin typeface="Helvetica" charset="0"/>
              <a:sym typeface="Helvetica" charset="0"/>
            </a:endParaRPr>
          </a:p>
          <a:p>
            <a:pPr marL="579438" lvl="1" indent="-260350">
              <a:lnSpc>
                <a:spcPct val="90000"/>
              </a:lnSpc>
              <a:spcBef>
                <a:spcPts val="300"/>
              </a:spcBef>
              <a:buClr>
                <a:srgbClr val="9B2D1F"/>
              </a:buClr>
              <a:buSzPct val="85000"/>
              <a:buFont typeface="Wingdings 2" pitchFamily="18" charset="2"/>
              <a:buChar char="•"/>
            </a:pPr>
            <a:r>
              <a:rPr lang="tr-TR" sz="2500">
                <a:latin typeface="Arial" pitchFamily="34" charset="0"/>
                <a:cs typeface="Arial" pitchFamily="34" charset="0"/>
                <a:sym typeface="Arial" pitchFamily="34" charset="0"/>
              </a:rPr>
              <a:t>Government decides on the wages of the public workers.</a:t>
            </a:r>
            <a:endParaRPr lang="tr-TR" sz="2200">
              <a:latin typeface="Helvetica" charset="0"/>
              <a:sym typeface="Helvetica" charset="0"/>
            </a:endParaRPr>
          </a:p>
          <a:p>
            <a:pPr marL="579438" lvl="1" indent="-260350">
              <a:lnSpc>
                <a:spcPct val="90000"/>
              </a:lnSpc>
              <a:spcBef>
                <a:spcPts val="300"/>
              </a:spcBef>
              <a:buClr>
                <a:srgbClr val="9B2D1F"/>
              </a:buClr>
              <a:buSzPct val="85000"/>
              <a:buFont typeface="Wingdings 2" pitchFamily="18" charset="2"/>
              <a:buChar char="•"/>
            </a:pPr>
            <a:r>
              <a:rPr lang="tr-TR" sz="2500">
                <a:latin typeface="Arial" pitchFamily="34" charset="0"/>
                <a:cs typeface="Arial" pitchFamily="34" charset="0"/>
                <a:sym typeface="Arial" pitchFamily="34" charset="0"/>
              </a:rPr>
              <a:t> Picasso’s paintings are sold on auctions.</a:t>
            </a:r>
            <a:endParaRPr lang="tr-TR" sz="2200">
              <a:latin typeface="Helvetica" charset="0"/>
              <a:sym typeface="Helvetica" charset="0"/>
            </a:endParaRPr>
          </a:p>
          <a:p>
            <a:pPr marL="579438" lvl="1" indent="-260350">
              <a:lnSpc>
                <a:spcPct val="90000"/>
              </a:lnSpc>
              <a:spcBef>
                <a:spcPts val="300"/>
              </a:spcBef>
              <a:buClr>
                <a:srgbClr val="9B2D1F"/>
              </a:buClr>
              <a:buSzPct val="85000"/>
              <a:buFont typeface="Wingdings 2" pitchFamily="18" charset="2"/>
              <a:buChar char="•"/>
            </a:pPr>
            <a:r>
              <a:rPr lang="tr-TR" sz="2500">
                <a:latin typeface="Arial" pitchFamily="34" charset="0"/>
                <a:cs typeface="Arial" pitchFamily="34" charset="0"/>
                <a:sym typeface="Arial" pitchFamily="34" charset="0"/>
              </a:rPr>
              <a:t>To sell/buy an organ is illegal; one can not talk about the price of a kidney.</a:t>
            </a:r>
            <a:endParaRPr lang="tr-TR" sz="2200">
              <a:latin typeface="Helvetica" charset="0"/>
              <a:sym typeface="Helvetica" charset="0"/>
            </a:endParaRPr>
          </a:p>
          <a:p>
            <a:pPr marL="285750" indent="-285750">
              <a:lnSpc>
                <a:spcPct val="90000"/>
              </a:lnSpc>
              <a:spcBef>
                <a:spcPts val="500"/>
              </a:spcBef>
              <a:buClr>
                <a:srgbClr val="D34817"/>
              </a:buClr>
              <a:buSzPct val="85000"/>
              <a:buFont typeface="Wingdings 2" pitchFamily="18" charset="2"/>
              <a:buChar char="•"/>
            </a:pPr>
            <a:r>
              <a:rPr lang="tr-TR" sz="2500">
                <a:latin typeface="Arial" pitchFamily="34" charset="0"/>
                <a:cs typeface="Arial" pitchFamily="34" charset="0"/>
                <a:sym typeface="Arial" pitchFamily="34" charset="0"/>
              </a:rPr>
              <a:t>A more interesting example is the price mechanism through which the price of gold is determined. </a:t>
            </a:r>
            <a:endParaRPr lang="tr-TR"/>
          </a:p>
        </p:txBody>
      </p:sp>
    </p:spTree>
    <p:extLst>
      <p:ext uri="{BB962C8B-B14F-4D97-AF65-F5344CB8AC3E}">
        <p14:creationId xmlns:p14="http://schemas.microsoft.com/office/powerpoint/2010/main" val="2370317616"/>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914400" y="274638"/>
            <a:ext cx="7772400" cy="1143000"/>
          </a:xfrm>
        </p:spPr>
        <p:txBody>
          <a:bodyPr/>
          <a:lstStyle/>
          <a:p>
            <a:pPr defTabSz="914400"/>
            <a:r>
              <a:rPr lang="tr-TR" sz="4000" dirty="0" err="1">
                <a:solidFill>
                  <a:srgbClr val="696464"/>
                </a:solidFill>
                <a:latin typeface="Arial" pitchFamily="34" charset="0"/>
                <a:cs typeface="Arial" pitchFamily="34" charset="0"/>
                <a:sym typeface="Arial" pitchFamily="34" charset="0"/>
              </a:rPr>
              <a:t>Invisible</a:t>
            </a:r>
            <a:r>
              <a:rPr lang="tr-TR" sz="4000" dirty="0">
                <a:solidFill>
                  <a:srgbClr val="696464"/>
                </a:solidFill>
                <a:latin typeface="Arial" pitchFamily="34" charset="0"/>
                <a:cs typeface="Arial" pitchFamily="34" charset="0"/>
                <a:sym typeface="Arial" pitchFamily="34" charset="0"/>
              </a:rPr>
              <a:t> </a:t>
            </a:r>
            <a:r>
              <a:rPr lang="tr-TR" sz="4000" dirty="0" err="1" smtClean="0">
                <a:solidFill>
                  <a:srgbClr val="696464"/>
                </a:solidFill>
                <a:latin typeface="Arial" pitchFamily="34" charset="0"/>
                <a:cs typeface="Arial" pitchFamily="34" charset="0"/>
                <a:sym typeface="Arial" pitchFamily="34" charset="0"/>
              </a:rPr>
              <a:t>hand</a:t>
            </a:r>
            <a:endParaRPr lang="tr-TR" dirty="0"/>
          </a:p>
        </p:txBody>
      </p:sp>
      <p:sp>
        <p:nvSpPr>
          <p:cNvPr id="7170"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normAutofit lnSpcReduction="10000"/>
          </a:bodyPr>
          <a:lstStyle/>
          <a:p>
            <a:pPr marL="217488" indent="-217488">
              <a:lnSpc>
                <a:spcPct val="90000"/>
              </a:lnSpc>
              <a:spcBef>
                <a:spcPts val="500"/>
              </a:spcBef>
              <a:buClr>
                <a:srgbClr val="D34817"/>
              </a:buClr>
              <a:buSzPct val="85000"/>
              <a:buFont typeface="Wingdings 2" pitchFamily="18" charset="2"/>
              <a:buChar char="•"/>
            </a:pPr>
            <a:r>
              <a:rPr lang="en-US" dirty="0" smtClean="0">
                <a:latin typeface="Arial" pitchFamily="34" charset="0"/>
                <a:cs typeface="Arial" pitchFamily="34" charset="0"/>
                <a:sym typeface="Arial" pitchFamily="34" charset="0"/>
              </a:rPr>
              <a:t>T</a:t>
            </a:r>
            <a:r>
              <a:rPr lang="tr-TR" dirty="0" smtClean="0">
                <a:latin typeface="Arial" pitchFamily="34" charset="0"/>
                <a:cs typeface="Arial" pitchFamily="34" charset="0"/>
                <a:sym typeface="Arial" pitchFamily="34" charset="0"/>
              </a:rPr>
              <a:t>he </a:t>
            </a:r>
            <a:r>
              <a:rPr lang="tr-TR" dirty="0" err="1">
                <a:latin typeface="Arial" pitchFamily="34" charset="0"/>
                <a:cs typeface="Arial" pitchFamily="34" charset="0"/>
                <a:sym typeface="Arial" pitchFamily="34" charset="0"/>
              </a:rPr>
              <a:t>story</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by</a:t>
            </a:r>
            <a:r>
              <a:rPr lang="tr-TR" dirty="0">
                <a:latin typeface="Arial" pitchFamily="34" charset="0"/>
                <a:cs typeface="Arial" pitchFamily="34" charset="0"/>
                <a:sym typeface="Arial" pitchFamily="34" charset="0"/>
              </a:rPr>
              <a:t> Adam Smith: </a:t>
            </a:r>
            <a:r>
              <a:rPr lang="tr-TR" dirty="0" err="1">
                <a:latin typeface="Arial" pitchFamily="34" charset="0"/>
                <a:cs typeface="Arial" pitchFamily="34" charset="0"/>
                <a:sym typeface="Arial" pitchFamily="34" charset="0"/>
              </a:rPr>
              <a:t>All</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our</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needs</a:t>
            </a:r>
            <a:r>
              <a:rPr lang="tr-TR" dirty="0">
                <a:latin typeface="Arial" pitchFamily="34" charset="0"/>
                <a:cs typeface="Arial" pitchFamily="34" charset="0"/>
                <a:sym typeface="Arial" pitchFamily="34" charset="0"/>
              </a:rPr>
              <a:t>\</a:t>
            </a:r>
            <a:r>
              <a:rPr lang="tr-TR" dirty="0" err="1">
                <a:latin typeface="Arial" pitchFamily="34" charset="0"/>
                <a:cs typeface="Arial" pitchFamily="34" charset="0"/>
                <a:sym typeface="Arial" pitchFamily="34" charset="0"/>
              </a:rPr>
              <a:t>wants</a:t>
            </a:r>
            <a:r>
              <a:rPr lang="tr-TR" dirty="0">
                <a:latin typeface="Arial" pitchFamily="34" charset="0"/>
                <a:cs typeface="Arial" pitchFamily="34" charset="0"/>
                <a:sym typeface="Arial" pitchFamily="34" charset="0"/>
              </a:rPr>
              <a:t> can be </a:t>
            </a:r>
            <a:r>
              <a:rPr lang="tr-TR" dirty="0" err="1">
                <a:latin typeface="Arial" pitchFamily="34" charset="0"/>
                <a:cs typeface="Arial" pitchFamily="34" charset="0"/>
                <a:sym typeface="Arial" pitchFamily="34" charset="0"/>
              </a:rPr>
              <a:t>found</a:t>
            </a:r>
            <a:r>
              <a:rPr lang="tr-TR" dirty="0">
                <a:latin typeface="Arial" pitchFamily="34" charset="0"/>
                <a:cs typeface="Arial" pitchFamily="34" charset="0"/>
                <a:sym typeface="Arial" pitchFamily="34" charset="0"/>
              </a:rPr>
              <a:t> in </a:t>
            </a:r>
            <a:r>
              <a:rPr lang="tr-TR" dirty="0" err="1">
                <a:latin typeface="Arial" pitchFamily="34" charset="0"/>
                <a:cs typeface="Arial" pitchFamily="34" charset="0"/>
                <a:sym typeface="Arial" pitchFamily="34" charset="0"/>
              </a:rPr>
              <a:t>the</a:t>
            </a:r>
            <a:r>
              <a:rPr lang="tr-TR" dirty="0">
                <a:latin typeface="Arial" pitchFamily="34" charset="0"/>
                <a:cs typeface="Arial" pitchFamily="34" charset="0"/>
                <a:sym typeface="Arial" pitchFamily="34" charset="0"/>
              </a:rPr>
              <a:t> market </a:t>
            </a:r>
            <a:r>
              <a:rPr lang="tr-TR" dirty="0" err="1">
                <a:latin typeface="Arial" pitchFamily="34" charset="0"/>
                <a:cs typeface="Arial" pitchFamily="34" charset="0"/>
                <a:sym typeface="Arial" pitchFamily="34" charset="0"/>
              </a:rPr>
              <a:t>place</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because</a:t>
            </a:r>
            <a:r>
              <a:rPr lang="tr-TR" dirty="0">
                <a:latin typeface="Arial" pitchFamily="34" charset="0"/>
                <a:cs typeface="Arial" pitchFamily="34" charset="0"/>
                <a:sym typeface="Arial" pitchFamily="34" charset="0"/>
              </a:rPr>
              <a:t> of </a:t>
            </a:r>
            <a:r>
              <a:rPr lang="tr-TR" dirty="0" err="1">
                <a:latin typeface="Arial" pitchFamily="34" charset="0"/>
                <a:cs typeface="Arial" pitchFamily="34" charset="0"/>
                <a:sym typeface="Arial" pitchFamily="34" charset="0"/>
              </a:rPr>
              <a:t>individuals</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drive</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to</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maximize</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their</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utility</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and</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firms</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drive</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to</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maximize</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their</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profits</a:t>
            </a:r>
            <a:r>
              <a:rPr lang="tr-TR" dirty="0">
                <a:latin typeface="Arial" pitchFamily="34" charset="0"/>
                <a:cs typeface="Arial" pitchFamily="34" charset="0"/>
                <a:sym typeface="Arial" pitchFamily="34" charset="0"/>
              </a:rPr>
              <a:t>.</a:t>
            </a:r>
            <a:endParaRPr lang="tr-TR" dirty="0">
              <a:latin typeface="Helvetica" charset="0"/>
              <a:sym typeface="Helvetica" charset="0"/>
            </a:endParaRPr>
          </a:p>
          <a:p>
            <a:pPr marL="217488" indent="-217488">
              <a:lnSpc>
                <a:spcPct val="90000"/>
              </a:lnSpc>
              <a:spcBef>
                <a:spcPts val="500"/>
              </a:spcBef>
              <a:buClr>
                <a:srgbClr val="D34817"/>
              </a:buClr>
              <a:buFont typeface="Wingdings 2" pitchFamily="18" charset="2"/>
              <a:buNone/>
            </a:pPr>
            <a:endParaRPr lang="tr-TR" dirty="0">
              <a:latin typeface="Arial" pitchFamily="34" charset="0"/>
              <a:cs typeface="Arial" pitchFamily="34" charset="0"/>
              <a:sym typeface="Arial" pitchFamily="34" charset="0"/>
            </a:endParaRPr>
          </a:p>
          <a:p>
            <a:pPr marL="217488" indent="-217488">
              <a:lnSpc>
                <a:spcPct val="90000"/>
              </a:lnSpc>
              <a:spcBef>
                <a:spcPts val="500"/>
              </a:spcBef>
              <a:buClr>
                <a:srgbClr val="D34817"/>
              </a:buClr>
              <a:buSzPct val="85000"/>
              <a:buFont typeface="Wingdings 2" pitchFamily="18" charset="2"/>
              <a:buChar char="•"/>
            </a:pPr>
            <a:r>
              <a:rPr lang="tr-TR" dirty="0" err="1">
                <a:latin typeface="Arial" pitchFamily="34" charset="0"/>
                <a:cs typeface="Arial" pitchFamily="34" charset="0"/>
                <a:sym typeface="Arial" pitchFamily="34" charset="0"/>
              </a:rPr>
              <a:t>The</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question</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remains</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How</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are</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the</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prices</a:t>
            </a:r>
            <a:r>
              <a:rPr lang="tr-TR" dirty="0">
                <a:latin typeface="Arial" pitchFamily="34" charset="0"/>
                <a:cs typeface="Arial" pitchFamily="34" charset="0"/>
                <a:sym typeface="Arial" pitchFamily="34" charset="0"/>
              </a:rPr>
              <a:t> of </a:t>
            </a:r>
            <a:r>
              <a:rPr lang="tr-TR" dirty="0" err="1">
                <a:latin typeface="Arial" pitchFamily="34" charset="0"/>
                <a:cs typeface="Arial" pitchFamily="34" charset="0"/>
                <a:sym typeface="Arial" pitchFamily="34" charset="0"/>
              </a:rPr>
              <a:t>all</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these</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commodities</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and</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services</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are</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determined</a:t>
            </a:r>
            <a:r>
              <a:rPr lang="tr-TR" dirty="0">
                <a:latin typeface="Arial" pitchFamily="34" charset="0"/>
                <a:cs typeface="Arial" pitchFamily="34" charset="0"/>
                <a:sym typeface="Arial" pitchFamily="34" charset="0"/>
              </a:rPr>
              <a:t>?</a:t>
            </a:r>
            <a:endParaRPr lang="tr-TR" dirty="0">
              <a:latin typeface="Helvetica" charset="0"/>
              <a:sym typeface="Helvetica" charset="0"/>
            </a:endParaRPr>
          </a:p>
          <a:p>
            <a:pPr marL="217488" indent="-217488">
              <a:lnSpc>
                <a:spcPct val="90000"/>
              </a:lnSpc>
              <a:spcBef>
                <a:spcPts val="500"/>
              </a:spcBef>
              <a:buClr>
                <a:srgbClr val="D34817"/>
              </a:buClr>
              <a:buSzPct val="85000"/>
              <a:buFont typeface="Wingdings 2" pitchFamily="18" charset="2"/>
              <a:buChar char="•"/>
            </a:pPr>
            <a:endParaRPr lang="tr-TR" dirty="0">
              <a:latin typeface="Arial" pitchFamily="34" charset="0"/>
              <a:cs typeface="Arial" pitchFamily="34" charset="0"/>
              <a:sym typeface="Arial" pitchFamily="34" charset="0"/>
            </a:endParaRPr>
          </a:p>
          <a:p>
            <a:pPr marL="217488" indent="-217488">
              <a:lnSpc>
                <a:spcPct val="90000"/>
              </a:lnSpc>
              <a:spcBef>
                <a:spcPts val="500"/>
              </a:spcBef>
              <a:buClr>
                <a:srgbClr val="D34817"/>
              </a:buClr>
              <a:buSzPct val="85000"/>
              <a:buFont typeface="Wingdings 2" pitchFamily="18" charset="2"/>
              <a:buChar char="•"/>
            </a:pPr>
            <a:r>
              <a:rPr lang="tr-TR" dirty="0">
                <a:latin typeface="Arial" pitchFamily="34" charset="0"/>
                <a:cs typeface="Arial" pitchFamily="34" charset="0"/>
                <a:sym typeface="Arial" pitchFamily="34" charset="0"/>
              </a:rPr>
              <a:t>Is it </a:t>
            </a:r>
            <a:r>
              <a:rPr lang="tr-TR" dirty="0" err="1">
                <a:latin typeface="Arial" pitchFamily="34" charset="0"/>
                <a:cs typeface="Arial" pitchFamily="34" charset="0"/>
                <a:sym typeface="Arial" pitchFamily="34" charset="0"/>
              </a:rPr>
              <a:t>the</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following</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the</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gold</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producer</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calculates</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the</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cost</a:t>
            </a:r>
            <a:r>
              <a:rPr lang="tr-TR" dirty="0">
                <a:latin typeface="Arial" pitchFamily="34" charset="0"/>
                <a:cs typeface="Arial" pitchFamily="34" charset="0"/>
                <a:sym typeface="Arial" pitchFamily="34" charset="0"/>
              </a:rPr>
              <a:t> of </a:t>
            </a:r>
            <a:r>
              <a:rPr lang="tr-TR" dirty="0" err="1">
                <a:latin typeface="Arial" pitchFamily="34" charset="0"/>
                <a:cs typeface="Arial" pitchFamily="34" charset="0"/>
                <a:sym typeface="Arial" pitchFamily="34" charset="0"/>
              </a:rPr>
              <a:t>one</a:t>
            </a:r>
            <a:r>
              <a:rPr lang="tr-TR" dirty="0">
                <a:latin typeface="Arial" pitchFamily="34" charset="0"/>
                <a:cs typeface="Arial" pitchFamily="34" charset="0"/>
                <a:sym typeface="Arial" pitchFamily="34" charset="0"/>
              </a:rPr>
              <a:t> gram of </a:t>
            </a:r>
            <a:r>
              <a:rPr lang="tr-TR" dirty="0" err="1">
                <a:latin typeface="Arial" pitchFamily="34" charset="0"/>
                <a:cs typeface="Arial" pitchFamily="34" charset="0"/>
                <a:sym typeface="Arial" pitchFamily="34" charset="0"/>
              </a:rPr>
              <a:t>gold</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considers</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all</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other</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costs</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related</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to</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its</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production</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thinks</a:t>
            </a:r>
            <a:r>
              <a:rPr lang="tr-TR" dirty="0">
                <a:latin typeface="Arial" pitchFamily="34" charset="0"/>
                <a:cs typeface="Arial" pitchFamily="34" charset="0"/>
                <a:sym typeface="Arial" pitchFamily="34" charset="0"/>
              </a:rPr>
              <a:t> of a </a:t>
            </a:r>
            <a:r>
              <a:rPr lang="tr-TR" dirty="0" err="1">
                <a:latin typeface="Arial" pitchFamily="34" charset="0"/>
                <a:cs typeface="Arial" pitchFamily="34" charset="0"/>
                <a:sym typeface="Arial" pitchFamily="34" charset="0"/>
              </a:rPr>
              <a:t>profit</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margin</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and</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finally</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sets</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the</a:t>
            </a:r>
            <a:r>
              <a:rPr lang="tr-TR" dirty="0">
                <a:latin typeface="Arial" pitchFamily="34" charset="0"/>
                <a:cs typeface="Arial" pitchFamily="34" charset="0"/>
                <a:sym typeface="Arial" pitchFamily="34" charset="0"/>
              </a:rPr>
              <a:t> </a:t>
            </a:r>
            <a:r>
              <a:rPr lang="tr-TR" dirty="0" err="1">
                <a:latin typeface="Arial" pitchFamily="34" charset="0"/>
                <a:cs typeface="Arial" pitchFamily="34" charset="0"/>
                <a:sym typeface="Arial" pitchFamily="34" charset="0"/>
              </a:rPr>
              <a:t>price</a:t>
            </a:r>
            <a:r>
              <a:rPr lang="tr-TR" dirty="0">
                <a:latin typeface="Arial" pitchFamily="34" charset="0"/>
                <a:cs typeface="Arial" pitchFamily="34" charset="0"/>
                <a:sym typeface="Arial" pitchFamily="34" charset="0"/>
              </a:rPr>
              <a:t>?  </a:t>
            </a:r>
            <a:endParaRPr lang="tr-TR" dirty="0"/>
          </a:p>
        </p:txBody>
      </p:sp>
    </p:spTree>
    <p:extLst>
      <p:ext uri="{BB962C8B-B14F-4D97-AF65-F5344CB8AC3E}">
        <p14:creationId xmlns:p14="http://schemas.microsoft.com/office/powerpoint/2010/main" val="2571411051"/>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prices</a:t>
            </a:r>
            <a:endParaRPr lang="en-US" dirty="0"/>
          </a:p>
        </p:txBody>
      </p:sp>
      <p:sp>
        <p:nvSpPr>
          <p:cNvPr id="3" name="Content Placeholder 2"/>
          <p:cNvSpPr>
            <a:spLocks noGrp="1"/>
          </p:cNvSpPr>
          <p:nvPr>
            <p:ph sz="quarter" idx="1"/>
          </p:nvPr>
        </p:nvSpPr>
        <p:spPr/>
        <p:txBody>
          <a:bodyPr>
            <a:normAutofit lnSpcReduction="10000"/>
          </a:bodyPr>
          <a:lstStyle/>
          <a:p>
            <a:r>
              <a:rPr lang="en-US" sz="2400" dirty="0">
                <a:hlinkClick r:id="rId2"/>
              </a:rPr>
              <a:t>http://www.fao.org/worldfoodsituation/foodpricesindex/en</a:t>
            </a:r>
            <a:r>
              <a:rPr lang="en-US" sz="2400" dirty="0" smtClean="0">
                <a:hlinkClick r:id="rId2"/>
              </a:rPr>
              <a:t>/</a:t>
            </a:r>
            <a:endParaRPr lang="en-US" sz="2400" dirty="0" smtClean="0"/>
          </a:p>
          <a:p>
            <a:endParaRPr lang="en-US" sz="2400" dirty="0"/>
          </a:p>
          <a:p>
            <a:r>
              <a:rPr lang="en-US" sz="2400" b="1" dirty="0"/>
              <a:t>FAO Food Price Index</a:t>
            </a:r>
          </a:p>
          <a:p>
            <a:pPr marL="0" indent="0">
              <a:buNone/>
            </a:pPr>
            <a:r>
              <a:rPr lang="en-US" sz="2400" dirty="0"/>
              <a:t>	</a:t>
            </a:r>
            <a:r>
              <a:rPr lang="en-US" sz="2400" dirty="0" smtClean="0"/>
              <a:t>The </a:t>
            </a:r>
            <a:r>
              <a:rPr lang="en-US" sz="2400" dirty="0"/>
              <a:t>FAO Food Price Index is a measure of the monthly </a:t>
            </a:r>
            <a:r>
              <a:rPr lang="en-US" sz="2400" dirty="0" smtClean="0"/>
              <a:t>	change </a:t>
            </a:r>
            <a:r>
              <a:rPr lang="en-US" sz="2400" dirty="0"/>
              <a:t>in international prices of a basket of food </a:t>
            </a:r>
            <a:r>
              <a:rPr lang="en-US" sz="2400" dirty="0" smtClean="0"/>
              <a:t>	commodities</a:t>
            </a:r>
            <a:r>
              <a:rPr lang="en-US" sz="2400" dirty="0"/>
              <a:t>. </a:t>
            </a:r>
          </a:p>
          <a:p>
            <a:pPr marL="0" indent="0">
              <a:buNone/>
            </a:pPr>
            <a:r>
              <a:rPr lang="en-US" sz="2400" dirty="0"/>
              <a:t> </a:t>
            </a:r>
            <a:endParaRPr lang="en-US" sz="2400" dirty="0" smtClean="0"/>
          </a:p>
          <a:p>
            <a:r>
              <a:rPr lang="en-US" sz="2400" dirty="0" smtClean="0"/>
              <a:t>The</a:t>
            </a:r>
            <a:r>
              <a:rPr lang="en-US" sz="2400" dirty="0"/>
              <a:t> </a:t>
            </a:r>
            <a:r>
              <a:rPr lang="en-US" sz="2400" b="1" dirty="0"/>
              <a:t>FAO Food Price Index</a:t>
            </a:r>
            <a:r>
              <a:rPr lang="en-US" sz="2400" dirty="0"/>
              <a:t>* (FFPI) averaged 150.4 points in January 2016, down almost 3 points (1.9 percent) from December and as much as 29 points (16 percent) below January 2015. The prices of all the commodities tracked by the Index fell, with sugar and dairy products registering the steepest declines.</a:t>
            </a:r>
          </a:p>
        </p:txBody>
      </p:sp>
    </p:spTree>
    <p:extLst>
      <p:ext uri="{BB962C8B-B14F-4D97-AF65-F5344CB8AC3E}">
        <p14:creationId xmlns:p14="http://schemas.microsoft.com/office/powerpoint/2010/main" val="1294018574"/>
      </p:ext>
    </p:extLst>
  </p:cSld>
  <p:clrMapOvr>
    <a:masterClrMapping/>
  </p:clrMapOvr>
  <p:transition spd="med">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914400" y="274638"/>
            <a:ext cx="7772400" cy="1143000"/>
          </a:xfrm>
        </p:spPr>
        <p:txBody>
          <a:bodyPr/>
          <a:lstStyle/>
          <a:p>
            <a:pPr defTabSz="914400"/>
            <a:r>
              <a:rPr lang="tr-TR" sz="4000">
                <a:solidFill>
                  <a:srgbClr val="696464"/>
                </a:solidFill>
                <a:latin typeface="Arial" pitchFamily="34" charset="0"/>
                <a:cs typeface="Arial" pitchFamily="34" charset="0"/>
                <a:sym typeface="Arial" pitchFamily="34" charset="0"/>
              </a:rPr>
              <a:t>Food Price Increases</a:t>
            </a:r>
            <a:endParaRPr lang="tr-TR"/>
          </a:p>
        </p:txBody>
      </p:sp>
      <p:sp>
        <p:nvSpPr>
          <p:cNvPr id="8194"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normAutofit lnSpcReduction="10000"/>
          </a:bodyPr>
          <a:lstStyle/>
          <a:p>
            <a:pPr marL="180975" indent="-180975">
              <a:spcBef>
                <a:spcPts val="500"/>
              </a:spcBef>
              <a:buClr>
                <a:srgbClr val="D34817"/>
              </a:buClr>
              <a:buSzPct val="85000"/>
              <a:buFont typeface="Wingdings 2" pitchFamily="18" charset="2"/>
              <a:buChar char="•"/>
            </a:pPr>
            <a:r>
              <a:rPr lang="tr-TR" sz="2600" dirty="0" err="1">
                <a:latin typeface="Arial" pitchFamily="34" charset="0"/>
                <a:cs typeface="Arial" pitchFamily="34" charset="0"/>
                <a:sym typeface="Arial" pitchFamily="34" charset="0"/>
              </a:rPr>
              <a:t>The</a:t>
            </a:r>
            <a:r>
              <a:rPr lang="tr-TR" sz="2600" dirty="0">
                <a:latin typeface="Arial" pitchFamily="34" charset="0"/>
                <a:cs typeface="Arial" pitchFamily="34" charset="0"/>
                <a:sym typeface="Arial" pitchFamily="34" charset="0"/>
              </a:rPr>
              <a:t> FAO </a:t>
            </a:r>
            <a:r>
              <a:rPr lang="tr-TR" sz="2600" dirty="0" err="1">
                <a:latin typeface="Arial" pitchFamily="34" charset="0"/>
                <a:cs typeface="Arial" pitchFamily="34" charset="0"/>
                <a:sym typeface="Arial" pitchFamily="34" charset="0"/>
              </a:rPr>
              <a:t>food</a:t>
            </a:r>
            <a:r>
              <a:rPr lang="tr-TR" sz="2600" dirty="0">
                <a:latin typeface="Arial" pitchFamily="34" charset="0"/>
                <a:cs typeface="Arial" pitchFamily="34" charset="0"/>
                <a:sym typeface="Arial" pitchFamily="34" charset="0"/>
              </a:rPr>
              <a:t> </a:t>
            </a:r>
            <a:r>
              <a:rPr lang="tr-TR" sz="2600" dirty="0" err="1">
                <a:latin typeface="Arial" pitchFamily="34" charset="0"/>
                <a:cs typeface="Arial" pitchFamily="34" charset="0"/>
                <a:sym typeface="Arial" pitchFamily="34" charset="0"/>
              </a:rPr>
              <a:t>price</a:t>
            </a:r>
            <a:r>
              <a:rPr lang="tr-TR" sz="2600" dirty="0">
                <a:latin typeface="Arial" pitchFamily="34" charset="0"/>
                <a:cs typeface="Arial" pitchFamily="34" charset="0"/>
                <a:sym typeface="Arial" pitchFamily="34" charset="0"/>
              </a:rPr>
              <a:t> </a:t>
            </a:r>
            <a:r>
              <a:rPr lang="tr-TR" sz="2600" dirty="0" err="1">
                <a:latin typeface="Arial" pitchFamily="34" charset="0"/>
                <a:cs typeface="Arial" pitchFamily="34" charset="0"/>
                <a:sym typeface="Arial" pitchFamily="34" charset="0"/>
              </a:rPr>
              <a:t>index</a:t>
            </a:r>
            <a:r>
              <a:rPr lang="tr-TR" sz="2600" dirty="0">
                <a:latin typeface="Arial" pitchFamily="34" charset="0"/>
                <a:cs typeface="Arial" pitchFamily="34" charset="0"/>
                <a:sym typeface="Arial" pitchFamily="34" charset="0"/>
              </a:rPr>
              <a:t> </a:t>
            </a:r>
            <a:r>
              <a:rPr lang="tr-TR" sz="2600" dirty="0" err="1">
                <a:latin typeface="Arial" pitchFamily="34" charset="0"/>
                <a:cs typeface="Arial" pitchFamily="34" charset="0"/>
                <a:sym typeface="Arial" pitchFamily="34" charset="0"/>
              </a:rPr>
              <a:t>which</a:t>
            </a:r>
            <a:r>
              <a:rPr lang="tr-TR" sz="2600" dirty="0">
                <a:latin typeface="Arial" pitchFamily="34" charset="0"/>
                <a:cs typeface="Arial" pitchFamily="34" charset="0"/>
                <a:sym typeface="Arial" pitchFamily="34" charset="0"/>
              </a:rPr>
              <a:t> </a:t>
            </a:r>
            <a:r>
              <a:rPr lang="tr-TR" sz="2600" dirty="0" err="1">
                <a:latin typeface="Arial" pitchFamily="34" charset="0"/>
                <a:cs typeface="Arial" pitchFamily="34" charset="0"/>
                <a:sym typeface="Arial" pitchFamily="34" charset="0"/>
              </a:rPr>
              <a:t>covers</a:t>
            </a:r>
            <a:r>
              <a:rPr lang="tr-TR" sz="2600" dirty="0">
                <a:latin typeface="Arial" pitchFamily="34" charset="0"/>
                <a:cs typeface="Arial" pitchFamily="34" charset="0"/>
                <a:sym typeface="Arial" pitchFamily="34" charset="0"/>
              </a:rPr>
              <a:t> </a:t>
            </a:r>
            <a:r>
              <a:rPr lang="tr-TR" sz="2600" dirty="0" err="1">
                <a:latin typeface="Arial" pitchFamily="34" charset="0"/>
                <a:cs typeface="Arial" pitchFamily="34" charset="0"/>
                <a:sym typeface="Arial" pitchFamily="34" charset="0"/>
              </a:rPr>
              <a:t>the</a:t>
            </a:r>
            <a:r>
              <a:rPr lang="tr-TR" sz="2600" dirty="0">
                <a:latin typeface="Arial" pitchFamily="34" charset="0"/>
                <a:cs typeface="Arial" pitchFamily="34" charset="0"/>
                <a:sym typeface="Arial" pitchFamily="34" charset="0"/>
              </a:rPr>
              <a:t> </a:t>
            </a:r>
            <a:r>
              <a:rPr lang="tr-TR" sz="2600" dirty="0" err="1">
                <a:latin typeface="Arial" pitchFamily="34" charset="0"/>
                <a:cs typeface="Arial" pitchFamily="34" charset="0"/>
                <a:sym typeface="Arial" pitchFamily="34" charset="0"/>
              </a:rPr>
              <a:t>prices</a:t>
            </a:r>
            <a:r>
              <a:rPr lang="tr-TR" sz="2600" dirty="0">
                <a:latin typeface="Arial" pitchFamily="34" charset="0"/>
                <a:cs typeface="Arial" pitchFamily="34" charset="0"/>
                <a:sym typeface="Arial" pitchFamily="34" charset="0"/>
              </a:rPr>
              <a:t> of </a:t>
            </a:r>
            <a:r>
              <a:rPr lang="tr-TR" sz="2600" dirty="0" err="1">
                <a:latin typeface="Arial" pitchFamily="34" charset="0"/>
                <a:cs typeface="Arial" pitchFamily="34" charset="0"/>
                <a:sym typeface="Arial" pitchFamily="34" charset="0"/>
              </a:rPr>
              <a:t>the</a:t>
            </a:r>
            <a:r>
              <a:rPr lang="tr-TR" sz="2600" dirty="0">
                <a:latin typeface="Arial" pitchFamily="34" charset="0"/>
                <a:cs typeface="Arial" pitchFamily="34" charset="0"/>
                <a:sym typeface="Arial" pitchFamily="34" charset="0"/>
              </a:rPr>
              <a:t> </a:t>
            </a:r>
            <a:r>
              <a:rPr lang="tr-TR" sz="2600" dirty="0" err="1">
                <a:latin typeface="Arial" pitchFamily="34" charset="0"/>
                <a:cs typeface="Arial" pitchFamily="34" charset="0"/>
                <a:sym typeface="Arial" pitchFamily="34" charset="0"/>
              </a:rPr>
              <a:t>most</a:t>
            </a:r>
            <a:r>
              <a:rPr lang="tr-TR" sz="2600" dirty="0">
                <a:latin typeface="Arial" pitchFamily="34" charset="0"/>
                <a:cs typeface="Arial" pitchFamily="34" charset="0"/>
                <a:sym typeface="Arial" pitchFamily="34" charset="0"/>
              </a:rPr>
              <a:t> </a:t>
            </a:r>
            <a:r>
              <a:rPr lang="tr-TR" sz="2600" dirty="0" err="1">
                <a:latin typeface="Arial" pitchFamily="34" charset="0"/>
                <a:cs typeface="Arial" pitchFamily="34" charset="0"/>
                <a:sym typeface="Arial" pitchFamily="34" charset="0"/>
              </a:rPr>
              <a:t>important</a:t>
            </a:r>
            <a:r>
              <a:rPr lang="tr-TR" sz="2600" dirty="0">
                <a:latin typeface="Arial" pitchFamily="34" charset="0"/>
                <a:cs typeface="Arial" pitchFamily="34" charset="0"/>
                <a:sym typeface="Arial" pitchFamily="34" charset="0"/>
              </a:rPr>
              <a:t> </a:t>
            </a:r>
            <a:r>
              <a:rPr lang="tr-TR" sz="2600" dirty="0" err="1">
                <a:latin typeface="Arial" pitchFamily="34" charset="0"/>
                <a:cs typeface="Arial" pitchFamily="34" charset="0"/>
                <a:sym typeface="Arial" pitchFamily="34" charset="0"/>
              </a:rPr>
              <a:t>food</a:t>
            </a:r>
            <a:r>
              <a:rPr lang="tr-TR" sz="2600" dirty="0">
                <a:latin typeface="Arial" pitchFamily="34" charset="0"/>
                <a:cs typeface="Arial" pitchFamily="34" charset="0"/>
                <a:sym typeface="Arial" pitchFamily="34" charset="0"/>
              </a:rPr>
              <a:t> </a:t>
            </a:r>
            <a:r>
              <a:rPr lang="tr-TR" sz="2600" dirty="0" err="1">
                <a:latin typeface="Arial" pitchFamily="34" charset="0"/>
                <a:cs typeface="Arial" pitchFamily="34" charset="0"/>
                <a:sym typeface="Arial" pitchFamily="34" charset="0"/>
              </a:rPr>
              <a:t>commodities</a:t>
            </a:r>
            <a:r>
              <a:rPr lang="tr-TR" sz="2600" dirty="0">
                <a:latin typeface="Arial" pitchFamily="34" charset="0"/>
                <a:cs typeface="Arial" pitchFamily="34" charset="0"/>
                <a:sym typeface="Arial" pitchFamily="34" charset="0"/>
              </a:rPr>
              <a:t> </a:t>
            </a:r>
            <a:r>
              <a:rPr lang="tr-TR" sz="2600" dirty="0" err="1">
                <a:latin typeface="Arial" pitchFamily="34" charset="0"/>
                <a:cs typeface="Arial" pitchFamily="34" charset="0"/>
                <a:sym typeface="Arial" pitchFamily="34" charset="0"/>
              </a:rPr>
              <a:t>showed</a:t>
            </a:r>
            <a:r>
              <a:rPr lang="tr-TR" sz="2600" dirty="0">
                <a:latin typeface="Arial" pitchFamily="34" charset="0"/>
                <a:cs typeface="Arial" pitchFamily="34" charset="0"/>
                <a:sym typeface="Arial" pitchFamily="34" charset="0"/>
              </a:rPr>
              <a:t> a </a:t>
            </a:r>
            <a:r>
              <a:rPr lang="tr-TR" sz="2600" dirty="0" err="1">
                <a:latin typeface="Arial" pitchFamily="34" charset="0"/>
                <a:cs typeface="Arial" pitchFamily="34" charset="0"/>
                <a:sym typeface="Arial" pitchFamily="34" charset="0"/>
              </a:rPr>
              <a:t>price</a:t>
            </a:r>
            <a:r>
              <a:rPr lang="tr-TR" sz="2600" dirty="0">
                <a:latin typeface="Arial" pitchFamily="34" charset="0"/>
                <a:cs typeface="Arial" pitchFamily="34" charset="0"/>
                <a:sym typeface="Arial" pitchFamily="34" charset="0"/>
              </a:rPr>
              <a:t> </a:t>
            </a:r>
            <a:r>
              <a:rPr lang="tr-TR" sz="2600" dirty="0" err="1">
                <a:latin typeface="Arial" pitchFamily="34" charset="0"/>
                <a:cs typeface="Arial" pitchFamily="34" charset="0"/>
                <a:sym typeface="Arial" pitchFamily="34" charset="0"/>
              </a:rPr>
              <a:t>increase</a:t>
            </a:r>
            <a:r>
              <a:rPr lang="tr-TR" sz="2600" dirty="0">
                <a:latin typeface="Arial" pitchFamily="34" charset="0"/>
                <a:cs typeface="Arial" pitchFamily="34" charset="0"/>
                <a:sym typeface="Arial" pitchFamily="34" charset="0"/>
              </a:rPr>
              <a:t> of 71% </a:t>
            </a:r>
            <a:r>
              <a:rPr lang="tr-TR" sz="2600" dirty="0" err="1">
                <a:latin typeface="Arial" pitchFamily="34" charset="0"/>
                <a:cs typeface="Arial" pitchFamily="34" charset="0"/>
                <a:sym typeface="Arial" pitchFamily="34" charset="0"/>
              </a:rPr>
              <a:t>during</a:t>
            </a:r>
            <a:r>
              <a:rPr lang="tr-TR" sz="2600" dirty="0">
                <a:latin typeface="Arial" pitchFamily="34" charset="0"/>
                <a:cs typeface="Arial" pitchFamily="34" charset="0"/>
                <a:sym typeface="Arial" pitchFamily="34" charset="0"/>
              </a:rPr>
              <a:t> </a:t>
            </a:r>
            <a:r>
              <a:rPr lang="tr-TR" sz="2600" dirty="0" err="1">
                <a:latin typeface="Arial" pitchFamily="34" charset="0"/>
                <a:cs typeface="Arial" pitchFamily="34" charset="0"/>
                <a:sym typeface="Arial" pitchFamily="34" charset="0"/>
              </a:rPr>
              <a:t>the</a:t>
            </a:r>
            <a:r>
              <a:rPr lang="tr-TR" sz="2600" dirty="0">
                <a:latin typeface="Arial" pitchFamily="34" charset="0"/>
                <a:cs typeface="Arial" pitchFamily="34" charset="0"/>
                <a:sym typeface="Arial" pitchFamily="34" charset="0"/>
              </a:rPr>
              <a:t> 15 </a:t>
            </a:r>
            <a:r>
              <a:rPr lang="tr-TR" sz="2600" dirty="0" err="1">
                <a:latin typeface="Arial" pitchFamily="34" charset="0"/>
                <a:cs typeface="Arial" pitchFamily="34" charset="0"/>
                <a:sym typeface="Arial" pitchFamily="34" charset="0"/>
              </a:rPr>
              <a:t>months</a:t>
            </a:r>
            <a:r>
              <a:rPr lang="tr-TR" sz="2600" dirty="0">
                <a:latin typeface="Arial" pitchFamily="34" charset="0"/>
                <a:cs typeface="Arial" pitchFamily="34" charset="0"/>
                <a:sym typeface="Arial" pitchFamily="34" charset="0"/>
              </a:rPr>
              <a:t> </a:t>
            </a:r>
            <a:r>
              <a:rPr lang="tr-TR" sz="2600" dirty="0" err="1">
                <a:latin typeface="Arial" pitchFamily="34" charset="0"/>
                <a:cs typeface="Arial" pitchFamily="34" charset="0"/>
                <a:sym typeface="Arial" pitchFamily="34" charset="0"/>
              </a:rPr>
              <a:t>between</a:t>
            </a:r>
            <a:r>
              <a:rPr lang="tr-TR" sz="2600" dirty="0">
                <a:latin typeface="Arial" pitchFamily="34" charset="0"/>
                <a:cs typeface="Arial" pitchFamily="34" charset="0"/>
                <a:sym typeface="Arial" pitchFamily="34" charset="0"/>
              </a:rPr>
              <a:t> </a:t>
            </a:r>
            <a:r>
              <a:rPr lang="tr-TR" sz="2600" dirty="0" err="1">
                <a:latin typeface="Arial" pitchFamily="34" charset="0"/>
                <a:cs typeface="Arial" pitchFamily="34" charset="0"/>
                <a:sym typeface="Arial" pitchFamily="34" charset="0"/>
              </a:rPr>
              <a:t>the</a:t>
            </a:r>
            <a:r>
              <a:rPr lang="tr-TR" sz="2600" dirty="0">
                <a:latin typeface="Arial" pitchFamily="34" charset="0"/>
                <a:cs typeface="Arial" pitchFamily="34" charset="0"/>
                <a:sym typeface="Arial" pitchFamily="34" charset="0"/>
              </a:rPr>
              <a:t> </a:t>
            </a:r>
            <a:r>
              <a:rPr lang="tr-TR" sz="2600" dirty="0" err="1">
                <a:latin typeface="Arial" pitchFamily="34" charset="0"/>
                <a:cs typeface="Arial" pitchFamily="34" charset="0"/>
                <a:sym typeface="Arial" pitchFamily="34" charset="0"/>
              </a:rPr>
              <a:t>end</a:t>
            </a:r>
            <a:r>
              <a:rPr lang="tr-TR" sz="2600" dirty="0">
                <a:latin typeface="Arial" pitchFamily="34" charset="0"/>
                <a:cs typeface="Arial" pitchFamily="34" charset="0"/>
                <a:sym typeface="Arial" pitchFamily="34" charset="0"/>
              </a:rPr>
              <a:t> of 2006 </a:t>
            </a:r>
            <a:r>
              <a:rPr lang="tr-TR" sz="2600" dirty="0" err="1">
                <a:latin typeface="Arial" pitchFamily="34" charset="0"/>
                <a:cs typeface="Arial" pitchFamily="34" charset="0"/>
                <a:sym typeface="Arial" pitchFamily="34" charset="0"/>
              </a:rPr>
              <a:t>and</a:t>
            </a:r>
            <a:r>
              <a:rPr lang="tr-TR" sz="2600" dirty="0">
                <a:latin typeface="Arial" pitchFamily="34" charset="0"/>
                <a:cs typeface="Arial" pitchFamily="34" charset="0"/>
                <a:sym typeface="Arial" pitchFamily="34" charset="0"/>
              </a:rPr>
              <a:t> </a:t>
            </a:r>
            <a:r>
              <a:rPr lang="tr-TR" sz="2600" dirty="0" err="1">
                <a:latin typeface="Arial" pitchFamily="34" charset="0"/>
                <a:cs typeface="Arial" pitchFamily="34" charset="0"/>
                <a:sym typeface="Arial" pitchFamily="34" charset="0"/>
              </a:rPr>
              <a:t>March</a:t>
            </a:r>
            <a:r>
              <a:rPr lang="tr-TR" sz="2600" dirty="0">
                <a:latin typeface="Arial" pitchFamily="34" charset="0"/>
                <a:cs typeface="Arial" pitchFamily="34" charset="0"/>
                <a:sym typeface="Arial" pitchFamily="34" charset="0"/>
              </a:rPr>
              <a:t> 2008. </a:t>
            </a:r>
          </a:p>
          <a:p>
            <a:pPr marL="180975" indent="-180975">
              <a:spcBef>
                <a:spcPts val="500"/>
              </a:spcBef>
              <a:buClr>
                <a:srgbClr val="D34817"/>
              </a:buClr>
              <a:buFont typeface="Wingdings 2" pitchFamily="18" charset="2"/>
              <a:buNone/>
            </a:pPr>
            <a:endParaRPr lang="tr-TR" sz="2600" dirty="0">
              <a:latin typeface="Arial" pitchFamily="34" charset="0"/>
              <a:cs typeface="Arial" pitchFamily="34" charset="0"/>
              <a:sym typeface="Arial" pitchFamily="34" charset="0"/>
            </a:endParaRPr>
          </a:p>
          <a:p>
            <a:pPr marL="180975" indent="-180975">
              <a:spcBef>
                <a:spcPts val="500"/>
              </a:spcBef>
              <a:buClr>
                <a:srgbClr val="D34817"/>
              </a:buClr>
              <a:buSzPct val="85000"/>
              <a:buFont typeface="Wingdings 2" pitchFamily="18" charset="2"/>
              <a:buChar char="•"/>
            </a:pPr>
            <a:r>
              <a:rPr lang="tr-TR" sz="2600" dirty="0" err="1">
                <a:latin typeface="Arial" pitchFamily="34" charset="0"/>
                <a:cs typeface="Arial" pitchFamily="34" charset="0"/>
                <a:sym typeface="Arial" pitchFamily="34" charset="0"/>
              </a:rPr>
              <a:t>The</a:t>
            </a:r>
            <a:r>
              <a:rPr lang="tr-TR" sz="2600" dirty="0">
                <a:latin typeface="Arial" pitchFamily="34" charset="0"/>
                <a:cs typeface="Arial" pitchFamily="34" charset="0"/>
                <a:sym typeface="Arial" pitchFamily="34" charset="0"/>
              </a:rPr>
              <a:t> </a:t>
            </a:r>
            <a:r>
              <a:rPr lang="tr-TR" sz="2600" dirty="0" err="1">
                <a:latin typeface="Arial" pitchFamily="34" charset="0"/>
                <a:cs typeface="Arial" pitchFamily="34" charset="0"/>
                <a:sym typeface="Arial" pitchFamily="34" charset="0"/>
              </a:rPr>
              <a:t>increase</a:t>
            </a:r>
            <a:r>
              <a:rPr lang="tr-TR" sz="2600" dirty="0">
                <a:latin typeface="Arial" pitchFamily="34" charset="0"/>
                <a:cs typeface="Arial" pitchFamily="34" charset="0"/>
                <a:sym typeface="Arial" pitchFamily="34" charset="0"/>
              </a:rPr>
              <a:t> </a:t>
            </a:r>
            <a:r>
              <a:rPr lang="tr-TR" sz="2600" dirty="0" err="1">
                <a:latin typeface="Arial" pitchFamily="34" charset="0"/>
                <a:cs typeface="Arial" pitchFamily="34" charset="0"/>
                <a:sym typeface="Arial" pitchFamily="34" charset="0"/>
              </a:rPr>
              <a:t>was</a:t>
            </a:r>
            <a:r>
              <a:rPr lang="tr-TR" sz="2600" dirty="0">
                <a:latin typeface="Arial" pitchFamily="34" charset="0"/>
                <a:cs typeface="Arial" pitchFamily="34" charset="0"/>
                <a:sym typeface="Arial" pitchFamily="34" charset="0"/>
              </a:rPr>
              <a:t> </a:t>
            </a:r>
            <a:r>
              <a:rPr lang="tr-TR" sz="2600" dirty="0" err="1">
                <a:latin typeface="Arial" pitchFamily="34" charset="0"/>
                <a:cs typeface="Arial" pitchFamily="34" charset="0"/>
                <a:sym typeface="Arial" pitchFamily="34" charset="0"/>
              </a:rPr>
              <a:t>particularly</a:t>
            </a:r>
            <a:r>
              <a:rPr lang="tr-TR" sz="2600" dirty="0">
                <a:latin typeface="Arial" pitchFamily="34" charset="0"/>
                <a:cs typeface="Arial" pitchFamily="34" charset="0"/>
                <a:sym typeface="Arial" pitchFamily="34" charset="0"/>
              </a:rPr>
              <a:t> </a:t>
            </a:r>
            <a:r>
              <a:rPr lang="tr-TR" sz="2600" dirty="0" err="1">
                <a:latin typeface="Arial" pitchFamily="34" charset="0"/>
                <a:cs typeface="Arial" pitchFamily="34" charset="0"/>
                <a:sym typeface="Arial" pitchFamily="34" charset="0"/>
              </a:rPr>
              <a:t>dramatic</a:t>
            </a:r>
            <a:r>
              <a:rPr lang="tr-TR" sz="2600" dirty="0">
                <a:latin typeface="Arial" pitchFamily="34" charset="0"/>
                <a:cs typeface="Arial" pitchFamily="34" charset="0"/>
                <a:sym typeface="Arial" pitchFamily="34" charset="0"/>
              </a:rPr>
              <a:t> </a:t>
            </a:r>
            <a:r>
              <a:rPr lang="tr-TR" sz="2600" dirty="0" err="1">
                <a:latin typeface="Arial" pitchFamily="34" charset="0"/>
                <a:cs typeface="Arial" pitchFamily="34" charset="0"/>
                <a:sym typeface="Arial" pitchFamily="34" charset="0"/>
              </a:rPr>
              <a:t>for</a:t>
            </a:r>
            <a:r>
              <a:rPr lang="tr-TR" sz="2600" dirty="0">
                <a:latin typeface="Arial" pitchFamily="34" charset="0"/>
                <a:cs typeface="Arial" pitchFamily="34" charset="0"/>
                <a:sym typeface="Arial" pitchFamily="34" charset="0"/>
              </a:rPr>
              <a:t> </a:t>
            </a:r>
            <a:r>
              <a:rPr lang="tr-TR" sz="2600" dirty="0" err="1">
                <a:latin typeface="Arial" pitchFamily="34" charset="0"/>
                <a:cs typeface="Arial" pitchFamily="34" charset="0"/>
                <a:sym typeface="Arial" pitchFamily="34" charset="0"/>
              </a:rPr>
              <a:t>rice</a:t>
            </a:r>
            <a:r>
              <a:rPr lang="tr-TR" sz="2600" dirty="0">
                <a:latin typeface="Arial" pitchFamily="34" charset="0"/>
                <a:cs typeface="Arial" pitchFamily="34" charset="0"/>
                <a:sym typeface="Arial" pitchFamily="34" charset="0"/>
              </a:rPr>
              <a:t> </a:t>
            </a:r>
            <a:r>
              <a:rPr lang="tr-TR" sz="2600" dirty="0" err="1">
                <a:latin typeface="Arial" pitchFamily="34" charset="0"/>
                <a:cs typeface="Arial" pitchFamily="34" charset="0"/>
                <a:sym typeface="Arial" pitchFamily="34" charset="0"/>
              </a:rPr>
              <a:t>and</a:t>
            </a:r>
            <a:r>
              <a:rPr lang="tr-TR" sz="2600" dirty="0">
                <a:latin typeface="Arial" pitchFamily="34" charset="0"/>
                <a:cs typeface="Arial" pitchFamily="34" charset="0"/>
                <a:sym typeface="Arial" pitchFamily="34" charset="0"/>
              </a:rPr>
              <a:t> </a:t>
            </a:r>
            <a:r>
              <a:rPr lang="tr-TR" sz="2600" dirty="0" err="1">
                <a:latin typeface="Arial" pitchFamily="34" charset="0"/>
                <a:cs typeface="Arial" pitchFamily="34" charset="0"/>
                <a:sym typeface="Arial" pitchFamily="34" charset="0"/>
              </a:rPr>
              <a:t>cereals</a:t>
            </a:r>
            <a:r>
              <a:rPr lang="tr-TR" sz="2600" dirty="0">
                <a:latin typeface="Arial" pitchFamily="34" charset="0"/>
                <a:cs typeface="Arial" pitchFamily="34" charset="0"/>
                <a:sym typeface="Arial" pitchFamily="34" charset="0"/>
              </a:rPr>
              <a:t> </a:t>
            </a:r>
            <a:r>
              <a:rPr lang="tr-TR" sz="2600" dirty="0" err="1">
                <a:latin typeface="Arial" pitchFamily="34" charset="0"/>
                <a:cs typeface="Arial" pitchFamily="34" charset="0"/>
                <a:sym typeface="Arial" pitchFamily="34" charset="0"/>
              </a:rPr>
              <a:t>where</a:t>
            </a:r>
            <a:r>
              <a:rPr lang="tr-TR" sz="2600" dirty="0">
                <a:latin typeface="Arial" pitchFamily="34" charset="0"/>
                <a:cs typeface="Arial" pitchFamily="34" charset="0"/>
                <a:sym typeface="Arial" pitchFamily="34" charset="0"/>
              </a:rPr>
              <a:t> </a:t>
            </a:r>
            <a:r>
              <a:rPr lang="tr-TR" sz="2600" dirty="0" err="1">
                <a:latin typeface="Arial" pitchFamily="34" charset="0"/>
                <a:cs typeface="Arial" pitchFamily="34" charset="0"/>
                <a:sym typeface="Arial" pitchFamily="34" charset="0"/>
              </a:rPr>
              <a:t>the</a:t>
            </a:r>
            <a:r>
              <a:rPr lang="tr-TR" sz="2600" dirty="0">
                <a:latin typeface="Arial" pitchFamily="34" charset="0"/>
                <a:cs typeface="Arial" pitchFamily="34" charset="0"/>
                <a:sym typeface="Arial" pitchFamily="34" charset="0"/>
              </a:rPr>
              <a:t> </a:t>
            </a:r>
            <a:r>
              <a:rPr lang="tr-TR" sz="2600" dirty="0" err="1">
                <a:latin typeface="Arial" pitchFamily="34" charset="0"/>
                <a:cs typeface="Arial" pitchFamily="34" charset="0"/>
                <a:sym typeface="Arial" pitchFamily="34" charset="0"/>
              </a:rPr>
              <a:t>prices</a:t>
            </a:r>
            <a:r>
              <a:rPr lang="tr-TR" sz="2600" dirty="0">
                <a:latin typeface="Arial" pitchFamily="34" charset="0"/>
                <a:cs typeface="Arial" pitchFamily="34" charset="0"/>
                <a:sym typeface="Arial" pitchFamily="34" charset="0"/>
              </a:rPr>
              <a:t> </a:t>
            </a:r>
            <a:r>
              <a:rPr lang="tr-TR" sz="2600" dirty="0" err="1">
                <a:latin typeface="Arial" pitchFamily="34" charset="0"/>
                <a:cs typeface="Arial" pitchFamily="34" charset="0"/>
                <a:sym typeface="Arial" pitchFamily="34" charset="0"/>
              </a:rPr>
              <a:t>sky-rocketed</a:t>
            </a:r>
            <a:r>
              <a:rPr lang="tr-TR" sz="2600" dirty="0">
                <a:latin typeface="Arial" pitchFamily="34" charset="0"/>
                <a:cs typeface="Arial" pitchFamily="34" charset="0"/>
                <a:sym typeface="Arial" pitchFamily="34" charset="0"/>
              </a:rPr>
              <a:t> </a:t>
            </a:r>
            <a:r>
              <a:rPr lang="tr-TR" sz="2600" dirty="0" err="1">
                <a:latin typeface="Arial" pitchFamily="34" charset="0"/>
                <a:cs typeface="Arial" pitchFamily="34" charset="0"/>
                <a:sym typeface="Arial" pitchFamily="34" charset="0"/>
              </a:rPr>
              <a:t>to</a:t>
            </a:r>
            <a:r>
              <a:rPr lang="tr-TR" sz="2600" dirty="0">
                <a:latin typeface="Arial" pitchFamily="34" charset="0"/>
                <a:cs typeface="Arial" pitchFamily="34" charset="0"/>
                <a:sym typeface="Arial" pitchFamily="34" charset="0"/>
              </a:rPr>
              <a:t> a </a:t>
            </a:r>
            <a:r>
              <a:rPr lang="tr-TR" sz="2600" dirty="0" err="1">
                <a:latin typeface="Arial" pitchFamily="34" charset="0"/>
                <a:cs typeface="Arial" pitchFamily="34" charset="0"/>
                <a:sym typeface="Arial" pitchFamily="34" charset="0"/>
              </a:rPr>
              <a:t>peak</a:t>
            </a:r>
            <a:r>
              <a:rPr lang="tr-TR" sz="2600" dirty="0">
                <a:latin typeface="Arial" pitchFamily="34" charset="0"/>
                <a:cs typeface="Arial" pitchFamily="34" charset="0"/>
                <a:sym typeface="Arial" pitchFamily="34" charset="0"/>
              </a:rPr>
              <a:t> of 126% in </a:t>
            </a:r>
            <a:r>
              <a:rPr lang="tr-TR" sz="2600" dirty="0" err="1">
                <a:latin typeface="Arial" pitchFamily="34" charset="0"/>
                <a:cs typeface="Arial" pitchFamily="34" charset="0"/>
                <a:sym typeface="Arial" pitchFamily="34" charset="0"/>
              </a:rPr>
              <a:t>this</a:t>
            </a:r>
            <a:r>
              <a:rPr lang="tr-TR" sz="2600" dirty="0">
                <a:latin typeface="Arial" pitchFamily="34" charset="0"/>
                <a:cs typeface="Arial" pitchFamily="34" charset="0"/>
                <a:sym typeface="Arial" pitchFamily="34" charset="0"/>
              </a:rPr>
              <a:t> time </a:t>
            </a:r>
            <a:r>
              <a:rPr lang="tr-TR" sz="2600" dirty="0" err="1">
                <a:latin typeface="Arial" pitchFamily="34" charset="0"/>
                <a:cs typeface="Arial" pitchFamily="34" charset="0"/>
                <a:sym typeface="Arial" pitchFamily="34" charset="0"/>
              </a:rPr>
              <a:t>period</a:t>
            </a:r>
            <a:r>
              <a:rPr lang="tr-TR" sz="2600" dirty="0">
                <a:latin typeface="Arial" pitchFamily="34" charset="0"/>
                <a:cs typeface="Arial" pitchFamily="34" charset="0"/>
                <a:sym typeface="Arial" pitchFamily="34" charset="0"/>
              </a:rPr>
              <a:t>. </a:t>
            </a:r>
            <a:endParaRPr lang="en-US" sz="2600" dirty="0" smtClean="0">
              <a:latin typeface="Arial" pitchFamily="34" charset="0"/>
              <a:cs typeface="Arial" pitchFamily="34" charset="0"/>
              <a:sym typeface="Arial" pitchFamily="34" charset="0"/>
            </a:endParaRPr>
          </a:p>
          <a:p>
            <a:pPr marL="180975" indent="-180975">
              <a:spcBef>
                <a:spcPts val="500"/>
              </a:spcBef>
              <a:buClr>
                <a:srgbClr val="D34817"/>
              </a:buClr>
              <a:buSzPct val="85000"/>
              <a:buFont typeface="Wingdings 2" pitchFamily="18" charset="2"/>
              <a:buChar char="•"/>
            </a:pPr>
            <a:endParaRPr lang="en-US" dirty="0">
              <a:latin typeface="Arial" pitchFamily="34" charset="0"/>
              <a:cs typeface="Arial" pitchFamily="34" charset="0"/>
              <a:sym typeface="Arial" pitchFamily="34" charset="0"/>
            </a:endParaRPr>
          </a:p>
          <a:p>
            <a:pPr marL="180975" indent="-180975">
              <a:spcBef>
                <a:spcPts val="500"/>
              </a:spcBef>
              <a:buClr>
                <a:srgbClr val="D34817"/>
              </a:buClr>
              <a:buSzPct val="85000"/>
              <a:buFont typeface="Wingdings 2" pitchFamily="18" charset="2"/>
              <a:buChar char="•"/>
            </a:pPr>
            <a:r>
              <a:rPr lang="en-US" sz="2600" dirty="0" smtClean="0">
                <a:latin typeface="Arial" pitchFamily="34" charset="0"/>
                <a:cs typeface="Arial" pitchFamily="34" charset="0"/>
                <a:sym typeface="Arial" pitchFamily="34" charset="0"/>
              </a:rPr>
              <a:t>Later </a:t>
            </a:r>
            <a:r>
              <a:rPr lang="en-US" dirty="0" smtClean="0">
                <a:latin typeface="Arial" pitchFamily="34" charset="0"/>
                <a:cs typeface="Arial" pitchFamily="34" charset="0"/>
                <a:sym typeface="Arial" pitchFamily="34" charset="0"/>
              </a:rPr>
              <a:t>the index decreased for a short while and after 2010, it is on the rise again.</a:t>
            </a:r>
            <a:endParaRPr lang="en-US" sz="2600" dirty="0" smtClean="0">
              <a:latin typeface="Arial" pitchFamily="34" charset="0"/>
              <a:cs typeface="Arial" pitchFamily="34" charset="0"/>
              <a:sym typeface="Arial" pitchFamily="34" charset="0"/>
            </a:endParaRPr>
          </a:p>
          <a:p>
            <a:pPr marL="180975" indent="-180975">
              <a:spcBef>
                <a:spcPts val="500"/>
              </a:spcBef>
              <a:buClr>
                <a:srgbClr val="D34817"/>
              </a:buClr>
              <a:buSzPct val="85000"/>
              <a:buFont typeface="Wingdings 2" pitchFamily="18" charset="2"/>
              <a:buChar char="•"/>
            </a:pPr>
            <a:endParaRPr lang="en-US" dirty="0">
              <a:latin typeface="Arial" pitchFamily="34" charset="0"/>
              <a:cs typeface="Arial" pitchFamily="34" charset="0"/>
              <a:sym typeface="Arial" pitchFamily="34" charset="0"/>
            </a:endParaRPr>
          </a:p>
          <a:p>
            <a:pPr marL="180975" indent="-180975">
              <a:spcBef>
                <a:spcPts val="500"/>
              </a:spcBef>
              <a:buClr>
                <a:srgbClr val="D34817"/>
              </a:buClr>
              <a:buSzPct val="85000"/>
              <a:buFont typeface="Wingdings 2" pitchFamily="18" charset="2"/>
              <a:buChar char="•"/>
            </a:pPr>
            <a:endParaRPr lang="tr-TR" dirty="0"/>
          </a:p>
        </p:txBody>
      </p:sp>
    </p:spTree>
    <p:extLst>
      <p:ext uri="{BB962C8B-B14F-4D97-AF65-F5344CB8AC3E}">
        <p14:creationId xmlns:p14="http://schemas.microsoft.com/office/powerpoint/2010/main" val="2226711184"/>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prices over the last 45 years</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143000" y="2057400"/>
            <a:ext cx="6976051" cy="3348038"/>
          </a:xfrm>
        </p:spPr>
      </p:pic>
    </p:spTree>
    <p:extLst>
      <p:ext uri="{BB962C8B-B14F-4D97-AF65-F5344CB8AC3E}">
        <p14:creationId xmlns:p14="http://schemas.microsoft.com/office/powerpoint/2010/main" val="226922728"/>
      </p:ext>
    </p:extLst>
  </p:cSld>
  <p:clrMapOvr>
    <a:masterClrMapping/>
  </p:clrMapOvr>
  <p:transition spd="med">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Price Increases</a:t>
            </a:r>
            <a:endParaRPr lang="en-US" dirty="0"/>
          </a:p>
        </p:txBody>
      </p:sp>
      <p:pic>
        <p:nvPicPr>
          <p:cNvPr id="1027"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29330" y="1447800"/>
            <a:ext cx="654254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3054207"/>
      </p:ext>
    </p:extLst>
  </p:cSld>
  <p:clrMapOvr>
    <a:masterClrMapping/>
  </p:clrMapOvr>
  <p:transition spd="med">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362200" y="193389"/>
            <a:ext cx="4343400" cy="6653181"/>
          </a:xfrm>
        </p:spPr>
      </p:pic>
    </p:spTree>
    <p:extLst>
      <p:ext uri="{BB962C8B-B14F-4D97-AF65-F5344CB8AC3E}">
        <p14:creationId xmlns:p14="http://schemas.microsoft.com/office/powerpoint/2010/main" val="4191623517"/>
      </p:ext>
    </p:extLst>
  </p:cSld>
  <p:clrMapOvr>
    <a:masterClrMapping/>
  </p:clrMapOvr>
  <p:transition spd="med">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914400" y="274638"/>
            <a:ext cx="7772400" cy="1143000"/>
          </a:xfrm>
        </p:spPr>
        <p:txBody>
          <a:bodyPr>
            <a:normAutofit fontScale="90000"/>
          </a:bodyPr>
          <a:lstStyle/>
          <a:p>
            <a:pPr defTabSz="914400"/>
            <a:r>
              <a:rPr lang="tr-TR" sz="4000" dirty="0" err="1">
                <a:solidFill>
                  <a:srgbClr val="696464"/>
                </a:solidFill>
                <a:latin typeface="Arial" pitchFamily="34" charset="0"/>
                <a:cs typeface="Arial" pitchFamily="34" charset="0"/>
                <a:sym typeface="Arial" pitchFamily="34" charset="0"/>
              </a:rPr>
              <a:t>Food</a:t>
            </a:r>
            <a:r>
              <a:rPr lang="tr-TR" sz="4000" dirty="0">
                <a:solidFill>
                  <a:srgbClr val="696464"/>
                </a:solidFill>
                <a:latin typeface="Arial" pitchFamily="34" charset="0"/>
                <a:cs typeface="Arial" pitchFamily="34" charset="0"/>
                <a:sym typeface="Arial" pitchFamily="34" charset="0"/>
              </a:rPr>
              <a:t> </a:t>
            </a:r>
            <a:r>
              <a:rPr lang="en-US" dirty="0" err="1">
                <a:solidFill>
                  <a:srgbClr val="696464"/>
                </a:solidFill>
                <a:latin typeface="Arial" pitchFamily="34" charset="0"/>
                <a:cs typeface="Arial" pitchFamily="34" charset="0"/>
                <a:sym typeface="Arial" pitchFamily="34" charset="0"/>
              </a:rPr>
              <a:t>p</a:t>
            </a:r>
            <a:r>
              <a:rPr lang="tr-TR" sz="4000" dirty="0" err="1" smtClean="0">
                <a:solidFill>
                  <a:srgbClr val="696464"/>
                </a:solidFill>
                <a:latin typeface="Arial" pitchFamily="34" charset="0"/>
                <a:cs typeface="Arial" pitchFamily="34" charset="0"/>
                <a:sym typeface="Arial" pitchFamily="34" charset="0"/>
              </a:rPr>
              <a:t>rice</a:t>
            </a:r>
            <a:r>
              <a:rPr lang="tr-TR" sz="4000" dirty="0" smtClean="0">
                <a:solidFill>
                  <a:srgbClr val="696464"/>
                </a:solidFill>
                <a:latin typeface="Arial" pitchFamily="34" charset="0"/>
                <a:cs typeface="Arial" pitchFamily="34" charset="0"/>
                <a:sym typeface="Arial" pitchFamily="34" charset="0"/>
              </a:rPr>
              <a:t> </a:t>
            </a:r>
            <a:r>
              <a:rPr lang="en-US" dirty="0" err="1">
                <a:solidFill>
                  <a:srgbClr val="696464"/>
                </a:solidFill>
                <a:latin typeface="Arial" pitchFamily="34" charset="0"/>
                <a:cs typeface="Arial" pitchFamily="34" charset="0"/>
                <a:sym typeface="Arial" pitchFamily="34" charset="0"/>
              </a:rPr>
              <a:t>i</a:t>
            </a:r>
            <a:r>
              <a:rPr lang="tr-TR" sz="4000" dirty="0" err="1" smtClean="0">
                <a:solidFill>
                  <a:srgbClr val="696464"/>
                </a:solidFill>
                <a:latin typeface="Arial" pitchFamily="34" charset="0"/>
                <a:cs typeface="Arial" pitchFamily="34" charset="0"/>
                <a:sym typeface="Arial" pitchFamily="34" charset="0"/>
              </a:rPr>
              <a:t>ncreases</a:t>
            </a:r>
            <a:r>
              <a:rPr lang="en-US" sz="4000" dirty="0" smtClean="0">
                <a:solidFill>
                  <a:srgbClr val="696464"/>
                </a:solidFill>
                <a:latin typeface="Arial" pitchFamily="34" charset="0"/>
                <a:cs typeface="Arial" pitchFamily="34" charset="0"/>
                <a:sym typeface="Arial" pitchFamily="34" charset="0"/>
              </a:rPr>
              <a:t> btw 2006-08</a:t>
            </a:r>
            <a:endParaRPr lang="tr-TR" dirty="0"/>
          </a:p>
        </p:txBody>
      </p:sp>
      <p:graphicFrame>
        <p:nvGraphicFramePr>
          <p:cNvPr id="9218" name="Group 2"/>
          <p:cNvGraphicFramePr>
            <a:graphicFrameLocks noGrp="1"/>
          </p:cNvGraphicFramePr>
          <p:nvPr/>
        </p:nvGraphicFramePr>
        <p:xfrm>
          <a:off x="457200" y="1828800"/>
          <a:ext cx="8229600" cy="3483931"/>
        </p:xfrm>
        <a:graphic>
          <a:graphicData uri="http://schemas.openxmlformats.org/drawingml/2006/table">
            <a:tbl>
              <a:tblPr/>
              <a:tblGrid>
                <a:gridCol w="4114800"/>
                <a:gridCol w="4114800"/>
              </a:tblGrid>
              <a:tr h="404813">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800" b="1" i="0" u="none" strike="noStrike" cap="none" normalizeH="0" baseline="0" smtClean="0">
                          <a:ln>
                            <a:noFill/>
                          </a:ln>
                          <a:solidFill>
                            <a:srgbClr val="FFFFFF"/>
                          </a:solidFill>
                          <a:effectLst/>
                          <a:latin typeface="Helvetica" charset="0"/>
                          <a:cs typeface="Times New Roman" pitchFamily="18" charset="0"/>
                          <a:sym typeface="Helvetica" charset="0"/>
                        </a:rPr>
                        <a:t>Commodity</a:t>
                      </a:r>
                      <a:endParaRPr kumimoji="0" lang="tr-TR" sz="2000" b="0" i="0" u="none" strike="noStrike" cap="none" normalizeH="0" baseline="0" smtClean="0">
                        <a:ln>
                          <a:noFill/>
                        </a:ln>
                        <a:solidFill>
                          <a:srgbClr val="FFFFFF"/>
                        </a:solidFill>
                        <a:effectLst/>
                        <a:latin typeface="Helvetica" charset="0"/>
                        <a:cs typeface="Times New Roman" pitchFamily="18" charset="0"/>
                        <a:sym typeface="Helvetica" charset="0"/>
                      </a:endParaRPr>
                    </a:p>
                  </a:txBody>
                  <a:tcPr marL="50800" marR="50800" marT="50800" marB="508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34817"/>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800" b="1" i="0" u="none" strike="noStrike" cap="none" normalizeH="0" baseline="0" smtClean="0">
                          <a:ln>
                            <a:noFill/>
                          </a:ln>
                          <a:solidFill>
                            <a:srgbClr val="FFFFFF"/>
                          </a:solidFill>
                          <a:effectLst/>
                          <a:latin typeface="Helvetica" charset="0"/>
                          <a:cs typeface="Times New Roman" pitchFamily="18" charset="0"/>
                          <a:sym typeface="Helvetica" charset="0"/>
                        </a:rPr>
                        <a:t>Price increase from</a:t>
                      </a:r>
                    </a:p>
                    <a:p>
                      <a:pPr marL="0" marR="0" lvl="0" indent="0" algn="ctr" defTabSz="914400" rtl="0" eaLnBrk="1" fontAlgn="base" latinLnBrk="0" hangingPunct="0">
                        <a:lnSpc>
                          <a:spcPct val="100000"/>
                        </a:lnSpc>
                        <a:spcBef>
                          <a:spcPct val="0"/>
                        </a:spcBef>
                        <a:spcAft>
                          <a:spcPct val="0"/>
                        </a:spcAft>
                        <a:buClrTx/>
                        <a:buSzTx/>
                        <a:buFontTx/>
                        <a:buNone/>
                        <a:tabLst/>
                      </a:pPr>
                      <a:r>
                        <a:rPr kumimoji="0" lang="tr-TR" sz="1800" b="1" i="0" u="none" strike="noStrike" cap="none" normalizeH="0" baseline="0" smtClean="0">
                          <a:ln>
                            <a:noFill/>
                          </a:ln>
                          <a:solidFill>
                            <a:srgbClr val="FFFFFF"/>
                          </a:solidFill>
                          <a:effectLst/>
                          <a:latin typeface="Helvetica" charset="0"/>
                          <a:cs typeface="Times New Roman" pitchFamily="18" charset="0"/>
                          <a:sym typeface="Helvetica" charset="0"/>
                        </a:rPr>
                        <a:t>start 2006 to mid-2008</a:t>
                      </a:r>
                      <a:endParaRPr kumimoji="0" lang="tr-TR" sz="2000" b="0" i="0" u="none" strike="noStrike" cap="none" normalizeH="0" baseline="0" smtClean="0">
                        <a:ln>
                          <a:noFill/>
                        </a:ln>
                        <a:solidFill>
                          <a:srgbClr val="FFFFFF"/>
                        </a:solidFill>
                        <a:effectLst/>
                        <a:latin typeface="Helvetica" charset="0"/>
                        <a:cs typeface="Times New Roman" pitchFamily="18" charset="0"/>
                        <a:sym typeface="Helvetica" charset="0"/>
                      </a:endParaRPr>
                    </a:p>
                  </a:txBody>
                  <a:tcPr marL="50800" marR="50800" marT="50800" marB="508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34817"/>
                    </a:solidFill>
                  </a:tcPr>
                </a:tc>
              </a:tr>
              <a:tr h="404813">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800" b="1" i="1" u="none" strike="noStrike" cap="none" normalizeH="0" baseline="0" smtClean="0">
                          <a:ln>
                            <a:noFill/>
                          </a:ln>
                          <a:solidFill>
                            <a:srgbClr val="000000"/>
                          </a:solidFill>
                          <a:effectLst/>
                          <a:latin typeface="Helvetica" charset="0"/>
                          <a:cs typeface="Times New Roman" pitchFamily="18" charset="0"/>
                          <a:sym typeface="Helvetica" charset="0"/>
                        </a:rPr>
                        <a:t>Maize</a:t>
                      </a:r>
                      <a:endParaRPr kumimoji="0" lang="tr-TR" sz="2000" b="0" i="0" u="none" strike="noStrike" cap="none" normalizeH="0" baseline="0" smtClean="0">
                        <a:ln>
                          <a:noFill/>
                        </a:ln>
                        <a:solidFill>
                          <a:srgbClr val="FFFFFF"/>
                        </a:solidFill>
                        <a:effectLst/>
                        <a:latin typeface="Helvetica" charset="0"/>
                        <a:cs typeface="Times New Roman" pitchFamily="18" charset="0"/>
                        <a:sym typeface="Helvetica" charset="0"/>
                      </a:endParaRPr>
                    </a:p>
                  </a:txBody>
                  <a:tcPr marL="50800" marR="50800" marT="50800" marB="508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FCECA"/>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800" b="1" i="1" u="none" strike="noStrike" cap="none" normalizeH="0" baseline="0" smtClean="0">
                          <a:ln>
                            <a:noFill/>
                          </a:ln>
                          <a:solidFill>
                            <a:srgbClr val="000000"/>
                          </a:solidFill>
                          <a:effectLst/>
                          <a:latin typeface="Helvetica" charset="0"/>
                          <a:cs typeface="Times New Roman" pitchFamily="18" charset="0"/>
                          <a:sym typeface="Helvetica" charset="0"/>
                        </a:rPr>
                        <a:t>180 %</a:t>
                      </a:r>
                      <a:endParaRPr kumimoji="0" lang="tr-TR" sz="2000" b="0" i="0" u="none" strike="noStrike" cap="none" normalizeH="0" baseline="0" smtClean="0">
                        <a:ln>
                          <a:noFill/>
                        </a:ln>
                        <a:solidFill>
                          <a:srgbClr val="FFFFFF"/>
                        </a:solidFill>
                        <a:effectLst/>
                        <a:latin typeface="Helvetica" charset="0"/>
                        <a:cs typeface="Times New Roman" pitchFamily="18" charset="0"/>
                        <a:sym typeface="Helvetica" charset="0"/>
                      </a:endParaRPr>
                    </a:p>
                  </a:txBody>
                  <a:tcPr marL="50800" marR="50800" marT="50800" marB="508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FCECA"/>
                    </a:solidFill>
                  </a:tcPr>
                </a:tc>
              </a:tr>
              <a:tr h="404813">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800" b="1" i="1" u="none" strike="noStrike" cap="none" normalizeH="0" baseline="0" smtClean="0">
                          <a:ln>
                            <a:noFill/>
                          </a:ln>
                          <a:solidFill>
                            <a:srgbClr val="000000"/>
                          </a:solidFill>
                          <a:effectLst/>
                          <a:latin typeface="Helvetica" charset="0"/>
                          <a:cs typeface="Times New Roman" pitchFamily="18" charset="0"/>
                          <a:sym typeface="Helvetica" charset="0"/>
                        </a:rPr>
                        <a:t>Wheat</a:t>
                      </a:r>
                      <a:endParaRPr kumimoji="0" lang="tr-TR" sz="2000" b="0" i="0" u="none" strike="noStrike" cap="none" normalizeH="0" baseline="0" smtClean="0">
                        <a:ln>
                          <a:noFill/>
                        </a:ln>
                        <a:solidFill>
                          <a:srgbClr val="FFFFFF"/>
                        </a:solidFill>
                        <a:effectLst/>
                        <a:latin typeface="Helvetica" charset="0"/>
                        <a:cs typeface="Times New Roman" pitchFamily="18" charset="0"/>
                        <a:sym typeface="Helvetica" charset="0"/>
                      </a:endParaRPr>
                    </a:p>
                  </a:txBody>
                  <a:tcPr marL="50800" marR="50800" marT="50800" marB="508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7E8E7"/>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800" b="1" i="1" u="none" strike="noStrike" cap="none" normalizeH="0" baseline="0" smtClean="0">
                          <a:ln>
                            <a:noFill/>
                          </a:ln>
                          <a:solidFill>
                            <a:srgbClr val="000000"/>
                          </a:solidFill>
                          <a:effectLst/>
                          <a:latin typeface="Helvetica" charset="0"/>
                          <a:cs typeface="Times New Roman" pitchFamily="18" charset="0"/>
                          <a:sym typeface="Helvetica" charset="0"/>
                        </a:rPr>
                        <a:t>110 %</a:t>
                      </a:r>
                      <a:endParaRPr kumimoji="0" lang="tr-TR" sz="2000" b="0" i="0" u="none" strike="noStrike" cap="none" normalizeH="0" baseline="0" smtClean="0">
                        <a:ln>
                          <a:noFill/>
                        </a:ln>
                        <a:solidFill>
                          <a:srgbClr val="FFFFFF"/>
                        </a:solidFill>
                        <a:effectLst/>
                        <a:latin typeface="Helvetica" charset="0"/>
                        <a:cs typeface="Times New Roman" pitchFamily="18" charset="0"/>
                        <a:sym typeface="Helvetica" charset="0"/>
                      </a:endParaRPr>
                    </a:p>
                  </a:txBody>
                  <a:tcPr marL="50800" marR="50800" marT="50800" marB="508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7E8E7"/>
                    </a:solidFill>
                  </a:tcPr>
                </a:tc>
              </a:tr>
              <a:tr h="404813">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800" b="1" i="1" u="none" strike="noStrike" cap="none" normalizeH="0" baseline="0" smtClean="0">
                          <a:ln>
                            <a:noFill/>
                          </a:ln>
                          <a:solidFill>
                            <a:srgbClr val="000000"/>
                          </a:solidFill>
                          <a:effectLst/>
                          <a:latin typeface="Helvetica" charset="0"/>
                          <a:cs typeface="Times New Roman" pitchFamily="18" charset="0"/>
                          <a:sym typeface="Helvetica" charset="0"/>
                        </a:rPr>
                        <a:t>Oil</a:t>
                      </a:r>
                      <a:endParaRPr kumimoji="0" lang="tr-TR" sz="2000" b="0" i="0" u="none" strike="noStrike" cap="none" normalizeH="0" baseline="0" smtClean="0">
                        <a:ln>
                          <a:noFill/>
                        </a:ln>
                        <a:solidFill>
                          <a:srgbClr val="FFFFFF"/>
                        </a:solidFill>
                        <a:effectLst/>
                        <a:latin typeface="Helvetica" charset="0"/>
                        <a:cs typeface="Times New Roman" pitchFamily="18" charset="0"/>
                        <a:sym typeface="Helvetica" charset="0"/>
                      </a:endParaRPr>
                    </a:p>
                  </a:txBody>
                  <a:tcPr marL="50800" marR="50800" marT="50800" marB="508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FCECA"/>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800" b="1" i="1" u="none" strike="noStrike" cap="none" normalizeH="0" baseline="0" smtClean="0">
                          <a:ln>
                            <a:noFill/>
                          </a:ln>
                          <a:solidFill>
                            <a:srgbClr val="000000"/>
                          </a:solidFill>
                          <a:effectLst/>
                          <a:latin typeface="Helvetica" charset="0"/>
                          <a:cs typeface="Times New Roman" pitchFamily="18" charset="0"/>
                          <a:sym typeface="Helvetica" charset="0"/>
                        </a:rPr>
                        <a:t>110 %</a:t>
                      </a:r>
                      <a:endParaRPr kumimoji="0" lang="tr-TR" sz="2000" b="0" i="0" u="none" strike="noStrike" cap="none" normalizeH="0" baseline="0" smtClean="0">
                        <a:ln>
                          <a:noFill/>
                        </a:ln>
                        <a:solidFill>
                          <a:srgbClr val="FFFFFF"/>
                        </a:solidFill>
                        <a:effectLst/>
                        <a:latin typeface="Helvetica" charset="0"/>
                        <a:cs typeface="Times New Roman" pitchFamily="18" charset="0"/>
                        <a:sym typeface="Helvetica" charset="0"/>
                      </a:endParaRPr>
                    </a:p>
                  </a:txBody>
                  <a:tcPr marL="50800" marR="50800" marT="50800" marB="508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FCECA"/>
                    </a:solidFill>
                  </a:tcPr>
                </a:tc>
              </a:tr>
              <a:tr h="404813">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800" b="1" i="1" u="none" strike="noStrike" cap="none" normalizeH="0" baseline="0" smtClean="0">
                          <a:ln>
                            <a:noFill/>
                          </a:ln>
                          <a:solidFill>
                            <a:srgbClr val="000000"/>
                          </a:solidFill>
                          <a:effectLst/>
                          <a:latin typeface="Helvetica" charset="0"/>
                          <a:cs typeface="Times New Roman" pitchFamily="18" charset="0"/>
                          <a:sym typeface="Helvetica" charset="0"/>
                        </a:rPr>
                        <a:t>Cocoa</a:t>
                      </a:r>
                      <a:endParaRPr kumimoji="0" lang="tr-TR" sz="2000" b="0" i="0" u="none" strike="noStrike" cap="none" normalizeH="0" baseline="0" smtClean="0">
                        <a:ln>
                          <a:noFill/>
                        </a:ln>
                        <a:solidFill>
                          <a:srgbClr val="FFFFFF"/>
                        </a:solidFill>
                        <a:effectLst/>
                        <a:latin typeface="Helvetica" charset="0"/>
                        <a:cs typeface="Times New Roman" pitchFamily="18" charset="0"/>
                        <a:sym typeface="Helvetica" charset="0"/>
                      </a:endParaRPr>
                    </a:p>
                  </a:txBody>
                  <a:tcPr marL="50800" marR="50800" marT="50800" marB="508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7E8E7"/>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800" b="1" i="1" u="none" strike="noStrike" cap="none" normalizeH="0" baseline="0" smtClean="0">
                          <a:ln>
                            <a:noFill/>
                          </a:ln>
                          <a:solidFill>
                            <a:srgbClr val="000000"/>
                          </a:solidFill>
                          <a:effectLst/>
                          <a:latin typeface="Helvetica" charset="0"/>
                          <a:cs typeface="Times New Roman" pitchFamily="18" charset="0"/>
                          <a:sym typeface="Helvetica" charset="0"/>
                        </a:rPr>
                        <a:t>90 %</a:t>
                      </a:r>
                      <a:endParaRPr kumimoji="0" lang="tr-TR" sz="2000" b="0" i="0" u="none" strike="noStrike" cap="none" normalizeH="0" baseline="0" smtClean="0">
                        <a:ln>
                          <a:noFill/>
                        </a:ln>
                        <a:solidFill>
                          <a:srgbClr val="FFFFFF"/>
                        </a:solidFill>
                        <a:effectLst/>
                        <a:latin typeface="Helvetica" charset="0"/>
                        <a:cs typeface="Times New Roman" pitchFamily="18" charset="0"/>
                        <a:sym typeface="Helvetica" charset="0"/>
                      </a:endParaRPr>
                    </a:p>
                  </a:txBody>
                  <a:tcPr marL="50800" marR="50800" marT="50800" marB="508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7E8E7"/>
                    </a:solidFill>
                  </a:tcPr>
                </a:tc>
              </a:tr>
              <a:tr h="404813">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800" b="1" i="1" u="none" strike="noStrike" cap="none" normalizeH="0" baseline="0" smtClean="0">
                          <a:ln>
                            <a:noFill/>
                          </a:ln>
                          <a:solidFill>
                            <a:srgbClr val="000000"/>
                          </a:solidFill>
                          <a:effectLst/>
                          <a:latin typeface="Helvetica" charset="0"/>
                          <a:cs typeface="Times New Roman" pitchFamily="18" charset="0"/>
                          <a:sym typeface="Helvetica" charset="0"/>
                        </a:rPr>
                        <a:t>Coffee</a:t>
                      </a:r>
                      <a:endParaRPr kumimoji="0" lang="tr-TR" sz="2000" b="0" i="0" u="none" strike="noStrike" cap="none" normalizeH="0" baseline="0" smtClean="0">
                        <a:ln>
                          <a:noFill/>
                        </a:ln>
                        <a:solidFill>
                          <a:srgbClr val="FFFFFF"/>
                        </a:solidFill>
                        <a:effectLst/>
                        <a:latin typeface="Helvetica" charset="0"/>
                        <a:cs typeface="Times New Roman" pitchFamily="18" charset="0"/>
                        <a:sym typeface="Helvetica" charset="0"/>
                      </a:endParaRPr>
                    </a:p>
                  </a:txBody>
                  <a:tcPr marL="50800" marR="50800" marT="50800" marB="508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FCECA"/>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800" b="1" i="1" u="none" strike="noStrike" cap="none" normalizeH="0" baseline="0" smtClean="0">
                          <a:ln>
                            <a:noFill/>
                          </a:ln>
                          <a:solidFill>
                            <a:srgbClr val="000000"/>
                          </a:solidFill>
                          <a:effectLst/>
                          <a:latin typeface="Helvetica" charset="0"/>
                          <a:cs typeface="Times New Roman" pitchFamily="18" charset="0"/>
                          <a:sym typeface="Helvetica" charset="0"/>
                        </a:rPr>
                        <a:t>70 %</a:t>
                      </a:r>
                      <a:endParaRPr kumimoji="0" lang="tr-TR" sz="2000" b="0" i="0" u="none" strike="noStrike" cap="none" normalizeH="0" baseline="0" smtClean="0">
                        <a:ln>
                          <a:noFill/>
                        </a:ln>
                        <a:solidFill>
                          <a:srgbClr val="FFFFFF"/>
                        </a:solidFill>
                        <a:effectLst/>
                        <a:latin typeface="Helvetica" charset="0"/>
                        <a:cs typeface="Times New Roman" pitchFamily="18" charset="0"/>
                        <a:sym typeface="Helvetica" charset="0"/>
                      </a:endParaRPr>
                    </a:p>
                  </a:txBody>
                  <a:tcPr marL="50800" marR="50800" marT="50800" marB="508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FCECA"/>
                    </a:solidFill>
                  </a:tcPr>
                </a:tc>
              </a:tr>
              <a:tr h="404813">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800" b="1" i="1" u="none" strike="noStrike" cap="none" normalizeH="0" baseline="0" smtClean="0">
                          <a:ln>
                            <a:noFill/>
                          </a:ln>
                          <a:solidFill>
                            <a:srgbClr val="000000"/>
                          </a:solidFill>
                          <a:effectLst/>
                          <a:latin typeface="Helvetica" charset="0"/>
                          <a:cs typeface="Times New Roman" pitchFamily="18" charset="0"/>
                          <a:sym typeface="Helvetica" charset="0"/>
                        </a:rPr>
                        <a:t>Cotton</a:t>
                      </a:r>
                      <a:endParaRPr kumimoji="0" lang="tr-TR" sz="2000" b="0" i="0" u="none" strike="noStrike" cap="none" normalizeH="0" baseline="0" smtClean="0">
                        <a:ln>
                          <a:noFill/>
                        </a:ln>
                        <a:solidFill>
                          <a:srgbClr val="FFFFFF"/>
                        </a:solidFill>
                        <a:effectLst/>
                        <a:latin typeface="Helvetica" charset="0"/>
                        <a:cs typeface="Times New Roman" pitchFamily="18" charset="0"/>
                        <a:sym typeface="Helvetica" charset="0"/>
                      </a:endParaRPr>
                    </a:p>
                  </a:txBody>
                  <a:tcPr marL="50800" marR="50800" marT="50800" marB="508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7E8E7"/>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800" b="1" i="1" u="none" strike="noStrike" cap="none" normalizeH="0" baseline="0" smtClean="0">
                          <a:ln>
                            <a:noFill/>
                          </a:ln>
                          <a:solidFill>
                            <a:srgbClr val="000000"/>
                          </a:solidFill>
                          <a:effectLst/>
                          <a:latin typeface="Helvetica" charset="0"/>
                          <a:cs typeface="Times New Roman" pitchFamily="18" charset="0"/>
                          <a:sym typeface="Helvetica" charset="0"/>
                        </a:rPr>
                        <a:t>30 %</a:t>
                      </a:r>
                      <a:endParaRPr kumimoji="0" lang="tr-TR" sz="2000" b="0" i="0" u="none" strike="noStrike" cap="none" normalizeH="0" baseline="0" smtClean="0">
                        <a:ln>
                          <a:noFill/>
                        </a:ln>
                        <a:solidFill>
                          <a:srgbClr val="FFFFFF"/>
                        </a:solidFill>
                        <a:effectLst/>
                        <a:latin typeface="Helvetica" charset="0"/>
                        <a:cs typeface="Times New Roman" pitchFamily="18" charset="0"/>
                        <a:sym typeface="Helvetica" charset="0"/>
                      </a:endParaRPr>
                    </a:p>
                  </a:txBody>
                  <a:tcPr marL="50800" marR="50800" marT="50800" marB="508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7E8E7"/>
                    </a:solidFill>
                  </a:tcPr>
                </a:tc>
              </a:tr>
              <a:tr h="404813">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800" b="1" i="1" u="none" strike="noStrike" cap="none" normalizeH="0" baseline="0" smtClean="0">
                          <a:ln>
                            <a:noFill/>
                          </a:ln>
                          <a:solidFill>
                            <a:srgbClr val="000000"/>
                          </a:solidFill>
                          <a:effectLst/>
                          <a:latin typeface="Helvetica" charset="0"/>
                          <a:cs typeface="Times New Roman" pitchFamily="18" charset="0"/>
                          <a:sym typeface="Helvetica" charset="0"/>
                        </a:rPr>
                        <a:t>Sugar</a:t>
                      </a:r>
                      <a:endParaRPr kumimoji="0" lang="tr-TR" sz="2000" b="0" i="0" u="none" strike="noStrike" cap="none" normalizeH="0" baseline="0" smtClean="0">
                        <a:ln>
                          <a:noFill/>
                        </a:ln>
                        <a:solidFill>
                          <a:srgbClr val="FFFFFF"/>
                        </a:solidFill>
                        <a:effectLst/>
                        <a:latin typeface="Helvetica" charset="0"/>
                        <a:cs typeface="Times New Roman" pitchFamily="18" charset="0"/>
                        <a:sym typeface="Helvetica" charset="0"/>
                      </a:endParaRPr>
                    </a:p>
                  </a:txBody>
                  <a:tcPr marL="50800" marR="50800" marT="50800" marB="508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FCECA"/>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800" b="1" i="1" u="none" strike="noStrike" cap="none" normalizeH="0" baseline="0" smtClean="0">
                          <a:ln>
                            <a:noFill/>
                          </a:ln>
                          <a:solidFill>
                            <a:srgbClr val="000000"/>
                          </a:solidFill>
                          <a:effectLst/>
                          <a:latin typeface="Helvetica" charset="0"/>
                          <a:cs typeface="Times New Roman" pitchFamily="18" charset="0"/>
                          <a:sym typeface="Helvetica" charset="0"/>
                        </a:rPr>
                        <a:t>10 %</a:t>
                      </a:r>
                      <a:endParaRPr kumimoji="0" lang="tr-TR" sz="2000" b="0" i="0" u="none" strike="noStrike" cap="none" normalizeH="0" baseline="0" smtClean="0">
                        <a:ln>
                          <a:noFill/>
                        </a:ln>
                        <a:solidFill>
                          <a:srgbClr val="FFFFFF"/>
                        </a:solidFill>
                        <a:effectLst/>
                        <a:latin typeface="Helvetica" charset="0"/>
                        <a:cs typeface="Times New Roman" pitchFamily="18" charset="0"/>
                        <a:sym typeface="Helvetica" charset="0"/>
                      </a:endParaRPr>
                    </a:p>
                  </a:txBody>
                  <a:tcPr marL="50800" marR="50800" marT="50800" marB="5080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FCECA"/>
                    </a:solidFill>
                  </a:tcPr>
                </a:tc>
              </a:tr>
            </a:tbl>
          </a:graphicData>
        </a:graphic>
      </p:graphicFrame>
    </p:spTree>
    <p:extLst>
      <p:ext uri="{BB962C8B-B14F-4D97-AF65-F5344CB8AC3E}">
        <p14:creationId xmlns:p14="http://schemas.microsoft.com/office/powerpoint/2010/main" val="4280537942"/>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Two questions</a:t>
            </a:r>
            <a:endParaRPr lang="en-US" dirty="0"/>
          </a:p>
        </p:txBody>
      </p:sp>
      <p:sp>
        <p:nvSpPr>
          <p:cNvPr id="3" name="Content Placeholder 2"/>
          <p:cNvSpPr>
            <a:spLocks noGrp="1"/>
          </p:cNvSpPr>
          <p:nvPr>
            <p:ph sz="quarter" idx="1"/>
          </p:nvPr>
        </p:nvSpPr>
        <p:spPr/>
        <p:txBody>
          <a:bodyPr/>
          <a:lstStyle/>
          <a:p>
            <a:r>
              <a:rPr lang="en-US" b="1" i="1" dirty="0" smtClean="0"/>
              <a:t>Rationality assumption:  </a:t>
            </a:r>
          </a:p>
          <a:p>
            <a:pPr marL="320040" lvl="1" indent="0">
              <a:buNone/>
            </a:pPr>
            <a:r>
              <a:rPr lang="en-US" b="1" i="1" dirty="0"/>
              <a:t>	</a:t>
            </a:r>
            <a:r>
              <a:rPr lang="en-US" dirty="0" smtClean="0"/>
              <a:t>Do individuals always maximize net benefit?</a:t>
            </a:r>
          </a:p>
          <a:p>
            <a:pPr lvl="4"/>
            <a:r>
              <a:rPr lang="en-US" dirty="0" smtClean="0"/>
              <a:t>Ultimatum bargaining</a:t>
            </a:r>
          </a:p>
          <a:p>
            <a:pPr lvl="4"/>
            <a:r>
              <a:rPr lang="en-US" dirty="0" smtClean="0"/>
              <a:t>Dictator game</a:t>
            </a:r>
            <a:endParaRPr lang="en-US" dirty="0"/>
          </a:p>
          <a:p>
            <a:r>
              <a:rPr lang="en-US" b="1" i="1" dirty="0" smtClean="0"/>
              <a:t>Consequences of rationality:</a:t>
            </a:r>
          </a:p>
          <a:p>
            <a:pPr marL="0" indent="0">
              <a:buNone/>
            </a:pPr>
            <a:r>
              <a:rPr lang="en-US" dirty="0" smtClean="0"/>
              <a:t>	What are the social consequences of individuals’ 	behaving rationally?</a:t>
            </a:r>
          </a:p>
          <a:p>
            <a:pPr lvl="4"/>
            <a:r>
              <a:rPr lang="en-US" dirty="0" smtClean="0"/>
              <a:t>Tragedy of commons</a:t>
            </a:r>
          </a:p>
          <a:p>
            <a:pPr lvl="4"/>
            <a:r>
              <a:rPr lang="en-US" dirty="0" smtClean="0"/>
              <a:t>Invisible hand by Adam Smith: market mechanism (demand/supply)</a:t>
            </a:r>
            <a:r>
              <a:rPr lang="en-US" dirty="0"/>
              <a:t>	</a:t>
            </a:r>
            <a:r>
              <a:rPr lang="en-US" dirty="0" smtClean="0"/>
              <a:t>	</a:t>
            </a:r>
          </a:p>
        </p:txBody>
      </p:sp>
    </p:spTree>
    <p:extLst>
      <p:ext uri="{BB962C8B-B14F-4D97-AF65-F5344CB8AC3E}">
        <p14:creationId xmlns:p14="http://schemas.microsoft.com/office/powerpoint/2010/main" val="3819288836"/>
      </p:ext>
    </p:extLst>
  </p:cSld>
  <p:clrMapOvr>
    <a:masterClrMapping/>
  </p:clrMapOvr>
  <p:transition spd="med">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different story since 2011</a:t>
            </a:r>
            <a:endParaRPr lang="en-US" dirty="0"/>
          </a:p>
        </p:txBody>
      </p:sp>
      <p:sp>
        <p:nvSpPr>
          <p:cNvPr id="3" name="Content Placeholder 2"/>
          <p:cNvSpPr>
            <a:spLocks noGrp="1"/>
          </p:cNvSpPr>
          <p:nvPr>
            <p:ph sz="quarter" idx="1"/>
          </p:nvPr>
        </p:nvSpPr>
        <p:spPr/>
        <p:txBody>
          <a:bodyPr/>
          <a:lstStyle/>
          <a:p>
            <a:r>
              <a:rPr lang="en-US" dirty="0"/>
              <a:t>Agricultural prices, as measured by the FAO’s price index, have fallen almost 30 per cent since 2011 as a result of increased production.</a:t>
            </a:r>
          </a:p>
          <a:p>
            <a:r>
              <a:rPr lang="en-US" dirty="0"/>
              <a:t>But the FAO acknowledges that extreme weather could still introduce some turbulence to global commodities markets. In Indonesia, El Niño caused the opposite problem to Brazil — excessive dryness, which affected the production of palm oil and briefly pushed up prices.</a:t>
            </a:r>
          </a:p>
          <a:p>
            <a:endParaRPr lang="en-US" dirty="0"/>
          </a:p>
        </p:txBody>
      </p:sp>
    </p:spTree>
    <p:extLst>
      <p:ext uri="{BB962C8B-B14F-4D97-AF65-F5344CB8AC3E}">
        <p14:creationId xmlns:p14="http://schemas.microsoft.com/office/powerpoint/2010/main" val="1046968675"/>
      </p:ext>
    </p:extLst>
  </p:cSld>
  <p:clrMapOvr>
    <a:masterClrMapping/>
  </p:clrMapOvr>
  <p:transition spd="med">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203341" y="1371600"/>
            <a:ext cx="7102459" cy="4663948"/>
          </a:xfrm>
        </p:spPr>
      </p:pic>
    </p:spTree>
    <p:extLst>
      <p:ext uri="{BB962C8B-B14F-4D97-AF65-F5344CB8AC3E}">
        <p14:creationId xmlns:p14="http://schemas.microsoft.com/office/powerpoint/2010/main" val="3567512198"/>
      </p:ext>
    </p:extLst>
  </p:cSld>
  <p:clrMapOvr>
    <a:masterClrMapping/>
  </p:clrMapOvr>
  <p:transition spd="med">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914400" y="274638"/>
            <a:ext cx="7772400" cy="1143000"/>
          </a:xfrm>
        </p:spPr>
        <p:txBody>
          <a:bodyPr/>
          <a:lstStyle/>
          <a:p>
            <a:pPr defTabSz="914400"/>
            <a:r>
              <a:rPr lang="tr-TR" sz="4000">
                <a:solidFill>
                  <a:srgbClr val="696464"/>
                </a:solidFill>
                <a:latin typeface="Arial" pitchFamily="34" charset="0"/>
                <a:cs typeface="Arial" pitchFamily="34" charset="0"/>
                <a:sym typeface="Arial" pitchFamily="34" charset="0"/>
              </a:rPr>
              <a:t>Food Price Increases</a:t>
            </a:r>
            <a:endParaRPr lang="tr-TR"/>
          </a:p>
        </p:txBody>
      </p:sp>
      <p:sp>
        <p:nvSpPr>
          <p:cNvPr id="10242"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marL="295275" indent="-295275">
              <a:spcBef>
                <a:spcPts val="500"/>
              </a:spcBef>
              <a:buClr>
                <a:srgbClr val="D34817"/>
              </a:buClr>
              <a:buSzPct val="85000"/>
              <a:buFont typeface="Wingdings 2" pitchFamily="18" charset="2"/>
              <a:buChar char="•"/>
            </a:pPr>
            <a:r>
              <a:rPr lang="tr-TR" sz="2800">
                <a:latin typeface="Arial" pitchFamily="34" charset="0"/>
                <a:cs typeface="Arial" pitchFamily="34" charset="0"/>
                <a:sym typeface="Arial" pitchFamily="34" charset="0"/>
              </a:rPr>
              <a:t>The proportion of expenditure for food in a typical household budget:</a:t>
            </a:r>
          </a:p>
          <a:p>
            <a:pPr marL="573088" lvl="1" indent="-254000">
              <a:spcBef>
                <a:spcPts val="300"/>
              </a:spcBef>
              <a:buClr>
                <a:srgbClr val="9B2D1F"/>
              </a:buClr>
              <a:buSzPct val="85000"/>
              <a:buFont typeface="Wingdings 2" pitchFamily="18" charset="2"/>
              <a:buChar char="•"/>
            </a:pPr>
            <a:r>
              <a:rPr lang="tr-TR" sz="2800">
                <a:latin typeface="Arial" pitchFamily="34" charset="0"/>
                <a:cs typeface="Arial" pitchFamily="34" charset="0"/>
                <a:sym typeface="Arial" pitchFamily="34" charset="0"/>
              </a:rPr>
              <a:t>10%-20% in the industrial countries,</a:t>
            </a:r>
            <a:endParaRPr lang="tr-TR">
              <a:latin typeface="Helvetica" charset="0"/>
              <a:sym typeface="Helvetica" charset="0"/>
            </a:endParaRPr>
          </a:p>
          <a:p>
            <a:pPr marL="573088" lvl="1" indent="-254000">
              <a:spcBef>
                <a:spcPts val="300"/>
              </a:spcBef>
              <a:buClr>
                <a:srgbClr val="9B2D1F"/>
              </a:buClr>
              <a:buSzPct val="85000"/>
              <a:buFont typeface="Wingdings 2" pitchFamily="18" charset="2"/>
              <a:buChar char="•"/>
            </a:pPr>
            <a:r>
              <a:rPr lang="tr-TR" sz="2800">
                <a:latin typeface="Arial" pitchFamily="34" charset="0"/>
                <a:cs typeface="Arial" pitchFamily="34" charset="0"/>
                <a:sym typeface="Arial" pitchFamily="34" charset="0"/>
              </a:rPr>
              <a:t>60%-80% in the LDC’s (FAO 2008).</a:t>
            </a:r>
            <a:endParaRPr lang="tr-TR">
              <a:latin typeface="Helvetica" charset="0"/>
              <a:sym typeface="Helvetica" charset="0"/>
            </a:endParaRPr>
          </a:p>
          <a:p>
            <a:pPr marL="573088" lvl="1" indent="-254000">
              <a:spcBef>
                <a:spcPts val="300"/>
              </a:spcBef>
              <a:buClr>
                <a:srgbClr val="9B2D1F"/>
              </a:buClr>
              <a:buSzPct val="85000"/>
              <a:buFont typeface="Wingdings 2" pitchFamily="18" charset="2"/>
              <a:buChar char="•"/>
            </a:pPr>
            <a:endParaRPr lang="tr-TR" sz="2800">
              <a:latin typeface="Arial" pitchFamily="34" charset="0"/>
              <a:cs typeface="Arial" pitchFamily="34" charset="0"/>
              <a:sym typeface="Arial" pitchFamily="34" charset="0"/>
            </a:endParaRPr>
          </a:p>
          <a:p>
            <a:pPr marL="295275" indent="-295275">
              <a:spcBef>
                <a:spcPts val="500"/>
              </a:spcBef>
              <a:buClr>
                <a:srgbClr val="D34817"/>
              </a:buClr>
              <a:buSzPct val="85000"/>
              <a:buFont typeface="Wingdings 2" pitchFamily="18" charset="2"/>
              <a:buChar char="•"/>
            </a:pPr>
            <a:r>
              <a:rPr lang="tr-TR" sz="2800">
                <a:latin typeface="Arial" pitchFamily="34" charset="0"/>
                <a:cs typeface="Arial" pitchFamily="34" charset="0"/>
                <a:sym typeface="Arial" pitchFamily="34" charset="0"/>
              </a:rPr>
              <a:t>It is estimated that the food price spike increased the number living in poverty by between 100 and 200 million.</a:t>
            </a:r>
            <a:endParaRPr lang="tr-TR"/>
          </a:p>
        </p:txBody>
      </p:sp>
    </p:spTree>
    <p:extLst>
      <p:ext uri="{BB962C8B-B14F-4D97-AF65-F5344CB8AC3E}">
        <p14:creationId xmlns:p14="http://schemas.microsoft.com/office/powerpoint/2010/main" val="174079942"/>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914400" y="274638"/>
            <a:ext cx="7772400" cy="1143000"/>
          </a:xfrm>
        </p:spPr>
        <p:txBody>
          <a:bodyPr/>
          <a:lstStyle/>
          <a:p>
            <a:pPr defTabSz="914400"/>
            <a:r>
              <a:rPr lang="tr-TR" sz="4000">
                <a:solidFill>
                  <a:srgbClr val="696464"/>
                </a:solidFill>
                <a:latin typeface="Arial" pitchFamily="34" charset="0"/>
                <a:cs typeface="Arial" pitchFamily="34" charset="0"/>
                <a:sym typeface="Arial" pitchFamily="34" charset="0"/>
              </a:rPr>
              <a:t>Food Price Increases</a:t>
            </a:r>
            <a:endParaRPr lang="tr-TR"/>
          </a:p>
        </p:txBody>
      </p:sp>
      <p:sp>
        <p:nvSpPr>
          <p:cNvPr id="11266" name="Rectangle 2"/>
          <p:cNvSpPr>
            <a:spLocks noGrp="1"/>
          </p:cNvSpPr>
          <p:nvPr>
            <p:ph type="body" idx="1"/>
          </p:nvPr>
        </p:nvSpPr>
        <p:spPr bwMode="auto">
          <a:xfrm>
            <a:off x="914400" y="1447800"/>
            <a:ext cx="7772400" cy="4572000"/>
          </a:xfrm>
          <a:noFill/>
          <a:ln w="12700" cap="flat">
            <a:miter lim="0"/>
            <a:headEnd/>
            <a:tailEnd/>
          </a:ln>
        </p:spPr>
        <p:txBody>
          <a:bodyPr vert="horz" wrap="square" lIns="50800" tIns="50800" rIns="50800" bIns="50800" numCol="1" anchor="t" anchorCtr="0" compatLnSpc="1">
            <a:prstTxWarp prst="textNoShape">
              <a:avLst/>
            </a:prstTxWarp>
          </a:bodyPr>
          <a:lstStyle/>
          <a:p>
            <a:pPr marL="273050" indent="-273050">
              <a:spcBef>
                <a:spcPts val="500"/>
              </a:spcBef>
              <a:buClr>
                <a:srgbClr val="D34817"/>
              </a:buClr>
              <a:buSzPct val="85000"/>
              <a:buFont typeface="Wingdings 2" pitchFamily="18" charset="2"/>
              <a:buChar char="•"/>
            </a:pPr>
            <a:r>
              <a:rPr lang="tr-TR" sz="2600">
                <a:latin typeface="Arial" pitchFamily="34" charset="0"/>
                <a:cs typeface="Arial" pitchFamily="34" charset="0"/>
                <a:sym typeface="Arial" pitchFamily="34" charset="0"/>
              </a:rPr>
              <a:t>High food prices led to the number of chronically malnourished people increasing by 75 million in 2007 and a further 40 million in 2008.</a:t>
            </a:r>
          </a:p>
          <a:p>
            <a:pPr marL="273050" indent="-273050">
              <a:spcBef>
                <a:spcPts val="500"/>
              </a:spcBef>
              <a:buClr>
                <a:srgbClr val="D34817"/>
              </a:buClr>
              <a:buSzPct val="85000"/>
              <a:buFont typeface="Wingdings 2" pitchFamily="18" charset="2"/>
              <a:buChar char="•"/>
            </a:pPr>
            <a:endParaRPr lang="tr-TR" sz="2600">
              <a:latin typeface="Arial" pitchFamily="34" charset="0"/>
              <a:cs typeface="Arial" pitchFamily="34" charset="0"/>
              <a:sym typeface="Arial" pitchFamily="34" charset="0"/>
            </a:endParaRPr>
          </a:p>
          <a:p>
            <a:pPr marL="273050" indent="-273050">
              <a:spcBef>
                <a:spcPts val="500"/>
              </a:spcBef>
              <a:buClr>
                <a:srgbClr val="D34817"/>
              </a:buClr>
              <a:buSzPct val="85000"/>
              <a:buFont typeface="Wingdings 2" pitchFamily="18" charset="2"/>
              <a:buChar char="•"/>
            </a:pPr>
            <a:r>
              <a:rPr lang="tr-TR" sz="2600">
                <a:latin typeface="Arial" pitchFamily="34" charset="0"/>
                <a:cs typeface="Arial" pitchFamily="34" charset="0"/>
                <a:sym typeface="Arial" pitchFamily="34" charset="0"/>
              </a:rPr>
              <a:t>The latest estimate by the Food and Agriculture Organisation (FAO) in June 2009 was that over 1 billion people are now  chronically malnourished due to “global economic slowdown combined with stubbornly high food prices”</a:t>
            </a:r>
            <a:endParaRPr lang="tr-TR"/>
          </a:p>
        </p:txBody>
      </p:sp>
    </p:spTree>
    <p:extLst>
      <p:ext uri="{BB962C8B-B14F-4D97-AF65-F5344CB8AC3E}">
        <p14:creationId xmlns:p14="http://schemas.microsoft.com/office/powerpoint/2010/main" val="3463441821"/>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914400" y="274638"/>
            <a:ext cx="7772400" cy="1143000"/>
          </a:xfrm>
        </p:spPr>
        <p:txBody>
          <a:bodyPr/>
          <a:lstStyle/>
          <a:p>
            <a:pPr defTabSz="914400"/>
            <a:r>
              <a:rPr lang="tr-TR" sz="4000">
                <a:solidFill>
                  <a:srgbClr val="696464"/>
                </a:solidFill>
                <a:latin typeface="Arial" pitchFamily="34" charset="0"/>
                <a:cs typeface="Arial" pitchFamily="34" charset="0"/>
                <a:sym typeface="Arial" pitchFamily="34" charset="0"/>
              </a:rPr>
              <a:t>Food Price Increases</a:t>
            </a:r>
            <a:endParaRPr lang="tr-TR"/>
          </a:p>
        </p:txBody>
      </p:sp>
      <p:sp>
        <p:nvSpPr>
          <p:cNvPr id="12290" name="Rectangle 2"/>
          <p:cNvSpPr>
            <a:spLocks noGrp="1"/>
          </p:cNvSpPr>
          <p:nvPr>
            <p:ph type="body" idx="1"/>
          </p:nvPr>
        </p:nvSpPr>
        <p:spPr bwMode="auto">
          <a:xfrm>
            <a:off x="457200" y="1370013"/>
            <a:ext cx="8229600" cy="4527550"/>
          </a:xfrm>
          <a:noFill/>
          <a:ln w="12700" cap="flat">
            <a:miter lim="0"/>
            <a:headEnd/>
            <a:tailEnd/>
          </a:ln>
        </p:spPr>
        <p:txBody>
          <a:bodyPr vert="horz" wrap="square" lIns="50800" tIns="50800" rIns="50800" bIns="50800" numCol="1" anchor="t" anchorCtr="0" compatLnSpc="1">
            <a:prstTxWarp prst="textNoShape">
              <a:avLst/>
            </a:prstTxWarp>
          </a:bodyPr>
          <a:lstStyle/>
          <a:p>
            <a:pPr marL="227013" indent="-227013">
              <a:spcBef>
                <a:spcPts val="500"/>
              </a:spcBef>
              <a:buClr>
                <a:srgbClr val="D34817"/>
              </a:buClr>
              <a:buSzPct val="85000"/>
              <a:buFont typeface="Wingdings 2" pitchFamily="18" charset="2"/>
              <a:buChar char="•"/>
            </a:pPr>
            <a:r>
              <a:rPr lang="tr-TR" sz="2100">
                <a:latin typeface="Arial" pitchFamily="34" charset="0"/>
                <a:cs typeface="Arial" pitchFamily="34" charset="0"/>
                <a:sym typeface="Arial" pitchFamily="34" charset="0"/>
              </a:rPr>
              <a:t>Food price increases also have negative macroeconomic effects: </a:t>
            </a:r>
          </a:p>
          <a:p>
            <a:pPr marL="533400" lvl="1" indent="-214313">
              <a:spcBef>
                <a:spcPts val="300"/>
              </a:spcBef>
              <a:buClr>
                <a:srgbClr val="9B2D1F"/>
              </a:buClr>
              <a:buSzPct val="85000"/>
              <a:buFont typeface="Wingdings 2" pitchFamily="18" charset="2"/>
              <a:buChar char="•"/>
            </a:pPr>
            <a:r>
              <a:rPr lang="tr-TR" sz="2200">
                <a:latin typeface="Arial" pitchFamily="34" charset="0"/>
                <a:cs typeface="Arial" pitchFamily="34" charset="0"/>
                <a:sym typeface="Arial" pitchFamily="34" charset="0"/>
              </a:rPr>
              <a:t>A 50% price increase on basic food leads to a mere 6% rise in expenditure for a high income country, but it amounts to 21% for a food importing country of low income (U.S. Department for Agriculture. Economic Research Service. 2008: p. 25). </a:t>
            </a:r>
            <a:endParaRPr lang="tr-TR" sz="2200">
              <a:latin typeface="Helvetica" charset="0"/>
              <a:sym typeface="Helvetica" charset="0"/>
            </a:endParaRPr>
          </a:p>
          <a:p>
            <a:pPr marL="533400" lvl="1" indent="-214313">
              <a:spcBef>
                <a:spcPts val="300"/>
              </a:spcBef>
              <a:buClr>
                <a:srgbClr val="9B2D1F"/>
              </a:buClr>
              <a:buSzPct val="85000"/>
              <a:buFont typeface="Wingdings 2" pitchFamily="18" charset="2"/>
              <a:buChar char="•"/>
            </a:pPr>
            <a:r>
              <a:rPr lang="tr-TR" sz="2200">
                <a:latin typeface="Arial" pitchFamily="34" charset="0"/>
                <a:cs typeface="Arial" pitchFamily="34" charset="0"/>
                <a:sym typeface="Arial" pitchFamily="34" charset="0"/>
              </a:rPr>
              <a:t>The balance of payments of food importers deteriorates causing the danger of debt.</a:t>
            </a:r>
            <a:endParaRPr lang="tr-TR" sz="2200">
              <a:latin typeface="Helvetica" charset="0"/>
              <a:sym typeface="Helvetica" charset="0"/>
            </a:endParaRPr>
          </a:p>
          <a:p>
            <a:pPr marL="533400" lvl="1" indent="-214313">
              <a:spcBef>
                <a:spcPts val="300"/>
              </a:spcBef>
              <a:buClr>
                <a:srgbClr val="9B2D1F"/>
              </a:buClr>
              <a:buSzPct val="85000"/>
              <a:buFont typeface="Wingdings 2" pitchFamily="18" charset="2"/>
              <a:buChar char="•"/>
            </a:pPr>
            <a:r>
              <a:rPr lang="tr-TR" sz="2200">
                <a:latin typeface="Arial" pitchFamily="34" charset="0"/>
                <a:cs typeface="Arial" pitchFamily="34" charset="0"/>
                <a:sym typeface="Arial" pitchFamily="34" charset="0"/>
              </a:rPr>
              <a:t>The food price increases stimulate inflation. According to UN estimates, they account for up to a third to more than one half of the nominal rate of inflation in developing countries, particularly in Asia.</a:t>
            </a:r>
            <a:endParaRPr lang="tr-TR"/>
          </a:p>
        </p:txBody>
      </p:sp>
    </p:spTree>
    <p:extLst>
      <p:ext uri="{BB962C8B-B14F-4D97-AF65-F5344CB8AC3E}">
        <p14:creationId xmlns:p14="http://schemas.microsoft.com/office/powerpoint/2010/main" val="798856774"/>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914400" y="274638"/>
            <a:ext cx="7772400" cy="1143000"/>
          </a:xfrm>
        </p:spPr>
        <p:txBody>
          <a:bodyPr/>
          <a:lstStyle/>
          <a:p>
            <a:pPr defTabSz="914400"/>
            <a:r>
              <a:rPr lang="tr-TR" sz="4000">
                <a:solidFill>
                  <a:srgbClr val="696464"/>
                </a:solidFill>
                <a:latin typeface="Arial" pitchFamily="34" charset="0"/>
                <a:cs typeface="Arial" pitchFamily="34" charset="0"/>
                <a:sym typeface="Arial" pitchFamily="34" charset="0"/>
              </a:rPr>
              <a:t>Food Price Increases</a:t>
            </a:r>
            <a:endParaRPr lang="tr-TR"/>
          </a:p>
        </p:txBody>
      </p:sp>
      <p:sp>
        <p:nvSpPr>
          <p:cNvPr id="13314" name="Rectangle 2"/>
          <p:cNvSpPr>
            <a:spLocks noGrp="1"/>
          </p:cNvSpPr>
          <p:nvPr>
            <p:ph type="body" idx="1"/>
          </p:nvPr>
        </p:nvSpPr>
        <p:spPr bwMode="auto">
          <a:xfrm>
            <a:off x="457200" y="1370013"/>
            <a:ext cx="8229600" cy="4527550"/>
          </a:xfrm>
          <a:noFill/>
          <a:ln w="12700" cap="flat">
            <a:miter lim="0"/>
            <a:headEnd/>
            <a:tailEnd/>
          </a:ln>
        </p:spPr>
        <p:txBody>
          <a:bodyPr vert="horz" wrap="square" lIns="50800" tIns="50800" rIns="50800" bIns="50800" numCol="1" anchor="t" anchorCtr="0" compatLnSpc="1">
            <a:prstTxWarp prst="textNoShape">
              <a:avLst/>
            </a:prstTxWarp>
          </a:bodyPr>
          <a:lstStyle/>
          <a:p>
            <a:pPr marL="273050" indent="-273050">
              <a:spcBef>
                <a:spcPts val="500"/>
              </a:spcBef>
              <a:buClr>
                <a:srgbClr val="D34817"/>
              </a:buClr>
              <a:buSzPct val="85000"/>
              <a:buFont typeface="Wingdings 2" pitchFamily="18" charset="2"/>
              <a:buChar char="•"/>
            </a:pPr>
            <a:r>
              <a:rPr lang="tr-TR" sz="2600">
                <a:latin typeface="Arial" pitchFamily="34" charset="0"/>
                <a:cs typeface="Arial" pitchFamily="34" charset="0"/>
                <a:sym typeface="Arial" pitchFamily="34" charset="0"/>
              </a:rPr>
              <a:t>Why did the food prices increase dramatically?</a:t>
            </a:r>
          </a:p>
          <a:p>
            <a:pPr marL="547688" lvl="1" indent="-228600">
              <a:spcBef>
                <a:spcPts val="300"/>
              </a:spcBef>
              <a:buClr>
                <a:srgbClr val="9B2D1F"/>
              </a:buClr>
              <a:buSzPct val="85000"/>
              <a:buFont typeface="Wingdings 2" pitchFamily="18" charset="2"/>
              <a:buChar char="•"/>
            </a:pPr>
            <a:r>
              <a:rPr lang="tr-TR">
                <a:latin typeface="Arial" pitchFamily="34" charset="0"/>
                <a:cs typeface="Arial" pitchFamily="34" charset="0"/>
                <a:sym typeface="Arial" pitchFamily="34" charset="0"/>
              </a:rPr>
              <a:t>Increasing consumption of dairy products in the developing countries</a:t>
            </a:r>
            <a:endParaRPr lang="tr-TR">
              <a:latin typeface="Helvetica" charset="0"/>
              <a:sym typeface="Helvetica" charset="0"/>
            </a:endParaRPr>
          </a:p>
          <a:p>
            <a:pPr marL="547688" lvl="1" indent="-228600">
              <a:spcBef>
                <a:spcPts val="300"/>
              </a:spcBef>
              <a:buClr>
                <a:srgbClr val="9B2D1F"/>
              </a:buClr>
              <a:buSzPct val="85000"/>
              <a:buFont typeface="Wingdings 2" pitchFamily="18" charset="2"/>
              <a:buChar char="•"/>
            </a:pPr>
            <a:r>
              <a:rPr lang="tr-TR">
                <a:latin typeface="Arial" pitchFamily="34" charset="0"/>
                <a:cs typeface="Arial" pitchFamily="34" charset="0"/>
                <a:sym typeface="Arial" pitchFamily="34" charset="0"/>
              </a:rPr>
              <a:t>Agricultural productivity</a:t>
            </a:r>
            <a:endParaRPr lang="tr-TR">
              <a:latin typeface="Helvetica" charset="0"/>
              <a:sym typeface="Helvetica" charset="0"/>
            </a:endParaRPr>
          </a:p>
          <a:p>
            <a:pPr marL="547688" lvl="1" indent="-228600">
              <a:spcBef>
                <a:spcPts val="300"/>
              </a:spcBef>
              <a:buClr>
                <a:srgbClr val="9B2D1F"/>
              </a:buClr>
              <a:buSzPct val="85000"/>
              <a:buFont typeface="Wingdings 2" pitchFamily="18" charset="2"/>
              <a:buChar char="•"/>
            </a:pPr>
            <a:r>
              <a:rPr lang="tr-TR">
                <a:latin typeface="Arial" pitchFamily="34" charset="0"/>
                <a:cs typeface="Arial" pitchFamily="34" charset="0"/>
                <a:sym typeface="Arial" pitchFamily="34" charset="0"/>
              </a:rPr>
              <a:t>Production of agro-fuels (ethanol and biodiesel) </a:t>
            </a:r>
            <a:endParaRPr lang="tr-TR">
              <a:latin typeface="Helvetica" charset="0"/>
              <a:sym typeface="Helvetica" charset="0"/>
            </a:endParaRPr>
          </a:p>
          <a:p>
            <a:pPr marL="547688" lvl="1" indent="-228600">
              <a:spcBef>
                <a:spcPts val="300"/>
              </a:spcBef>
              <a:buClr>
                <a:srgbClr val="9B2D1F"/>
              </a:buClr>
              <a:buSzPct val="85000"/>
              <a:buFont typeface="Wingdings 2" pitchFamily="18" charset="2"/>
              <a:buChar char="•"/>
            </a:pPr>
            <a:r>
              <a:rPr lang="tr-TR">
                <a:latin typeface="Arial" pitchFamily="34" charset="0"/>
                <a:cs typeface="Arial" pitchFamily="34" charset="0"/>
                <a:sym typeface="Arial" pitchFamily="34" charset="0"/>
              </a:rPr>
              <a:t>The reduction of food stocks (particularly in the EU)</a:t>
            </a:r>
            <a:endParaRPr lang="tr-TR">
              <a:latin typeface="Helvetica" charset="0"/>
              <a:sym typeface="Helvetica" charset="0"/>
            </a:endParaRPr>
          </a:p>
          <a:p>
            <a:pPr marL="547688" lvl="1" indent="-228600">
              <a:spcBef>
                <a:spcPts val="300"/>
              </a:spcBef>
              <a:buClr>
                <a:srgbClr val="9B2D1F"/>
              </a:buClr>
              <a:buSzPct val="85000"/>
              <a:buFont typeface="Wingdings 2" pitchFamily="18" charset="2"/>
              <a:buChar char="•"/>
            </a:pPr>
            <a:r>
              <a:rPr lang="tr-TR">
                <a:latin typeface="Arial" pitchFamily="34" charset="0"/>
                <a:cs typeface="Arial" pitchFamily="34" charset="0"/>
                <a:sym typeface="Arial" pitchFamily="34" charset="0"/>
              </a:rPr>
              <a:t>The increase in the oil prices</a:t>
            </a:r>
            <a:endParaRPr lang="tr-TR">
              <a:latin typeface="Helvetica" charset="0"/>
              <a:sym typeface="Helvetica" charset="0"/>
            </a:endParaRPr>
          </a:p>
          <a:p>
            <a:pPr marL="547688" lvl="1" indent="-228600">
              <a:spcBef>
                <a:spcPts val="300"/>
              </a:spcBef>
              <a:buClr>
                <a:srgbClr val="9B2D1F"/>
              </a:buClr>
              <a:buSzPct val="85000"/>
              <a:buFont typeface="Wingdings 2" pitchFamily="18" charset="2"/>
              <a:buChar char="•"/>
            </a:pPr>
            <a:r>
              <a:rPr lang="tr-TR">
                <a:latin typeface="Arial" pitchFamily="34" charset="0"/>
                <a:cs typeface="Arial" pitchFamily="34" charset="0"/>
                <a:sym typeface="Arial" pitchFamily="34" charset="0"/>
              </a:rPr>
              <a:t>Weather (La Nina-cooling of equatorial Pacific, flood in Australia, etc.)</a:t>
            </a:r>
            <a:endParaRPr lang="tr-TR">
              <a:latin typeface="Helvetica" charset="0"/>
              <a:sym typeface="Helvetica" charset="0"/>
            </a:endParaRPr>
          </a:p>
          <a:p>
            <a:pPr marL="547688" lvl="1" indent="-228600">
              <a:spcBef>
                <a:spcPts val="300"/>
              </a:spcBef>
              <a:buClr>
                <a:srgbClr val="9B2D1F"/>
              </a:buClr>
              <a:buSzPct val="85000"/>
              <a:buFont typeface="Wingdings 2" pitchFamily="18" charset="2"/>
              <a:buChar char="•"/>
            </a:pPr>
            <a:r>
              <a:rPr lang="tr-TR">
                <a:latin typeface="Arial" pitchFamily="34" charset="0"/>
                <a:cs typeface="Arial" pitchFamily="34" charset="0"/>
                <a:sym typeface="Arial" pitchFamily="34" charset="0"/>
              </a:rPr>
              <a:t>Export restrictions on food by governments</a:t>
            </a:r>
            <a:endParaRPr lang="tr-TR">
              <a:latin typeface="Helvetica" charset="0"/>
              <a:sym typeface="Helvetica" charset="0"/>
            </a:endParaRPr>
          </a:p>
          <a:p>
            <a:pPr marL="547688" lvl="1" indent="-228600">
              <a:spcBef>
                <a:spcPts val="300"/>
              </a:spcBef>
              <a:buClr>
                <a:srgbClr val="9B2D1F"/>
              </a:buClr>
              <a:buSzPct val="85000"/>
              <a:buFont typeface="Wingdings 2" pitchFamily="18" charset="2"/>
              <a:buChar char="•"/>
            </a:pPr>
            <a:r>
              <a:rPr lang="tr-TR">
                <a:latin typeface="Arial" pitchFamily="34" charset="0"/>
                <a:cs typeface="Arial" pitchFamily="34" charset="0"/>
                <a:sym typeface="Arial" pitchFamily="34" charset="0"/>
              </a:rPr>
              <a:t>Speculation</a:t>
            </a:r>
            <a:endParaRPr lang="tr-TR"/>
          </a:p>
        </p:txBody>
      </p:sp>
    </p:spTree>
    <p:extLst>
      <p:ext uri="{BB962C8B-B14F-4D97-AF65-F5344CB8AC3E}">
        <p14:creationId xmlns:p14="http://schemas.microsoft.com/office/powerpoint/2010/main" val="2415778096"/>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www.fao.org/fileadmin/templates/worldfood/images/index_table_mar3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28600"/>
            <a:ext cx="3886200" cy="6429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402388"/>
      </p:ext>
    </p:extLst>
  </p:cSld>
  <p:clrMapOvr>
    <a:masterClrMapping/>
  </p:clrMapOvr>
  <p:transition spd="med">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Food Price Increase? Why recently?</a:t>
            </a:r>
            <a:endParaRPr lang="en-GB" dirty="0"/>
          </a:p>
        </p:txBody>
      </p:sp>
      <p:sp>
        <p:nvSpPr>
          <p:cNvPr id="3" name="TextBox 2"/>
          <p:cNvSpPr txBox="1"/>
          <p:nvPr/>
        </p:nvSpPr>
        <p:spPr>
          <a:xfrm>
            <a:off x="762000" y="1600200"/>
            <a:ext cx="7772400" cy="4524315"/>
          </a:xfrm>
          <a:prstGeom prst="rect">
            <a:avLst/>
          </a:prstGeom>
          <a:noFill/>
        </p:spPr>
        <p:txBody>
          <a:bodyPr wrap="square" rtlCol="0">
            <a:spAutoFit/>
          </a:bodyPr>
          <a:lstStyle/>
          <a:p>
            <a:pPr marL="457200" indent="-457200">
              <a:buFont typeface="Arial" pitchFamily="34" charset="0"/>
              <a:buChar char="•"/>
            </a:pPr>
            <a:r>
              <a:rPr lang="en-GB" dirty="0" smtClean="0"/>
              <a:t>Pandemic</a:t>
            </a:r>
          </a:p>
          <a:p>
            <a:r>
              <a:rPr lang="en-GB" dirty="0"/>
              <a:t>	</a:t>
            </a:r>
            <a:r>
              <a:rPr lang="en-GB" dirty="0" smtClean="0"/>
              <a:t>Change in consumer food consumption</a:t>
            </a:r>
          </a:p>
          <a:p>
            <a:r>
              <a:rPr lang="en-GB" dirty="0" smtClean="0"/>
              <a:t>	Trade pattern disruptions</a:t>
            </a:r>
          </a:p>
          <a:p>
            <a:r>
              <a:rPr lang="en-GB" dirty="0"/>
              <a:t>	</a:t>
            </a:r>
            <a:r>
              <a:rPr lang="en-GB" dirty="0" smtClean="0"/>
              <a:t>Workforce restrictions</a:t>
            </a:r>
          </a:p>
          <a:p>
            <a:pPr marL="457200" indent="-457200">
              <a:buFont typeface="Arial" pitchFamily="34" charset="0"/>
              <a:buChar char="•"/>
            </a:pPr>
            <a:endParaRPr lang="en-GB" dirty="0" smtClean="0"/>
          </a:p>
          <a:p>
            <a:pPr marL="457200" indent="-457200">
              <a:buFont typeface="Arial" pitchFamily="34" charset="0"/>
              <a:buChar char="•"/>
            </a:pPr>
            <a:r>
              <a:rPr lang="en-GB" dirty="0" smtClean="0"/>
              <a:t>War in Ukraine</a:t>
            </a:r>
          </a:p>
          <a:p>
            <a:pPr marL="457200" indent="-457200">
              <a:buFont typeface="Arial" pitchFamily="34" charset="0"/>
              <a:buChar char="•"/>
            </a:pPr>
            <a:endParaRPr lang="en-GB" dirty="0" smtClean="0"/>
          </a:p>
          <a:p>
            <a:pPr marL="457200" indent="-457200">
              <a:buFont typeface="Arial" pitchFamily="34" charset="0"/>
              <a:buChar char="•"/>
            </a:pPr>
            <a:r>
              <a:rPr lang="en-GB" dirty="0" smtClean="0"/>
              <a:t>Sanctions on Russia</a:t>
            </a:r>
          </a:p>
          <a:p>
            <a:pPr marL="457200" indent="-457200">
              <a:buFont typeface="Arial" pitchFamily="34" charset="0"/>
              <a:buChar char="•"/>
            </a:pPr>
            <a:endParaRPr lang="en-GB" dirty="0"/>
          </a:p>
        </p:txBody>
      </p:sp>
    </p:spTree>
    <p:extLst>
      <p:ext uri="{BB962C8B-B14F-4D97-AF65-F5344CB8AC3E}">
        <p14:creationId xmlns:p14="http://schemas.microsoft.com/office/powerpoint/2010/main" val="1056525812"/>
      </p:ext>
    </p:extLst>
  </p:cSld>
  <p:clrMapOvr>
    <a:masterClrMapping/>
  </p:clrMapOvr>
  <mc:AlternateContent xmlns:mc="http://schemas.openxmlformats.org/markup-compatibility/2006">
    <mc:Choice xmlns:p14="http://schemas.microsoft.com/office/powerpoint/2010/main" Requires="p14">
      <p:transition p14:dur="100" advClick="0">
        <p:cut/>
      </p:transition>
    </mc:Choice>
    <mc:Fallback>
      <p:transition advClick="0">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914400" y="274638"/>
            <a:ext cx="7772400" cy="1143000"/>
          </a:xfrm>
        </p:spPr>
        <p:txBody>
          <a:bodyPr/>
          <a:lstStyle/>
          <a:p>
            <a:pPr defTabSz="914400"/>
            <a:r>
              <a:rPr lang="tr-TR" sz="4000">
                <a:solidFill>
                  <a:srgbClr val="696464"/>
                </a:solidFill>
                <a:latin typeface="Arial" pitchFamily="34" charset="0"/>
                <a:cs typeface="Arial" pitchFamily="34" charset="0"/>
                <a:sym typeface="Arial" pitchFamily="34" charset="0"/>
              </a:rPr>
              <a:t>Food Price Increases</a:t>
            </a:r>
            <a:endParaRPr lang="tr-TR"/>
          </a:p>
        </p:txBody>
      </p:sp>
      <p:sp>
        <p:nvSpPr>
          <p:cNvPr id="14338" name="Rectangle 2"/>
          <p:cNvSpPr>
            <a:spLocks noGrp="1"/>
          </p:cNvSpPr>
          <p:nvPr>
            <p:ph type="body" idx="1"/>
          </p:nvPr>
        </p:nvSpPr>
        <p:spPr bwMode="auto">
          <a:xfrm>
            <a:off x="457200" y="1370013"/>
            <a:ext cx="8229600" cy="4527550"/>
          </a:xfrm>
          <a:noFill/>
          <a:ln w="12700" cap="flat">
            <a:miter lim="0"/>
            <a:headEnd/>
            <a:tailEnd/>
          </a:ln>
        </p:spPr>
        <p:txBody>
          <a:bodyPr vert="horz" wrap="square" lIns="50800" tIns="50800" rIns="50800" bIns="50800" numCol="1" anchor="t" anchorCtr="0" compatLnSpc="1">
            <a:prstTxWarp prst="textNoShape">
              <a:avLst/>
            </a:prstTxWarp>
          </a:bodyPr>
          <a:lstStyle/>
          <a:p>
            <a:pPr marL="220663" indent="-220663">
              <a:spcBef>
                <a:spcPts val="500"/>
              </a:spcBef>
              <a:buClr>
                <a:srgbClr val="D34817"/>
              </a:buClr>
              <a:buSzPct val="85000"/>
              <a:buFont typeface="Wingdings 2" pitchFamily="18" charset="2"/>
              <a:buChar char="•"/>
            </a:pPr>
            <a:endParaRPr lang="tr-TR" sz="2600">
              <a:latin typeface="Arial" pitchFamily="34" charset="0"/>
              <a:cs typeface="Arial" pitchFamily="34" charset="0"/>
              <a:sym typeface="Arial" pitchFamily="34" charset="0"/>
            </a:endParaRPr>
          </a:p>
          <a:p>
            <a:pPr marL="220663" indent="-220663">
              <a:spcBef>
                <a:spcPts val="500"/>
              </a:spcBef>
              <a:buClr>
                <a:srgbClr val="D34817"/>
              </a:buClr>
              <a:buSzPct val="85000"/>
              <a:buFont typeface="Wingdings 2" pitchFamily="18" charset="2"/>
              <a:buChar char="•"/>
            </a:pPr>
            <a:endParaRPr lang="tr-TR" sz="2600">
              <a:latin typeface="Arial" pitchFamily="34" charset="0"/>
              <a:cs typeface="Arial" pitchFamily="34" charset="0"/>
              <a:sym typeface="Arial" pitchFamily="34" charset="0"/>
            </a:endParaRPr>
          </a:p>
          <a:p>
            <a:pPr marL="220663" indent="-220663">
              <a:spcBef>
                <a:spcPts val="500"/>
              </a:spcBef>
              <a:buClr>
                <a:srgbClr val="D34817"/>
              </a:buClr>
              <a:buFont typeface="Wingdings 2" pitchFamily="18" charset="2"/>
              <a:buNone/>
            </a:pPr>
            <a:endParaRPr lang="tr-TR" sz="2600">
              <a:latin typeface="Arial" pitchFamily="34" charset="0"/>
              <a:cs typeface="Arial" pitchFamily="34" charset="0"/>
              <a:sym typeface="Arial" pitchFamily="34" charset="0"/>
            </a:endParaRPr>
          </a:p>
          <a:p>
            <a:pPr marL="220663" indent="-220663">
              <a:spcBef>
                <a:spcPts val="500"/>
              </a:spcBef>
              <a:buClr>
                <a:srgbClr val="D34817"/>
              </a:buClr>
              <a:buSzPct val="85000"/>
              <a:buFont typeface="Wingdings 2" pitchFamily="18" charset="2"/>
              <a:buChar char="•"/>
            </a:pPr>
            <a:r>
              <a:rPr lang="tr-TR" sz="3200">
                <a:latin typeface="Arial" pitchFamily="34" charset="0"/>
                <a:cs typeface="Arial" pitchFamily="34" charset="0"/>
                <a:sym typeface="Arial" pitchFamily="34" charset="0"/>
              </a:rPr>
              <a:t>To be able to explain the food price increases is impossible without knowing </a:t>
            </a:r>
            <a:r>
              <a:rPr lang="tr-TR" sz="3200" u="sng">
                <a:latin typeface="Arial" pitchFamily="34" charset="0"/>
                <a:cs typeface="Arial" pitchFamily="34" charset="0"/>
                <a:sym typeface="Arial" pitchFamily="34" charset="0"/>
              </a:rPr>
              <a:t>demand</a:t>
            </a:r>
            <a:r>
              <a:rPr lang="tr-TR" sz="3200">
                <a:latin typeface="Arial" pitchFamily="34" charset="0"/>
                <a:cs typeface="Arial" pitchFamily="34" charset="0"/>
                <a:sym typeface="Arial" pitchFamily="34" charset="0"/>
              </a:rPr>
              <a:t> and </a:t>
            </a:r>
            <a:r>
              <a:rPr lang="tr-TR" sz="3200" u="sng">
                <a:latin typeface="Arial" pitchFamily="34" charset="0"/>
                <a:cs typeface="Arial" pitchFamily="34" charset="0"/>
                <a:sym typeface="Arial" pitchFamily="34" charset="0"/>
              </a:rPr>
              <a:t>supply</a:t>
            </a:r>
            <a:r>
              <a:rPr lang="tr-TR" sz="3200">
                <a:latin typeface="Arial" pitchFamily="34" charset="0"/>
                <a:cs typeface="Arial" pitchFamily="34" charset="0"/>
                <a:sym typeface="Arial" pitchFamily="34" charset="0"/>
              </a:rPr>
              <a:t>.</a:t>
            </a:r>
            <a:endParaRPr lang="tr-TR"/>
          </a:p>
        </p:txBody>
      </p:sp>
    </p:spTree>
    <p:extLst>
      <p:ext uri="{BB962C8B-B14F-4D97-AF65-F5344CB8AC3E}">
        <p14:creationId xmlns:p14="http://schemas.microsoft.com/office/powerpoint/2010/main" val="2254267306"/>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7200" y="0"/>
            <a:ext cx="8229600" cy="914400"/>
          </a:xfrm>
        </p:spPr>
        <p:txBody>
          <a:bodyPr/>
          <a:lstStyle/>
          <a:p>
            <a:pPr defTabSz="914400" eaLnBrk="1"/>
            <a:r>
              <a:rPr lang="tr-TR" altLang="en-US" sz="4000" dirty="0" err="1" smtClean="0">
                <a:solidFill>
                  <a:srgbClr val="696464"/>
                </a:solidFill>
              </a:rPr>
              <a:t>Ultimatum</a:t>
            </a:r>
            <a:r>
              <a:rPr lang="tr-TR" altLang="en-US" sz="4000" dirty="0" smtClean="0">
                <a:solidFill>
                  <a:srgbClr val="696464"/>
                </a:solidFill>
              </a:rPr>
              <a:t>  Game</a:t>
            </a:r>
            <a:endParaRPr lang="tr-TR" altLang="en-US" dirty="0" smtClean="0"/>
          </a:p>
        </p:txBody>
      </p:sp>
      <p:graphicFrame>
        <p:nvGraphicFramePr>
          <p:cNvPr id="5" name="Group 34"/>
          <p:cNvGraphicFramePr>
            <a:graphicFrameLocks noGrp="1"/>
          </p:cNvGraphicFramePr>
          <p:nvPr>
            <p:extLst>
              <p:ext uri="{D42A27DB-BD31-4B8C-83A1-F6EECF244321}">
                <p14:modId xmlns:p14="http://schemas.microsoft.com/office/powerpoint/2010/main" val="76008491"/>
              </p:ext>
            </p:extLst>
          </p:nvPr>
        </p:nvGraphicFramePr>
        <p:xfrm>
          <a:off x="2590800" y="990600"/>
          <a:ext cx="4562475" cy="3673475"/>
        </p:xfrm>
        <a:graphic>
          <a:graphicData uri="http://schemas.openxmlformats.org/drawingml/2006/table">
            <a:tbl>
              <a:tblPr/>
              <a:tblGrid>
                <a:gridCol w="1520825"/>
                <a:gridCol w="1520825"/>
                <a:gridCol w="1520825"/>
              </a:tblGrid>
              <a:tr h="282575">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000" b="1" i="0" u="none" strike="noStrike" cap="none" normalizeH="0" baseline="0" dirty="0" err="1" smtClean="0">
                          <a:ln>
                            <a:noFill/>
                          </a:ln>
                          <a:solidFill>
                            <a:srgbClr val="FFFFFF"/>
                          </a:solidFill>
                          <a:effectLst/>
                          <a:latin typeface="Helvetica-Bold" charset="0"/>
                          <a:ea typeface="Helvetica-Bold" charset="0"/>
                          <a:cs typeface="Helvetica-Bold" charset="0"/>
                          <a:sym typeface="Helvetica-Bold" charset="0"/>
                        </a:rPr>
                        <a:t>Offer</a:t>
                      </a:r>
                      <a:r>
                        <a:rPr kumimoji="0" lang="tr-TR" sz="1000" b="1" i="0" u="none" strike="noStrike" cap="none" normalizeH="0" baseline="0" dirty="0" smtClean="0">
                          <a:ln>
                            <a:noFill/>
                          </a:ln>
                          <a:solidFill>
                            <a:srgbClr val="FFFFFF"/>
                          </a:solidFill>
                          <a:effectLst/>
                          <a:latin typeface="Helvetica-Bold" charset="0"/>
                          <a:ea typeface="Helvetica-Bold" charset="0"/>
                          <a:cs typeface="Helvetica-Bold" charset="0"/>
                          <a:sym typeface="Helvetica-Bold" charset="0"/>
                        </a:rPr>
                        <a:t> </a:t>
                      </a:r>
                      <a:endParaRPr kumimoji="0" lang="tr-TR" sz="1000" b="0" i="0" u="none" strike="noStrike" cap="none" normalizeH="0" baseline="0" dirty="0" smtClean="0">
                        <a:ln>
                          <a:noFill/>
                        </a:ln>
                        <a:solidFill>
                          <a:srgbClr val="000000"/>
                        </a:solidFill>
                        <a:effectLst/>
                        <a:latin typeface="Helvetica" charset="0"/>
                        <a:ea typeface="Helvetica" charset="0"/>
                        <a:cs typeface="Helvetica" charset="0"/>
                        <a:sym typeface="Helvetica" charset="0"/>
                      </a:endParaRPr>
                    </a:p>
                  </a:txBody>
                  <a:tcPr marL="9525" marR="9525" marT="9525" marB="9525" horzOverflow="overflow">
                    <a:lnL cap="flat">
                      <a:noFill/>
                    </a:lnL>
                    <a:lnR cap="flat">
                      <a:noFill/>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D34817"/>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000" b="1" i="0" u="none" strike="noStrike" cap="none" normalizeH="0" baseline="0" smtClean="0">
                          <a:ln>
                            <a:noFill/>
                          </a:ln>
                          <a:solidFill>
                            <a:srgbClr val="FFFFFF"/>
                          </a:solidFill>
                          <a:effectLst/>
                          <a:latin typeface="Helvetica-Bold" charset="0"/>
                          <a:ea typeface="Helvetica-Bold" charset="0"/>
                          <a:cs typeface="Helvetica-Bold" charset="0"/>
                          <a:sym typeface="Helvetica-Bold" charset="0"/>
                        </a:rPr>
                        <a:t># of offers (total: 29) </a:t>
                      </a:r>
                      <a:endParaRPr kumimoji="0" lang="tr-TR" sz="1000" b="0" i="0" u="none" strike="noStrike" cap="none" normalizeH="0" baseline="0" smtClean="0">
                        <a:ln>
                          <a:noFill/>
                        </a:ln>
                        <a:solidFill>
                          <a:srgbClr val="000000"/>
                        </a:solidFill>
                        <a:effectLst/>
                        <a:latin typeface="Helvetica" charset="0"/>
                        <a:ea typeface="Helvetica" charset="0"/>
                        <a:cs typeface="Helvetica" charset="0"/>
                        <a:sym typeface="Helvetica" charset="0"/>
                      </a:endParaRPr>
                    </a:p>
                  </a:txBody>
                  <a:tcPr marL="9525" marR="9525" marT="9525" marB="9525" horzOverflow="overflow">
                    <a:lnL cap="flat">
                      <a:noFill/>
                    </a:lnL>
                    <a:lnR cap="flat">
                      <a:noFill/>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D34817"/>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000" b="1" i="0" u="none" strike="noStrike" cap="none" normalizeH="0" baseline="0" smtClean="0">
                          <a:ln>
                            <a:noFill/>
                          </a:ln>
                          <a:solidFill>
                            <a:srgbClr val="FFFFFF"/>
                          </a:solidFill>
                          <a:effectLst/>
                          <a:latin typeface="Helvetica-Bold" charset="0"/>
                          <a:ea typeface="Helvetica-Bold" charset="0"/>
                          <a:cs typeface="Helvetica-Bold" charset="0"/>
                          <a:sym typeface="Helvetica-Bold" charset="0"/>
                        </a:rPr>
                        <a:t># rejections</a:t>
                      </a:r>
                      <a:endParaRPr kumimoji="0" lang="tr-TR" sz="1000" b="0" i="0" u="none" strike="noStrike" cap="none" normalizeH="0" baseline="0" smtClean="0">
                        <a:ln>
                          <a:noFill/>
                        </a:ln>
                        <a:solidFill>
                          <a:srgbClr val="000000"/>
                        </a:solidFill>
                        <a:effectLst/>
                        <a:latin typeface="Helvetica" charset="0"/>
                        <a:ea typeface="Helvetica" charset="0"/>
                        <a:cs typeface="Helvetica" charset="0"/>
                        <a:sym typeface="Helvetica" charset="0"/>
                      </a:endParaRPr>
                    </a:p>
                  </a:txBody>
                  <a:tcPr marL="9525" marR="9525" marT="9525" marB="9525" horzOverflow="overflow">
                    <a:lnL cap="flat">
                      <a:noFill/>
                    </a:lnL>
                    <a:lnR cap="flat">
                      <a:noFill/>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D34817"/>
                    </a:solidFill>
                  </a:tcPr>
                </a:tc>
              </a:tr>
              <a:tr h="282575">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000" b="1" i="1" u="none" strike="noStrike" cap="none" normalizeH="0" baseline="0" smtClean="0">
                          <a:ln>
                            <a:noFill/>
                          </a:ln>
                          <a:solidFill>
                            <a:srgbClr val="000000"/>
                          </a:solidFill>
                          <a:effectLst/>
                          <a:latin typeface="Helvetica-BoldOblique" charset="0"/>
                          <a:ea typeface="Helvetica-BoldOblique" charset="0"/>
                          <a:cs typeface="Helvetica-BoldOblique" charset="0"/>
                          <a:sym typeface="Helvetica-BoldOblique" charset="0"/>
                        </a:rPr>
                        <a:t>1</a:t>
                      </a:r>
                      <a:endParaRPr kumimoji="0" lang="tr-TR" sz="1000" b="0" i="0" u="none" strike="noStrike" cap="none" normalizeH="0" baseline="0" smtClean="0">
                        <a:ln>
                          <a:noFill/>
                        </a:ln>
                        <a:solidFill>
                          <a:srgbClr val="000000"/>
                        </a:solidFill>
                        <a:effectLst/>
                        <a:latin typeface="Helvetica" charset="0"/>
                        <a:ea typeface="Helvetica" charset="0"/>
                        <a:cs typeface="Helvetica" charset="0"/>
                        <a:sym typeface="Helvetica" charset="0"/>
                      </a:endParaRPr>
                    </a:p>
                  </a:txBody>
                  <a:tcPr marL="9525" marR="9525" marT="9525" marB="9525"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solidFill>
                      <a:srgbClr val="E6E6E6"/>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000" b="1" i="1" u="none" strike="noStrike" cap="none" normalizeH="0" baseline="0" smtClean="0">
                          <a:ln>
                            <a:noFill/>
                          </a:ln>
                          <a:solidFill>
                            <a:srgbClr val="000000"/>
                          </a:solidFill>
                          <a:effectLst/>
                          <a:latin typeface="Helvetica-BoldOblique" charset="0"/>
                          <a:ea typeface="Helvetica-BoldOblique" charset="0"/>
                          <a:cs typeface="Helvetica-BoldOblique" charset="0"/>
                          <a:sym typeface="Helvetica-BoldOblique" charset="0"/>
                        </a:rPr>
                        <a:t>5</a:t>
                      </a:r>
                      <a:endParaRPr kumimoji="0" lang="tr-TR" sz="1000" b="0" i="0" u="none" strike="noStrike" cap="none" normalizeH="0" baseline="0" smtClean="0">
                        <a:ln>
                          <a:noFill/>
                        </a:ln>
                        <a:solidFill>
                          <a:srgbClr val="000000"/>
                        </a:solidFill>
                        <a:effectLst/>
                        <a:latin typeface="Helvetica" charset="0"/>
                        <a:ea typeface="Helvetica" charset="0"/>
                        <a:cs typeface="Helvetica" charset="0"/>
                        <a:sym typeface="Helvetica" charset="0"/>
                      </a:endParaRPr>
                    </a:p>
                  </a:txBody>
                  <a:tcPr marL="9525" marR="9525" marT="9525" marB="9525"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solidFill>
                      <a:srgbClr val="E6E6E6"/>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000" b="1" i="1" u="none" strike="noStrike" cap="none" normalizeH="0" baseline="0" smtClean="0">
                          <a:ln>
                            <a:noFill/>
                          </a:ln>
                          <a:solidFill>
                            <a:srgbClr val="000000"/>
                          </a:solidFill>
                          <a:effectLst/>
                          <a:latin typeface="Helvetica-BoldOblique" charset="0"/>
                          <a:ea typeface="Helvetica-BoldOblique" charset="0"/>
                          <a:cs typeface="Helvetica-BoldOblique" charset="0"/>
                          <a:sym typeface="Helvetica-BoldOblique" charset="0"/>
                        </a:rPr>
                        <a:t>2</a:t>
                      </a:r>
                      <a:endParaRPr kumimoji="0" lang="tr-TR" sz="1000" b="0" i="0" u="none" strike="noStrike" cap="none" normalizeH="0" baseline="0" smtClean="0">
                        <a:ln>
                          <a:noFill/>
                        </a:ln>
                        <a:solidFill>
                          <a:srgbClr val="000000"/>
                        </a:solidFill>
                        <a:effectLst/>
                        <a:latin typeface="Helvetica" charset="0"/>
                        <a:ea typeface="Helvetica" charset="0"/>
                        <a:cs typeface="Helvetica" charset="0"/>
                        <a:sym typeface="Helvetica" charset="0"/>
                      </a:endParaRPr>
                    </a:p>
                  </a:txBody>
                  <a:tcPr marL="9525" marR="9525" marT="9525" marB="9525"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solidFill>
                      <a:srgbClr val="E6E6E6"/>
                    </a:solidFill>
                  </a:tcPr>
                </a:tc>
              </a:tr>
              <a:tr h="282575">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Helvetica" charset="0"/>
                          <a:ea typeface="Helvetica" charset="0"/>
                          <a:cs typeface="Helvetica" charset="0"/>
                          <a:sym typeface="Helvetica" charset="0"/>
                        </a:rPr>
                        <a:t>5</a:t>
                      </a:r>
                    </a:p>
                  </a:txBody>
                  <a:tcPr marL="9525" marR="9525" marT="9525" marB="9525" horzOverflow="overflow">
                    <a:lnL cap="flat">
                      <a:noFill/>
                    </a:lnL>
                    <a:lnR cap="flat">
                      <a:noFill/>
                    </a:lnR>
                    <a:lnT cap="flat">
                      <a:noFill/>
                    </a:lnT>
                    <a:lnB cap="flat">
                      <a:noFill/>
                    </a:lnB>
                    <a:lnTlToBr>
                      <a:noFill/>
                    </a:lnTlToBr>
                    <a:lnBlToTr>
                      <a:noFill/>
                    </a:lnBlToTr>
                    <a:solidFill>
                      <a:srgbClr val="FFFFFF"/>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Helvetica" charset="0"/>
                          <a:ea typeface="Helvetica" charset="0"/>
                          <a:cs typeface="Helvetica" charset="0"/>
                          <a:sym typeface="Helvetica" charset="0"/>
                        </a:rPr>
                        <a:t>1</a:t>
                      </a:r>
                    </a:p>
                  </a:txBody>
                  <a:tcPr marL="9525" marR="9525" marT="9525" marB="9525" horzOverflow="overflow">
                    <a:lnL cap="flat">
                      <a:noFill/>
                    </a:lnL>
                    <a:lnR cap="flat">
                      <a:noFill/>
                    </a:lnR>
                    <a:lnT cap="flat">
                      <a:noFill/>
                    </a:lnT>
                    <a:lnB cap="flat">
                      <a:noFill/>
                    </a:lnB>
                    <a:lnTlToBr>
                      <a:noFill/>
                    </a:lnTlToBr>
                    <a:lnBlToTr>
                      <a:noFill/>
                    </a:lnBlToTr>
                    <a:solidFill>
                      <a:srgbClr val="FFFFFF"/>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Helvetica" charset="0"/>
                          <a:ea typeface="Helvetica" charset="0"/>
                          <a:cs typeface="Helvetica" charset="0"/>
                          <a:sym typeface="Helvetica" charset="0"/>
                        </a:rPr>
                        <a:t>1</a:t>
                      </a:r>
                    </a:p>
                  </a:txBody>
                  <a:tcPr marL="9525" marR="9525" marT="9525" marB="9525" horzOverflow="overflow">
                    <a:lnL cap="flat">
                      <a:noFill/>
                    </a:lnL>
                    <a:lnR cap="flat">
                      <a:noFill/>
                    </a:lnR>
                    <a:lnT cap="flat">
                      <a:noFill/>
                    </a:lnT>
                    <a:lnB cap="flat">
                      <a:noFill/>
                    </a:lnB>
                    <a:lnTlToBr>
                      <a:noFill/>
                    </a:lnTlToBr>
                    <a:lnBlToTr>
                      <a:noFill/>
                    </a:lnBlToTr>
                    <a:solidFill>
                      <a:srgbClr val="FFFFFF"/>
                    </a:solidFill>
                  </a:tcPr>
                </a:tc>
              </a:tr>
              <a:tr h="282575">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000" b="1" i="1" u="none" strike="noStrike" cap="none" normalizeH="0" baseline="0" smtClean="0">
                          <a:ln>
                            <a:noFill/>
                          </a:ln>
                          <a:solidFill>
                            <a:srgbClr val="000000"/>
                          </a:solidFill>
                          <a:effectLst/>
                          <a:latin typeface="Helvetica-BoldOblique" charset="0"/>
                          <a:ea typeface="Helvetica-BoldOblique" charset="0"/>
                          <a:cs typeface="Helvetica-BoldOblique" charset="0"/>
                          <a:sym typeface="Helvetica-BoldOblique" charset="0"/>
                        </a:rPr>
                        <a:t>15</a:t>
                      </a:r>
                      <a:endParaRPr kumimoji="0" lang="tr-TR" sz="1000" b="0" i="0" u="none" strike="noStrike" cap="none" normalizeH="0" baseline="0" smtClean="0">
                        <a:ln>
                          <a:noFill/>
                        </a:ln>
                        <a:solidFill>
                          <a:srgbClr val="000000"/>
                        </a:solidFill>
                        <a:effectLst/>
                        <a:latin typeface="Helvetica" charset="0"/>
                        <a:ea typeface="Helvetica" charset="0"/>
                        <a:cs typeface="Helvetica" charset="0"/>
                        <a:sym typeface="Helvetica" charset="0"/>
                      </a:endParaRPr>
                    </a:p>
                  </a:txBody>
                  <a:tcPr marL="9525" marR="9525" marT="9525" marB="9525" horzOverflow="overflow">
                    <a:lnL cap="flat">
                      <a:noFill/>
                    </a:lnL>
                    <a:lnR cap="flat">
                      <a:noFill/>
                    </a:lnR>
                    <a:lnT cap="flat">
                      <a:noFill/>
                    </a:lnT>
                    <a:lnB cap="flat">
                      <a:noFill/>
                    </a:lnB>
                    <a:lnTlToBr>
                      <a:noFill/>
                    </a:lnTlToBr>
                    <a:lnBlToTr>
                      <a:noFill/>
                    </a:lnBlToTr>
                    <a:solidFill>
                      <a:srgbClr val="E6E6E6"/>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000" b="1" i="1" u="none" strike="noStrike" cap="none" normalizeH="0" baseline="0" smtClean="0">
                          <a:ln>
                            <a:noFill/>
                          </a:ln>
                          <a:solidFill>
                            <a:srgbClr val="000000"/>
                          </a:solidFill>
                          <a:effectLst/>
                          <a:latin typeface="Helvetica-BoldOblique" charset="0"/>
                          <a:ea typeface="Helvetica-BoldOblique" charset="0"/>
                          <a:cs typeface="Helvetica-BoldOblique" charset="0"/>
                          <a:sym typeface="Helvetica-BoldOblique" charset="0"/>
                        </a:rPr>
                        <a:t>3</a:t>
                      </a:r>
                      <a:endParaRPr kumimoji="0" lang="tr-TR" sz="1000" b="0" i="0" u="none" strike="noStrike" cap="none" normalizeH="0" baseline="0" smtClean="0">
                        <a:ln>
                          <a:noFill/>
                        </a:ln>
                        <a:solidFill>
                          <a:srgbClr val="000000"/>
                        </a:solidFill>
                        <a:effectLst/>
                        <a:latin typeface="Helvetica" charset="0"/>
                        <a:ea typeface="Helvetica" charset="0"/>
                        <a:cs typeface="Helvetica" charset="0"/>
                        <a:sym typeface="Helvetica" charset="0"/>
                      </a:endParaRPr>
                    </a:p>
                  </a:txBody>
                  <a:tcPr marL="9525" marR="9525" marT="9525" marB="9525" horzOverflow="overflow">
                    <a:lnL cap="flat">
                      <a:noFill/>
                    </a:lnL>
                    <a:lnR cap="flat">
                      <a:noFill/>
                    </a:lnR>
                    <a:lnT cap="flat">
                      <a:noFill/>
                    </a:lnT>
                    <a:lnB cap="flat">
                      <a:noFill/>
                    </a:lnB>
                    <a:lnTlToBr>
                      <a:noFill/>
                    </a:lnTlToBr>
                    <a:lnBlToTr>
                      <a:noFill/>
                    </a:lnBlToTr>
                    <a:solidFill>
                      <a:srgbClr val="E6E6E6"/>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000" b="1" i="1" u="none" strike="noStrike" cap="none" normalizeH="0" baseline="0" smtClean="0">
                          <a:ln>
                            <a:noFill/>
                          </a:ln>
                          <a:solidFill>
                            <a:srgbClr val="000000"/>
                          </a:solidFill>
                          <a:effectLst/>
                          <a:latin typeface="Helvetica-BoldOblique" charset="0"/>
                          <a:ea typeface="Helvetica-BoldOblique" charset="0"/>
                          <a:cs typeface="Helvetica-BoldOblique" charset="0"/>
                          <a:sym typeface="Helvetica-BoldOblique" charset="0"/>
                        </a:rPr>
                        <a:t>2</a:t>
                      </a:r>
                      <a:endParaRPr kumimoji="0" lang="tr-TR" sz="1000" b="0" i="0" u="none" strike="noStrike" cap="none" normalizeH="0" baseline="0" smtClean="0">
                        <a:ln>
                          <a:noFill/>
                        </a:ln>
                        <a:solidFill>
                          <a:srgbClr val="000000"/>
                        </a:solidFill>
                        <a:effectLst/>
                        <a:latin typeface="Helvetica" charset="0"/>
                        <a:ea typeface="Helvetica" charset="0"/>
                        <a:cs typeface="Helvetica" charset="0"/>
                        <a:sym typeface="Helvetica" charset="0"/>
                      </a:endParaRPr>
                    </a:p>
                  </a:txBody>
                  <a:tcPr marL="9525" marR="9525" marT="9525" marB="9525" horzOverflow="overflow">
                    <a:lnL cap="flat">
                      <a:noFill/>
                    </a:lnL>
                    <a:lnR cap="flat">
                      <a:noFill/>
                    </a:lnR>
                    <a:lnT cap="flat">
                      <a:noFill/>
                    </a:lnT>
                    <a:lnB cap="flat">
                      <a:noFill/>
                    </a:lnB>
                    <a:lnTlToBr>
                      <a:noFill/>
                    </a:lnTlToBr>
                    <a:lnBlToTr>
                      <a:noFill/>
                    </a:lnBlToTr>
                    <a:solidFill>
                      <a:srgbClr val="E6E6E6"/>
                    </a:solidFill>
                  </a:tcPr>
                </a:tc>
              </a:tr>
              <a:tr h="282575">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Helvetica" charset="0"/>
                          <a:ea typeface="Helvetica" charset="0"/>
                          <a:cs typeface="Helvetica" charset="0"/>
                          <a:sym typeface="Helvetica" charset="0"/>
                        </a:rPr>
                        <a:t>17,3</a:t>
                      </a:r>
                    </a:p>
                  </a:txBody>
                  <a:tcPr marL="9525" marR="9525" marT="9525" marB="9525" horzOverflow="overflow">
                    <a:lnL cap="flat">
                      <a:noFill/>
                    </a:lnL>
                    <a:lnR cap="flat">
                      <a:noFill/>
                    </a:lnR>
                    <a:lnT cap="flat">
                      <a:noFill/>
                    </a:lnT>
                    <a:lnB cap="flat">
                      <a:noFill/>
                    </a:lnB>
                    <a:lnTlToBr>
                      <a:noFill/>
                    </a:lnTlToBr>
                    <a:lnBlToTr>
                      <a:noFill/>
                    </a:lnBlToTr>
                    <a:solidFill>
                      <a:srgbClr val="FFFFFF"/>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Helvetica" charset="0"/>
                          <a:ea typeface="Helvetica" charset="0"/>
                          <a:cs typeface="Helvetica" charset="0"/>
                          <a:sym typeface="Helvetica" charset="0"/>
                        </a:rPr>
                        <a:t>1</a:t>
                      </a:r>
                    </a:p>
                  </a:txBody>
                  <a:tcPr marL="9525" marR="9525" marT="9525" marB="9525" horzOverflow="overflow">
                    <a:lnL cap="flat">
                      <a:noFill/>
                    </a:lnL>
                    <a:lnR cap="flat">
                      <a:noFill/>
                    </a:lnR>
                    <a:lnT cap="flat">
                      <a:noFill/>
                    </a:lnT>
                    <a:lnB cap="flat">
                      <a:noFill/>
                    </a:lnB>
                    <a:lnTlToBr>
                      <a:noFill/>
                    </a:lnTlToBr>
                    <a:lnBlToTr>
                      <a:noFill/>
                    </a:lnBlToTr>
                    <a:solidFill>
                      <a:srgbClr val="FFFFFF"/>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Helvetica" charset="0"/>
                          <a:ea typeface="Helvetica" charset="0"/>
                          <a:cs typeface="Helvetica" charset="0"/>
                          <a:sym typeface="Helvetica" charset="0"/>
                        </a:rPr>
                        <a:t>0</a:t>
                      </a:r>
                    </a:p>
                  </a:txBody>
                  <a:tcPr marL="9525" marR="9525" marT="9525" marB="9525" horzOverflow="overflow">
                    <a:lnL cap="flat">
                      <a:noFill/>
                    </a:lnL>
                    <a:lnR cap="flat">
                      <a:noFill/>
                    </a:lnR>
                    <a:lnT cap="flat">
                      <a:noFill/>
                    </a:lnT>
                    <a:lnB cap="flat">
                      <a:noFill/>
                    </a:lnB>
                    <a:lnTlToBr>
                      <a:noFill/>
                    </a:lnTlToBr>
                    <a:lnBlToTr>
                      <a:noFill/>
                    </a:lnBlToTr>
                    <a:solidFill>
                      <a:srgbClr val="FFFFFF"/>
                    </a:solidFill>
                  </a:tcPr>
                </a:tc>
              </a:tr>
              <a:tr h="282575">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000" b="1" i="1" u="none" strike="noStrike" cap="none" normalizeH="0" baseline="0" smtClean="0">
                          <a:ln>
                            <a:noFill/>
                          </a:ln>
                          <a:solidFill>
                            <a:srgbClr val="000000"/>
                          </a:solidFill>
                          <a:effectLst/>
                          <a:latin typeface="Helvetica-BoldOblique" charset="0"/>
                          <a:ea typeface="Helvetica-BoldOblique" charset="0"/>
                          <a:cs typeface="Helvetica-BoldOblique" charset="0"/>
                          <a:sym typeface="Helvetica-BoldOblique" charset="0"/>
                        </a:rPr>
                        <a:t>19</a:t>
                      </a:r>
                      <a:endParaRPr kumimoji="0" lang="tr-TR" sz="1000" b="0" i="0" u="none" strike="noStrike" cap="none" normalizeH="0" baseline="0" smtClean="0">
                        <a:ln>
                          <a:noFill/>
                        </a:ln>
                        <a:solidFill>
                          <a:srgbClr val="000000"/>
                        </a:solidFill>
                        <a:effectLst/>
                        <a:latin typeface="Helvetica" charset="0"/>
                        <a:ea typeface="Helvetica" charset="0"/>
                        <a:cs typeface="Helvetica" charset="0"/>
                        <a:sym typeface="Helvetica" charset="0"/>
                      </a:endParaRPr>
                    </a:p>
                  </a:txBody>
                  <a:tcPr marL="9525" marR="9525" marT="9525" marB="9525" horzOverflow="overflow">
                    <a:lnL cap="flat">
                      <a:noFill/>
                    </a:lnL>
                    <a:lnR cap="flat">
                      <a:noFill/>
                    </a:lnR>
                    <a:lnT cap="flat">
                      <a:noFill/>
                    </a:lnT>
                    <a:lnB cap="flat">
                      <a:noFill/>
                    </a:lnB>
                    <a:lnTlToBr>
                      <a:noFill/>
                    </a:lnTlToBr>
                    <a:lnBlToTr>
                      <a:noFill/>
                    </a:lnBlToTr>
                    <a:solidFill>
                      <a:srgbClr val="E6E6E6"/>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000" b="1" i="1" u="none" strike="noStrike" cap="none" normalizeH="0" baseline="0" smtClean="0">
                          <a:ln>
                            <a:noFill/>
                          </a:ln>
                          <a:solidFill>
                            <a:srgbClr val="000000"/>
                          </a:solidFill>
                          <a:effectLst/>
                          <a:latin typeface="Helvetica-BoldOblique" charset="0"/>
                          <a:ea typeface="Helvetica-BoldOblique" charset="0"/>
                          <a:cs typeface="Helvetica-BoldOblique" charset="0"/>
                          <a:sym typeface="Helvetica-BoldOblique" charset="0"/>
                        </a:rPr>
                        <a:t>1</a:t>
                      </a:r>
                      <a:endParaRPr kumimoji="0" lang="tr-TR" sz="1000" b="0" i="0" u="none" strike="noStrike" cap="none" normalizeH="0" baseline="0" smtClean="0">
                        <a:ln>
                          <a:noFill/>
                        </a:ln>
                        <a:solidFill>
                          <a:srgbClr val="000000"/>
                        </a:solidFill>
                        <a:effectLst/>
                        <a:latin typeface="Helvetica" charset="0"/>
                        <a:ea typeface="Helvetica" charset="0"/>
                        <a:cs typeface="Helvetica" charset="0"/>
                        <a:sym typeface="Helvetica" charset="0"/>
                      </a:endParaRPr>
                    </a:p>
                  </a:txBody>
                  <a:tcPr marL="9525" marR="9525" marT="9525" marB="9525" horzOverflow="overflow">
                    <a:lnL cap="flat">
                      <a:noFill/>
                    </a:lnL>
                    <a:lnR cap="flat">
                      <a:noFill/>
                    </a:lnR>
                    <a:lnT cap="flat">
                      <a:noFill/>
                    </a:lnT>
                    <a:lnB cap="flat">
                      <a:noFill/>
                    </a:lnB>
                    <a:lnTlToBr>
                      <a:noFill/>
                    </a:lnTlToBr>
                    <a:lnBlToTr>
                      <a:noFill/>
                    </a:lnBlToTr>
                    <a:solidFill>
                      <a:srgbClr val="E6E6E6"/>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000" b="1" i="1" u="none" strike="noStrike" cap="none" normalizeH="0" baseline="0" smtClean="0">
                          <a:ln>
                            <a:noFill/>
                          </a:ln>
                          <a:solidFill>
                            <a:srgbClr val="000000"/>
                          </a:solidFill>
                          <a:effectLst/>
                          <a:latin typeface="Helvetica-BoldOblique" charset="0"/>
                          <a:ea typeface="Helvetica-BoldOblique" charset="0"/>
                          <a:cs typeface="Helvetica-BoldOblique" charset="0"/>
                          <a:sym typeface="Helvetica-BoldOblique" charset="0"/>
                        </a:rPr>
                        <a:t>0</a:t>
                      </a:r>
                      <a:endParaRPr kumimoji="0" lang="tr-TR" sz="1000" b="0" i="0" u="none" strike="noStrike" cap="none" normalizeH="0" baseline="0" smtClean="0">
                        <a:ln>
                          <a:noFill/>
                        </a:ln>
                        <a:solidFill>
                          <a:srgbClr val="000000"/>
                        </a:solidFill>
                        <a:effectLst/>
                        <a:latin typeface="Helvetica" charset="0"/>
                        <a:ea typeface="Helvetica" charset="0"/>
                        <a:cs typeface="Helvetica" charset="0"/>
                        <a:sym typeface="Helvetica" charset="0"/>
                      </a:endParaRPr>
                    </a:p>
                  </a:txBody>
                  <a:tcPr marL="9525" marR="9525" marT="9525" marB="9525" horzOverflow="overflow">
                    <a:lnL cap="flat">
                      <a:noFill/>
                    </a:lnL>
                    <a:lnR cap="flat">
                      <a:noFill/>
                    </a:lnR>
                    <a:lnT cap="flat">
                      <a:noFill/>
                    </a:lnT>
                    <a:lnB cap="flat">
                      <a:noFill/>
                    </a:lnB>
                    <a:lnTlToBr>
                      <a:noFill/>
                    </a:lnTlToBr>
                    <a:lnBlToTr>
                      <a:noFill/>
                    </a:lnBlToTr>
                    <a:solidFill>
                      <a:srgbClr val="E6E6E6"/>
                    </a:solidFill>
                  </a:tcPr>
                </a:tc>
              </a:tr>
              <a:tr h="282575">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Helvetica" charset="0"/>
                          <a:ea typeface="Helvetica" charset="0"/>
                          <a:cs typeface="Helvetica" charset="0"/>
                          <a:sym typeface="Helvetica" charset="0"/>
                        </a:rPr>
                        <a:t>20</a:t>
                      </a:r>
                    </a:p>
                  </a:txBody>
                  <a:tcPr marL="9525" marR="9525" marT="9525" marB="9525" horzOverflow="overflow">
                    <a:lnL cap="flat">
                      <a:noFill/>
                    </a:lnL>
                    <a:lnR cap="flat">
                      <a:noFill/>
                    </a:lnR>
                    <a:lnT cap="flat">
                      <a:noFill/>
                    </a:lnT>
                    <a:lnB cap="flat">
                      <a:noFill/>
                    </a:lnB>
                    <a:lnTlToBr>
                      <a:noFill/>
                    </a:lnTlToBr>
                    <a:lnBlToTr>
                      <a:noFill/>
                    </a:lnBlToTr>
                    <a:solidFill>
                      <a:srgbClr val="FFFFFF"/>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Helvetica" charset="0"/>
                          <a:ea typeface="Helvetica" charset="0"/>
                          <a:cs typeface="Helvetica" charset="0"/>
                          <a:sym typeface="Helvetica" charset="0"/>
                        </a:rPr>
                        <a:t>4</a:t>
                      </a:r>
                    </a:p>
                  </a:txBody>
                  <a:tcPr marL="9525" marR="9525" marT="9525" marB="9525" horzOverflow="overflow">
                    <a:lnL cap="flat">
                      <a:noFill/>
                    </a:lnL>
                    <a:lnR cap="flat">
                      <a:noFill/>
                    </a:lnR>
                    <a:lnT cap="flat">
                      <a:noFill/>
                    </a:lnT>
                    <a:lnB cap="flat">
                      <a:noFill/>
                    </a:lnB>
                    <a:lnTlToBr>
                      <a:noFill/>
                    </a:lnTlToBr>
                    <a:lnBlToTr>
                      <a:noFill/>
                    </a:lnBlToTr>
                    <a:solidFill>
                      <a:srgbClr val="FFFFFF"/>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Helvetica" charset="0"/>
                          <a:ea typeface="Helvetica" charset="0"/>
                          <a:cs typeface="Helvetica" charset="0"/>
                          <a:sym typeface="Helvetica" charset="0"/>
                        </a:rPr>
                        <a:t>1</a:t>
                      </a:r>
                    </a:p>
                  </a:txBody>
                  <a:tcPr marL="9525" marR="9525" marT="9525" marB="9525" horzOverflow="overflow">
                    <a:lnL cap="flat">
                      <a:noFill/>
                    </a:lnL>
                    <a:lnR cap="flat">
                      <a:noFill/>
                    </a:lnR>
                    <a:lnT cap="flat">
                      <a:noFill/>
                    </a:lnT>
                    <a:lnB cap="flat">
                      <a:noFill/>
                    </a:lnB>
                    <a:lnTlToBr>
                      <a:noFill/>
                    </a:lnTlToBr>
                    <a:lnBlToTr>
                      <a:noFill/>
                    </a:lnBlToTr>
                    <a:solidFill>
                      <a:srgbClr val="FFFFFF"/>
                    </a:solidFill>
                  </a:tcPr>
                </a:tc>
              </a:tr>
              <a:tr h="282575">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000" b="1" i="1" u="none" strike="noStrike" cap="none" normalizeH="0" baseline="0" smtClean="0">
                          <a:ln>
                            <a:noFill/>
                          </a:ln>
                          <a:solidFill>
                            <a:srgbClr val="000000"/>
                          </a:solidFill>
                          <a:effectLst/>
                          <a:latin typeface="Helvetica-BoldOblique" charset="0"/>
                          <a:ea typeface="Helvetica-BoldOblique" charset="0"/>
                          <a:cs typeface="Helvetica-BoldOblique" charset="0"/>
                          <a:sym typeface="Helvetica-BoldOblique" charset="0"/>
                        </a:rPr>
                        <a:t>24</a:t>
                      </a:r>
                      <a:endParaRPr kumimoji="0" lang="tr-TR" sz="1000" b="0" i="0" u="none" strike="noStrike" cap="none" normalizeH="0" baseline="0" smtClean="0">
                        <a:ln>
                          <a:noFill/>
                        </a:ln>
                        <a:solidFill>
                          <a:srgbClr val="000000"/>
                        </a:solidFill>
                        <a:effectLst/>
                        <a:latin typeface="Helvetica" charset="0"/>
                        <a:ea typeface="Helvetica" charset="0"/>
                        <a:cs typeface="Helvetica" charset="0"/>
                        <a:sym typeface="Helvetica" charset="0"/>
                      </a:endParaRPr>
                    </a:p>
                  </a:txBody>
                  <a:tcPr marL="9525" marR="9525" marT="9525" marB="9525" horzOverflow="overflow">
                    <a:lnL cap="flat">
                      <a:noFill/>
                    </a:lnL>
                    <a:lnR cap="flat">
                      <a:noFill/>
                    </a:lnR>
                    <a:lnT cap="flat">
                      <a:noFill/>
                    </a:lnT>
                    <a:lnB cap="flat">
                      <a:noFill/>
                    </a:lnB>
                    <a:lnTlToBr>
                      <a:noFill/>
                    </a:lnTlToBr>
                    <a:lnBlToTr>
                      <a:noFill/>
                    </a:lnBlToTr>
                    <a:solidFill>
                      <a:srgbClr val="E6E6E6"/>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000" b="1" i="1" u="none" strike="noStrike" cap="none" normalizeH="0" baseline="0" smtClean="0">
                          <a:ln>
                            <a:noFill/>
                          </a:ln>
                          <a:solidFill>
                            <a:srgbClr val="000000"/>
                          </a:solidFill>
                          <a:effectLst/>
                          <a:latin typeface="Helvetica-BoldOblique" charset="0"/>
                          <a:ea typeface="Helvetica-BoldOblique" charset="0"/>
                          <a:cs typeface="Helvetica-BoldOblique" charset="0"/>
                          <a:sym typeface="Helvetica-BoldOblique" charset="0"/>
                        </a:rPr>
                        <a:t>2</a:t>
                      </a:r>
                      <a:endParaRPr kumimoji="0" lang="tr-TR" sz="1000" b="0" i="0" u="none" strike="noStrike" cap="none" normalizeH="0" baseline="0" smtClean="0">
                        <a:ln>
                          <a:noFill/>
                        </a:ln>
                        <a:solidFill>
                          <a:srgbClr val="000000"/>
                        </a:solidFill>
                        <a:effectLst/>
                        <a:latin typeface="Helvetica" charset="0"/>
                        <a:ea typeface="Helvetica" charset="0"/>
                        <a:cs typeface="Helvetica" charset="0"/>
                        <a:sym typeface="Helvetica" charset="0"/>
                      </a:endParaRPr>
                    </a:p>
                  </a:txBody>
                  <a:tcPr marL="9525" marR="9525" marT="9525" marB="9525" horzOverflow="overflow">
                    <a:lnL cap="flat">
                      <a:noFill/>
                    </a:lnL>
                    <a:lnR cap="flat">
                      <a:noFill/>
                    </a:lnR>
                    <a:lnT cap="flat">
                      <a:noFill/>
                    </a:lnT>
                    <a:lnB cap="flat">
                      <a:noFill/>
                    </a:lnB>
                    <a:lnTlToBr>
                      <a:noFill/>
                    </a:lnTlToBr>
                    <a:lnBlToTr>
                      <a:noFill/>
                    </a:lnBlToTr>
                    <a:solidFill>
                      <a:srgbClr val="E6E6E6"/>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000" b="1" i="1" u="none" strike="noStrike" cap="none" normalizeH="0" baseline="0" smtClean="0">
                          <a:ln>
                            <a:noFill/>
                          </a:ln>
                          <a:solidFill>
                            <a:srgbClr val="000000"/>
                          </a:solidFill>
                          <a:effectLst/>
                          <a:latin typeface="Helvetica-BoldOblique" charset="0"/>
                          <a:ea typeface="Helvetica-BoldOblique" charset="0"/>
                          <a:cs typeface="Helvetica-BoldOblique" charset="0"/>
                          <a:sym typeface="Helvetica-BoldOblique" charset="0"/>
                        </a:rPr>
                        <a:t>0</a:t>
                      </a:r>
                      <a:endParaRPr kumimoji="0" lang="tr-TR" sz="1000" b="0" i="0" u="none" strike="noStrike" cap="none" normalizeH="0" baseline="0" smtClean="0">
                        <a:ln>
                          <a:noFill/>
                        </a:ln>
                        <a:solidFill>
                          <a:srgbClr val="000000"/>
                        </a:solidFill>
                        <a:effectLst/>
                        <a:latin typeface="Helvetica" charset="0"/>
                        <a:ea typeface="Helvetica" charset="0"/>
                        <a:cs typeface="Helvetica" charset="0"/>
                        <a:sym typeface="Helvetica" charset="0"/>
                      </a:endParaRPr>
                    </a:p>
                  </a:txBody>
                  <a:tcPr marL="9525" marR="9525" marT="9525" marB="9525" horzOverflow="overflow">
                    <a:lnL cap="flat">
                      <a:noFill/>
                    </a:lnL>
                    <a:lnR cap="flat">
                      <a:noFill/>
                    </a:lnR>
                    <a:lnT cap="flat">
                      <a:noFill/>
                    </a:lnT>
                    <a:lnB cap="flat">
                      <a:noFill/>
                    </a:lnB>
                    <a:lnTlToBr>
                      <a:noFill/>
                    </a:lnTlToBr>
                    <a:lnBlToTr>
                      <a:noFill/>
                    </a:lnBlToTr>
                    <a:solidFill>
                      <a:srgbClr val="E6E6E6"/>
                    </a:solidFill>
                  </a:tcPr>
                </a:tc>
              </a:tr>
              <a:tr h="282575">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Helvetica" charset="0"/>
                          <a:ea typeface="Helvetica" charset="0"/>
                          <a:cs typeface="Helvetica" charset="0"/>
                          <a:sym typeface="Helvetica" charset="0"/>
                        </a:rPr>
                        <a:t>25</a:t>
                      </a:r>
                    </a:p>
                  </a:txBody>
                  <a:tcPr marL="9525" marR="9525" marT="9525" marB="9525" horzOverflow="overflow">
                    <a:lnL cap="flat">
                      <a:noFill/>
                    </a:lnL>
                    <a:lnR cap="flat">
                      <a:noFill/>
                    </a:lnR>
                    <a:lnT cap="flat">
                      <a:noFill/>
                    </a:lnT>
                    <a:lnB cap="flat">
                      <a:noFill/>
                    </a:lnB>
                    <a:lnTlToBr>
                      <a:noFill/>
                    </a:lnTlToBr>
                    <a:lnBlToTr>
                      <a:noFill/>
                    </a:lnBlToTr>
                    <a:solidFill>
                      <a:srgbClr val="FFFFFF"/>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Helvetica" charset="0"/>
                          <a:ea typeface="Helvetica" charset="0"/>
                          <a:cs typeface="Helvetica" charset="0"/>
                          <a:sym typeface="Helvetica" charset="0"/>
                        </a:rPr>
                        <a:t>8</a:t>
                      </a:r>
                    </a:p>
                  </a:txBody>
                  <a:tcPr marL="9525" marR="9525" marT="9525" marB="9525" horzOverflow="overflow">
                    <a:lnL cap="flat">
                      <a:noFill/>
                    </a:lnL>
                    <a:lnR cap="flat">
                      <a:noFill/>
                    </a:lnR>
                    <a:lnT cap="flat">
                      <a:noFill/>
                    </a:lnT>
                    <a:lnB cap="flat">
                      <a:noFill/>
                    </a:lnB>
                    <a:lnTlToBr>
                      <a:noFill/>
                    </a:lnTlToBr>
                    <a:lnBlToTr>
                      <a:noFill/>
                    </a:lnBlToTr>
                    <a:solidFill>
                      <a:srgbClr val="FFFFFF"/>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Helvetica" charset="0"/>
                          <a:ea typeface="Helvetica" charset="0"/>
                          <a:cs typeface="Helvetica" charset="0"/>
                          <a:sym typeface="Helvetica" charset="0"/>
                        </a:rPr>
                        <a:t>0</a:t>
                      </a:r>
                    </a:p>
                  </a:txBody>
                  <a:tcPr marL="9525" marR="9525" marT="9525" marB="9525" horzOverflow="overflow">
                    <a:lnL cap="flat">
                      <a:noFill/>
                    </a:lnL>
                    <a:lnR cap="flat">
                      <a:noFill/>
                    </a:lnR>
                    <a:lnT cap="flat">
                      <a:noFill/>
                    </a:lnT>
                    <a:lnB cap="flat">
                      <a:noFill/>
                    </a:lnB>
                    <a:lnTlToBr>
                      <a:noFill/>
                    </a:lnTlToBr>
                    <a:lnBlToTr>
                      <a:noFill/>
                    </a:lnBlToTr>
                    <a:solidFill>
                      <a:srgbClr val="FFFFFF"/>
                    </a:solidFill>
                  </a:tcPr>
                </a:tc>
              </a:tr>
              <a:tr h="282575">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000" b="1" i="1" u="none" strike="noStrike" cap="none" normalizeH="0" baseline="0" smtClean="0">
                          <a:ln>
                            <a:noFill/>
                          </a:ln>
                          <a:solidFill>
                            <a:srgbClr val="000000"/>
                          </a:solidFill>
                          <a:effectLst/>
                          <a:latin typeface="Helvetica-BoldOblique" charset="0"/>
                          <a:ea typeface="Helvetica-BoldOblique" charset="0"/>
                          <a:cs typeface="Helvetica-BoldOblique" charset="0"/>
                          <a:sym typeface="Helvetica-BoldOblique" charset="0"/>
                        </a:rPr>
                        <a:t>30</a:t>
                      </a:r>
                      <a:endParaRPr kumimoji="0" lang="tr-TR" sz="1000" b="0" i="0" u="none" strike="noStrike" cap="none" normalizeH="0" baseline="0" smtClean="0">
                        <a:ln>
                          <a:noFill/>
                        </a:ln>
                        <a:solidFill>
                          <a:srgbClr val="000000"/>
                        </a:solidFill>
                        <a:effectLst/>
                        <a:latin typeface="Helvetica" charset="0"/>
                        <a:ea typeface="Helvetica" charset="0"/>
                        <a:cs typeface="Helvetica" charset="0"/>
                        <a:sym typeface="Helvetica" charset="0"/>
                      </a:endParaRPr>
                    </a:p>
                  </a:txBody>
                  <a:tcPr marL="9525" marR="9525" marT="9525" marB="9525" horzOverflow="overflow">
                    <a:lnL cap="flat">
                      <a:noFill/>
                    </a:lnL>
                    <a:lnR cap="flat">
                      <a:noFill/>
                    </a:lnR>
                    <a:lnT cap="flat">
                      <a:noFill/>
                    </a:lnT>
                    <a:lnB cap="flat">
                      <a:noFill/>
                    </a:lnB>
                    <a:lnTlToBr>
                      <a:noFill/>
                    </a:lnTlToBr>
                    <a:lnBlToTr>
                      <a:noFill/>
                    </a:lnBlToTr>
                    <a:solidFill>
                      <a:srgbClr val="E6E6E6"/>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000" b="1" i="1" u="none" strike="noStrike" cap="none" normalizeH="0" baseline="0" smtClean="0">
                          <a:ln>
                            <a:noFill/>
                          </a:ln>
                          <a:solidFill>
                            <a:srgbClr val="000000"/>
                          </a:solidFill>
                          <a:effectLst/>
                          <a:latin typeface="Helvetica-BoldOblique" charset="0"/>
                          <a:ea typeface="Helvetica-BoldOblique" charset="0"/>
                          <a:cs typeface="Helvetica-BoldOblique" charset="0"/>
                          <a:sym typeface="Helvetica-BoldOblique" charset="0"/>
                        </a:rPr>
                        <a:t>1</a:t>
                      </a:r>
                      <a:endParaRPr kumimoji="0" lang="tr-TR" sz="1000" b="0" i="0" u="none" strike="noStrike" cap="none" normalizeH="0" baseline="0" smtClean="0">
                        <a:ln>
                          <a:noFill/>
                        </a:ln>
                        <a:solidFill>
                          <a:srgbClr val="000000"/>
                        </a:solidFill>
                        <a:effectLst/>
                        <a:latin typeface="Helvetica" charset="0"/>
                        <a:ea typeface="Helvetica" charset="0"/>
                        <a:cs typeface="Helvetica" charset="0"/>
                        <a:sym typeface="Helvetica" charset="0"/>
                      </a:endParaRPr>
                    </a:p>
                  </a:txBody>
                  <a:tcPr marL="9525" marR="9525" marT="9525" marB="9525" horzOverflow="overflow">
                    <a:lnL cap="flat">
                      <a:noFill/>
                    </a:lnL>
                    <a:lnR cap="flat">
                      <a:noFill/>
                    </a:lnR>
                    <a:lnT cap="flat">
                      <a:noFill/>
                    </a:lnT>
                    <a:lnB cap="flat">
                      <a:noFill/>
                    </a:lnB>
                    <a:lnTlToBr>
                      <a:noFill/>
                    </a:lnTlToBr>
                    <a:lnBlToTr>
                      <a:noFill/>
                    </a:lnBlToTr>
                    <a:solidFill>
                      <a:srgbClr val="E6E6E6"/>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000" b="1" i="1" u="none" strike="noStrike" cap="none" normalizeH="0" baseline="0" smtClean="0">
                          <a:ln>
                            <a:noFill/>
                          </a:ln>
                          <a:solidFill>
                            <a:srgbClr val="000000"/>
                          </a:solidFill>
                          <a:effectLst/>
                          <a:latin typeface="Helvetica-BoldOblique" charset="0"/>
                          <a:ea typeface="Helvetica-BoldOblique" charset="0"/>
                          <a:cs typeface="Helvetica-BoldOblique" charset="0"/>
                          <a:sym typeface="Helvetica-BoldOblique" charset="0"/>
                        </a:rPr>
                        <a:t>0</a:t>
                      </a:r>
                      <a:endParaRPr kumimoji="0" lang="tr-TR" sz="1000" b="0" i="0" u="none" strike="noStrike" cap="none" normalizeH="0" baseline="0" smtClean="0">
                        <a:ln>
                          <a:noFill/>
                        </a:ln>
                        <a:solidFill>
                          <a:srgbClr val="000000"/>
                        </a:solidFill>
                        <a:effectLst/>
                        <a:latin typeface="Helvetica" charset="0"/>
                        <a:ea typeface="Helvetica" charset="0"/>
                        <a:cs typeface="Helvetica" charset="0"/>
                        <a:sym typeface="Helvetica" charset="0"/>
                      </a:endParaRPr>
                    </a:p>
                  </a:txBody>
                  <a:tcPr marL="9525" marR="9525" marT="9525" marB="9525" horzOverflow="overflow">
                    <a:lnL cap="flat">
                      <a:noFill/>
                    </a:lnL>
                    <a:lnR cap="flat">
                      <a:noFill/>
                    </a:lnR>
                    <a:lnT cap="flat">
                      <a:noFill/>
                    </a:lnT>
                    <a:lnB cap="flat">
                      <a:noFill/>
                    </a:lnB>
                    <a:lnTlToBr>
                      <a:noFill/>
                    </a:lnTlToBr>
                    <a:lnBlToTr>
                      <a:noFill/>
                    </a:lnBlToTr>
                    <a:solidFill>
                      <a:srgbClr val="E6E6E6"/>
                    </a:solidFill>
                  </a:tcPr>
                </a:tc>
              </a:tr>
              <a:tr h="282575">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Helvetica" charset="0"/>
                          <a:ea typeface="Helvetica" charset="0"/>
                          <a:cs typeface="Helvetica" charset="0"/>
                          <a:sym typeface="Helvetica" charset="0"/>
                        </a:rPr>
                        <a:t>35</a:t>
                      </a:r>
                    </a:p>
                  </a:txBody>
                  <a:tcPr marL="9525" marR="9525" marT="9525" marB="9525" horzOverflow="overflow">
                    <a:lnL cap="flat">
                      <a:noFill/>
                    </a:lnL>
                    <a:lnR cap="flat">
                      <a:noFill/>
                    </a:lnR>
                    <a:lnT cap="flat">
                      <a:noFill/>
                    </a:lnT>
                    <a:lnB cap="flat">
                      <a:noFill/>
                    </a:lnB>
                    <a:lnTlToBr>
                      <a:noFill/>
                    </a:lnTlToBr>
                    <a:lnBlToTr>
                      <a:noFill/>
                    </a:lnBlToTr>
                    <a:solidFill>
                      <a:srgbClr val="FFFFFF"/>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Helvetica" charset="0"/>
                          <a:ea typeface="Helvetica" charset="0"/>
                          <a:cs typeface="Helvetica" charset="0"/>
                          <a:sym typeface="Helvetica" charset="0"/>
                        </a:rPr>
                        <a:t>1</a:t>
                      </a:r>
                    </a:p>
                  </a:txBody>
                  <a:tcPr marL="9525" marR="9525" marT="9525" marB="9525" horzOverflow="overflow">
                    <a:lnL cap="flat">
                      <a:noFill/>
                    </a:lnL>
                    <a:lnR cap="flat">
                      <a:noFill/>
                    </a:lnR>
                    <a:lnT cap="flat">
                      <a:noFill/>
                    </a:lnT>
                    <a:lnB cap="flat">
                      <a:noFill/>
                    </a:lnB>
                    <a:lnTlToBr>
                      <a:noFill/>
                    </a:lnTlToBr>
                    <a:lnBlToTr>
                      <a:noFill/>
                    </a:lnBlToTr>
                    <a:solidFill>
                      <a:srgbClr val="FFFFFF"/>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Helvetica" charset="0"/>
                          <a:ea typeface="Helvetica" charset="0"/>
                          <a:cs typeface="Helvetica" charset="0"/>
                          <a:sym typeface="Helvetica" charset="0"/>
                        </a:rPr>
                        <a:t>0</a:t>
                      </a:r>
                    </a:p>
                  </a:txBody>
                  <a:tcPr marL="9525" marR="9525" marT="9525" marB="9525" horzOverflow="overflow">
                    <a:lnL cap="flat">
                      <a:noFill/>
                    </a:lnL>
                    <a:lnR cap="flat">
                      <a:noFill/>
                    </a:lnR>
                    <a:lnT cap="flat">
                      <a:noFill/>
                    </a:lnT>
                    <a:lnB cap="flat">
                      <a:noFill/>
                    </a:lnB>
                    <a:lnTlToBr>
                      <a:noFill/>
                    </a:lnTlToBr>
                    <a:lnBlToTr>
                      <a:noFill/>
                    </a:lnBlToTr>
                    <a:solidFill>
                      <a:srgbClr val="FFFFFF"/>
                    </a:solidFill>
                  </a:tcPr>
                </a:tc>
              </a:tr>
              <a:tr h="282575">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000" b="1" i="1" u="none" strike="noStrike" cap="none" normalizeH="0" baseline="0" smtClean="0">
                          <a:ln>
                            <a:noFill/>
                          </a:ln>
                          <a:solidFill>
                            <a:srgbClr val="000000"/>
                          </a:solidFill>
                          <a:effectLst/>
                          <a:latin typeface="Helvetica-BoldOblique" charset="0"/>
                          <a:ea typeface="Helvetica-BoldOblique" charset="0"/>
                          <a:cs typeface="Helvetica-BoldOblique" charset="0"/>
                          <a:sym typeface="Helvetica-BoldOblique" charset="0"/>
                        </a:rPr>
                        <a:t>45</a:t>
                      </a:r>
                      <a:endParaRPr kumimoji="0" lang="tr-TR" sz="1000" b="0" i="0" u="none" strike="noStrike" cap="none" normalizeH="0" baseline="0" smtClean="0">
                        <a:ln>
                          <a:noFill/>
                        </a:ln>
                        <a:solidFill>
                          <a:srgbClr val="000000"/>
                        </a:solidFill>
                        <a:effectLst/>
                        <a:latin typeface="Helvetica" charset="0"/>
                        <a:ea typeface="Helvetica" charset="0"/>
                        <a:cs typeface="Helvetica" charset="0"/>
                        <a:sym typeface="Helvetica" charset="0"/>
                      </a:endParaRPr>
                    </a:p>
                  </a:txBody>
                  <a:tcPr marL="9525" marR="9525" marT="9525" marB="9525" horzOverflow="overflow">
                    <a:lnL cap="flat">
                      <a:noFill/>
                    </a:lnL>
                    <a:lnR cap="flat">
                      <a:noFill/>
                    </a:lnR>
                    <a:lnT cap="flat">
                      <a:noFill/>
                    </a:lnT>
                    <a:lnB cap="flat">
                      <a:noFill/>
                    </a:lnB>
                    <a:lnTlToBr>
                      <a:noFill/>
                    </a:lnTlToBr>
                    <a:lnBlToTr>
                      <a:noFill/>
                    </a:lnBlToTr>
                    <a:solidFill>
                      <a:srgbClr val="E6E6E6"/>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000" b="1" i="1" u="none" strike="noStrike" cap="none" normalizeH="0" baseline="0" smtClean="0">
                          <a:ln>
                            <a:noFill/>
                          </a:ln>
                          <a:solidFill>
                            <a:srgbClr val="000000"/>
                          </a:solidFill>
                          <a:effectLst/>
                          <a:latin typeface="Helvetica-BoldOblique" charset="0"/>
                          <a:ea typeface="Helvetica-BoldOblique" charset="0"/>
                          <a:cs typeface="Helvetica-BoldOblique" charset="0"/>
                          <a:sym typeface="Helvetica-BoldOblique" charset="0"/>
                        </a:rPr>
                        <a:t>1</a:t>
                      </a:r>
                      <a:endParaRPr kumimoji="0" lang="tr-TR" sz="1000" b="0" i="0" u="none" strike="noStrike" cap="none" normalizeH="0" baseline="0" smtClean="0">
                        <a:ln>
                          <a:noFill/>
                        </a:ln>
                        <a:solidFill>
                          <a:srgbClr val="000000"/>
                        </a:solidFill>
                        <a:effectLst/>
                        <a:latin typeface="Helvetica" charset="0"/>
                        <a:ea typeface="Helvetica" charset="0"/>
                        <a:cs typeface="Helvetica" charset="0"/>
                        <a:sym typeface="Helvetica" charset="0"/>
                      </a:endParaRPr>
                    </a:p>
                  </a:txBody>
                  <a:tcPr marL="9525" marR="9525" marT="9525" marB="9525" horzOverflow="overflow">
                    <a:lnL cap="flat">
                      <a:noFill/>
                    </a:lnL>
                    <a:lnR cap="flat">
                      <a:noFill/>
                    </a:lnR>
                    <a:lnT cap="flat">
                      <a:noFill/>
                    </a:lnT>
                    <a:lnB cap="flat">
                      <a:noFill/>
                    </a:lnB>
                    <a:lnTlToBr>
                      <a:noFill/>
                    </a:lnTlToBr>
                    <a:lnBlToTr>
                      <a:noFill/>
                    </a:lnBlToTr>
                    <a:solidFill>
                      <a:srgbClr val="E6E6E6"/>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000" b="1" i="1" u="none" strike="noStrike" cap="none" normalizeH="0" baseline="0" smtClean="0">
                          <a:ln>
                            <a:noFill/>
                          </a:ln>
                          <a:solidFill>
                            <a:srgbClr val="000000"/>
                          </a:solidFill>
                          <a:effectLst/>
                          <a:latin typeface="Helvetica-BoldOblique" charset="0"/>
                          <a:ea typeface="Helvetica-BoldOblique" charset="0"/>
                          <a:cs typeface="Helvetica-BoldOblique" charset="0"/>
                          <a:sym typeface="Helvetica-BoldOblique" charset="0"/>
                        </a:rPr>
                        <a:t>0</a:t>
                      </a:r>
                      <a:endParaRPr kumimoji="0" lang="tr-TR" sz="1000" b="0" i="0" u="none" strike="noStrike" cap="none" normalizeH="0" baseline="0" smtClean="0">
                        <a:ln>
                          <a:noFill/>
                        </a:ln>
                        <a:solidFill>
                          <a:srgbClr val="000000"/>
                        </a:solidFill>
                        <a:effectLst/>
                        <a:latin typeface="Helvetica" charset="0"/>
                        <a:ea typeface="Helvetica" charset="0"/>
                        <a:cs typeface="Helvetica" charset="0"/>
                        <a:sym typeface="Helvetica" charset="0"/>
                      </a:endParaRPr>
                    </a:p>
                  </a:txBody>
                  <a:tcPr marL="9525" marR="9525" marT="9525" marB="9525" horzOverflow="overflow">
                    <a:lnL cap="flat">
                      <a:noFill/>
                    </a:lnL>
                    <a:lnR cap="flat">
                      <a:noFill/>
                    </a:lnR>
                    <a:lnT cap="flat">
                      <a:noFill/>
                    </a:lnT>
                    <a:lnB cap="flat">
                      <a:noFill/>
                    </a:lnB>
                    <a:lnTlToBr>
                      <a:noFill/>
                    </a:lnTlToBr>
                    <a:lnBlToTr>
                      <a:noFill/>
                    </a:lnBlToTr>
                    <a:solidFill>
                      <a:srgbClr val="E6E6E6"/>
                    </a:solidFill>
                  </a:tcPr>
                </a:tc>
              </a:tr>
              <a:tr h="282575">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Helvetica" charset="0"/>
                          <a:ea typeface="Helvetica" charset="0"/>
                          <a:cs typeface="Helvetica" charset="0"/>
                          <a:sym typeface="Helvetica" charset="0"/>
                        </a:rPr>
                        <a:t>49</a:t>
                      </a:r>
                    </a:p>
                  </a:txBody>
                  <a:tcPr marL="9525" marR="9525" marT="9525" marB="9525" horzOverflow="overflow">
                    <a:lnL cap="flat">
                      <a:noFill/>
                    </a:lnL>
                    <a:lnR cap="flat">
                      <a:noFill/>
                    </a:lnR>
                    <a:lnT cap="flat">
                      <a:noFill/>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Helvetica" charset="0"/>
                          <a:ea typeface="Helvetica" charset="0"/>
                          <a:cs typeface="Helvetica" charset="0"/>
                          <a:sym typeface="Helvetica" charset="0"/>
                        </a:rPr>
                        <a:t>1</a:t>
                      </a:r>
                    </a:p>
                  </a:txBody>
                  <a:tcPr marL="9525" marR="9525" marT="9525" marB="9525" horzOverflow="overflow">
                    <a:lnL cap="flat">
                      <a:noFill/>
                    </a:lnL>
                    <a:lnR cap="flat">
                      <a:noFill/>
                    </a:lnR>
                    <a:lnT cap="flat">
                      <a:noFill/>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000" b="0" i="0" u="none" strike="noStrike" cap="none" normalizeH="0" baseline="0" dirty="0" smtClean="0">
                          <a:ln>
                            <a:noFill/>
                          </a:ln>
                          <a:solidFill>
                            <a:srgbClr val="000000"/>
                          </a:solidFill>
                          <a:effectLst/>
                          <a:latin typeface="Helvetica" charset="0"/>
                          <a:ea typeface="Helvetica" charset="0"/>
                          <a:cs typeface="Helvetica" charset="0"/>
                          <a:sym typeface="Helvetica" charset="0"/>
                        </a:rPr>
                        <a:t>0</a:t>
                      </a:r>
                    </a:p>
                  </a:txBody>
                  <a:tcPr marL="9525" marR="9525" marT="9525" marB="9525" horzOverflow="overflow">
                    <a:lnL cap="flat">
                      <a:noFill/>
                    </a:lnL>
                    <a:lnR cap="flat">
                      <a:noFill/>
                    </a:lnR>
                    <a:lnT cap="flat">
                      <a:noFill/>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graphicFrame>
        <p:nvGraphicFramePr>
          <p:cNvPr id="7" name="Group 3"/>
          <p:cNvGraphicFramePr>
            <a:graphicFrameLocks noGrp="1"/>
          </p:cNvGraphicFramePr>
          <p:nvPr>
            <p:extLst>
              <p:ext uri="{D42A27DB-BD31-4B8C-83A1-F6EECF244321}">
                <p14:modId xmlns:p14="http://schemas.microsoft.com/office/powerpoint/2010/main" val="3580605627"/>
              </p:ext>
            </p:extLst>
          </p:nvPr>
        </p:nvGraphicFramePr>
        <p:xfrm>
          <a:off x="1524000" y="5105400"/>
          <a:ext cx="6623050" cy="1155700"/>
        </p:xfrm>
        <a:graphic>
          <a:graphicData uri="http://schemas.openxmlformats.org/drawingml/2006/table">
            <a:tbl>
              <a:tblPr/>
              <a:tblGrid>
                <a:gridCol w="1655762"/>
                <a:gridCol w="1655763"/>
                <a:gridCol w="1655762"/>
                <a:gridCol w="1655763"/>
              </a:tblGrid>
              <a:tr h="650597">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800" b="1" i="0" u="none" strike="noStrike" cap="none" normalizeH="0" baseline="0" dirty="0" err="1" smtClean="0">
                          <a:ln>
                            <a:noFill/>
                          </a:ln>
                          <a:solidFill>
                            <a:srgbClr val="FFFFFF"/>
                          </a:solidFill>
                          <a:effectLst/>
                          <a:latin typeface="Perpetua" pitchFamily="18" charset="0"/>
                          <a:ea typeface="Perpetua" pitchFamily="18" charset="0"/>
                          <a:cs typeface="Perpetua" pitchFamily="18" charset="0"/>
                          <a:sym typeface="Perpetua" pitchFamily="18" charset="0"/>
                        </a:rPr>
                        <a:t>Mean</a:t>
                      </a:r>
                      <a:r>
                        <a:rPr kumimoji="0" lang="tr-TR" sz="1800" b="1" i="0" u="none" strike="noStrike" cap="none" normalizeH="0" baseline="0" dirty="0" smtClean="0">
                          <a:ln>
                            <a:noFill/>
                          </a:ln>
                          <a:solidFill>
                            <a:srgbClr val="FFFFFF"/>
                          </a:solidFill>
                          <a:effectLst/>
                          <a:latin typeface="Perpetua" pitchFamily="18" charset="0"/>
                          <a:ea typeface="Perpetua" pitchFamily="18" charset="0"/>
                          <a:cs typeface="Perpetua" pitchFamily="18" charset="0"/>
                          <a:sym typeface="Perpetua" pitchFamily="18" charset="0"/>
                        </a:rPr>
                        <a:t> </a:t>
                      </a:r>
                      <a:r>
                        <a:rPr kumimoji="0" lang="tr-TR" sz="1800" b="1" i="0" u="none" strike="noStrike" cap="none" normalizeH="0" baseline="0" dirty="0" err="1" smtClean="0">
                          <a:ln>
                            <a:noFill/>
                          </a:ln>
                          <a:solidFill>
                            <a:srgbClr val="FFFFFF"/>
                          </a:solidFill>
                          <a:effectLst/>
                          <a:latin typeface="Perpetua" pitchFamily="18" charset="0"/>
                          <a:ea typeface="Perpetua" pitchFamily="18" charset="0"/>
                          <a:cs typeface="Perpetua" pitchFamily="18" charset="0"/>
                          <a:sym typeface="Perpetua" pitchFamily="18" charset="0"/>
                        </a:rPr>
                        <a:t>offer</a:t>
                      </a:r>
                      <a:endParaRPr kumimoji="0" lang="tr-TR" sz="1000" b="0" i="0" u="none" strike="noStrike" cap="none" normalizeH="0" baseline="0" dirty="0" smtClean="0">
                        <a:ln>
                          <a:noFill/>
                        </a:ln>
                        <a:solidFill>
                          <a:srgbClr val="000000"/>
                        </a:solidFill>
                        <a:effectLst/>
                        <a:latin typeface="Helvetica" charset="0"/>
                        <a:ea typeface="Helvetica" charset="0"/>
                        <a:cs typeface="Helvetica" charset="0"/>
                        <a:sym typeface="Helvetica" charset="0"/>
                      </a:endParaRPr>
                    </a:p>
                  </a:txBody>
                  <a:tcPr marL="50800" marR="50800" marT="50828" marB="50828" horzOverflow="overflow">
                    <a:lnL cap="flat">
                      <a:noFill/>
                    </a:lnL>
                    <a:lnR cap="flat">
                      <a:noFill/>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D34817"/>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800" b="1" i="0" u="none" strike="noStrike" cap="none" normalizeH="0" baseline="0" dirty="0" err="1" smtClean="0">
                          <a:ln>
                            <a:noFill/>
                          </a:ln>
                          <a:solidFill>
                            <a:srgbClr val="FFFFFF"/>
                          </a:solidFill>
                          <a:effectLst/>
                          <a:latin typeface="Perpetua" pitchFamily="18" charset="0"/>
                          <a:ea typeface="Perpetua" pitchFamily="18" charset="0"/>
                          <a:cs typeface="Perpetua" pitchFamily="18" charset="0"/>
                          <a:sym typeface="Perpetua" pitchFamily="18" charset="0"/>
                        </a:rPr>
                        <a:t>Mode</a:t>
                      </a:r>
                      <a:r>
                        <a:rPr kumimoji="0" lang="tr-TR" sz="1800" b="1" i="0" u="none" strike="noStrike" cap="none" normalizeH="0" baseline="0" dirty="0" smtClean="0">
                          <a:ln>
                            <a:noFill/>
                          </a:ln>
                          <a:solidFill>
                            <a:srgbClr val="FFFFFF"/>
                          </a:solidFill>
                          <a:effectLst/>
                          <a:latin typeface="Perpetua" pitchFamily="18" charset="0"/>
                          <a:ea typeface="Perpetua" pitchFamily="18" charset="0"/>
                          <a:cs typeface="Perpetua" pitchFamily="18" charset="0"/>
                          <a:sym typeface="Perpetua" pitchFamily="18" charset="0"/>
                        </a:rPr>
                        <a:t> </a:t>
                      </a:r>
                      <a:r>
                        <a:rPr kumimoji="0" lang="tr-TR" sz="1800" b="1" i="0" u="none" strike="noStrike" cap="none" normalizeH="0" baseline="0" dirty="0" err="1" smtClean="0">
                          <a:ln>
                            <a:noFill/>
                          </a:ln>
                          <a:solidFill>
                            <a:srgbClr val="FFFFFF"/>
                          </a:solidFill>
                          <a:effectLst/>
                          <a:latin typeface="Perpetua" pitchFamily="18" charset="0"/>
                          <a:ea typeface="Perpetua" pitchFamily="18" charset="0"/>
                          <a:cs typeface="Perpetua" pitchFamily="18" charset="0"/>
                          <a:sym typeface="Perpetua" pitchFamily="18" charset="0"/>
                        </a:rPr>
                        <a:t>offer</a:t>
                      </a:r>
                      <a:endParaRPr kumimoji="0" lang="tr-TR" sz="1000" b="0" i="0" u="none" strike="noStrike" cap="none" normalizeH="0" baseline="0" dirty="0" smtClean="0">
                        <a:ln>
                          <a:noFill/>
                        </a:ln>
                        <a:solidFill>
                          <a:srgbClr val="000000"/>
                        </a:solidFill>
                        <a:effectLst/>
                        <a:latin typeface="Helvetica" charset="0"/>
                        <a:ea typeface="Helvetica" charset="0"/>
                        <a:cs typeface="Helvetica" charset="0"/>
                        <a:sym typeface="Helvetica" charset="0"/>
                      </a:endParaRPr>
                    </a:p>
                  </a:txBody>
                  <a:tcPr marL="50800" marR="50800" marT="50828" marB="50828" horzOverflow="overflow">
                    <a:lnL cap="flat">
                      <a:noFill/>
                    </a:lnL>
                    <a:lnR cap="flat">
                      <a:noFill/>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D34817"/>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800" b="1" i="0" u="none" strike="noStrike" cap="none" normalizeH="0" baseline="0" smtClean="0">
                          <a:ln>
                            <a:noFill/>
                          </a:ln>
                          <a:solidFill>
                            <a:srgbClr val="FFFFFF"/>
                          </a:solidFill>
                          <a:effectLst/>
                          <a:latin typeface="Perpetua" pitchFamily="18" charset="0"/>
                          <a:ea typeface="Perpetua" pitchFamily="18" charset="0"/>
                          <a:cs typeface="Perpetua" pitchFamily="18" charset="0"/>
                          <a:sym typeface="Perpetua" pitchFamily="18" charset="0"/>
                        </a:rPr>
                        <a:t>Rejection rate</a:t>
                      </a:r>
                      <a:endParaRPr kumimoji="0" lang="tr-TR" sz="1000" b="0" i="0" u="none" strike="noStrike" cap="none" normalizeH="0" baseline="0" smtClean="0">
                        <a:ln>
                          <a:noFill/>
                        </a:ln>
                        <a:solidFill>
                          <a:srgbClr val="000000"/>
                        </a:solidFill>
                        <a:effectLst/>
                        <a:latin typeface="Helvetica" charset="0"/>
                        <a:ea typeface="Helvetica" charset="0"/>
                        <a:cs typeface="Helvetica" charset="0"/>
                        <a:sym typeface="Helvetica" charset="0"/>
                      </a:endParaRPr>
                    </a:p>
                  </a:txBody>
                  <a:tcPr marL="50800" marR="50800" marT="50828" marB="50828" horzOverflow="overflow">
                    <a:lnL cap="flat">
                      <a:noFill/>
                    </a:lnL>
                    <a:lnR cap="flat">
                      <a:noFill/>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D34817"/>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800" b="1" i="0" u="none" strike="noStrike" cap="none" normalizeH="0" baseline="0" smtClean="0">
                          <a:ln>
                            <a:noFill/>
                          </a:ln>
                          <a:solidFill>
                            <a:srgbClr val="FFFFFF"/>
                          </a:solidFill>
                          <a:effectLst/>
                          <a:latin typeface="Perpetua" pitchFamily="18" charset="0"/>
                          <a:ea typeface="Perpetua" pitchFamily="18" charset="0"/>
                          <a:cs typeface="Perpetua" pitchFamily="18" charset="0"/>
                          <a:sym typeface="Perpetua" pitchFamily="18" charset="0"/>
                        </a:rPr>
                        <a:t>Low offer Rejection rate</a:t>
                      </a:r>
                      <a:endParaRPr kumimoji="0" lang="tr-TR" sz="1000" b="0" i="0" u="none" strike="noStrike" cap="none" normalizeH="0" baseline="0" smtClean="0">
                        <a:ln>
                          <a:noFill/>
                        </a:ln>
                        <a:solidFill>
                          <a:srgbClr val="000000"/>
                        </a:solidFill>
                        <a:effectLst/>
                        <a:latin typeface="Helvetica" charset="0"/>
                        <a:ea typeface="Helvetica" charset="0"/>
                        <a:cs typeface="Helvetica" charset="0"/>
                        <a:sym typeface="Helvetica" charset="0"/>
                      </a:endParaRPr>
                    </a:p>
                  </a:txBody>
                  <a:tcPr marL="50800" marR="50800" marT="50828" marB="50828" horzOverflow="overflow">
                    <a:lnL cap="flat">
                      <a:noFill/>
                    </a:lnL>
                    <a:lnR cap="flat">
                      <a:noFill/>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D34817"/>
                    </a:solidFill>
                  </a:tcPr>
                </a:tc>
              </a:tr>
              <a:tr h="505103">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800" b="1" i="1" u="none" strike="noStrike" cap="none" normalizeH="0" baseline="0" smtClean="0">
                          <a:ln>
                            <a:noFill/>
                          </a:ln>
                          <a:solidFill>
                            <a:srgbClr val="000000"/>
                          </a:solidFill>
                          <a:effectLst/>
                          <a:latin typeface="Perpetua" pitchFamily="18" charset="0"/>
                          <a:ea typeface="Perpetua" pitchFamily="18" charset="0"/>
                          <a:cs typeface="Perpetua" pitchFamily="18" charset="0"/>
                          <a:sym typeface="Perpetua" pitchFamily="18" charset="0"/>
                        </a:rPr>
                        <a:t>29.14</a:t>
                      </a:r>
                      <a:endParaRPr kumimoji="0" lang="tr-TR" sz="1000" b="0" i="0" u="none" strike="noStrike" cap="none" normalizeH="0" baseline="0" smtClean="0">
                        <a:ln>
                          <a:noFill/>
                        </a:ln>
                        <a:solidFill>
                          <a:srgbClr val="000000"/>
                        </a:solidFill>
                        <a:effectLst/>
                        <a:latin typeface="Helvetica" charset="0"/>
                        <a:ea typeface="Helvetica" charset="0"/>
                        <a:cs typeface="Helvetica" charset="0"/>
                        <a:sym typeface="Helvetica" charset="0"/>
                      </a:endParaRPr>
                    </a:p>
                  </a:txBody>
                  <a:tcPr marL="50800" marR="50800" marT="50828" marB="50828" horzOverflow="overflow">
                    <a:lnL cap="flat">
                      <a:noFill/>
                    </a:lnL>
                    <a:lnR cap="flat">
                      <a:noFill/>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800" b="1" i="1" u="none" strike="noStrike" cap="none" normalizeH="0" baseline="0" smtClean="0">
                          <a:ln>
                            <a:noFill/>
                          </a:ln>
                          <a:solidFill>
                            <a:srgbClr val="000000"/>
                          </a:solidFill>
                          <a:effectLst/>
                          <a:latin typeface="Perpetua" pitchFamily="18" charset="0"/>
                          <a:ea typeface="Perpetua" pitchFamily="18" charset="0"/>
                          <a:cs typeface="Perpetua" pitchFamily="18" charset="0"/>
                          <a:sym typeface="Perpetua" pitchFamily="18" charset="0"/>
                        </a:rPr>
                        <a:t>25</a:t>
                      </a:r>
                      <a:endParaRPr kumimoji="0" lang="tr-TR" sz="1000" b="0" i="0" u="none" strike="noStrike" cap="none" normalizeH="0" baseline="0" smtClean="0">
                        <a:ln>
                          <a:noFill/>
                        </a:ln>
                        <a:solidFill>
                          <a:srgbClr val="000000"/>
                        </a:solidFill>
                        <a:effectLst/>
                        <a:latin typeface="Helvetica" charset="0"/>
                        <a:ea typeface="Helvetica" charset="0"/>
                        <a:cs typeface="Helvetica" charset="0"/>
                        <a:sym typeface="Helvetica" charset="0"/>
                      </a:endParaRPr>
                    </a:p>
                  </a:txBody>
                  <a:tcPr marL="50800" marR="50800" marT="50828" marB="50828" horzOverflow="overflow">
                    <a:lnL cap="flat">
                      <a:noFill/>
                    </a:lnL>
                    <a:lnR cap="flat">
                      <a:noFill/>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800" b="1" i="1" u="none" strike="noStrike" cap="none" normalizeH="0" baseline="0" smtClean="0">
                          <a:ln>
                            <a:noFill/>
                          </a:ln>
                          <a:solidFill>
                            <a:srgbClr val="000000"/>
                          </a:solidFill>
                          <a:effectLst/>
                          <a:latin typeface="Perpetua" pitchFamily="18" charset="0"/>
                          <a:ea typeface="Perpetua" pitchFamily="18" charset="0"/>
                          <a:cs typeface="Perpetua" pitchFamily="18" charset="0"/>
                          <a:sym typeface="Perpetua" pitchFamily="18" charset="0"/>
                        </a:rPr>
                        <a:t>% 20.7</a:t>
                      </a:r>
                      <a:endParaRPr kumimoji="0" lang="tr-TR" sz="1000" b="0" i="0" u="none" strike="noStrike" cap="none" normalizeH="0" baseline="0" smtClean="0">
                        <a:ln>
                          <a:noFill/>
                        </a:ln>
                        <a:solidFill>
                          <a:srgbClr val="000000"/>
                        </a:solidFill>
                        <a:effectLst/>
                        <a:latin typeface="Helvetica" charset="0"/>
                        <a:ea typeface="Helvetica" charset="0"/>
                        <a:cs typeface="Helvetica" charset="0"/>
                        <a:sym typeface="Helvetica" charset="0"/>
                      </a:endParaRPr>
                    </a:p>
                  </a:txBody>
                  <a:tcPr marL="50800" marR="50800" marT="50828" marB="50828" horzOverflow="overflow">
                    <a:lnL cap="flat">
                      <a:noFill/>
                    </a:lnL>
                    <a:lnR cap="flat">
                      <a:noFill/>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tr-TR" sz="1800" b="1" i="1" u="none" strike="noStrike" cap="none" normalizeH="0" baseline="0" dirty="0" smtClean="0">
                          <a:ln>
                            <a:noFill/>
                          </a:ln>
                          <a:solidFill>
                            <a:srgbClr val="000000"/>
                          </a:solidFill>
                          <a:effectLst/>
                          <a:latin typeface="Perpetua" pitchFamily="18" charset="0"/>
                          <a:ea typeface="Perpetua" pitchFamily="18" charset="0"/>
                          <a:cs typeface="Perpetua" pitchFamily="18" charset="0"/>
                          <a:sym typeface="Perpetua" pitchFamily="18" charset="0"/>
                        </a:rPr>
                        <a:t>% 50</a:t>
                      </a:r>
                      <a:endParaRPr kumimoji="0" lang="tr-TR" sz="1000" b="0" i="0" u="none" strike="noStrike" cap="none" normalizeH="0" baseline="0" dirty="0" smtClean="0">
                        <a:ln>
                          <a:noFill/>
                        </a:ln>
                        <a:solidFill>
                          <a:srgbClr val="000000"/>
                        </a:solidFill>
                        <a:effectLst/>
                        <a:latin typeface="Helvetica" charset="0"/>
                        <a:ea typeface="Helvetica" charset="0"/>
                        <a:cs typeface="Helvetica" charset="0"/>
                        <a:sym typeface="Helvetica" charset="0"/>
                      </a:endParaRPr>
                    </a:p>
                  </a:txBody>
                  <a:tcPr marL="50800" marR="50800" marT="50828" marB="50828" horzOverflow="overflow">
                    <a:lnL cap="flat">
                      <a:noFill/>
                    </a:lnL>
                    <a:lnR cap="flat">
                      <a:noFill/>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r>
            </a:tbl>
          </a:graphicData>
        </a:graphic>
      </p:graphicFrame>
    </p:spTree>
    <p:extLst>
      <p:ext uri="{BB962C8B-B14F-4D97-AF65-F5344CB8AC3E}">
        <p14:creationId xmlns:p14="http://schemas.microsoft.com/office/powerpoint/2010/main" val="3702032802"/>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AutoShape 1"/>
          <p:cNvSpPr>
            <a:spLocks/>
          </p:cNvSpPr>
          <p:nvPr/>
        </p:nvSpPr>
        <p:spPr bwMode="auto">
          <a:xfrm>
            <a:off x="0" y="0"/>
            <a:ext cx="9144000"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w="12700" cap="flat" cmpd="sng">
            <a:noFill/>
            <a:prstDash val="solid"/>
            <a:miter lim="0"/>
            <a:headEnd/>
            <a:tailEnd/>
          </a:ln>
          <a:effectLst/>
        </p:spPr>
        <p:txBody>
          <a:bodyPr lIns="0" tIns="0" rIns="0" bIns="0" anchor="ctr"/>
          <a:lstStyle/>
          <a:p>
            <a:pPr defTabSz="914145"/>
            <a:endParaRPr lang="tr-TR" sz="1800" dirty="0">
              <a:solidFill>
                <a:srgbClr val="FFFFFF"/>
              </a:solidFill>
              <a:latin typeface="Perpetua" pitchFamily="18" charset="0"/>
              <a:ea typeface="Perpetua" pitchFamily="18" charset="0"/>
              <a:cs typeface="Perpetua" pitchFamily="18" charset="0"/>
              <a:sym typeface="Perpetua" pitchFamily="18" charset="0"/>
            </a:endParaRPr>
          </a:p>
        </p:txBody>
      </p:sp>
      <p:sp>
        <p:nvSpPr>
          <p:cNvPr id="7170" name="AutoShape 2"/>
          <p:cNvSpPr>
            <a:spLocks/>
          </p:cNvSpPr>
          <p:nvPr/>
        </p:nvSpPr>
        <p:spPr bwMode="auto">
          <a:xfrm>
            <a:off x="63624" y="69205"/>
            <a:ext cx="9013403" cy="6693917"/>
          </a:xfrm>
          <a:prstGeom prst="roundRect">
            <a:avLst>
              <a:gd name="adj" fmla="val 3468"/>
            </a:avLst>
          </a:prstGeom>
          <a:solidFill>
            <a:srgbClr val="FFFFFF"/>
          </a:solidFill>
          <a:ln w="6350" cap="sq" cmpd="sng">
            <a:solidFill>
              <a:srgbClr val="000000"/>
            </a:solidFill>
            <a:prstDash val="solid"/>
            <a:round/>
            <a:headEnd/>
            <a:tailEnd/>
          </a:ln>
          <a:effectLst/>
        </p:spPr>
        <p:txBody>
          <a:bodyPr lIns="0" tIns="0" rIns="0" bIns="0" anchor="ctr"/>
          <a:lstStyle/>
          <a:p>
            <a:pPr defTabSz="914145"/>
            <a:endParaRPr lang="tr-TR" sz="1800" dirty="0">
              <a:solidFill>
                <a:srgbClr val="FFFFFF"/>
              </a:solidFill>
              <a:latin typeface="Perpetua" pitchFamily="18" charset="0"/>
              <a:ea typeface="Perpetua" pitchFamily="18" charset="0"/>
              <a:cs typeface="Perpetua" pitchFamily="18" charset="0"/>
              <a:sym typeface="Perpetua" pitchFamily="18" charset="0"/>
            </a:endParaRPr>
          </a:p>
        </p:txBody>
      </p:sp>
      <p:sp>
        <p:nvSpPr>
          <p:cNvPr id="7171" name="Rectangle 3"/>
          <p:cNvSpPr>
            <a:spLocks noGrp="1" noChangeArrowheads="1"/>
          </p:cNvSpPr>
          <p:nvPr>
            <p:ph type="title"/>
          </p:nvPr>
        </p:nvSpPr>
        <p:spPr/>
        <p:txBody>
          <a:bodyPr lIns="64291" tIns="32146" rIns="64291" anchor="b"/>
          <a:lstStyle/>
          <a:p>
            <a:pPr defTabSz="914145"/>
            <a:r>
              <a:rPr lang="tr-TR" sz="3900" dirty="0" err="1">
                <a:solidFill>
                  <a:srgbClr val="696464"/>
                </a:solidFill>
                <a:latin typeface="Helvetica" charset="0"/>
                <a:ea typeface="Helvetica" charset="0"/>
                <a:cs typeface="Helvetica" charset="0"/>
                <a:sym typeface="Helvetica" charset="0"/>
              </a:rPr>
              <a:t>Split</a:t>
            </a:r>
            <a:r>
              <a:rPr lang="tr-TR" sz="3900" dirty="0">
                <a:solidFill>
                  <a:srgbClr val="696464"/>
                </a:solidFill>
                <a:latin typeface="Helvetica" charset="0"/>
                <a:ea typeface="Helvetica" charset="0"/>
                <a:cs typeface="Helvetica" charset="0"/>
                <a:sym typeface="Helvetica" charset="0"/>
              </a:rPr>
              <a:t> </a:t>
            </a:r>
            <a:r>
              <a:rPr lang="tr-TR" sz="3900" dirty="0" err="1">
                <a:solidFill>
                  <a:srgbClr val="696464"/>
                </a:solidFill>
                <a:latin typeface="Helvetica" charset="0"/>
                <a:ea typeface="Helvetica" charset="0"/>
                <a:cs typeface="Helvetica" charset="0"/>
                <a:sym typeface="Helvetica" charset="0"/>
              </a:rPr>
              <a:t>or</a:t>
            </a:r>
            <a:r>
              <a:rPr lang="tr-TR" sz="3900" dirty="0">
                <a:solidFill>
                  <a:srgbClr val="696464"/>
                </a:solidFill>
                <a:latin typeface="Helvetica" charset="0"/>
                <a:ea typeface="Helvetica" charset="0"/>
                <a:cs typeface="Helvetica" charset="0"/>
                <a:sym typeface="Helvetica" charset="0"/>
              </a:rPr>
              <a:t> </a:t>
            </a:r>
            <a:r>
              <a:rPr lang="tr-TR" sz="3900" dirty="0" err="1">
                <a:solidFill>
                  <a:srgbClr val="696464"/>
                </a:solidFill>
                <a:latin typeface="Helvetica" charset="0"/>
                <a:ea typeface="Helvetica" charset="0"/>
                <a:cs typeface="Helvetica" charset="0"/>
                <a:sym typeface="Helvetica" charset="0"/>
              </a:rPr>
              <a:t>steal</a:t>
            </a:r>
            <a:endParaRPr lang="tr-TR" dirty="0"/>
          </a:p>
        </p:txBody>
      </p:sp>
      <p:sp>
        <p:nvSpPr>
          <p:cNvPr id="7172" name="Rectangle 4"/>
          <p:cNvSpPr>
            <a:spLocks noGrp="1"/>
          </p:cNvSpPr>
          <p:nvPr>
            <p:ph type="body" idx="1"/>
          </p:nvPr>
        </p:nvSpPr>
        <p:spPr bwMode="auto">
          <a:noFill/>
          <a:ln w="12700" cap="flat">
            <a:miter lim="0"/>
            <a:headEnd/>
            <a:tailEnd/>
          </a:ln>
        </p:spPr>
        <p:txBody>
          <a:bodyPr vert="horz" wrap="square" lIns="0" tIns="0" rIns="0" bIns="0" numCol="1" anchor="t" anchorCtr="0" compatLnSpc="1">
            <a:prstTxWarp prst="textNoShape">
              <a:avLst/>
            </a:prstTxWarp>
          </a:bodyPr>
          <a:lstStyle/>
          <a:p>
            <a:pPr marL="267881" indent="-267881">
              <a:buFontTx/>
              <a:buChar char="•"/>
            </a:pPr>
            <a:r>
              <a:rPr lang="tr-TR" dirty="0" err="1"/>
              <a:t>Players</a:t>
            </a:r>
            <a:r>
              <a:rPr lang="tr-TR" dirty="0"/>
              <a:t>' </a:t>
            </a:r>
            <a:r>
              <a:rPr lang="tr-TR" dirty="0" err="1"/>
              <a:t>payoff</a:t>
            </a:r>
            <a:r>
              <a:rPr lang="tr-TR" dirty="0"/>
              <a:t> (in £1,000)</a:t>
            </a:r>
          </a:p>
        </p:txBody>
      </p:sp>
      <p:graphicFrame>
        <p:nvGraphicFramePr>
          <p:cNvPr id="7173" name="Group 5"/>
          <p:cNvGraphicFramePr>
            <a:graphicFrameLocks noGrp="1"/>
          </p:cNvGraphicFramePr>
          <p:nvPr/>
        </p:nvGraphicFramePr>
        <p:xfrm>
          <a:off x="2743200" y="3276600"/>
          <a:ext cx="3790653" cy="2297163"/>
        </p:xfrm>
        <a:graphic>
          <a:graphicData uri="http://schemas.openxmlformats.org/drawingml/2006/table">
            <a:tbl>
              <a:tblPr/>
              <a:tblGrid>
                <a:gridCol w="1263551"/>
                <a:gridCol w="1263551"/>
                <a:gridCol w="1263551"/>
              </a:tblGrid>
              <a:tr h="765721">
                <a:tc>
                  <a:txBody>
                    <a:bodyPr/>
                    <a:lstStyle/>
                    <a:p>
                      <a:pPr marL="0" marR="0" lvl="0" indent="0" algn="ctr" defTabSz="0" rtl="0" eaLnBrk="1" fontAlgn="base" latinLnBrk="0" hangingPunct="0">
                        <a:lnSpc>
                          <a:spcPct val="100000"/>
                        </a:lnSpc>
                        <a:spcBef>
                          <a:spcPct val="0"/>
                        </a:spcBef>
                        <a:spcAft>
                          <a:spcPct val="0"/>
                        </a:spcAft>
                        <a:buClrTx/>
                        <a:buSzTx/>
                        <a:buFontTx/>
                        <a:buNone/>
                        <a:tabLst/>
                      </a:pPr>
                      <a:endParaRPr kumimoji="0" lang="tr-TR" sz="1800" b="1" i="0" u="none" strike="noStrike" cap="none" normalizeH="0" baseline="0" dirty="0" smtClean="0">
                        <a:ln>
                          <a:noFill/>
                        </a:ln>
                        <a:solidFill>
                          <a:srgbClr val="FFFFFF"/>
                        </a:solidFill>
                        <a:effectLst>
                          <a:outerShdw blurRad="38100" dist="38100" dir="2700000" algn="tl">
                            <a:srgbClr val="000000"/>
                          </a:outerShdw>
                        </a:effectLst>
                        <a:latin typeface="Helvetica Light" charset="0"/>
                        <a:ea typeface="Helvetica Light" charset="0"/>
                        <a:cs typeface="Helvetica Light" charset="0"/>
                        <a:sym typeface="Helvetica Light" charset="0"/>
                      </a:endParaRPr>
                    </a:p>
                  </a:txBody>
                  <a:tcPr marL="44648" marR="44648" marT="44648" marB="44648" anchor="ctr" horzOverflow="overflow">
                    <a:lnL cap="flat">
                      <a:noFill/>
                    </a:lnL>
                    <a:lnR cap="flat">
                      <a:noFill/>
                    </a:lnR>
                    <a:lnT cap="flat">
                      <a:noFill/>
                    </a:lnT>
                    <a:lnB cap="flat">
                      <a:noFill/>
                    </a:lnB>
                    <a:lnTlToBr>
                      <a:noFill/>
                    </a:lnTlToBr>
                    <a:lnBlToTr>
                      <a:noFill/>
                    </a:lnBlToTr>
                    <a:solidFill>
                      <a:srgbClr val="4C637D"/>
                    </a:solid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pPr>
                      <a:r>
                        <a:rPr kumimoji="0" lang="tr-TR" sz="1800" b="1" i="0" u="none" strike="noStrike" cap="none" normalizeH="0" baseline="0" smtClean="0">
                          <a:ln>
                            <a:noFill/>
                          </a:ln>
                          <a:solidFill>
                            <a:srgbClr val="FFFFFF"/>
                          </a:solidFill>
                          <a:effectLst>
                            <a:outerShdw blurRad="38100" dist="38100" dir="2700000" algn="tl">
                              <a:srgbClr val="000000"/>
                            </a:outerShdw>
                          </a:effectLst>
                          <a:latin typeface="Helvetica Light" charset="0"/>
                          <a:ea typeface="Helvetica Light" charset="0"/>
                          <a:cs typeface="Helvetica Light" charset="0"/>
                          <a:sym typeface="Helvetica Light" charset="0"/>
                        </a:rPr>
                        <a:t>Split</a:t>
                      </a:r>
                      <a:endParaRPr kumimoji="0" lang="tr-TR" sz="20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endParaRPr>
                    </a:p>
                  </a:txBody>
                  <a:tcPr marL="44648" marR="44648" marT="44648" marB="44648" anchor="ctr" horzOverflow="overflow">
                    <a:lnL cap="flat">
                      <a:noFill/>
                    </a:lnL>
                    <a:lnR cap="flat">
                      <a:noFill/>
                    </a:lnR>
                    <a:lnT cap="flat">
                      <a:noFill/>
                    </a:lnT>
                    <a:lnB cap="flat">
                      <a:noFill/>
                    </a:lnB>
                    <a:lnTlToBr>
                      <a:noFill/>
                    </a:lnTlToBr>
                    <a:lnBlToTr>
                      <a:noFill/>
                    </a:lnBlToTr>
                    <a:solidFill>
                      <a:srgbClr val="4C637D"/>
                    </a:solid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pPr>
                      <a:r>
                        <a:rPr kumimoji="0" lang="tr-TR" sz="1800" b="1" i="0" u="none" strike="noStrike" cap="none" normalizeH="0" baseline="0" smtClean="0">
                          <a:ln>
                            <a:noFill/>
                          </a:ln>
                          <a:solidFill>
                            <a:srgbClr val="FFFFFF"/>
                          </a:solidFill>
                          <a:effectLst>
                            <a:outerShdw blurRad="38100" dist="38100" dir="2700000" algn="tl">
                              <a:srgbClr val="000000"/>
                            </a:outerShdw>
                          </a:effectLst>
                          <a:latin typeface="Helvetica Light" charset="0"/>
                          <a:ea typeface="Helvetica Light" charset="0"/>
                          <a:cs typeface="Helvetica Light" charset="0"/>
                          <a:sym typeface="Helvetica Light" charset="0"/>
                        </a:rPr>
                        <a:t>Steal</a:t>
                      </a:r>
                      <a:endParaRPr kumimoji="0" lang="tr-TR" sz="20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endParaRPr>
                    </a:p>
                  </a:txBody>
                  <a:tcPr marL="44648" marR="44648" marT="44648" marB="44648" anchor="ctr" horzOverflow="overflow">
                    <a:lnL cap="flat">
                      <a:noFill/>
                    </a:lnL>
                    <a:lnR cap="flat">
                      <a:noFill/>
                    </a:lnR>
                    <a:lnT cap="flat">
                      <a:noFill/>
                    </a:lnT>
                    <a:lnB cap="flat">
                      <a:noFill/>
                    </a:lnB>
                    <a:lnTlToBr>
                      <a:noFill/>
                    </a:lnTlToBr>
                    <a:lnBlToTr>
                      <a:noFill/>
                    </a:lnBlToTr>
                    <a:solidFill>
                      <a:srgbClr val="4C637D"/>
                    </a:solidFill>
                  </a:tcPr>
                </a:tc>
              </a:tr>
              <a:tr h="765721">
                <a:tc>
                  <a:txBody>
                    <a:bodyPr/>
                    <a:lstStyle/>
                    <a:p>
                      <a:pPr marL="0" marR="0" lvl="0" indent="0" algn="ctr" defTabSz="0" rtl="0" eaLnBrk="1" fontAlgn="base" latinLnBrk="0" hangingPunct="0">
                        <a:lnSpc>
                          <a:spcPct val="100000"/>
                        </a:lnSpc>
                        <a:spcBef>
                          <a:spcPct val="0"/>
                        </a:spcBef>
                        <a:spcAft>
                          <a:spcPct val="0"/>
                        </a:spcAft>
                        <a:buClrTx/>
                        <a:buSzTx/>
                        <a:buFontTx/>
                        <a:buNone/>
                        <a:tabLst/>
                      </a:pPr>
                      <a:r>
                        <a:rPr kumimoji="0" lang="tr-TR" sz="1800" b="1" i="0" u="none" strike="noStrike" cap="none" normalizeH="0" baseline="0" smtClean="0">
                          <a:ln>
                            <a:noFill/>
                          </a:ln>
                          <a:solidFill>
                            <a:srgbClr val="FFFFFF"/>
                          </a:solidFill>
                          <a:effectLst>
                            <a:outerShdw blurRad="38100" dist="38100" dir="2700000" algn="tl">
                              <a:srgbClr val="000000"/>
                            </a:outerShdw>
                          </a:effectLst>
                          <a:latin typeface="Helvetica Light" charset="0"/>
                          <a:ea typeface="Helvetica Light" charset="0"/>
                          <a:cs typeface="Helvetica Light" charset="0"/>
                          <a:sym typeface="Helvetica Light" charset="0"/>
                        </a:rPr>
                        <a:t>Split</a:t>
                      </a:r>
                      <a:endParaRPr kumimoji="0" lang="tr-TR" sz="20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endParaRPr>
                    </a:p>
                  </a:txBody>
                  <a:tcPr marL="44648" marR="44648" marT="44648" marB="44648" anchor="ctr" horzOverflow="overflow">
                    <a:lnL cap="flat">
                      <a:noFill/>
                    </a:lnL>
                    <a:lnR cap="flat">
                      <a:noFill/>
                    </a:lnR>
                    <a:lnT cap="flat">
                      <a:noFill/>
                    </a:lnT>
                    <a:lnB cap="flat">
                      <a:noFill/>
                    </a:lnB>
                    <a:lnTlToBr>
                      <a:noFill/>
                    </a:lnTlToBr>
                    <a:lnBlToTr>
                      <a:noFill/>
                    </a:lnBlToTr>
                    <a:solidFill>
                      <a:srgbClr val="4C637D"/>
                    </a:solid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rPr>
                        <a:t>50, 50</a:t>
                      </a:r>
                      <a:endParaRPr kumimoji="0" lang="tr-TR" sz="20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endParaRPr>
                    </a:p>
                  </a:txBody>
                  <a:tcPr marL="44648" marR="44648" marT="44648" marB="44648" anchor="ctr" horzOverflow="overflow">
                    <a:lnL cap="flat">
                      <a:noFill/>
                    </a:lnL>
                    <a:lnR cap="flat">
                      <a:noFill/>
                    </a:lnR>
                    <a:lnT cap="flat">
                      <a:noFill/>
                    </a:lnT>
                    <a:lnB cap="flat">
                      <a:noFill/>
                    </a:lnB>
                    <a:lnTlToBr>
                      <a:noFill/>
                    </a:lnTlToBr>
                    <a:lnBlToTr>
                      <a:noFill/>
                    </a:lnBlToTr>
                    <a:solidFill>
                      <a:srgbClr val="E6E6E6"/>
                    </a:solid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rPr>
                        <a:t>0, 100</a:t>
                      </a:r>
                      <a:endParaRPr kumimoji="0" lang="tr-TR" sz="20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endParaRPr>
                    </a:p>
                  </a:txBody>
                  <a:tcPr marL="44648" marR="44648" marT="44648" marB="44648" anchor="ctr" horzOverflow="overflow">
                    <a:lnL cap="flat">
                      <a:noFill/>
                    </a:lnL>
                    <a:lnR cap="flat">
                      <a:noFill/>
                    </a:lnR>
                    <a:lnT cap="flat">
                      <a:noFill/>
                    </a:lnT>
                    <a:lnB cap="flat">
                      <a:noFill/>
                    </a:lnB>
                    <a:lnTlToBr>
                      <a:noFill/>
                    </a:lnTlToBr>
                    <a:lnBlToTr>
                      <a:noFill/>
                    </a:lnBlToTr>
                    <a:solidFill>
                      <a:srgbClr val="E6E6E6"/>
                    </a:solidFill>
                  </a:tcPr>
                </a:tc>
              </a:tr>
              <a:tr h="765721">
                <a:tc>
                  <a:txBody>
                    <a:bodyPr/>
                    <a:lstStyle/>
                    <a:p>
                      <a:pPr marL="0" marR="0" lvl="0" indent="0" algn="ctr" defTabSz="0" rtl="0" eaLnBrk="1" fontAlgn="base" latinLnBrk="0" hangingPunct="0">
                        <a:lnSpc>
                          <a:spcPct val="100000"/>
                        </a:lnSpc>
                        <a:spcBef>
                          <a:spcPct val="0"/>
                        </a:spcBef>
                        <a:spcAft>
                          <a:spcPct val="0"/>
                        </a:spcAft>
                        <a:buClrTx/>
                        <a:buSzTx/>
                        <a:buFontTx/>
                        <a:buNone/>
                        <a:tabLst/>
                      </a:pPr>
                      <a:r>
                        <a:rPr kumimoji="0" lang="tr-TR" sz="1800" b="1" i="0" u="none" strike="noStrike" cap="none" normalizeH="0" baseline="0" smtClean="0">
                          <a:ln>
                            <a:noFill/>
                          </a:ln>
                          <a:solidFill>
                            <a:srgbClr val="FFFFFF"/>
                          </a:solidFill>
                          <a:effectLst>
                            <a:outerShdw blurRad="38100" dist="38100" dir="2700000" algn="tl">
                              <a:srgbClr val="000000"/>
                            </a:outerShdw>
                          </a:effectLst>
                          <a:latin typeface="Helvetica Light" charset="0"/>
                          <a:ea typeface="Helvetica Light" charset="0"/>
                          <a:cs typeface="Helvetica Light" charset="0"/>
                          <a:sym typeface="Helvetica Light" charset="0"/>
                        </a:rPr>
                        <a:t>Steal</a:t>
                      </a:r>
                      <a:endParaRPr kumimoji="0" lang="tr-TR" sz="20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endParaRPr>
                    </a:p>
                  </a:txBody>
                  <a:tcPr marL="44648" marR="44648" marT="44648" marB="44648" anchor="ctr" horzOverflow="overflow">
                    <a:lnL cap="flat">
                      <a:noFill/>
                    </a:lnL>
                    <a:lnR cap="flat">
                      <a:noFill/>
                    </a:lnR>
                    <a:lnT cap="flat">
                      <a:noFill/>
                    </a:lnT>
                    <a:lnB cap="flat">
                      <a:noFill/>
                    </a:lnB>
                    <a:lnTlToBr>
                      <a:noFill/>
                    </a:lnTlToBr>
                    <a:lnBlToTr>
                      <a:noFill/>
                    </a:lnBlToTr>
                    <a:solidFill>
                      <a:srgbClr val="4C637D"/>
                    </a:solid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rPr>
                        <a:t>100, 0</a:t>
                      </a:r>
                      <a:endParaRPr kumimoji="0" lang="tr-TR" sz="20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endParaRPr>
                    </a:p>
                  </a:txBody>
                  <a:tcPr marL="44648" marR="44648" marT="44648" marB="44648" anchor="ctr" horzOverflow="overflow">
                    <a:lnL cap="flat">
                      <a:noFill/>
                    </a:lnL>
                    <a:lnR cap="flat">
                      <a:noFill/>
                    </a:lnR>
                    <a:lnT cap="flat">
                      <a:noFill/>
                    </a:lnT>
                    <a:lnB cap="flat">
                      <a:noFill/>
                    </a:lnB>
                    <a:lnTlToBr>
                      <a:noFill/>
                    </a:lnTlToBr>
                    <a:lnBlToTr>
                      <a:noFill/>
                    </a:lnBlToTr>
                    <a:solidFill>
                      <a:srgbClr val="E6E6E6"/>
                    </a:solid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pPr>
                      <a:r>
                        <a:rPr kumimoji="0" lang="tr-TR" sz="1800" b="0" i="0" u="none" strike="noStrike" cap="none" normalizeH="0" baseline="0" dirty="0" smtClean="0">
                          <a:ln>
                            <a:noFill/>
                          </a:ln>
                          <a:solidFill>
                            <a:srgbClr val="000000"/>
                          </a:solidFill>
                          <a:effectLst/>
                          <a:latin typeface="Helvetica Light" charset="0"/>
                          <a:ea typeface="Helvetica Light" charset="0"/>
                          <a:cs typeface="Helvetica Light" charset="0"/>
                          <a:sym typeface="Helvetica Light" charset="0"/>
                        </a:rPr>
                        <a:t>0, 0</a:t>
                      </a:r>
                      <a:endParaRPr kumimoji="0" lang="tr-TR" sz="2000" b="0" i="0" u="none" strike="noStrike" cap="none" normalizeH="0" baseline="0" dirty="0" smtClean="0">
                        <a:ln>
                          <a:noFill/>
                        </a:ln>
                        <a:solidFill>
                          <a:srgbClr val="000000"/>
                        </a:solidFill>
                        <a:effectLst/>
                        <a:latin typeface="Helvetica Light" charset="0"/>
                        <a:ea typeface="Helvetica Light" charset="0"/>
                        <a:cs typeface="Helvetica Light" charset="0"/>
                        <a:sym typeface="Helvetica Light" charset="0"/>
                      </a:endParaRPr>
                    </a:p>
                  </a:txBody>
                  <a:tcPr marL="44648" marR="44648" marT="44648" marB="44648" anchor="ctr" horzOverflow="overflow">
                    <a:lnL cap="flat">
                      <a:noFill/>
                    </a:lnL>
                    <a:lnR cap="flat">
                      <a:noFill/>
                    </a:lnR>
                    <a:lnT cap="flat">
                      <a:noFill/>
                    </a:lnT>
                    <a:lnB cap="flat">
                      <a:noFill/>
                    </a:lnB>
                    <a:lnTlToBr>
                      <a:noFill/>
                    </a:lnTlToBr>
                    <a:lnBlToTr>
                      <a:noFill/>
                    </a:lnBlToTr>
                    <a:solidFill>
                      <a:srgbClr val="E6E6E6"/>
                    </a:solidFill>
                  </a:tcPr>
                </a:tc>
              </a:tr>
            </a:tbl>
          </a:graphicData>
        </a:graphic>
      </p:graphicFrame>
    </p:spTree>
    <p:extLst>
      <p:ext uri="{BB962C8B-B14F-4D97-AF65-F5344CB8AC3E}">
        <p14:creationId xmlns:p14="http://schemas.microsoft.com/office/powerpoint/2010/main" val="2145071285"/>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AutoShape 1"/>
          <p:cNvSpPr>
            <a:spLocks/>
          </p:cNvSpPr>
          <p:nvPr/>
        </p:nvSpPr>
        <p:spPr bwMode="auto">
          <a:xfrm>
            <a:off x="0" y="0"/>
            <a:ext cx="9144000"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w="12700" cap="flat" cmpd="sng">
            <a:noFill/>
            <a:prstDash val="solid"/>
            <a:miter lim="0"/>
            <a:headEnd/>
            <a:tailEnd/>
          </a:ln>
          <a:effectLst/>
        </p:spPr>
        <p:txBody>
          <a:bodyPr lIns="0" tIns="0" rIns="0" bIns="0" anchor="ctr"/>
          <a:lstStyle/>
          <a:p>
            <a:pPr defTabSz="914145"/>
            <a:endParaRPr lang="tr-TR" sz="1800" dirty="0">
              <a:solidFill>
                <a:srgbClr val="FFFFFF"/>
              </a:solidFill>
              <a:latin typeface="Perpetua" pitchFamily="18" charset="0"/>
              <a:ea typeface="Perpetua" pitchFamily="18" charset="0"/>
              <a:cs typeface="Perpetua" pitchFamily="18" charset="0"/>
              <a:sym typeface="Perpetua" pitchFamily="18" charset="0"/>
            </a:endParaRPr>
          </a:p>
        </p:txBody>
      </p:sp>
      <p:sp>
        <p:nvSpPr>
          <p:cNvPr id="8194" name="AutoShape 2"/>
          <p:cNvSpPr>
            <a:spLocks/>
          </p:cNvSpPr>
          <p:nvPr/>
        </p:nvSpPr>
        <p:spPr bwMode="auto">
          <a:xfrm>
            <a:off x="63624" y="69205"/>
            <a:ext cx="9013403" cy="6693917"/>
          </a:xfrm>
          <a:prstGeom prst="roundRect">
            <a:avLst>
              <a:gd name="adj" fmla="val 3468"/>
            </a:avLst>
          </a:prstGeom>
          <a:solidFill>
            <a:srgbClr val="FFFFFF"/>
          </a:solidFill>
          <a:ln w="6350" cap="sq" cmpd="sng">
            <a:solidFill>
              <a:srgbClr val="000000"/>
            </a:solidFill>
            <a:prstDash val="solid"/>
            <a:round/>
            <a:headEnd/>
            <a:tailEnd/>
          </a:ln>
          <a:effectLst/>
        </p:spPr>
        <p:txBody>
          <a:bodyPr lIns="0" tIns="0" rIns="0" bIns="0" anchor="ctr"/>
          <a:lstStyle/>
          <a:p>
            <a:pPr defTabSz="914145"/>
            <a:endParaRPr lang="tr-TR" sz="1800" dirty="0">
              <a:solidFill>
                <a:srgbClr val="FFFFFF"/>
              </a:solidFill>
              <a:latin typeface="Perpetua" pitchFamily="18" charset="0"/>
              <a:ea typeface="Perpetua" pitchFamily="18" charset="0"/>
              <a:cs typeface="Perpetua" pitchFamily="18" charset="0"/>
              <a:sym typeface="Perpetua" pitchFamily="18" charset="0"/>
            </a:endParaRPr>
          </a:p>
        </p:txBody>
      </p:sp>
      <p:sp>
        <p:nvSpPr>
          <p:cNvPr id="8195" name="Rectangle 3"/>
          <p:cNvSpPr>
            <a:spLocks noGrp="1" noChangeArrowheads="1"/>
          </p:cNvSpPr>
          <p:nvPr>
            <p:ph type="title"/>
          </p:nvPr>
        </p:nvSpPr>
        <p:spPr/>
        <p:txBody>
          <a:bodyPr lIns="64291" tIns="32146" rIns="64291" anchor="b"/>
          <a:lstStyle/>
          <a:p>
            <a:pPr defTabSz="914145"/>
            <a:r>
              <a:rPr lang="tr-TR" sz="3900" dirty="0" err="1">
                <a:solidFill>
                  <a:srgbClr val="696464"/>
                </a:solidFill>
                <a:latin typeface="Helvetica" charset="0"/>
                <a:ea typeface="Helvetica" charset="0"/>
                <a:cs typeface="Helvetica" charset="0"/>
                <a:sym typeface="Helvetica" charset="0"/>
              </a:rPr>
              <a:t>Public</a:t>
            </a:r>
            <a:r>
              <a:rPr lang="tr-TR" sz="3900" dirty="0">
                <a:solidFill>
                  <a:srgbClr val="696464"/>
                </a:solidFill>
                <a:latin typeface="Helvetica" charset="0"/>
                <a:ea typeface="Helvetica" charset="0"/>
                <a:cs typeface="Helvetica" charset="0"/>
                <a:sym typeface="Helvetica" charset="0"/>
              </a:rPr>
              <a:t> </a:t>
            </a:r>
            <a:r>
              <a:rPr lang="tr-TR" sz="3900" dirty="0" err="1">
                <a:solidFill>
                  <a:srgbClr val="696464"/>
                </a:solidFill>
                <a:latin typeface="Helvetica" charset="0"/>
                <a:ea typeface="Helvetica" charset="0"/>
                <a:cs typeface="Helvetica" charset="0"/>
                <a:sym typeface="Helvetica" charset="0"/>
              </a:rPr>
              <a:t>Good</a:t>
            </a:r>
            <a:r>
              <a:rPr lang="tr-TR" sz="3900" dirty="0">
                <a:solidFill>
                  <a:srgbClr val="696464"/>
                </a:solidFill>
                <a:latin typeface="Helvetica" charset="0"/>
                <a:ea typeface="Helvetica" charset="0"/>
                <a:cs typeface="Helvetica" charset="0"/>
                <a:sym typeface="Helvetica" charset="0"/>
              </a:rPr>
              <a:t> </a:t>
            </a:r>
            <a:r>
              <a:rPr lang="tr-TR" sz="3900" dirty="0" err="1">
                <a:solidFill>
                  <a:srgbClr val="696464"/>
                </a:solidFill>
                <a:latin typeface="Helvetica" charset="0"/>
                <a:ea typeface="Helvetica" charset="0"/>
                <a:cs typeface="Helvetica" charset="0"/>
                <a:sym typeface="Helvetica" charset="0"/>
              </a:rPr>
              <a:t>Contribution</a:t>
            </a:r>
            <a:r>
              <a:rPr lang="tr-TR" sz="3900" dirty="0">
                <a:solidFill>
                  <a:srgbClr val="696464"/>
                </a:solidFill>
                <a:latin typeface="Helvetica" charset="0"/>
                <a:ea typeface="Helvetica" charset="0"/>
                <a:cs typeface="Helvetica" charset="0"/>
                <a:sym typeface="Helvetica" charset="0"/>
              </a:rPr>
              <a:t> </a:t>
            </a:r>
            <a:r>
              <a:rPr lang="tr-TR" sz="3900" dirty="0" err="1">
                <a:solidFill>
                  <a:srgbClr val="696464"/>
                </a:solidFill>
                <a:latin typeface="Helvetica" charset="0"/>
                <a:ea typeface="Helvetica" charset="0"/>
                <a:cs typeface="Helvetica" charset="0"/>
                <a:sym typeface="Helvetica" charset="0"/>
              </a:rPr>
              <a:t>Game</a:t>
            </a:r>
            <a:endParaRPr lang="tr-TR" dirty="0"/>
          </a:p>
        </p:txBody>
      </p:sp>
      <p:sp>
        <p:nvSpPr>
          <p:cNvPr id="8196" name="Rectangle 4"/>
          <p:cNvSpPr>
            <a:spLocks noGrp="1"/>
          </p:cNvSpPr>
          <p:nvPr>
            <p:ph type="body" idx="1"/>
          </p:nvPr>
        </p:nvSpPr>
        <p:spPr bwMode="auto">
          <a:noFill/>
          <a:ln w="12700" cap="flat">
            <a:miter lim="0"/>
            <a:headEnd/>
            <a:tailEnd/>
          </a:ln>
        </p:spPr>
        <p:txBody>
          <a:bodyPr vert="horz" wrap="square" lIns="0" tIns="0" rIns="0" bIns="0" numCol="1" anchor="t" anchorCtr="0" compatLnSpc="1">
            <a:prstTxWarp prst="textNoShape">
              <a:avLst/>
            </a:prstTxWarp>
          </a:bodyPr>
          <a:lstStyle/>
          <a:p>
            <a:pPr marL="267881" indent="-267881">
              <a:buFontTx/>
              <a:buChar char="•"/>
            </a:pPr>
            <a:r>
              <a:rPr lang="tr-TR" dirty="0" err="1"/>
              <a:t>Each</a:t>
            </a:r>
            <a:r>
              <a:rPr lang="tr-TR" dirty="0"/>
              <a:t> </a:t>
            </a:r>
            <a:r>
              <a:rPr lang="tr-TR" dirty="0" err="1"/>
              <a:t>player</a:t>
            </a:r>
            <a:r>
              <a:rPr lang="tr-TR" dirty="0"/>
              <a:t> </a:t>
            </a:r>
            <a:r>
              <a:rPr lang="tr-TR" dirty="0" err="1"/>
              <a:t>decides</a:t>
            </a:r>
            <a:r>
              <a:rPr lang="tr-TR" dirty="0"/>
              <a:t> </a:t>
            </a:r>
            <a:r>
              <a:rPr lang="tr-TR" dirty="0" err="1"/>
              <a:t>whether</a:t>
            </a:r>
            <a:r>
              <a:rPr lang="tr-TR" dirty="0"/>
              <a:t> </a:t>
            </a:r>
            <a:r>
              <a:rPr lang="tr-TR" dirty="0" err="1"/>
              <a:t>to</a:t>
            </a:r>
            <a:r>
              <a:rPr lang="tr-TR" dirty="0"/>
              <a:t> </a:t>
            </a:r>
            <a:r>
              <a:rPr lang="tr-TR" dirty="0" err="1"/>
              <a:t>contribute</a:t>
            </a:r>
            <a:r>
              <a:rPr lang="tr-TR" dirty="0"/>
              <a:t> $20 </a:t>
            </a:r>
            <a:r>
              <a:rPr lang="tr-TR" dirty="0" err="1"/>
              <a:t>or</a:t>
            </a:r>
            <a:r>
              <a:rPr lang="tr-TR" dirty="0"/>
              <a:t> </a:t>
            </a:r>
            <a:r>
              <a:rPr lang="tr-TR" dirty="0" err="1"/>
              <a:t>zero</a:t>
            </a:r>
            <a:r>
              <a:rPr lang="tr-TR" dirty="0"/>
              <a:t>.</a:t>
            </a:r>
          </a:p>
          <a:p>
            <a:pPr marL="267881" indent="-267881">
              <a:buFontTx/>
              <a:buChar char="•"/>
            </a:pPr>
            <a:r>
              <a:rPr lang="tr-TR" dirty="0" err="1" smtClean="0"/>
              <a:t>Each</a:t>
            </a:r>
            <a:r>
              <a:rPr lang="tr-TR" dirty="0" smtClean="0"/>
              <a:t> </a:t>
            </a:r>
            <a:r>
              <a:rPr lang="tr-TR" dirty="0" err="1"/>
              <a:t>player</a:t>
            </a:r>
            <a:r>
              <a:rPr lang="tr-TR" dirty="0"/>
              <a:t> </a:t>
            </a:r>
            <a:r>
              <a:rPr lang="tr-TR" dirty="0" err="1"/>
              <a:t>receives</a:t>
            </a:r>
            <a:r>
              <a:rPr lang="tr-TR" dirty="0"/>
              <a:t> %75 of </a:t>
            </a:r>
            <a:r>
              <a:rPr lang="tr-TR" dirty="0" err="1"/>
              <a:t>the</a:t>
            </a:r>
            <a:r>
              <a:rPr lang="tr-TR" dirty="0"/>
              <a:t> </a:t>
            </a:r>
            <a:r>
              <a:rPr lang="tr-TR" dirty="0" err="1"/>
              <a:t>cash</a:t>
            </a:r>
            <a:r>
              <a:rPr lang="tr-TR" dirty="0"/>
              <a:t> in </a:t>
            </a:r>
            <a:r>
              <a:rPr lang="tr-TR" dirty="0" err="1"/>
              <a:t>the</a:t>
            </a:r>
            <a:r>
              <a:rPr lang="tr-TR" dirty="0"/>
              <a:t> </a:t>
            </a:r>
            <a:r>
              <a:rPr lang="tr-TR" dirty="0" err="1"/>
              <a:t>pool</a:t>
            </a:r>
            <a:r>
              <a:rPr lang="tr-TR" dirty="0"/>
              <a:t> </a:t>
            </a:r>
            <a:r>
              <a:rPr lang="tr-TR" dirty="0" err="1"/>
              <a:t>plus</a:t>
            </a:r>
            <a:r>
              <a:rPr lang="tr-TR" dirty="0"/>
              <a:t> </a:t>
            </a:r>
            <a:r>
              <a:rPr lang="tr-TR" dirty="0" err="1"/>
              <a:t>the</a:t>
            </a:r>
            <a:r>
              <a:rPr lang="tr-TR" dirty="0"/>
              <a:t> </a:t>
            </a:r>
            <a:r>
              <a:rPr lang="tr-TR" dirty="0" err="1"/>
              <a:t>money</a:t>
            </a:r>
            <a:r>
              <a:rPr lang="tr-TR" dirty="0"/>
              <a:t> </a:t>
            </a:r>
            <a:r>
              <a:rPr lang="tr-TR" dirty="0" err="1"/>
              <a:t>she</a:t>
            </a:r>
            <a:r>
              <a:rPr lang="tr-TR" dirty="0"/>
              <a:t> </a:t>
            </a:r>
            <a:r>
              <a:rPr lang="tr-TR" dirty="0" err="1"/>
              <a:t>keeps</a:t>
            </a:r>
            <a:r>
              <a:rPr lang="tr-TR" dirty="0"/>
              <a:t> </a:t>
            </a:r>
            <a:r>
              <a:rPr lang="tr-TR" dirty="0" err="1"/>
              <a:t>if</a:t>
            </a:r>
            <a:r>
              <a:rPr lang="tr-TR" dirty="0"/>
              <a:t> </a:t>
            </a:r>
            <a:r>
              <a:rPr lang="tr-TR" dirty="0" err="1"/>
              <a:t>any</a:t>
            </a:r>
            <a:r>
              <a:rPr lang="tr-TR" dirty="0"/>
              <a:t>.</a:t>
            </a:r>
          </a:p>
        </p:txBody>
      </p:sp>
      <p:graphicFrame>
        <p:nvGraphicFramePr>
          <p:cNvPr id="8197" name="Group 5"/>
          <p:cNvGraphicFramePr>
            <a:graphicFrameLocks noGrp="1"/>
          </p:cNvGraphicFramePr>
          <p:nvPr/>
        </p:nvGraphicFramePr>
        <p:xfrm>
          <a:off x="2283767" y="4028406"/>
          <a:ext cx="5295305" cy="2297163"/>
        </p:xfrm>
        <a:graphic>
          <a:graphicData uri="http://schemas.openxmlformats.org/drawingml/2006/table">
            <a:tbl>
              <a:tblPr/>
              <a:tblGrid>
                <a:gridCol w="1788170"/>
                <a:gridCol w="1799332"/>
                <a:gridCol w="1707803"/>
              </a:tblGrid>
              <a:tr h="765721">
                <a:tc>
                  <a:txBody>
                    <a:bodyPr/>
                    <a:lstStyle/>
                    <a:p>
                      <a:pPr marL="0" marR="0" lvl="0" indent="0" algn="ctr" defTabSz="0" rtl="0" eaLnBrk="1" fontAlgn="base" latinLnBrk="0" hangingPunct="0">
                        <a:lnSpc>
                          <a:spcPct val="100000"/>
                        </a:lnSpc>
                        <a:spcBef>
                          <a:spcPct val="0"/>
                        </a:spcBef>
                        <a:spcAft>
                          <a:spcPct val="0"/>
                        </a:spcAft>
                        <a:buClrTx/>
                        <a:buSzTx/>
                        <a:buFontTx/>
                        <a:buNone/>
                        <a:tabLst/>
                      </a:pPr>
                      <a:endParaRPr kumimoji="0" lang="tr-TR" sz="1800" b="1" i="0" u="none" strike="noStrike" cap="none" normalizeH="0" baseline="0" smtClean="0">
                        <a:ln>
                          <a:noFill/>
                        </a:ln>
                        <a:solidFill>
                          <a:srgbClr val="FFFFFF"/>
                        </a:solidFill>
                        <a:effectLst>
                          <a:outerShdw blurRad="38100" dist="38100" dir="2700000" algn="tl">
                            <a:srgbClr val="000000"/>
                          </a:outerShdw>
                        </a:effectLst>
                        <a:latin typeface="Helvetica Light" charset="0"/>
                        <a:ea typeface="Helvetica Light" charset="0"/>
                        <a:cs typeface="Helvetica Light" charset="0"/>
                        <a:sym typeface="Helvetica Light" charset="0"/>
                      </a:endParaRPr>
                    </a:p>
                  </a:txBody>
                  <a:tcPr marL="44648" marR="44648" marT="44648" marB="44648" anchor="ctr" horzOverflow="overflow">
                    <a:lnL cap="flat">
                      <a:noFill/>
                    </a:lnL>
                    <a:lnR cap="flat">
                      <a:noFill/>
                    </a:lnR>
                    <a:lnT cap="flat">
                      <a:noFill/>
                    </a:lnT>
                    <a:lnB cap="flat">
                      <a:noFill/>
                    </a:lnB>
                    <a:lnTlToBr>
                      <a:noFill/>
                    </a:lnTlToBr>
                    <a:lnBlToTr>
                      <a:noFill/>
                    </a:lnBlToTr>
                    <a:solidFill>
                      <a:srgbClr val="4C637D"/>
                    </a:solid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pPr>
                      <a:r>
                        <a:rPr kumimoji="0" lang="tr-TR" sz="1800" b="1" i="0" u="none" strike="noStrike" cap="none" normalizeH="0" baseline="0" smtClean="0">
                          <a:ln>
                            <a:noFill/>
                          </a:ln>
                          <a:solidFill>
                            <a:srgbClr val="FFFFFF"/>
                          </a:solidFill>
                          <a:effectLst>
                            <a:outerShdw blurRad="38100" dist="38100" dir="2700000" algn="tl">
                              <a:srgbClr val="000000"/>
                            </a:outerShdw>
                          </a:effectLst>
                          <a:latin typeface="Helvetica Light" charset="0"/>
                          <a:ea typeface="Helvetica Light" charset="0"/>
                          <a:cs typeface="Helvetica Light" charset="0"/>
                          <a:sym typeface="Helvetica Light" charset="0"/>
                        </a:rPr>
                        <a:t>Contribute</a:t>
                      </a:r>
                      <a:endParaRPr kumimoji="0" lang="tr-TR" sz="20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endParaRPr>
                    </a:p>
                  </a:txBody>
                  <a:tcPr marL="44648" marR="44648" marT="44648" marB="44648" anchor="ctr" horzOverflow="overflow">
                    <a:lnL cap="flat">
                      <a:noFill/>
                    </a:lnL>
                    <a:lnR cap="flat">
                      <a:noFill/>
                    </a:lnR>
                    <a:lnT cap="flat">
                      <a:noFill/>
                    </a:lnT>
                    <a:lnB cap="flat">
                      <a:noFill/>
                    </a:lnB>
                    <a:lnTlToBr>
                      <a:noFill/>
                    </a:lnTlToBr>
                    <a:lnBlToTr>
                      <a:noFill/>
                    </a:lnBlToTr>
                    <a:solidFill>
                      <a:srgbClr val="4C637D"/>
                    </a:solid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pPr>
                      <a:r>
                        <a:rPr kumimoji="0" lang="tr-TR" sz="1800" b="1" i="0" u="none" strike="noStrike" cap="none" normalizeH="0" baseline="0" smtClean="0">
                          <a:ln>
                            <a:noFill/>
                          </a:ln>
                          <a:solidFill>
                            <a:srgbClr val="FFFFFF"/>
                          </a:solidFill>
                          <a:effectLst>
                            <a:outerShdw blurRad="38100" dist="38100" dir="2700000" algn="tl">
                              <a:srgbClr val="000000"/>
                            </a:outerShdw>
                          </a:effectLst>
                          <a:latin typeface="Helvetica Light" charset="0"/>
                          <a:ea typeface="Helvetica Light" charset="0"/>
                          <a:cs typeface="Helvetica Light" charset="0"/>
                          <a:sym typeface="Helvetica Light" charset="0"/>
                        </a:rPr>
                        <a:t>Keep</a:t>
                      </a:r>
                      <a:endParaRPr kumimoji="0" lang="tr-TR" sz="20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endParaRPr>
                    </a:p>
                  </a:txBody>
                  <a:tcPr marL="44648" marR="44648" marT="44648" marB="44648" anchor="ctr" horzOverflow="overflow">
                    <a:lnL cap="flat">
                      <a:noFill/>
                    </a:lnL>
                    <a:lnR cap="flat">
                      <a:noFill/>
                    </a:lnR>
                    <a:lnT cap="flat">
                      <a:noFill/>
                    </a:lnT>
                    <a:lnB cap="flat">
                      <a:noFill/>
                    </a:lnB>
                    <a:lnTlToBr>
                      <a:noFill/>
                    </a:lnTlToBr>
                    <a:lnBlToTr>
                      <a:noFill/>
                    </a:lnBlToTr>
                    <a:solidFill>
                      <a:srgbClr val="4C637D"/>
                    </a:solidFill>
                  </a:tcPr>
                </a:tc>
              </a:tr>
              <a:tr h="765721">
                <a:tc>
                  <a:txBody>
                    <a:bodyPr/>
                    <a:lstStyle/>
                    <a:p>
                      <a:pPr marL="0" marR="0" lvl="0" indent="0" algn="ctr" defTabSz="0" rtl="0" eaLnBrk="1" fontAlgn="base" latinLnBrk="0" hangingPunct="0">
                        <a:lnSpc>
                          <a:spcPct val="100000"/>
                        </a:lnSpc>
                        <a:spcBef>
                          <a:spcPct val="0"/>
                        </a:spcBef>
                        <a:spcAft>
                          <a:spcPct val="0"/>
                        </a:spcAft>
                        <a:buClrTx/>
                        <a:buSzTx/>
                        <a:buFontTx/>
                        <a:buNone/>
                        <a:tabLst/>
                      </a:pPr>
                      <a:r>
                        <a:rPr kumimoji="0" lang="tr-TR" sz="1800" b="1" i="0" u="none" strike="noStrike" cap="none" normalizeH="0" baseline="0" smtClean="0">
                          <a:ln>
                            <a:noFill/>
                          </a:ln>
                          <a:solidFill>
                            <a:srgbClr val="FFFFFF"/>
                          </a:solidFill>
                          <a:effectLst>
                            <a:outerShdw blurRad="38100" dist="38100" dir="2700000" algn="tl">
                              <a:srgbClr val="000000"/>
                            </a:outerShdw>
                          </a:effectLst>
                          <a:latin typeface="Helvetica Light" charset="0"/>
                          <a:ea typeface="Helvetica Light" charset="0"/>
                          <a:cs typeface="Helvetica Light" charset="0"/>
                          <a:sym typeface="Helvetica Light" charset="0"/>
                        </a:rPr>
                        <a:t>Contribute</a:t>
                      </a:r>
                      <a:endParaRPr kumimoji="0" lang="tr-TR" sz="20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endParaRPr>
                    </a:p>
                  </a:txBody>
                  <a:tcPr marL="44648" marR="44648" marT="44648" marB="44648" anchor="ctr" horzOverflow="overflow">
                    <a:lnL cap="flat">
                      <a:noFill/>
                    </a:lnL>
                    <a:lnR cap="flat">
                      <a:noFill/>
                    </a:lnR>
                    <a:lnT cap="flat">
                      <a:noFill/>
                    </a:lnT>
                    <a:lnB cap="flat">
                      <a:noFill/>
                    </a:lnB>
                    <a:lnTlToBr>
                      <a:noFill/>
                    </a:lnTlToBr>
                    <a:lnBlToTr>
                      <a:noFill/>
                    </a:lnBlToTr>
                    <a:solidFill>
                      <a:srgbClr val="4C637D"/>
                    </a:solid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rPr>
                        <a:t>30, 30</a:t>
                      </a:r>
                      <a:endParaRPr kumimoji="0" lang="tr-TR" sz="20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endParaRPr>
                    </a:p>
                  </a:txBody>
                  <a:tcPr marL="44648" marR="44648" marT="44648" marB="44648" anchor="ctr" horzOverflow="overflow">
                    <a:lnL cap="flat">
                      <a:noFill/>
                    </a:lnL>
                    <a:lnR cap="flat">
                      <a:noFill/>
                    </a:lnR>
                    <a:lnT cap="flat">
                      <a:noFill/>
                    </a:lnT>
                    <a:lnB cap="flat">
                      <a:noFill/>
                    </a:lnB>
                    <a:lnTlToBr>
                      <a:noFill/>
                    </a:lnTlToBr>
                    <a:lnBlToTr>
                      <a:noFill/>
                    </a:lnBlToTr>
                    <a:solidFill>
                      <a:srgbClr val="E6E6E6"/>
                    </a:solid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rPr>
                        <a:t>15, 35</a:t>
                      </a:r>
                      <a:endParaRPr kumimoji="0" lang="tr-TR" sz="20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endParaRPr>
                    </a:p>
                  </a:txBody>
                  <a:tcPr marL="44648" marR="44648" marT="44648" marB="44648" anchor="ctr" horzOverflow="overflow">
                    <a:lnL cap="flat">
                      <a:noFill/>
                    </a:lnL>
                    <a:lnR cap="flat">
                      <a:noFill/>
                    </a:lnR>
                    <a:lnT cap="flat">
                      <a:noFill/>
                    </a:lnT>
                    <a:lnB cap="flat">
                      <a:noFill/>
                    </a:lnB>
                    <a:lnTlToBr>
                      <a:noFill/>
                    </a:lnTlToBr>
                    <a:lnBlToTr>
                      <a:noFill/>
                    </a:lnBlToTr>
                    <a:solidFill>
                      <a:srgbClr val="E6E6E6"/>
                    </a:solidFill>
                  </a:tcPr>
                </a:tc>
              </a:tr>
              <a:tr h="765721">
                <a:tc>
                  <a:txBody>
                    <a:bodyPr/>
                    <a:lstStyle/>
                    <a:p>
                      <a:pPr marL="0" marR="0" lvl="0" indent="0" algn="ctr" defTabSz="0" rtl="0" eaLnBrk="1" fontAlgn="base" latinLnBrk="0" hangingPunct="0">
                        <a:lnSpc>
                          <a:spcPct val="100000"/>
                        </a:lnSpc>
                        <a:spcBef>
                          <a:spcPct val="0"/>
                        </a:spcBef>
                        <a:spcAft>
                          <a:spcPct val="0"/>
                        </a:spcAft>
                        <a:buClrTx/>
                        <a:buSzTx/>
                        <a:buFontTx/>
                        <a:buNone/>
                        <a:tabLst/>
                      </a:pPr>
                      <a:r>
                        <a:rPr kumimoji="0" lang="tr-TR" sz="1800" b="1" i="0" u="none" strike="noStrike" cap="none" normalizeH="0" baseline="0" smtClean="0">
                          <a:ln>
                            <a:noFill/>
                          </a:ln>
                          <a:solidFill>
                            <a:srgbClr val="FFFFFF"/>
                          </a:solidFill>
                          <a:effectLst>
                            <a:outerShdw blurRad="38100" dist="38100" dir="2700000" algn="tl">
                              <a:srgbClr val="000000"/>
                            </a:outerShdw>
                          </a:effectLst>
                          <a:latin typeface="Helvetica Light" charset="0"/>
                          <a:ea typeface="Helvetica Light" charset="0"/>
                          <a:cs typeface="Helvetica Light" charset="0"/>
                          <a:sym typeface="Helvetica Light" charset="0"/>
                        </a:rPr>
                        <a:t>Keep</a:t>
                      </a:r>
                      <a:endParaRPr kumimoji="0" lang="tr-TR" sz="20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endParaRPr>
                    </a:p>
                  </a:txBody>
                  <a:tcPr marL="44648" marR="44648" marT="44648" marB="44648" anchor="ctr" horzOverflow="overflow">
                    <a:lnL cap="flat">
                      <a:noFill/>
                    </a:lnL>
                    <a:lnR cap="flat">
                      <a:noFill/>
                    </a:lnR>
                    <a:lnT cap="flat">
                      <a:noFill/>
                    </a:lnT>
                    <a:lnB cap="flat">
                      <a:noFill/>
                    </a:lnB>
                    <a:lnTlToBr>
                      <a:noFill/>
                    </a:lnTlToBr>
                    <a:lnBlToTr>
                      <a:noFill/>
                    </a:lnBlToTr>
                    <a:solidFill>
                      <a:srgbClr val="4C637D"/>
                    </a:solid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rPr>
                        <a:t>35, 15</a:t>
                      </a:r>
                      <a:endParaRPr kumimoji="0" lang="tr-TR" sz="20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endParaRPr>
                    </a:p>
                  </a:txBody>
                  <a:tcPr marL="44648" marR="44648" marT="44648" marB="44648" anchor="ctr" horzOverflow="overflow">
                    <a:lnL cap="flat">
                      <a:noFill/>
                    </a:lnL>
                    <a:lnR cap="flat">
                      <a:noFill/>
                    </a:lnR>
                    <a:lnT cap="flat">
                      <a:noFill/>
                    </a:lnT>
                    <a:lnB cap="flat">
                      <a:noFill/>
                    </a:lnB>
                    <a:lnTlToBr>
                      <a:noFill/>
                    </a:lnTlToBr>
                    <a:lnBlToTr>
                      <a:noFill/>
                    </a:lnBlToTr>
                    <a:solidFill>
                      <a:srgbClr val="E6E6E6"/>
                    </a:solid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rPr>
                        <a:t>20, 20</a:t>
                      </a:r>
                      <a:endParaRPr kumimoji="0" lang="tr-TR" sz="20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endParaRPr>
                    </a:p>
                  </a:txBody>
                  <a:tcPr marL="44648" marR="44648" marT="44648" marB="44648" anchor="ctr" horzOverflow="overflow">
                    <a:lnL cap="flat">
                      <a:noFill/>
                    </a:lnL>
                    <a:lnR cap="flat">
                      <a:noFill/>
                    </a:lnR>
                    <a:lnT cap="flat">
                      <a:noFill/>
                    </a:lnT>
                    <a:lnB cap="flat">
                      <a:noFill/>
                    </a:lnB>
                    <a:lnTlToBr>
                      <a:noFill/>
                    </a:lnTlToBr>
                    <a:lnBlToTr>
                      <a:noFill/>
                    </a:lnBlToTr>
                    <a:solidFill>
                      <a:srgbClr val="E6E6E6"/>
                    </a:solidFill>
                  </a:tcPr>
                </a:tc>
              </a:tr>
            </a:tbl>
          </a:graphicData>
        </a:graphic>
      </p:graphicFrame>
    </p:spTree>
    <p:extLst>
      <p:ext uri="{BB962C8B-B14F-4D97-AF65-F5344CB8AC3E}">
        <p14:creationId xmlns:p14="http://schemas.microsoft.com/office/powerpoint/2010/main" val="3957319968"/>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p:cNvSpPr>
          <p:nvPr/>
        </p:nvSpPr>
        <p:spPr bwMode="auto">
          <a:xfrm>
            <a:off x="0" y="0"/>
            <a:ext cx="9144000"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w="12700" cap="flat" cmpd="sng">
            <a:noFill/>
            <a:prstDash val="solid"/>
            <a:miter lim="0"/>
            <a:headEnd/>
            <a:tailEnd/>
          </a:ln>
          <a:effectLst/>
        </p:spPr>
        <p:txBody>
          <a:bodyPr lIns="0" tIns="0" rIns="0" bIns="0" anchor="ctr"/>
          <a:lstStyle/>
          <a:p>
            <a:pPr defTabSz="914145"/>
            <a:endParaRPr lang="tr-TR" sz="1800" dirty="0">
              <a:solidFill>
                <a:srgbClr val="FFFFFF"/>
              </a:solidFill>
              <a:latin typeface="Perpetua" pitchFamily="18" charset="0"/>
              <a:ea typeface="Perpetua" pitchFamily="18" charset="0"/>
              <a:cs typeface="Perpetua" pitchFamily="18" charset="0"/>
              <a:sym typeface="Perpetua" pitchFamily="18" charset="0"/>
            </a:endParaRPr>
          </a:p>
        </p:txBody>
      </p:sp>
      <p:sp>
        <p:nvSpPr>
          <p:cNvPr id="9218" name="AutoShape 2"/>
          <p:cNvSpPr>
            <a:spLocks/>
          </p:cNvSpPr>
          <p:nvPr/>
        </p:nvSpPr>
        <p:spPr bwMode="auto">
          <a:xfrm>
            <a:off x="63624" y="69205"/>
            <a:ext cx="9013403" cy="6693917"/>
          </a:xfrm>
          <a:prstGeom prst="roundRect">
            <a:avLst>
              <a:gd name="adj" fmla="val 3468"/>
            </a:avLst>
          </a:prstGeom>
          <a:solidFill>
            <a:srgbClr val="FFFFFF"/>
          </a:solidFill>
          <a:ln w="6350" cap="sq" cmpd="sng">
            <a:solidFill>
              <a:srgbClr val="000000"/>
            </a:solidFill>
            <a:prstDash val="solid"/>
            <a:round/>
            <a:headEnd/>
            <a:tailEnd/>
          </a:ln>
          <a:effectLst/>
        </p:spPr>
        <p:txBody>
          <a:bodyPr lIns="0" tIns="0" rIns="0" bIns="0" anchor="ctr"/>
          <a:lstStyle/>
          <a:p>
            <a:pPr defTabSz="914145"/>
            <a:endParaRPr lang="tr-TR" sz="1800" dirty="0">
              <a:solidFill>
                <a:srgbClr val="FFFFFF"/>
              </a:solidFill>
              <a:latin typeface="Perpetua" pitchFamily="18" charset="0"/>
              <a:ea typeface="Perpetua" pitchFamily="18" charset="0"/>
              <a:cs typeface="Perpetua" pitchFamily="18" charset="0"/>
              <a:sym typeface="Perpetua" pitchFamily="18" charset="0"/>
            </a:endParaRPr>
          </a:p>
        </p:txBody>
      </p:sp>
      <p:sp>
        <p:nvSpPr>
          <p:cNvPr id="9219" name="Rectangle 3"/>
          <p:cNvSpPr>
            <a:spLocks noGrp="1" noChangeArrowheads="1"/>
          </p:cNvSpPr>
          <p:nvPr>
            <p:ph type="title"/>
          </p:nvPr>
        </p:nvSpPr>
        <p:spPr/>
        <p:txBody>
          <a:bodyPr lIns="64291" tIns="32146" rIns="64291" anchor="b"/>
          <a:lstStyle/>
          <a:p>
            <a:pPr defTabSz="914145"/>
            <a:r>
              <a:rPr lang="tr-TR" sz="3900" dirty="0" err="1">
                <a:solidFill>
                  <a:srgbClr val="696464"/>
                </a:solidFill>
                <a:latin typeface="Helvetica" charset="0"/>
                <a:ea typeface="Helvetica" charset="0"/>
                <a:cs typeface="Helvetica" charset="0"/>
                <a:sym typeface="Helvetica" charset="0"/>
              </a:rPr>
              <a:t>Prisoner's</a:t>
            </a:r>
            <a:r>
              <a:rPr lang="tr-TR" sz="3900" dirty="0">
                <a:solidFill>
                  <a:srgbClr val="696464"/>
                </a:solidFill>
                <a:latin typeface="Helvetica" charset="0"/>
                <a:ea typeface="Helvetica" charset="0"/>
                <a:cs typeface="Helvetica" charset="0"/>
                <a:sym typeface="Helvetica" charset="0"/>
              </a:rPr>
              <a:t> dilemma</a:t>
            </a:r>
            <a:endParaRPr lang="tr-TR" dirty="0"/>
          </a:p>
        </p:txBody>
      </p:sp>
      <p:sp>
        <p:nvSpPr>
          <p:cNvPr id="9220" name="Rectangle 4"/>
          <p:cNvSpPr>
            <a:spLocks noGrp="1"/>
          </p:cNvSpPr>
          <p:nvPr>
            <p:ph type="body" idx="1"/>
          </p:nvPr>
        </p:nvSpPr>
        <p:spPr bwMode="auto">
          <a:noFill/>
          <a:ln w="12700" cap="flat">
            <a:miter lim="0"/>
            <a:headEnd/>
            <a:tailEnd/>
          </a:ln>
        </p:spPr>
        <p:txBody>
          <a:bodyPr vert="horz" wrap="square" lIns="0" tIns="0" rIns="0" bIns="0" numCol="1" anchor="t" anchorCtr="0" compatLnSpc="1">
            <a:prstTxWarp prst="textNoShape">
              <a:avLst/>
            </a:prstTxWarp>
          </a:bodyPr>
          <a:lstStyle/>
          <a:p>
            <a:pPr marL="267881" indent="-267881">
              <a:buFontTx/>
              <a:buChar char="•"/>
            </a:pPr>
            <a:r>
              <a:rPr lang="tr-TR" dirty="0" err="1"/>
              <a:t>Players</a:t>
            </a:r>
            <a:r>
              <a:rPr lang="tr-TR" dirty="0"/>
              <a:t>' </a:t>
            </a:r>
            <a:r>
              <a:rPr lang="tr-TR" dirty="0" err="1"/>
              <a:t>payoff</a:t>
            </a:r>
            <a:r>
              <a:rPr lang="tr-TR" dirty="0"/>
              <a:t> </a:t>
            </a:r>
          </a:p>
        </p:txBody>
      </p:sp>
      <p:graphicFrame>
        <p:nvGraphicFramePr>
          <p:cNvPr id="9221" name="Group 5"/>
          <p:cNvGraphicFramePr>
            <a:graphicFrameLocks noGrp="1"/>
          </p:cNvGraphicFramePr>
          <p:nvPr/>
        </p:nvGraphicFramePr>
        <p:xfrm>
          <a:off x="1676400" y="3276600"/>
          <a:ext cx="6526486" cy="2297163"/>
        </p:xfrm>
        <a:graphic>
          <a:graphicData uri="http://schemas.openxmlformats.org/drawingml/2006/table">
            <a:tbl>
              <a:tblPr/>
              <a:tblGrid>
                <a:gridCol w="1788170"/>
                <a:gridCol w="2393156"/>
                <a:gridCol w="2345160"/>
              </a:tblGrid>
              <a:tr h="765721">
                <a:tc>
                  <a:txBody>
                    <a:bodyPr/>
                    <a:lstStyle/>
                    <a:p>
                      <a:pPr marL="0" marR="0" lvl="0" indent="0" algn="ctr" defTabSz="0" rtl="0" eaLnBrk="1" fontAlgn="base" latinLnBrk="0" hangingPunct="0">
                        <a:lnSpc>
                          <a:spcPct val="100000"/>
                        </a:lnSpc>
                        <a:spcBef>
                          <a:spcPct val="0"/>
                        </a:spcBef>
                        <a:spcAft>
                          <a:spcPct val="0"/>
                        </a:spcAft>
                        <a:buClrTx/>
                        <a:buSzTx/>
                        <a:buFontTx/>
                        <a:buNone/>
                        <a:tabLst/>
                      </a:pPr>
                      <a:endParaRPr kumimoji="0" lang="tr-TR" sz="1800" b="1" i="0" u="none" strike="noStrike" cap="none" normalizeH="0" baseline="0" dirty="0" smtClean="0">
                        <a:ln>
                          <a:noFill/>
                        </a:ln>
                        <a:solidFill>
                          <a:srgbClr val="FFFFFF"/>
                        </a:solidFill>
                        <a:effectLst>
                          <a:outerShdw blurRad="38100" dist="38100" dir="2700000" algn="tl">
                            <a:srgbClr val="000000"/>
                          </a:outerShdw>
                        </a:effectLst>
                        <a:latin typeface="Helvetica Light" charset="0"/>
                        <a:ea typeface="Helvetica Light" charset="0"/>
                        <a:cs typeface="Helvetica Light" charset="0"/>
                        <a:sym typeface="Helvetica Light" charset="0"/>
                      </a:endParaRPr>
                    </a:p>
                  </a:txBody>
                  <a:tcPr marL="44648" marR="44648" marT="44648" marB="44648" anchor="ctr" horzOverflow="overflow">
                    <a:lnL cap="flat">
                      <a:noFill/>
                    </a:lnL>
                    <a:lnR cap="flat">
                      <a:noFill/>
                    </a:lnR>
                    <a:lnT cap="flat">
                      <a:noFill/>
                    </a:lnT>
                    <a:lnB cap="flat">
                      <a:noFill/>
                    </a:lnB>
                    <a:lnTlToBr>
                      <a:noFill/>
                    </a:lnTlToBr>
                    <a:lnBlToTr>
                      <a:noFill/>
                    </a:lnBlToTr>
                    <a:solidFill>
                      <a:srgbClr val="4C637D"/>
                    </a:solid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pPr>
                      <a:r>
                        <a:rPr kumimoji="0" lang="tr-TR" sz="1800" b="1" i="0" u="none" strike="noStrike" cap="none" normalizeH="0" baseline="0" dirty="0" err="1" smtClean="0">
                          <a:ln>
                            <a:noFill/>
                          </a:ln>
                          <a:solidFill>
                            <a:srgbClr val="FFFFFF"/>
                          </a:solidFill>
                          <a:effectLst>
                            <a:outerShdw blurRad="38100" dist="38100" dir="2700000" algn="tl">
                              <a:srgbClr val="000000"/>
                            </a:outerShdw>
                          </a:effectLst>
                          <a:latin typeface="Helvetica Light" charset="0"/>
                          <a:ea typeface="Helvetica Light" charset="0"/>
                          <a:cs typeface="Helvetica Light" charset="0"/>
                          <a:sym typeface="Helvetica Light" charset="0"/>
                        </a:rPr>
                        <a:t>Deny</a:t>
                      </a:r>
                      <a:r>
                        <a:rPr kumimoji="0" lang="tr-TR" sz="1800" b="1" i="0" u="none" strike="noStrike" cap="none" normalizeH="0" baseline="0" dirty="0" smtClean="0">
                          <a:ln>
                            <a:noFill/>
                          </a:ln>
                          <a:solidFill>
                            <a:srgbClr val="FFFFFF"/>
                          </a:solidFill>
                          <a:effectLst>
                            <a:outerShdw blurRad="38100" dist="38100" dir="2700000" algn="tl">
                              <a:srgbClr val="000000"/>
                            </a:outerShdw>
                          </a:effectLst>
                          <a:latin typeface="Helvetica Light" charset="0"/>
                          <a:ea typeface="Helvetica Light" charset="0"/>
                          <a:cs typeface="Helvetica Light" charset="0"/>
                          <a:sym typeface="Helvetica Light" charset="0"/>
                        </a:rPr>
                        <a:t> </a:t>
                      </a:r>
                      <a:endParaRPr kumimoji="0" lang="tr-TR" sz="2000" b="0" i="0" u="none" strike="noStrike" cap="none" normalizeH="0" baseline="0" dirty="0" smtClean="0">
                        <a:ln>
                          <a:noFill/>
                        </a:ln>
                        <a:solidFill>
                          <a:srgbClr val="000000"/>
                        </a:solidFill>
                        <a:effectLst/>
                        <a:latin typeface="Helvetica Light" charset="0"/>
                        <a:ea typeface="Helvetica Light" charset="0"/>
                        <a:cs typeface="Helvetica Light" charset="0"/>
                        <a:sym typeface="Helvetica Light" charset="0"/>
                      </a:endParaRPr>
                    </a:p>
                  </a:txBody>
                  <a:tcPr marL="44648" marR="44648" marT="44648" marB="44648" anchor="ctr" horzOverflow="overflow">
                    <a:lnL cap="flat">
                      <a:noFill/>
                    </a:lnL>
                    <a:lnR cap="flat">
                      <a:noFill/>
                    </a:lnR>
                    <a:lnT cap="flat">
                      <a:noFill/>
                    </a:lnT>
                    <a:lnB cap="flat">
                      <a:noFill/>
                    </a:lnB>
                    <a:lnTlToBr>
                      <a:noFill/>
                    </a:lnTlToBr>
                    <a:lnBlToTr>
                      <a:noFill/>
                    </a:lnBlToTr>
                    <a:solidFill>
                      <a:srgbClr val="4C637D"/>
                    </a:solid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pPr>
                      <a:r>
                        <a:rPr kumimoji="0" lang="tr-TR" sz="1800" b="1" i="0" u="none" strike="noStrike" cap="none" normalizeH="0" baseline="0" smtClean="0">
                          <a:ln>
                            <a:noFill/>
                          </a:ln>
                          <a:solidFill>
                            <a:srgbClr val="FFFFFF"/>
                          </a:solidFill>
                          <a:effectLst>
                            <a:outerShdw blurRad="38100" dist="38100" dir="2700000" algn="tl">
                              <a:srgbClr val="000000"/>
                            </a:outerShdw>
                          </a:effectLst>
                          <a:latin typeface="Helvetica Light" charset="0"/>
                          <a:ea typeface="Helvetica Light" charset="0"/>
                          <a:cs typeface="Helvetica Light" charset="0"/>
                          <a:sym typeface="Helvetica Light" charset="0"/>
                        </a:rPr>
                        <a:t>Confess</a:t>
                      </a:r>
                      <a:endParaRPr kumimoji="0" lang="tr-TR" sz="20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endParaRPr>
                    </a:p>
                  </a:txBody>
                  <a:tcPr marL="44648" marR="44648" marT="44648" marB="44648" anchor="ctr" horzOverflow="overflow">
                    <a:lnL cap="flat">
                      <a:noFill/>
                    </a:lnL>
                    <a:lnR cap="flat">
                      <a:noFill/>
                    </a:lnR>
                    <a:lnT cap="flat">
                      <a:noFill/>
                    </a:lnT>
                    <a:lnB cap="flat">
                      <a:noFill/>
                    </a:lnB>
                    <a:lnTlToBr>
                      <a:noFill/>
                    </a:lnTlToBr>
                    <a:lnBlToTr>
                      <a:noFill/>
                    </a:lnBlToTr>
                    <a:solidFill>
                      <a:srgbClr val="4C637D"/>
                    </a:solidFill>
                  </a:tcPr>
                </a:tc>
              </a:tr>
              <a:tr h="765721">
                <a:tc>
                  <a:txBody>
                    <a:bodyPr/>
                    <a:lstStyle/>
                    <a:p>
                      <a:pPr marL="0" marR="0" lvl="0" indent="0" algn="ctr" defTabSz="0" rtl="0" eaLnBrk="1" fontAlgn="base" latinLnBrk="0" hangingPunct="0">
                        <a:lnSpc>
                          <a:spcPct val="100000"/>
                        </a:lnSpc>
                        <a:spcBef>
                          <a:spcPct val="0"/>
                        </a:spcBef>
                        <a:spcAft>
                          <a:spcPct val="0"/>
                        </a:spcAft>
                        <a:buClrTx/>
                        <a:buSzTx/>
                        <a:buFontTx/>
                        <a:buNone/>
                        <a:tabLst/>
                      </a:pPr>
                      <a:r>
                        <a:rPr kumimoji="0" lang="tr-TR" sz="1800" b="1" i="0" u="none" strike="noStrike" cap="none" normalizeH="0" baseline="0" smtClean="0">
                          <a:ln>
                            <a:noFill/>
                          </a:ln>
                          <a:solidFill>
                            <a:srgbClr val="FFFFFF"/>
                          </a:solidFill>
                          <a:effectLst>
                            <a:outerShdw blurRad="38100" dist="38100" dir="2700000" algn="tl">
                              <a:srgbClr val="000000"/>
                            </a:outerShdw>
                          </a:effectLst>
                          <a:latin typeface="Helvetica Light" charset="0"/>
                          <a:ea typeface="Helvetica Light" charset="0"/>
                          <a:cs typeface="Helvetica Light" charset="0"/>
                          <a:sym typeface="Helvetica Light" charset="0"/>
                        </a:rPr>
                        <a:t>Deny</a:t>
                      </a:r>
                      <a:endParaRPr kumimoji="0" lang="tr-TR" sz="20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endParaRPr>
                    </a:p>
                  </a:txBody>
                  <a:tcPr marL="44648" marR="44648" marT="44648" marB="44648" anchor="ctr" horzOverflow="overflow">
                    <a:lnL cap="flat">
                      <a:noFill/>
                    </a:lnL>
                    <a:lnR cap="flat">
                      <a:noFill/>
                    </a:lnR>
                    <a:lnT cap="flat">
                      <a:noFill/>
                    </a:lnT>
                    <a:lnB cap="flat">
                      <a:noFill/>
                    </a:lnB>
                    <a:lnTlToBr>
                      <a:noFill/>
                    </a:lnTlToBr>
                    <a:lnBlToTr>
                      <a:noFill/>
                    </a:lnBlToTr>
                    <a:solidFill>
                      <a:srgbClr val="4C637D"/>
                    </a:solid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rPr>
                        <a:t>3 years, 3 years</a:t>
                      </a:r>
                      <a:endParaRPr kumimoji="0" lang="tr-TR" sz="20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endParaRPr>
                    </a:p>
                  </a:txBody>
                  <a:tcPr marL="44648" marR="44648" marT="44648" marB="44648" anchor="ctr" horzOverflow="overflow">
                    <a:lnL cap="flat">
                      <a:noFill/>
                    </a:lnL>
                    <a:lnR cap="flat">
                      <a:noFill/>
                    </a:lnR>
                    <a:lnT cap="flat">
                      <a:noFill/>
                    </a:lnT>
                    <a:lnB cap="flat">
                      <a:noFill/>
                    </a:lnB>
                    <a:lnTlToBr>
                      <a:noFill/>
                    </a:lnTlToBr>
                    <a:lnBlToTr>
                      <a:noFill/>
                    </a:lnBlToTr>
                    <a:solidFill>
                      <a:srgbClr val="E6E6E6"/>
                    </a:solid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rPr>
                        <a:t>25 years, 1 year</a:t>
                      </a:r>
                      <a:endParaRPr kumimoji="0" lang="tr-TR" sz="20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endParaRPr>
                    </a:p>
                  </a:txBody>
                  <a:tcPr marL="44648" marR="44648" marT="44648" marB="44648" anchor="ctr" horzOverflow="overflow">
                    <a:lnL cap="flat">
                      <a:noFill/>
                    </a:lnL>
                    <a:lnR cap="flat">
                      <a:noFill/>
                    </a:lnR>
                    <a:lnT cap="flat">
                      <a:noFill/>
                    </a:lnT>
                    <a:lnB cap="flat">
                      <a:noFill/>
                    </a:lnB>
                    <a:lnTlToBr>
                      <a:noFill/>
                    </a:lnTlToBr>
                    <a:lnBlToTr>
                      <a:noFill/>
                    </a:lnBlToTr>
                    <a:solidFill>
                      <a:srgbClr val="E6E6E6"/>
                    </a:solidFill>
                  </a:tcPr>
                </a:tc>
              </a:tr>
              <a:tr h="765721">
                <a:tc>
                  <a:txBody>
                    <a:bodyPr/>
                    <a:lstStyle/>
                    <a:p>
                      <a:pPr marL="0" marR="0" lvl="0" indent="0" algn="ctr" defTabSz="0" rtl="0" eaLnBrk="1" fontAlgn="base" latinLnBrk="0" hangingPunct="0">
                        <a:lnSpc>
                          <a:spcPct val="100000"/>
                        </a:lnSpc>
                        <a:spcBef>
                          <a:spcPct val="0"/>
                        </a:spcBef>
                        <a:spcAft>
                          <a:spcPct val="0"/>
                        </a:spcAft>
                        <a:buClrTx/>
                        <a:buSzTx/>
                        <a:buFontTx/>
                        <a:buNone/>
                        <a:tabLst/>
                      </a:pPr>
                      <a:r>
                        <a:rPr kumimoji="0" lang="tr-TR" sz="1800" b="1" i="0" u="none" strike="noStrike" cap="none" normalizeH="0" baseline="0" smtClean="0">
                          <a:ln>
                            <a:noFill/>
                          </a:ln>
                          <a:solidFill>
                            <a:srgbClr val="FFFFFF"/>
                          </a:solidFill>
                          <a:effectLst>
                            <a:outerShdw blurRad="38100" dist="38100" dir="2700000" algn="tl">
                              <a:srgbClr val="000000"/>
                            </a:outerShdw>
                          </a:effectLst>
                          <a:latin typeface="Helvetica Light" charset="0"/>
                          <a:ea typeface="Helvetica Light" charset="0"/>
                          <a:cs typeface="Helvetica Light" charset="0"/>
                          <a:sym typeface="Helvetica Light" charset="0"/>
                        </a:rPr>
                        <a:t>Confess</a:t>
                      </a:r>
                      <a:endParaRPr kumimoji="0" lang="tr-TR" sz="20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endParaRPr>
                    </a:p>
                  </a:txBody>
                  <a:tcPr marL="44648" marR="44648" marT="44648" marB="44648" anchor="ctr" horzOverflow="overflow">
                    <a:lnL cap="flat">
                      <a:noFill/>
                    </a:lnL>
                    <a:lnR cap="flat">
                      <a:noFill/>
                    </a:lnR>
                    <a:lnT cap="flat">
                      <a:noFill/>
                    </a:lnT>
                    <a:lnB cap="flat">
                      <a:noFill/>
                    </a:lnB>
                    <a:lnTlToBr>
                      <a:noFill/>
                    </a:lnTlToBr>
                    <a:lnBlToTr>
                      <a:noFill/>
                    </a:lnBlToTr>
                    <a:solidFill>
                      <a:srgbClr val="4C637D"/>
                    </a:solid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rPr>
                        <a:t>1 year, 25 years</a:t>
                      </a:r>
                      <a:endParaRPr kumimoji="0" lang="tr-TR" sz="20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endParaRPr>
                    </a:p>
                  </a:txBody>
                  <a:tcPr marL="44648" marR="44648" marT="44648" marB="44648" anchor="ctr" horzOverflow="overflow">
                    <a:lnL cap="flat">
                      <a:noFill/>
                    </a:lnL>
                    <a:lnR cap="flat">
                      <a:noFill/>
                    </a:lnR>
                    <a:lnT cap="flat">
                      <a:noFill/>
                    </a:lnT>
                    <a:lnB cap="flat">
                      <a:noFill/>
                    </a:lnB>
                    <a:lnTlToBr>
                      <a:noFill/>
                    </a:lnTlToBr>
                    <a:lnBlToTr>
                      <a:noFill/>
                    </a:lnBlToTr>
                    <a:solidFill>
                      <a:srgbClr val="E6E6E6"/>
                    </a:solid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pPr>
                      <a:r>
                        <a:rPr kumimoji="0" lang="tr-TR" sz="1800" b="0" i="0" u="none" strike="noStrike" cap="none" normalizeH="0" baseline="0" dirty="0" smtClean="0">
                          <a:ln>
                            <a:noFill/>
                          </a:ln>
                          <a:solidFill>
                            <a:srgbClr val="000000"/>
                          </a:solidFill>
                          <a:effectLst/>
                          <a:latin typeface="Helvetica Light" charset="0"/>
                          <a:ea typeface="Helvetica Light" charset="0"/>
                          <a:cs typeface="Helvetica Light" charset="0"/>
                          <a:sym typeface="Helvetica Light" charset="0"/>
                        </a:rPr>
                        <a:t>10 </a:t>
                      </a:r>
                      <a:r>
                        <a:rPr kumimoji="0" lang="tr-TR" sz="1800" b="0" i="0" u="none" strike="noStrike" cap="none" normalizeH="0" baseline="0" dirty="0" err="1" smtClean="0">
                          <a:ln>
                            <a:noFill/>
                          </a:ln>
                          <a:solidFill>
                            <a:srgbClr val="000000"/>
                          </a:solidFill>
                          <a:effectLst/>
                          <a:latin typeface="Helvetica Light" charset="0"/>
                          <a:ea typeface="Helvetica Light" charset="0"/>
                          <a:cs typeface="Helvetica Light" charset="0"/>
                          <a:sym typeface="Helvetica Light" charset="0"/>
                        </a:rPr>
                        <a:t>years</a:t>
                      </a:r>
                      <a:r>
                        <a:rPr kumimoji="0" lang="tr-TR" sz="1800" b="0" i="0" u="none" strike="noStrike" cap="none" normalizeH="0" baseline="0" dirty="0" smtClean="0">
                          <a:ln>
                            <a:noFill/>
                          </a:ln>
                          <a:solidFill>
                            <a:srgbClr val="000000"/>
                          </a:solidFill>
                          <a:effectLst/>
                          <a:latin typeface="Helvetica Light" charset="0"/>
                          <a:ea typeface="Helvetica Light" charset="0"/>
                          <a:cs typeface="Helvetica Light" charset="0"/>
                          <a:sym typeface="Helvetica Light" charset="0"/>
                        </a:rPr>
                        <a:t>, 10 </a:t>
                      </a:r>
                      <a:r>
                        <a:rPr kumimoji="0" lang="tr-TR" sz="1800" b="0" i="0" u="none" strike="noStrike" cap="none" normalizeH="0" baseline="0" dirty="0" err="1" smtClean="0">
                          <a:ln>
                            <a:noFill/>
                          </a:ln>
                          <a:solidFill>
                            <a:srgbClr val="000000"/>
                          </a:solidFill>
                          <a:effectLst/>
                          <a:latin typeface="Helvetica Light" charset="0"/>
                          <a:ea typeface="Helvetica Light" charset="0"/>
                          <a:cs typeface="Helvetica Light" charset="0"/>
                          <a:sym typeface="Helvetica Light" charset="0"/>
                        </a:rPr>
                        <a:t>years</a:t>
                      </a:r>
                      <a:endParaRPr kumimoji="0" lang="tr-TR" sz="2000" b="0" i="0" u="none" strike="noStrike" cap="none" normalizeH="0" baseline="0" dirty="0" smtClean="0">
                        <a:ln>
                          <a:noFill/>
                        </a:ln>
                        <a:solidFill>
                          <a:srgbClr val="000000"/>
                        </a:solidFill>
                        <a:effectLst/>
                        <a:latin typeface="Helvetica Light" charset="0"/>
                        <a:ea typeface="Helvetica Light" charset="0"/>
                        <a:cs typeface="Helvetica Light" charset="0"/>
                        <a:sym typeface="Helvetica Light" charset="0"/>
                      </a:endParaRPr>
                    </a:p>
                  </a:txBody>
                  <a:tcPr marL="44648" marR="44648" marT="44648" marB="44648" anchor="ctr" horzOverflow="overflow">
                    <a:lnL cap="flat">
                      <a:noFill/>
                    </a:lnL>
                    <a:lnR cap="flat">
                      <a:noFill/>
                    </a:lnR>
                    <a:lnT cap="flat">
                      <a:noFill/>
                    </a:lnT>
                    <a:lnB cap="flat">
                      <a:noFill/>
                    </a:lnB>
                    <a:lnTlToBr>
                      <a:noFill/>
                    </a:lnTlToBr>
                    <a:lnBlToTr>
                      <a:noFill/>
                    </a:lnBlToTr>
                    <a:solidFill>
                      <a:srgbClr val="E6E6E6"/>
                    </a:solidFill>
                  </a:tcPr>
                </a:tc>
              </a:tr>
            </a:tbl>
          </a:graphicData>
        </a:graphic>
      </p:graphicFrame>
    </p:spTree>
    <p:extLst>
      <p:ext uri="{BB962C8B-B14F-4D97-AF65-F5344CB8AC3E}">
        <p14:creationId xmlns:p14="http://schemas.microsoft.com/office/powerpoint/2010/main" val="1826650460"/>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TRAGEDY of the COMMONS</a:t>
            </a:r>
            <a:endParaRPr lang="tr-TR" dirty="0"/>
          </a:p>
        </p:txBody>
      </p:sp>
      <p:sp>
        <p:nvSpPr>
          <p:cNvPr id="5" name="Text Placeholder 4"/>
          <p:cNvSpPr>
            <a:spLocks noGrp="1"/>
          </p:cNvSpPr>
          <p:nvPr>
            <p:ph type="body" idx="1"/>
          </p:nvPr>
        </p:nvSpPr>
        <p:spPr/>
        <p:txBody>
          <a:bodyPr/>
          <a:lstStyle/>
          <a:p>
            <a:endParaRPr lang="tr-TR"/>
          </a:p>
        </p:txBody>
      </p:sp>
    </p:spTree>
    <p:extLst>
      <p:ext uri="{BB962C8B-B14F-4D97-AF65-F5344CB8AC3E}">
        <p14:creationId xmlns:p14="http://schemas.microsoft.com/office/powerpoint/2010/main" val="1517489713"/>
      </p:ext>
    </p:extLst>
  </p:cSld>
  <p:clrMapOvr>
    <a:masterClrMapping/>
  </p:clrMapOvr>
  <p:transition spd="med">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AutoShape 1"/>
          <p:cNvSpPr>
            <a:spLocks/>
          </p:cNvSpPr>
          <p:nvPr/>
        </p:nvSpPr>
        <p:spPr bwMode="auto">
          <a:xfrm>
            <a:off x="0" y="0"/>
            <a:ext cx="9144000"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w="12700" cap="flat" cmpd="sng">
            <a:noFill/>
            <a:prstDash val="solid"/>
            <a:miter lim="0"/>
            <a:headEnd/>
            <a:tailEnd/>
          </a:ln>
          <a:effectLst/>
        </p:spPr>
        <p:txBody>
          <a:bodyPr lIns="0" tIns="0" rIns="0" bIns="0" anchor="ctr"/>
          <a:lstStyle/>
          <a:p>
            <a:pPr defTabSz="914145"/>
            <a:endParaRPr lang="tr-TR" sz="1800" dirty="0">
              <a:solidFill>
                <a:srgbClr val="FFFFFF"/>
              </a:solidFill>
              <a:latin typeface="Perpetua" pitchFamily="18" charset="0"/>
              <a:ea typeface="Perpetua" pitchFamily="18" charset="0"/>
              <a:cs typeface="Perpetua" pitchFamily="18" charset="0"/>
              <a:sym typeface="Perpetua" pitchFamily="18" charset="0"/>
            </a:endParaRPr>
          </a:p>
        </p:txBody>
      </p:sp>
      <p:sp>
        <p:nvSpPr>
          <p:cNvPr id="5122" name="AutoShape 2"/>
          <p:cNvSpPr>
            <a:spLocks/>
          </p:cNvSpPr>
          <p:nvPr/>
        </p:nvSpPr>
        <p:spPr bwMode="auto">
          <a:xfrm>
            <a:off x="63624" y="69205"/>
            <a:ext cx="9013403" cy="6693917"/>
          </a:xfrm>
          <a:prstGeom prst="roundRect">
            <a:avLst>
              <a:gd name="adj" fmla="val 3468"/>
            </a:avLst>
          </a:prstGeom>
          <a:solidFill>
            <a:srgbClr val="FFFFFF"/>
          </a:solidFill>
          <a:ln w="6350" cap="sq" cmpd="sng">
            <a:solidFill>
              <a:srgbClr val="000000"/>
            </a:solidFill>
            <a:prstDash val="solid"/>
            <a:round/>
            <a:headEnd/>
            <a:tailEnd/>
          </a:ln>
          <a:effectLst/>
        </p:spPr>
        <p:txBody>
          <a:bodyPr lIns="0" tIns="0" rIns="0" bIns="0" anchor="ctr"/>
          <a:lstStyle/>
          <a:p>
            <a:pPr defTabSz="914145"/>
            <a:endParaRPr lang="tr-TR" sz="1800" dirty="0">
              <a:solidFill>
                <a:srgbClr val="FFFFFF"/>
              </a:solidFill>
              <a:latin typeface="Perpetua" pitchFamily="18" charset="0"/>
              <a:ea typeface="Perpetua" pitchFamily="18" charset="0"/>
              <a:cs typeface="Perpetua" pitchFamily="18" charset="0"/>
              <a:sym typeface="Perpetua" pitchFamily="18" charset="0"/>
            </a:endParaRPr>
          </a:p>
        </p:txBody>
      </p:sp>
      <p:sp>
        <p:nvSpPr>
          <p:cNvPr id="5123" name="Rectangle 3"/>
          <p:cNvSpPr>
            <a:spLocks noGrp="1" noChangeArrowheads="1"/>
          </p:cNvSpPr>
          <p:nvPr>
            <p:ph type="title"/>
          </p:nvPr>
        </p:nvSpPr>
        <p:spPr/>
        <p:txBody>
          <a:bodyPr lIns="64291" tIns="32146" rIns="64291" anchor="b"/>
          <a:lstStyle/>
          <a:p>
            <a:pPr defTabSz="859452"/>
            <a:r>
              <a:rPr lang="tr-TR" sz="3700" dirty="0" err="1">
                <a:solidFill>
                  <a:srgbClr val="696464"/>
                </a:solidFill>
                <a:latin typeface="Helvetica" charset="0"/>
                <a:ea typeface="Helvetica" charset="0"/>
                <a:cs typeface="Helvetica" charset="0"/>
                <a:sym typeface="Helvetica" charset="0"/>
              </a:rPr>
              <a:t>Tragedy</a:t>
            </a:r>
            <a:r>
              <a:rPr lang="tr-TR" sz="3700" dirty="0">
                <a:solidFill>
                  <a:srgbClr val="696464"/>
                </a:solidFill>
                <a:latin typeface="Helvetica" charset="0"/>
                <a:ea typeface="Helvetica" charset="0"/>
                <a:cs typeface="Helvetica" charset="0"/>
                <a:sym typeface="Helvetica" charset="0"/>
              </a:rPr>
              <a:t> of </a:t>
            </a:r>
            <a:r>
              <a:rPr lang="tr-TR" sz="3700" dirty="0" err="1">
                <a:solidFill>
                  <a:srgbClr val="696464"/>
                </a:solidFill>
                <a:latin typeface="Helvetica" charset="0"/>
                <a:ea typeface="Helvetica" charset="0"/>
                <a:cs typeface="Helvetica" charset="0"/>
                <a:sym typeface="Helvetica" charset="0"/>
              </a:rPr>
              <a:t>the</a:t>
            </a:r>
            <a:r>
              <a:rPr lang="tr-TR" sz="3700" dirty="0">
                <a:solidFill>
                  <a:srgbClr val="696464"/>
                </a:solidFill>
                <a:latin typeface="Helvetica" charset="0"/>
                <a:ea typeface="Helvetica" charset="0"/>
                <a:cs typeface="Helvetica" charset="0"/>
                <a:sym typeface="Helvetica" charset="0"/>
              </a:rPr>
              <a:t> </a:t>
            </a:r>
            <a:r>
              <a:rPr lang="tr-TR" sz="3700" dirty="0" err="1">
                <a:solidFill>
                  <a:srgbClr val="696464"/>
                </a:solidFill>
                <a:latin typeface="Helvetica" charset="0"/>
                <a:ea typeface="Helvetica" charset="0"/>
                <a:cs typeface="Helvetica" charset="0"/>
                <a:sym typeface="Helvetica" charset="0"/>
              </a:rPr>
              <a:t>Commons</a:t>
            </a:r>
            <a:r>
              <a:rPr lang="tr-TR" sz="3700" dirty="0">
                <a:solidFill>
                  <a:srgbClr val="696464"/>
                </a:solidFill>
                <a:latin typeface="Helvetica" charset="0"/>
                <a:ea typeface="Helvetica" charset="0"/>
                <a:cs typeface="Helvetica" charset="0"/>
                <a:sym typeface="Helvetica" charset="0"/>
              </a:rPr>
              <a:t>: </a:t>
            </a:r>
            <a:r>
              <a:rPr lang="tr-TR" sz="3700" dirty="0" err="1">
                <a:solidFill>
                  <a:srgbClr val="696464"/>
                </a:solidFill>
                <a:latin typeface="Helvetica" charset="0"/>
                <a:ea typeface="Helvetica" charset="0"/>
                <a:cs typeface="Helvetica" charset="0"/>
                <a:sym typeface="Helvetica" charset="0"/>
              </a:rPr>
              <a:t>Definition</a:t>
            </a:r>
            <a:endParaRPr lang="tr-TR" dirty="0"/>
          </a:p>
        </p:txBody>
      </p:sp>
      <p:sp>
        <p:nvSpPr>
          <p:cNvPr id="5124" name="Rectangle 4"/>
          <p:cNvSpPr>
            <a:spLocks noGrp="1"/>
          </p:cNvSpPr>
          <p:nvPr>
            <p:ph type="body" idx="1"/>
          </p:nvPr>
        </p:nvSpPr>
        <p:spPr bwMode="auto">
          <a:noFill/>
          <a:ln w="12700" cap="flat">
            <a:miter lim="0"/>
            <a:headEnd/>
            <a:tailEnd/>
          </a:ln>
        </p:spPr>
        <p:txBody>
          <a:bodyPr vert="horz" wrap="square" lIns="0" tIns="0" rIns="0" bIns="0" numCol="1" anchor="t" anchorCtr="0" compatLnSpc="1">
            <a:prstTxWarp prst="textNoShape">
              <a:avLst/>
            </a:prstTxWarp>
            <a:noAutofit/>
          </a:bodyPr>
          <a:lstStyle/>
          <a:p>
            <a:pPr marL="195330" indent="-195330" defTabSz="299134">
              <a:spcBef>
                <a:spcPts val="2109"/>
              </a:spcBef>
              <a:buFontTx/>
              <a:buChar char="•"/>
            </a:pPr>
            <a:r>
              <a:rPr lang="tr-TR" sz="1800" dirty="0" err="1"/>
              <a:t>The</a:t>
            </a:r>
            <a:r>
              <a:rPr lang="tr-TR" sz="1800" dirty="0"/>
              <a:t> </a:t>
            </a:r>
            <a:r>
              <a:rPr lang="tr-TR" sz="1800" dirty="0" err="1"/>
              <a:t>tragedy</a:t>
            </a:r>
            <a:r>
              <a:rPr lang="tr-TR" sz="1800" dirty="0"/>
              <a:t> of </a:t>
            </a:r>
            <a:r>
              <a:rPr lang="tr-TR" sz="1800" dirty="0" err="1"/>
              <a:t>the</a:t>
            </a:r>
            <a:r>
              <a:rPr lang="tr-TR" sz="1800" dirty="0"/>
              <a:t> </a:t>
            </a:r>
            <a:r>
              <a:rPr lang="tr-TR" sz="1800" dirty="0" err="1"/>
              <a:t>commons</a:t>
            </a:r>
            <a:r>
              <a:rPr lang="tr-TR" sz="1800" dirty="0"/>
              <a:t> is </a:t>
            </a:r>
            <a:r>
              <a:rPr lang="tr-TR" sz="1800" dirty="0" err="1"/>
              <a:t>the</a:t>
            </a:r>
            <a:r>
              <a:rPr lang="tr-TR" sz="1800" dirty="0"/>
              <a:t> </a:t>
            </a:r>
            <a:r>
              <a:rPr lang="tr-TR" sz="1800" dirty="0" err="1"/>
              <a:t>depletion</a:t>
            </a:r>
            <a:r>
              <a:rPr lang="tr-TR" sz="1800" dirty="0"/>
              <a:t> of a </a:t>
            </a:r>
            <a:r>
              <a:rPr lang="tr-TR" sz="1800" dirty="0" err="1"/>
              <a:t>shared</a:t>
            </a:r>
            <a:r>
              <a:rPr lang="tr-TR" sz="1800" dirty="0"/>
              <a:t> </a:t>
            </a:r>
            <a:r>
              <a:rPr lang="tr-TR" sz="1800" dirty="0" err="1"/>
              <a:t>resource</a:t>
            </a:r>
            <a:r>
              <a:rPr lang="tr-TR" sz="1800" dirty="0"/>
              <a:t> </a:t>
            </a:r>
            <a:r>
              <a:rPr lang="tr-TR" sz="1800" dirty="0" err="1"/>
              <a:t>by</a:t>
            </a:r>
            <a:r>
              <a:rPr lang="tr-TR" sz="1800" dirty="0"/>
              <a:t> </a:t>
            </a:r>
            <a:r>
              <a:rPr lang="tr-TR" sz="1800" dirty="0" err="1"/>
              <a:t>individuals</a:t>
            </a:r>
            <a:r>
              <a:rPr lang="tr-TR" sz="1800" dirty="0"/>
              <a:t>, </a:t>
            </a:r>
            <a:r>
              <a:rPr lang="tr-TR" sz="1800" dirty="0" err="1"/>
              <a:t>acting</a:t>
            </a:r>
            <a:r>
              <a:rPr lang="tr-TR" sz="1800" dirty="0"/>
              <a:t> </a:t>
            </a:r>
            <a:r>
              <a:rPr lang="tr-TR" sz="1800" dirty="0" err="1"/>
              <a:t>independently</a:t>
            </a:r>
            <a:r>
              <a:rPr lang="tr-TR" sz="1800" dirty="0"/>
              <a:t> </a:t>
            </a:r>
            <a:r>
              <a:rPr lang="tr-TR" sz="1800" dirty="0" err="1"/>
              <a:t>and</a:t>
            </a:r>
            <a:r>
              <a:rPr lang="tr-TR" sz="1800" dirty="0"/>
              <a:t> </a:t>
            </a:r>
            <a:r>
              <a:rPr lang="tr-TR" sz="1800" dirty="0" err="1"/>
              <a:t>rationally</a:t>
            </a:r>
            <a:r>
              <a:rPr lang="tr-TR" sz="1800" dirty="0"/>
              <a:t> </a:t>
            </a:r>
            <a:r>
              <a:rPr lang="tr-TR" sz="1800" dirty="0" err="1"/>
              <a:t>according</a:t>
            </a:r>
            <a:r>
              <a:rPr lang="tr-TR" sz="1800" dirty="0"/>
              <a:t> </a:t>
            </a:r>
            <a:r>
              <a:rPr lang="tr-TR" sz="1800" dirty="0" err="1"/>
              <a:t>to</a:t>
            </a:r>
            <a:r>
              <a:rPr lang="tr-TR" sz="1800" dirty="0"/>
              <a:t> </a:t>
            </a:r>
            <a:r>
              <a:rPr lang="tr-TR" sz="1800" dirty="0" err="1"/>
              <a:t>each</a:t>
            </a:r>
            <a:r>
              <a:rPr lang="tr-TR" sz="1800" dirty="0"/>
              <a:t> </a:t>
            </a:r>
            <a:r>
              <a:rPr lang="tr-TR" sz="1800" dirty="0" err="1"/>
              <a:t>one's</a:t>
            </a:r>
            <a:r>
              <a:rPr lang="tr-TR" sz="1800" dirty="0"/>
              <a:t> self-</a:t>
            </a:r>
            <a:r>
              <a:rPr lang="tr-TR" sz="1800" dirty="0" err="1"/>
              <a:t>interest</a:t>
            </a:r>
            <a:r>
              <a:rPr lang="tr-TR" sz="1800" dirty="0"/>
              <a:t>, </a:t>
            </a:r>
            <a:r>
              <a:rPr lang="tr-TR" sz="1800" dirty="0" err="1"/>
              <a:t>despite</a:t>
            </a:r>
            <a:r>
              <a:rPr lang="tr-TR" sz="1800" dirty="0"/>
              <a:t> </a:t>
            </a:r>
            <a:r>
              <a:rPr lang="tr-TR" sz="1800" dirty="0" err="1"/>
              <a:t>their</a:t>
            </a:r>
            <a:r>
              <a:rPr lang="tr-TR" sz="1800" dirty="0"/>
              <a:t> </a:t>
            </a:r>
            <a:r>
              <a:rPr lang="tr-TR" sz="1800" dirty="0" err="1"/>
              <a:t>understanding</a:t>
            </a:r>
            <a:r>
              <a:rPr lang="tr-TR" sz="1800" dirty="0"/>
              <a:t> </a:t>
            </a:r>
            <a:r>
              <a:rPr lang="tr-TR" sz="1800" dirty="0" err="1"/>
              <a:t>that</a:t>
            </a:r>
            <a:r>
              <a:rPr lang="tr-TR" sz="1800" dirty="0"/>
              <a:t> </a:t>
            </a:r>
            <a:r>
              <a:rPr lang="tr-TR" sz="1800" dirty="0" err="1"/>
              <a:t>depleting</a:t>
            </a:r>
            <a:r>
              <a:rPr lang="tr-TR" sz="1800" dirty="0"/>
              <a:t> </a:t>
            </a:r>
            <a:r>
              <a:rPr lang="tr-TR" sz="1800" dirty="0" err="1"/>
              <a:t>the</a:t>
            </a:r>
            <a:r>
              <a:rPr lang="tr-TR" sz="1800" dirty="0"/>
              <a:t> </a:t>
            </a:r>
            <a:r>
              <a:rPr lang="tr-TR" sz="1800" dirty="0" err="1"/>
              <a:t>common</a:t>
            </a:r>
            <a:r>
              <a:rPr lang="tr-TR" sz="1800" dirty="0"/>
              <a:t> </a:t>
            </a:r>
            <a:r>
              <a:rPr lang="tr-TR" sz="1800" dirty="0" err="1"/>
              <a:t>resource</a:t>
            </a:r>
            <a:r>
              <a:rPr lang="tr-TR" sz="1800" dirty="0"/>
              <a:t> is </a:t>
            </a:r>
            <a:r>
              <a:rPr lang="tr-TR" sz="1800" dirty="0" err="1"/>
              <a:t>contrary</a:t>
            </a:r>
            <a:r>
              <a:rPr lang="tr-TR" sz="1800" dirty="0"/>
              <a:t> </a:t>
            </a:r>
            <a:r>
              <a:rPr lang="tr-TR" sz="1800" dirty="0" err="1"/>
              <a:t>to</a:t>
            </a:r>
            <a:r>
              <a:rPr lang="tr-TR" sz="1800" dirty="0"/>
              <a:t> </a:t>
            </a:r>
            <a:r>
              <a:rPr lang="tr-TR" sz="1800" dirty="0" err="1"/>
              <a:t>the</a:t>
            </a:r>
            <a:r>
              <a:rPr lang="tr-TR" sz="1800" dirty="0"/>
              <a:t> </a:t>
            </a:r>
            <a:r>
              <a:rPr lang="tr-TR" sz="1800" dirty="0" err="1"/>
              <a:t>group's</a:t>
            </a:r>
            <a:r>
              <a:rPr lang="tr-TR" sz="1800" dirty="0"/>
              <a:t> </a:t>
            </a:r>
            <a:r>
              <a:rPr lang="tr-TR" sz="1800" dirty="0" err="1"/>
              <a:t>long</a:t>
            </a:r>
            <a:r>
              <a:rPr lang="tr-TR" sz="1800" dirty="0"/>
              <a:t>-</a:t>
            </a:r>
            <a:r>
              <a:rPr lang="tr-TR" sz="1800" dirty="0" err="1"/>
              <a:t>term</a:t>
            </a:r>
            <a:r>
              <a:rPr lang="tr-TR" sz="1800" dirty="0"/>
              <a:t> </a:t>
            </a:r>
            <a:r>
              <a:rPr lang="tr-TR" sz="1800" dirty="0" err="1"/>
              <a:t>best</a:t>
            </a:r>
            <a:r>
              <a:rPr lang="tr-TR" sz="1800" dirty="0"/>
              <a:t> </a:t>
            </a:r>
            <a:r>
              <a:rPr lang="tr-TR" sz="1800" dirty="0" err="1"/>
              <a:t>interests</a:t>
            </a:r>
            <a:r>
              <a:rPr lang="tr-TR" sz="1800" dirty="0"/>
              <a:t>.</a:t>
            </a:r>
          </a:p>
          <a:p>
            <a:pPr marL="195330" indent="-195330" defTabSz="299134">
              <a:spcBef>
                <a:spcPts val="2109"/>
              </a:spcBef>
              <a:buFontTx/>
              <a:buChar char="•"/>
            </a:pPr>
            <a:r>
              <a:rPr lang="tr-TR" sz="1800" dirty="0" err="1"/>
              <a:t>Medieval</a:t>
            </a:r>
            <a:r>
              <a:rPr lang="tr-TR" sz="1800" dirty="0"/>
              <a:t> </a:t>
            </a:r>
            <a:r>
              <a:rPr lang="tr-TR" sz="1800" dirty="0" err="1"/>
              <a:t>land</a:t>
            </a:r>
            <a:r>
              <a:rPr lang="tr-TR" sz="1800" dirty="0"/>
              <a:t> </a:t>
            </a:r>
            <a:r>
              <a:rPr lang="tr-TR" sz="1800" dirty="0" err="1"/>
              <a:t>tenure</a:t>
            </a:r>
            <a:r>
              <a:rPr lang="tr-TR" sz="1800" dirty="0"/>
              <a:t> in </a:t>
            </a:r>
            <a:r>
              <a:rPr lang="tr-TR" sz="1800" dirty="0" err="1"/>
              <a:t>Europe</a:t>
            </a:r>
            <a:r>
              <a:rPr lang="tr-TR" sz="1800" dirty="0"/>
              <a:t>, of </a:t>
            </a:r>
            <a:r>
              <a:rPr lang="tr-TR" sz="1800" dirty="0" err="1"/>
              <a:t>herders</a:t>
            </a:r>
            <a:r>
              <a:rPr lang="tr-TR" sz="1800" dirty="0"/>
              <a:t> </a:t>
            </a:r>
            <a:r>
              <a:rPr lang="tr-TR" sz="1800" dirty="0" err="1"/>
              <a:t>sharing</a:t>
            </a:r>
            <a:r>
              <a:rPr lang="tr-TR" sz="1800" dirty="0"/>
              <a:t> a </a:t>
            </a:r>
            <a:r>
              <a:rPr lang="tr-TR" sz="1800" dirty="0" err="1"/>
              <a:t>common</a:t>
            </a:r>
            <a:r>
              <a:rPr lang="tr-TR" sz="1800" dirty="0"/>
              <a:t> </a:t>
            </a:r>
            <a:r>
              <a:rPr lang="tr-TR" sz="1800" dirty="0" err="1"/>
              <a:t>parcel</a:t>
            </a:r>
            <a:r>
              <a:rPr lang="tr-TR" sz="1800" dirty="0"/>
              <a:t> of </a:t>
            </a:r>
            <a:r>
              <a:rPr lang="tr-TR" sz="1800" dirty="0" err="1"/>
              <a:t>land</a:t>
            </a:r>
            <a:r>
              <a:rPr lang="tr-TR" sz="1800" dirty="0"/>
              <a:t>, on </a:t>
            </a:r>
            <a:r>
              <a:rPr lang="tr-TR" sz="1800" dirty="0" err="1"/>
              <a:t>which</a:t>
            </a:r>
            <a:r>
              <a:rPr lang="tr-TR" sz="1800" dirty="0"/>
              <a:t> </a:t>
            </a:r>
            <a:r>
              <a:rPr lang="tr-TR" sz="1800" dirty="0" err="1"/>
              <a:t>they</a:t>
            </a:r>
            <a:r>
              <a:rPr lang="tr-TR" sz="1800" dirty="0"/>
              <a:t> </a:t>
            </a:r>
            <a:r>
              <a:rPr lang="tr-TR" sz="1800" dirty="0" err="1"/>
              <a:t>are</a:t>
            </a:r>
            <a:r>
              <a:rPr lang="tr-TR" sz="1800" dirty="0"/>
              <a:t> </a:t>
            </a:r>
            <a:r>
              <a:rPr lang="tr-TR" sz="1800" dirty="0" err="1"/>
              <a:t>each</a:t>
            </a:r>
            <a:r>
              <a:rPr lang="tr-TR" sz="1800" dirty="0"/>
              <a:t> </a:t>
            </a:r>
            <a:r>
              <a:rPr lang="tr-TR" sz="1800" dirty="0" err="1"/>
              <a:t>entitled</a:t>
            </a:r>
            <a:r>
              <a:rPr lang="tr-TR" sz="1800" dirty="0"/>
              <a:t> </a:t>
            </a:r>
            <a:r>
              <a:rPr lang="tr-TR" sz="1800" dirty="0" err="1"/>
              <a:t>to</a:t>
            </a:r>
            <a:r>
              <a:rPr lang="tr-TR" sz="1800" dirty="0"/>
              <a:t> </a:t>
            </a:r>
            <a:r>
              <a:rPr lang="tr-TR" sz="1800" dirty="0" err="1"/>
              <a:t>let</a:t>
            </a:r>
            <a:r>
              <a:rPr lang="tr-TR" sz="1800" dirty="0"/>
              <a:t> </a:t>
            </a:r>
            <a:r>
              <a:rPr lang="tr-TR" sz="1800" dirty="0" err="1"/>
              <a:t>their</a:t>
            </a:r>
            <a:r>
              <a:rPr lang="tr-TR" sz="1800" dirty="0"/>
              <a:t> </a:t>
            </a:r>
            <a:r>
              <a:rPr lang="tr-TR" sz="1800" dirty="0" err="1"/>
              <a:t>cows</a:t>
            </a:r>
            <a:r>
              <a:rPr lang="tr-TR" sz="1800" dirty="0"/>
              <a:t> </a:t>
            </a:r>
            <a:r>
              <a:rPr lang="tr-TR" sz="1800" dirty="0" err="1"/>
              <a:t>graze</a:t>
            </a:r>
            <a:r>
              <a:rPr lang="tr-TR" sz="1800" dirty="0"/>
              <a:t>. </a:t>
            </a:r>
            <a:r>
              <a:rPr lang="tr-TR" sz="1800" dirty="0" err="1"/>
              <a:t>It</a:t>
            </a:r>
            <a:r>
              <a:rPr lang="tr-TR" sz="1800" dirty="0"/>
              <a:t> is in </a:t>
            </a:r>
            <a:r>
              <a:rPr lang="tr-TR" sz="1800" dirty="0" err="1"/>
              <a:t>each</a:t>
            </a:r>
            <a:r>
              <a:rPr lang="tr-TR" sz="1800" dirty="0"/>
              <a:t> </a:t>
            </a:r>
            <a:r>
              <a:rPr lang="tr-TR" sz="1800" dirty="0" err="1"/>
              <a:t>herder's</a:t>
            </a:r>
            <a:r>
              <a:rPr lang="tr-TR" sz="1800" dirty="0"/>
              <a:t> </a:t>
            </a:r>
            <a:r>
              <a:rPr lang="tr-TR" sz="1800" dirty="0" err="1"/>
              <a:t>interest</a:t>
            </a:r>
            <a:r>
              <a:rPr lang="tr-TR" sz="1800" dirty="0"/>
              <a:t> </a:t>
            </a:r>
            <a:r>
              <a:rPr lang="tr-TR" sz="1800" dirty="0" err="1"/>
              <a:t>to</a:t>
            </a:r>
            <a:r>
              <a:rPr lang="tr-TR" sz="1800" dirty="0"/>
              <a:t> put </a:t>
            </a:r>
            <a:r>
              <a:rPr lang="tr-TR" sz="1800" dirty="0" err="1"/>
              <a:t>the</a:t>
            </a:r>
            <a:r>
              <a:rPr lang="tr-TR" sz="1800" dirty="0"/>
              <a:t> </a:t>
            </a:r>
            <a:r>
              <a:rPr lang="tr-TR" sz="1800" dirty="0" err="1"/>
              <a:t>next</a:t>
            </a:r>
            <a:r>
              <a:rPr lang="tr-TR" sz="1800" dirty="0"/>
              <a:t> (</a:t>
            </a:r>
            <a:r>
              <a:rPr lang="tr-TR" sz="1800" dirty="0" err="1"/>
              <a:t>and</a:t>
            </a:r>
            <a:r>
              <a:rPr lang="tr-TR" sz="1800" dirty="0"/>
              <a:t> </a:t>
            </a:r>
            <a:r>
              <a:rPr lang="tr-TR" sz="1800" dirty="0" err="1"/>
              <a:t>succeeding</a:t>
            </a:r>
            <a:r>
              <a:rPr lang="tr-TR" sz="1800" dirty="0"/>
              <a:t>) </a:t>
            </a:r>
            <a:r>
              <a:rPr lang="tr-TR" sz="1800" dirty="0" err="1"/>
              <a:t>cows</a:t>
            </a:r>
            <a:r>
              <a:rPr lang="tr-TR" sz="1800" dirty="0"/>
              <a:t> he </a:t>
            </a:r>
            <a:r>
              <a:rPr lang="tr-TR" sz="1800" dirty="0" err="1"/>
              <a:t>acquires</a:t>
            </a:r>
            <a:r>
              <a:rPr lang="tr-TR" sz="1800" dirty="0"/>
              <a:t> </a:t>
            </a:r>
            <a:r>
              <a:rPr lang="tr-TR" sz="1800" dirty="0" err="1"/>
              <a:t>onto</a:t>
            </a:r>
            <a:r>
              <a:rPr lang="tr-TR" sz="1800" dirty="0"/>
              <a:t> </a:t>
            </a:r>
            <a:r>
              <a:rPr lang="tr-TR" sz="1800" dirty="0" err="1"/>
              <a:t>the</a:t>
            </a:r>
            <a:r>
              <a:rPr lang="tr-TR" sz="1800" dirty="0"/>
              <a:t> </a:t>
            </a:r>
            <a:r>
              <a:rPr lang="tr-TR" sz="1800" dirty="0" err="1"/>
              <a:t>land</a:t>
            </a:r>
            <a:r>
              <a:rPr lang="tr-TR" sz="1800" dirty="0"/>
              <a:t>, </a:t>
            </a:r>
            <a:r>
              <a:rPr lang="tr-TR" sz="1800" dirty="0" err="1"/>
              <a:t>even</a:t>
            </a:r>
            <a:r>
              <a:rPr lang="tr-TR" sz="1800" dirty="0"/>
              <a:t> </a:t>
            </a:r>
            <a:r>
              <a:rPr lang="tr-TR" sz="1800" dirty="0" err="1"/>
              <a:t>if</a:t>
            </a:r>
            <a:r>
              <a:rPr lang="tr-TR" sz="1800" dirty="0"/>
              <a:t> </a:t>
            </a:r>
            <a:r>
              <a:rPr lang="tr-TR" sz="1800" dirty="0" err="1"/>
              <a:t>the</a:t>
            </a:r>
            <a:r>
              <a:rPr lang="tr-TR" sz="1800" dirty="0"/>
              <a:t> </a:t>
            </a:r>
            <a:r>
              <a:rPr lang="tr-TR" sz="1800" dirty="0" err="1"/>
              <a:t>quality</a:t>
            </a:r>
            <a:r>
              <a:rPr lang="tr-TR" sz="1800" dirty="0"/>
              <a:t> of </a:t>
            </a:r>
            <a:r>
              <a:rPr lang="tr-TR" sz="1800" dirty="0" err="1"/>
              <a:t>the</a:t>
            </a:r>
            <a:r>
              <a:rPr lang="tr-TR" sz="1800" dirty="0"/>
              <a:t> </a:t>
            </a:r>
            <a:r>
              <a:rPr lang="tr-TR" sz="1800" dirty="0" err="1"/>
              <a:t>common</a:t>
            </a:r>
            <a:r>
              <a:rPr lang="tr-TR" sz="1800" dirty="0"/>
              <a:t> is </a:t>
            </a:r>
            <a:r>
              <a:rPr lang="tr-TR" sz="1800" dirty="0" err="1"/>
              <a:t>damaged</a:t>
            </a:r>
            <a:r>
              <a:rPr lang="tr-TR" sz="1800" dirty="0"/>
              <a:t> </a:t>
            </a:r>
            <a:r>
              <a:rPr lang="tr-TR" sz="1800" dirty="0" err="1"/>
              <a:t>for</a:t>
            </a:r>
            <a:r>
              <a:rPr lang="tr-TR" sz="1800" dirty="0"/>
              <a:t> </a:t>
            </a:r>
            <a:r>
              <a:rPr lang="tr-TR" sz="1800" dirty="0" err="1"/>
              <a:t>all</a:t>
            </a:r>
            <a:r>
              <a:rPr lang="tr-TR" sz="1800" dirty="0"/>
              <a:t> as a </a:t>
            </a:r>
            <a:r>
              <a:rPr lang="tr-TR" sz="1800" dirty="0" err="1"/>
              <a:t>result</a:t>
            </a:r>
            <a:r>
              <a:rPr lang="tr-TR" sz="1800" dirty="0"/>
              <a:t>, </a:t>
            </a:r>
            <a:r>
              <a:rPr lang="tr-TR" sz="1800" dirty="0" err="1"/>
              <a:t>through</a:t>
            </a:r>
            <a:r>
              <a:rPr lang="tr-TR" sz="1800" dirty="0"/>
              <a:t> </a:t>
            </a:r>
            <a:r>
              <a:rPr lang="tr-TR" sz="1800" dirty="0" err="1"/>
              <a:t>overgrazing</a:t>
            </a:r>
            <a:r>
              <a:rPr lang="tr-TR" sz="1800" dirty="0"/>
              <a:t>. </a:t>
            </a:r>
            <a:r>
              <a:rPr lang="tr-TR" sz="1800" dirty="0" err="1"/>
              <a:t>The</a:t>
            </a:r>
            <a:r>
              <a:rPr lang="tr-TR" sz="1800" dirty="0"/>
              <a:t> </a:t>
            </a:r>
            <a:r>
              <a:rPr lang="tr-TR" sz="1800" dirty="0" err="1"/>
              <a:t>herder</a:t>
            </a:r>
            <a:r>
              <a:rPr lang="tr-TR" sz="1800" dirty="0"/>
              <a:t> </a:t>
            </a:r>
            <a:r>
              <a:rPr lang="tr-TR" sz="1800" dirty="0" err="1"/>
              <a:t>receives</a:t>
            </a:r>
            <a:r>
              <a:rPr lang="tr-TR" sz="1800" dirty="0"/>
              <a:t> </a:t>
            </a:r>
            <a:r>
              <a:rPr lang="tr-TR" sz="1800" dirty="0" err="1"/>
              <a:t>all</a:t>
            </a:r>
            <a:r>
              <a:rPr lang="tr-TR" sz="1800" dirty="0"/>
              <a:t> of </a:t>
            </a:r>
            <a:r>
              <a:rPr lang="tr-TR" sz="1800" dirty="0" err="1"/>
              <a:t>the</a:t>
            </a:r>
            <a:r>
              <a:rPr lang="tr-TR" sz="1800" dirty="0"/>
              <a:t> </a:t>
            </a:r>
            <a:r>
              <a:rPr lang="tr-TR" sz="1800" dirty="0" err="1"/>
              <a:t>benefits</a:t>
            </a:r>
            <a:r>
              <a:rPr lang="tr-TR" sz="1800" dirty="0"/>
              <a:t> </a:t>
            </a:r>
            <a:r>
              <a:rPr lang="tr-TR" sz="1800" dirty="0" err="1"/>
              <a:t>from</a:t>
            </a:r>
            <a:r>
              <a:rPr lang="tr-TR" sz="1800" dirty="0"/>
              <a:t> an </a:t>
            </a:r>
            <a:r>
              <a:rPr lang="tr-TR" sz="1800" dirty="0" err="1"/>
              <a:t>additional</a:t>
            </a:r>
            <a:r>
              <a:rPr lang="tr-TR" sz="1800" dirty="0"/>
              <a:t> </a:t>
            </a:r>
            <a:r>
              <a:rPr lang="tr-TR" sz="1800" dirty="0" err="1"/>
              <a:t>cow</a:t>
            </a:r>
            <a:r>
              <a:rPr lang="tr-TR" sz="1800" dirty="0"/>
              <a:t>, </a:t>
            </a:r>
            <a:r>
              <a:rPr lang="tr-TR" sz="1800" dirty="0" err="1"/>
              <a:t>while</a:t>
            </a:r>
            <a:r>
              <a:rPr lang="tr-TR" sz="1800" dirty="0"/>
              <a:t> </a:t>
            </a:r>
            <a:r>
              <a:rPr lang="tr-TR" sz="1800" dirty="0" err="1"/>
              <a:t>the</a:t>
            </a:r>
            <a:r>
              <a:rPr lang="tr-TR" sz="1800" dirty="0"/>
              <a:t> </a:t>
            </a:r>
            <a:r>
              <a:rPr lang="tr-TR" sz="1800" dirty="0" err="1"/>
              <a:t>damage</a:t>
            </a:r>
            <a:r>
              <a:rPr lang="tr-TR" sz="1800" dirty="0"/>
              <a:t> </a:t>
            </a:r>
            <a:r>
              <a:rPr lang="tr-TR" sz="1800" dirty="0" err="1"/>
              <a:t>to</a:t>
            </a:r>
            <a:r>
              <a:rPr lang="tr-TR" sz="1800" dirty="0"/>
              <a:t> </a:t>
            </a:r>
            <a:r>
              <a:rPr lang="tr-TR" sz="1800" dirty="0" err="1"/>
              <a:t>the</a:t>
            </a:r>
            <a:r>
              <a:rPr lang="tr-TR" sz="1800" dirty="0"/>
              <a:t> </a:t>
            </a:r>
            <a:r>
              <a:rPr lang="tr-TR" sz="1800" dirty="0" err="1"/>
              <a:t>common</a:t>
            </a:r>
            <a:r>
              <a:rPr lang="tr-TR" sz="1800" dirty="0"/>
              <a:t> is </a:t>
            </a:r>
            <a:r>
              <a:rPr lang="tr-TR" sz="1800" dirty="0" err="1"/>
              <a:t>shared</a:t>
            </a:r>
            <a:r>
              <a:rPr lang="tr-TR" sz="1800" dirty="0"/>
              <a:t> </a:t>
            </a:r>
            <a:r>
              <a:rPr lang="tr-TR" sz="1800" dirty="0" err="1"/>
              <a:t>by</a:t>
            </a:r>
            <a:r>
              <a:rPr lang="tr-TR" sz="1800" dirty="0"/>
              <a:t> </a:t>
            </a:r>
            <a:r>
              <a:rPr lang="tr-TR" sz="1800" dirty="0" err="1"/>
              <a:t>the</a:t>
            </a:r>
            <a:r>
              <a:rPr lang="tr-TR" sz="1800" dirty="0"/>
              <a:t> </a:t>
            </a:r>
            <a:r>
              <a:rPr lang="tr-TR" sz="1800" dirty="0" err="1"/>
              <a:t>entire</a:t>
            </a:r>
            <a:r>
              <a:rPr lang="tr-TR" sz="1800" dirty="0"/>
              <a:t> </a:t>
            </a:r>
            <a:r>
              <a:rPr lang="tr-TR" sz="1800" dirty="0" err="1"/>
              <a:t>group</a:t>
            </a:r>
            <a:r>
              <a:rPr lang="tr-TR" sz="1800" dirty="0"/>
              <a:t>. </a:t>
            </a:r>
            <a:r>
              <a:rPr lang="tr-TR" sz="1800" dirty="0" err="1"/>
              <a:t>If</a:t>
            </a:r>
            <a:r>
              <a:rPr lang="tr-TR" sz="1800" dirty="0"/>
              <a:t> </a:t>
            </a:r>
            <a:r>
              <a:rPr lang="tr-TR" sz="1800" dirty="0" err="1"/>
              <a:t>all</a:t>
            </a:r>
            <a:r>
              <a:rPr lang="tr-TR" sz="1800" dirty="0"/>
              <a:t> </a:t>
            </a:r>
            <a:r>
              <a:rPr lang="tr-TR" sz="1800" dirty="0" err="1"/>
              <a:t>herders</a:t>
            </a:r>
            <a:r>
              <a:rPr lang="tr-TR" sz="1800" dirty="0"/>
              <a:t> </a:t>
            </a:r>
            <a:r>
              <a:rPr lang="tr-TR" sz="1800" dirty="0" err="1"/>
              <a:t>make</a:t>
            </a:r>
            <a:r>
              <a:rPr lang="tr-TR" sz="1800" dirty="0"/>
              <a:t> </a:t>
            </a:r>
            <a:r>
              <a:rPr lang="tr-TR" sz="1800" dirty="0" err="1"/>
              <a:t>this</a:t>
            </a:r>
            <a:r>
              <a:rPr lang="tr-TR" sz="1800" dirty="0"/>
              <a:t> </a:t>
            </a:r>
            <a:r>
              <a:rPr lang="tr-TR" sz="1800" dirty="0" err="1"/>
              <a:t>individually</a:t>
            </a:r>
            <a:r>
              <a:rPr lang="tr-TR" sz="1800" dirty="0"/>
              <a:t> </a:t>
            </a:r>
            <a:r>
              <a:rPr lang="tr-TR" sz="1800" dirty="0" err="1"/>
              <a:t>rational</a:t>
            </a:r>
            <a:r>
              <a:rPr lang="tr-TR" sz="1800" dirty="0"/>
              <a:t> </a:t>
            </a:r>
            <a:r>
              <a:rPr lang="tr-TR" sz="1800" dirty="0" err="1"/>
              <a:t>economic</a:t>
            </a:r>
            <a:r>
              <a:rPr lang="tr-TR" sz="1800" dirty="0"/>
              <a:t> </a:t>
            </a:r>
            <a:r>
              <a:rPr lang="tr-TR" sz="1800" dirty="0" err="1"/>
              <a:t>decision</a:t>
            </a:r>
            <a:r>
              <a:rPr lang="tr-TR" sz="1800" dirty="0"/>
              <a:t>, </a:t>
            </a:r>
            <a:r>
              <a:rPr lang="tr-TR" sz="1800" dirty="0" err="1"/>
              <a:t>the</a:t>
            </a:r>
            <a:r>
              <a:rPr lang="tr-TR" sz="1800" dirty="0"/>
              <a:t> </a:t>
            </a:r>
            <a:r>
              <a:rPr lang="tr-TR" sz="1800" dirty="0" err="1"/>
              <a:t>common</a:t>
            </a:r>
            <a:r>
              <a:rPr lang="tr-TR" sz="1800" dirty="0"/>
              <a:t> </a:t>
            </a:r>
            <a:r>
              <a:rPr lang="tr-TR" sz="1800" dirty="0" err="1"/>
              <a:t>will</a:t>
            </a:r>
            <a:r>
              <a:rPr lang="tr-TR" sz="1800" dirty="0"/>
              <a:t> be </a:t>
            </a:r>
            <a:r>
              <a:rPr lang="tr-TR" sz="1800" dirty="0" err="1"/>
              <a:t>depleted</a:t>
            </a:r>
            <a:r>
              <a:rPr lang="tr-TR" sz="1800" dirty="0"/>
              <a:t> </a:t>
            </a:r>
            <a:r>
              <a:rPr lang="tr-TR" sz="1800" dirty="0" err="1"/>
              <a:t>or</a:t>
            </a:r>
            <a:r>
              <a:rPr lang="tr-TR" sz="1800" dirty="0"/>
              <a:t> </a:t>
            </a:r>
            <a:r>
              <a:rPr lang="tr-TR" sz="1800" dirty="0" err="1"/>
              <a:t>even</a:t>
            </a:r>
            <a:r>
              <a:rPr lang="tr-TR" sz="1800" dirty="0"/>
              <a:t> </a:t>
            </a:r>
            <a:r>
              <a:rPr lang="tr-TR" sz="1800" dirty="0" err="1"/>
              <a:t>destroyed</a:t>
            </a:r>
            <a:r>
              <a:rPr lang="tr-TR" sz="1800" dirty="0"/>
              <a:t>, </a:t>
            </a:r>
            <a:r>
              <a:rPr lang="tr-TR" sz="1800" dirty="0" err="1"/>
              <a:t>to</a:t>
            </a:r>
            <a:r>
              <a:rPr lang="tr-TR" sz="1800" dirty="0"/>
              <a:t> </a:t>
            </a:r>
            <a:r>
              <a:rPr lang="tr-TR" sz="1800" dirty="0" err="1"/>
              <a:t>the</a:t>
            </a:r>
            <a:r>
              <a:rPr lang="tr-TR" sz="1800" dirty="0"/>
              <a:t> </a:t>
            </a:r>
            <a:r>
              <a:rPr lang="tr-TR" sz="1800" dirty="0" err="1"/>
              <a:t>detriment</a:t>
            </a:r>
            <a:r>
              <a:rPr lang="tr-TR" sz="1800" dirty="0"/>
              <a:t> of </a:t>
            </a:r>
            <a:r>
              <a:rPr lang="tr-TR" sz="1800" dirty="0" err="1"/>
              <a:t>all</a:t>
            </a:r>
            <a:r>
              <a:rPr lang="tr-TR" sz="1800" dirty="0"/>
              <a:t>. </a:t>
            </a:r>
          </a:p>
        </p:txBody>
      </p:sp>
    </p:spTree>
    <p:extLst>
      <p:ext uri="{BB962C8B-B14F-4D97-AF65-F5344CB8AC3E}">
        <p14:creationId xmlns:p14="http://schemas.microsoft.com/office/powerpoint/2010/main" val="261876022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AutoShape 1"/>
          <p:cNvSpPr>
            <a:spLocks/>
          </p:cNvSpPr>
          <p:nvPr/>
        </p:nvSpPr>
        <p:spPr bwMode="auto">
          <a:xfrm>
            <a:off x="0" y="0"/>
            <a:ext cx="9144000"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w="12700" cap="flat" cmpd="sng">
            <a:noFill/>
            <a:prstDash val="solid"/>
            <a:miter lim="0"/>
            <a:headEnd/>
            <a:tailEnd/>
          </a:ln>
          <a:effectLst/>
        </p:spPr>
        <p:txBody>
          <a:bodyPr lIns="0" tIns="0" rIns="0" bIns="0" anchor="ctr"/>
          <a:lstStyle/>
          <a:p>
            <a:pPr defTabSz="914145"/>
            <a:endParaRPr lang="tr-TR" sz="1800" dirty="0">
              <a:solidFill>
                <a:srgbClr val="FFFFFF"/>
              </a:solidFill>
              <a:latin typeface="Perpetua" pitchFamily="18" charset="0"/>
              <a:ea typeface="Perpetua" pitchFamily="18" charset="0"/>
              <a:cs typeface="Perpetua" pitchFamily="18" charset="0"/>
              <a:sym typeface="Perpetua" pitchFamily="18" charset="0"/>
            </a:endParaRPr>
          </a:p>
        </p:txBody>
      </p:sp>
      <p:sp>
        <p:nvSpPr>
          <p:cNvPr id="6146" name="AutoShape 2"/>
          <p:cNvSpPr>
            <a:spLocks/>
          </p:cNvSpPr>
          <p:nvPr/>
        </p:nvSpPr>
        <p:spPr bwMode="auto">
          <a:xfrm>
            <a:off x="63624" y="69205"/>
            <a:ext cx="9013403" cy="6693917"/>
          </a:xfrm>
          <a:prstGeom prst="roundRect">
            <a:avLst>
              <a:gd name="adj" fmla="val 3468"/>
            </a:avLst>
          </a:prstGeom>
          <a:solidFill>
            <a:srgbClr val="FFFFFF"/>
          </a:solidFill>
          <a:ln w="6350" cap="sq" cmpd="sng">
            <a:solidFill>
              <a:srgbClr val="000000"/>
            </a:solidFill>
            <a:prstDash val="solid"/>
            <a:round/>
            <a:headEnd/>
            <a:tailEnd/>
          </a:ln>
          <a:effectLst/>
        </p:spPr>
        <p:txBody>
          <a:bodyPr lIns="0" tIns="0" rIns="0" bIns="0" anchor="ctr"/>
          <a:lstStyle/>
          <a:p>
            <a:pPr defTabSz="914145"/>
            <a:endParaRPr lang="tr-TR" sz="1800" dirty="0">
              <a:solidFill>
                <a:srgbClr val="FFFFFF"/>
              </a:solidFill>
              <a:latin typeface="Perpetua" pitchFamily="18" charset="0"/>
              <a:ea typeface="Perpetua" pitchFamily="18" charset="0"/>
              <a:cs typeface="Perpetua" pitchFamily="18" charset="0"/>
              <a:sym typeface="Perpetua" pitchFamily="18" charset="0"/>
            </a:endParaRPr>
          </a:p>
        </p:txBody>
      </p:sp>
      <p:sp>
        <p:nvSpPr>
          <p:cNvPr id="6147" name="Rectangle 3"/>
          <p:cNvSpPr>
            <a:spLocks noGrp="1" noChangeArrowheads="1"/>
          </p:cNvSpPr>
          <p:nvPr>
            <p:ph type="title"/>
          </p:nvPr>
        </p:nvSpPr>
        <p:spPr/>
        <p:txBody>
          <a:bodyPr lIns="64291" tIns="32146" rIns="64291" anchor="b"/>
          <a:lstStyle/>
          <a:p>
            <a:pPr defTabSz="877311"/>
            <a:r>
              <a:rPr lang="tr-TR" sz="3800" dirty="0" err="1">
                <a:solidFill>
                  <a:srgbClr val="696464"/>
                </a:solidFill>
                <a:latin typeface="Helvetica" charset="0"/>
                <a:ea typeface="Helvetica" charset="0"/>
                <a:cs typeface="Helvetica" charset="0"/>
                <a:sym typeface="Helvetica" charset="0"/>
              </a:rPr>
              <a:t>Tragedy</a:t>
            </a:r>
            <a:r>
              <a:rPr lang="tr-TR" sz="3800" dirty="0">
                <a:solidFill>
                  <a:srgbClr val="696464"/>
                </a:solidFill>
                <a:latin typeface="Helvetica" charset="0"/>
                <a:ea typeface="Helvetica" charset="0"/>
                <a:cs typeface="Helvetica" charset="0"/>
                <a:sym typeface="Helvetica" charset="0"/>
              </a:rPr>
              <a:t> of </a:t>
            </a:r>
            <a:r>
              <a:rPr lang="tr-TR" sz="3800" dirty="0" err="1">
                <a:solidFill>
                  <a:srgbClr val="696464"/>
                </a:solidFill>
                <a:latin typeface="Helvetica" charset="0"/>
                <a:ea typeface="Helvetica" charset="0"/>
                <a:cs typeface="Helvetica" charset="0"/>
                <a:sym typeface="Helvetica" charset="0"/>
              </a:rPr>
              <a:t>the</a:t>
            </a:r>
            <a:r>
              <a:rPr lang="tr-TR" sz="3800" dirty="0">
                <a:solidFill>
                  <a:srgbClr val="696464"/>
                </a:solidFill>
                <a:latin typeface="Helvetica" charset="0"/>
                <a:ea typeface="Helvetica" charset="0"/>
                <a:cs typeface="Helvetica" charset="0"/>
                <a:sym typeface="Helvetica" charset="0"/>
              </a:rPr>
              <a:t> </a:t>
            </a:r>
            <a:r>
              <a:rPr lang="tr-TR" sz="3800" dirty="0" err="1">
                <a:solidFill>
                  <a:srgbClr val="696464"/>
                </a:solidFill>
                <a:latin typeface="Helvetica" charset="0"/>
                <a:ea typeface="Helvetica" charset="0"/>
                <a:cs typeface="Helvetica" charset="0"/>
                <a:sym typeface="Helvetica" charset="0"/>
              </a:rPr>
              <a:t>Commons</a:t>
            </a:r>
            <a:r>
              <a:rPr lang="tr-TR" sz="3800" dirty="0">
                <a:solidFill>
                  <a:srgbClr val="696464"/>
                </a:solidFill>
                <a:latin typeface="Helvetica" charset="0"/>
                <a:ea typeface="Helvetica" charset="0"/>
                <a:cs typeface="Helvetica" charset="0"/>
                <a:sym typeface="Helvetica" charset="0"/>
              </a:rPr>
              <a:t>: </a:t>
            </a:r>
            <a:r>
              <a:rPr lang="tr-TR" sz="3800" dirty="0" err="1">
                <a:solidFill>
                  <a:srgbClr val="696464"/>
                </a:solidFill>
                <a:latin typeface="Helvetica" charset="0"/>
                <a:ea typeface="Helvetica" charset="0"/>
                <a:cs typeface="Helvetica" charset="0"/>
                <a:sym typeface="Helvetica" charset="0"/>
              </a:rPr>
              <a:t>Example</a:t>
            </a:r>
            <a:endParaRPr lang="tr-TR" dirty="0"/>
          </a:p>
        </p:txBody>
      </p:sp>
      <p:sp>
        <p:nvSpPr>
          <p:cNvPr id="6148" name="Rectangle 4"/>
          <p:cNvSpPr>
            <a:spLocks noGrp="1"/>
          </p:cNvSpPr>
          <p:nvPr>
            <p:ph type="body" idx="1"/>
          </p:nvPr>
        </p:nvSpPr>
        <p:spPr bwMode="auto">
          <a:noFill/>
          <a:ln w="12700" cap="flat">
            <a:miter lim="0"/>
            <a:headEnd/>
            <a:tailEnd/>
          </a:ln>
        </p:spPr>
        <p:txBody>
          <a:bodyPr vert="horz" wrap="square" lIns="0" tIns="0" rIns="0" bIns="0" numCol="1" anchor="t" anchorCtr="0" compatLnSpc="1">
            <a:prstTxWarp prst="textNoShape">
              <a:avLst/>
            </a:prstTxWarp>
            <a:noAutofit/>
          </a:bodyPr>
          <a:lstStyle/>
          <a:p>
            <a:pPr marL="203143" indent="-203143" defTabSz="311412">
              <a:spcBef>
                <a:spcPts val="2180"/>
              </a:spcBef>
              <a:buFontTx/>
              <a:buChar char="•"/>
            </a:pPr>
            <a:r>
              <a:rPr lang="tr-TR" sz="1800" dirty="0" err="1"/>
              <a:t>There</a:t>
            </a:r>
            <a:r>
              <a:rPr lang="tr-TR" sz="1800" dirty="0"/>
              <a:t> is a </a:t>
            </a:r>
            <a:r>
              <a:rPr lang="tr-TR" sz="1800" dirty="0" err="1"/>
              <a:t>fishery</a:t>
            </a:r>
            <a:r>
              <a:rPr lang="tr-TR" sz="1800" dirty="0"/>
              <a:t> </a:t>
            </a:r>
            <a:r>
              <a:rPr lang="tr-TR" sz="1800" dirty="0" err="1"/>
              <a:t>with</a:t>
            </a:r>
            <a:r>
              <a:rPr lang="tr-TR" sz="1800" dirty="0"/>
              <a:t> 100 </a:t>
            </a:r>
            <a:r>
              <a:rPr lang="tr-TR" sz="1800" dirty="0" err="1"/>
              <a:t>fishes</a:t>
            </a:r>
            <a:r>
              <a:rPr lang="tr-TR" sz="1800" dirty="0"/>
              <a:t> in it </a:t>
            </a:r>
            <a:r>
              <a:rPr lang="tr-TR" sz="1800" dirty="0" err="1"/>
              <a:t>and</a:t>
            </a:r>
            <a:r>
              <a:rPr lang="tr-TR" sz="1800" dirty="0"/>
              <a:t> </a:t>
            </a:r>
            <a:r>
              <a:rPr lang="tr-TR" sz="1800" dirty="0" err="1"/>
              <a:t>there</a:t>
            </a:r>
            <a:r>
              <a:rPr lang="tr-TR" sz="1800" dirty="0"/>
              <a:t> </a:t>
            </a:r>
            <a:r>
              <a:rPr lang="tr-TR" sz="1800" dirty="0" err="1"/>
              <a:t>are</a:t>
            </a:r>
            <a:r>
              <a:rPr lang="tr-TR" sz="1800" dirty="0"/>
              <a:t> 10 </a:t>
            </a:r>
            <a:r>
              <a:rPr lang="tr-TR" sz="1800" dirty="0" err="1"/>
              <a:t>fishermen</a:t>
            </a:r>
            <a:r>
              <a:rPr lang="tr-TR" sz="1800" dirty="0"/>
              <a:t> </a:t>
            </a:r>
            <a:r>
              <a:rPr lang="tr-TR" sz="1800" dirty="0" err="1"/>
              <a:t>fishing</a:t>
            </a:r>
            <a:r>
              <a:rPr lang="tr-TR" sz="1800" dirty="0"/>
              <a:t> </a:t>
            </a:r>
            <a:r>
              <a:rPr lang="tr-TR" sz="1800" dirty="0" err="1"/>
              <a:t>there</a:t>
            </a:r>
            <a:r>
              <a:rPr lang="tr-TR" sz="1800" dirty="0"/>
              <a:t>. </a:t>
            </a:r>
            <a:r>
              <a:rPr lang="tr-TR" sz="1800" dirty="0" err="1"/>
              <a:t>Each</a:t>
            </a:r>
            <a:r>
              <a:rPr lang="tr-TR" sz="1800" dirty="0"/>
              <a:t> is </a:t>
            </a:r>
            <a:r>
              <a:rPr lang="tr-TR" sz="1800" dirty="0" err="1"/>
              <a:t>able</a:t>
            </a:r>
            <a:r>
              <a:rPr lang="tr-TR" sz="1800" dirty="0"/>
              <a:t> </a:t>
            </a:r>
            <a:r>
              <a:rPr lang="tr-TR" sz="1800" dirty="0" err="1"/>
              <a:t>to</a:t>
            </a:r>
            <a:r>
              <a:rPr lang="tr-TR" sz="1800" dirty="0"/>
              <a:t> </a:t>
            </a:r>
            <a:r>
              <a:rPr lang="tr-TR" sz="1800" dirty="0" err="1"/>
              <a:t>catch</a:t>
            </a:r>
            <a:r>
              <a:rPr lang="tr-TR" sz="1800" dirty="0"/>
              <a:t> 10 </a:t>
            </a:r>
            <a:r>
              <a:rPr lang="tr-TR" sz="1800" dirty="0" err="1"/>
              <a:t>fish</a:t>
            </a:r>
            <a:r>
              <a:rPr lang="tr-TR" sz="1800" dirty="0"/>
              <a:t>. </a:t>
            </a:r>
            <a:r>
              <a:rPr lang="tr-TR" sz="1800" dirty="0" err="1"/>
              <a:t>Each</a:t>
            </a:r>
            <a:r>
              <a:rPr lang="tr-TR" sz="1800" dirty="0"/>
              <a:t> </a:t>
            </a:r>
            <a:r>
              <a:rPr lang="tr-TR" sz="1800" dirty="0" err="1"/>
              <a:t>fisherman</a:t>
            </a:r>
            <a:r>
              <a:rPr lang="tr-TR" sz="1800" dirty="0"/>
              <a:t> </a:t>
            </a:r>
            <a:r>
              <a:rPr lang="tr-TR" sz="1800" dirty="0" err="1"/>
              <a:t>makes</a:t>
            </a:r>
            <a:r>
              <a:rPr lang="tr-TR" sz="1800" dirty="0"/>
              <a:t> </a:t>
            </a:r>
            <a:r>
              <a:rPr lang="tr-TR" sz="1800" dirty="0" err="1"/>
              <a:t>more</a:t>
            </a:r>
            <a:r>
              <a:rPr lang="tr-TR" sz="1800" dirty="0"/>
              <a:t> </a:t>
            </a:r>
            <a:r>
              <a:rPr lang="tr-TR" sz="1800" dirty="0" err="1"/>
              <a:t>profit</a:t>
            </a:r>
            <a:r>
              <a:rPr lang="tr-TR" sz="1800" dirty="0"/>
              <a:t> </a:t>
            </a:r>
            <a:r>
              <a:rPr lang="tr-TR" sz="1800" dirty="0" err="1"/>
              <a:t>more</a:t>
            </a:r>
            <a:r>
              <a:rPr lang="tr-TR" sz="1800" dirty="0"/>
              <a:t> he </a:t>
            </a:r>
            <a:r>
              <a:rPr lang="tr-TR" sz="1800" dirty="0" err="1"/>
              <a:t>fishes</a:t>
            </a:r>
            <a:r>
              <a:rPr lang="tr-TR" sz="1800" dirty="0"/>
              <a:t>. But </a:t>
            </a:r>
            <a:r>
              <a:rPr lang="tr-TR" sz="1800" dirty="0" err="1"/>
              <a:t>if</a:t>
            </a:r>
            <a:r>
              <a:rPr lang="tr-TR" sz="1800" dirty="0"/>
              <a:t> </a:t>
            </a:r>
            <a:r>
              <a:rPr lang="tr-TR" sz="1800" dirty="0" err="1"/>
              <a:t>each</a:t>
            </a:r>
            <a:r>
              <a:rPr lang="tr-TR" sz="1800" dirty="0"/>
              <a:t> </a:t>
            </a:r>
            <a:r>
              <a:rPr lang="tr-TR" sz="1800" dirty="0" err="1"/>
              <a:t>catches</a:t>
            </a:r>
            <a:r>
              <a:rPr lang="tr-TR" sz="1800" dirty="0"/>
              <a:t> 10 </a:t>
            </a:r>
            <a:r>
              <a:rPr lang="tr-TR" sz="1800" dirty="0" err="1"/>
              <a:t>fish</a:t>
            </a:r>
            <a:r>
              <a:rPr lang="tr-TR" sz="1800" dirty="0"/>
              <a:t>, </a:t>
            </a:r>
            <a:r>
              <a:rPr lang="tr-TR" sz="1800" dirty="0" err="1"/>
              <a:t>the</a:t>
            </a:r>
            <a:r>
              <a:rPr lang="tr-TR" sz="1800" dirty="0"/>
              <a:t> </a:t>
            </a:r>
            <a:r>
              <a:rPr lang="tr-TR" sz="1800" dirty="0" err="1"/>
              <a:t>fishery</a:t>
            </a:r>
            <a:r>
              <a:rPr lang="tr-TR" sz="1800" dirty="0"/>
              <a:t> </a:t>
            </a:r>
            <a:r>
              <a:rPr lang="tr-TR" sz="1800" dirty="0" err="1"/>
              <a:t>will</a:t>
            </a:r>
            <a:r>
              <a:rPr lang="tr-TR" sz="1800" dirty="0"/>
              <a:t> </a:t>
            </a:r>
            <a:r>
              <a:rPr lang="tr-TR" sz="1800" dirty="0" err="1"/>
              <a:t>become</a:t>
            </a:r>
            <a:r>
              <a:rPr lang="tr-TR" sz="1800" dirty="0"/>
              <a:t> </a:t>
            </a:r>
            <a:r>
              <a:rPr lang="tr-TR" sz="1800" dirty="0" err="1"/>
              <a:t>empty</a:t>
            </a:r>
            <a:r>
              <a:rPr lang="tr-TR" sz="1800" dirty="0"/>
              <a:t> </a:t>
            </a:r>
            <a:r>
              <a:rPr lang="tr-TR" sz="1800" dirty="0" err="1"/>
              <a:t>forever</a:t>
            </a:r>
            <a:r>
              <a:rPr lang="tr-TR" sz="1800" dirty="0"/>
              <a:t>. As </a:t>
            </a:r>
            <a:r>
              <a:rPr lang="tr-TR" sz="1800" dirty="0" err="1"/>
              <a:t>long</a:t>
            </a:r>
            <a:r>
              <a:rPr lang="tr-TR" sz="1800" dirty="0"/>
              <a:t> as </a:t>
            </a:r>
            <a:r>
              <a:rPr lang="tr-TR" sz="1800" dirty="0" err="1"/>
              <a:t>around</a:t>
            </a:r>
            <a:r>
              <a:rPr lang="tr-TR" sz="1800" dirty="0"/>
              <a:t> 50% of </a:t>
            </a:r>
            <a:r>
              <a:rPr lang="tr-TR" sz="1800" dirty="0" err="1"/>
              <a:t>the</a:t>
            </a:r>
            <a:r>
              <a:rPr lang="tr-TR" sz="1800" dirty="0"/>
              <a:t> </a:t>
            </a:r>
            <a:r>
              <a:rPr lang="tr-TR" sz="1800" dirty="0" err="1"/>
              <a:t>fishes</a:t>
            </a:r>
            <a:r>
              <a:rPr lang="tr-TR" sz="1800" dirty="0"/>
              <a:t> </a:t>
            </a:r>
            <a:r>
              <a:rPr lang="tr-TR" sz="1800" dirty="0" err="1"/>
              <a:t>are</a:t>
            </a:r>
            <a:r>
              <a:rPr lang="tr-TR" sz="1800" dirty="0"/>
              <a:t> not </a:t>
            </a:r>
            <a:r>
              <a:rPr lang="tr-TR" sz="1800" dirty="0" err="1"/>
              <a:t>caught</a:t>
            </a:r>
            <a:r>
              <a:rPr lang="tr-TR" sz="1800" dirty="0"/>
              <a:t> (i.e. </a:t>
            </a:r>
            <a:r>
              <a:rPr lang="tr-TR" sz="1800" dirty="0" err="1"/>
              <a:t>each</a:t>
            </a:r>
            <a:r>
              <a:rPr lang="tr-TR" sz="1800" dirty="0"/>
              <a:t> </a:t>
            </a:r>
            <a:r>
              <a:rPr lang="tr-TR" sz="1800" dirty="0" err="1"/>
              <a:t>catches</a:t>
            </a:r>
            <a:r>
              <a:rPr lang="tr-TR" sz="1800" dirty="0"/>
              <a:t> 5), </a:t>
            </a:r>
            <a:r>
              <a:rPr lang="tr-TR" sz="1800" dirty="0" err="1"/>
              <a:t>the</a:t>
            </a:r>
            <a:r>
              <a:rPr lang="tr-TR" sz="1800" dirty="0"/>
              <a:t> </a:t>
            </a:r>
            <a:r>
              <a:rPr lang="tr-TR" sz="1800" dirty="0" err="1"/>
              <a:t>fishery</a:t>
            </a:r>
            <a:r>
              <a:rPr lang="tr-TR" sz="1800" dirty="0"/>
              <a:t> is </a:t>
            </a:r>
            <a:r>
              <a:rPr lang="tr-TR" sz="1800" dirty="0" err="1"/>
              <a:t>sustainable</a:t>
            </a:r>
            <a:r>
              <a:rPr lang="tr-TR" sz="1800" dirty="0"/>
              <a:t>. </a:t>
            </a:r>
          </a:p>
          <a:p>
            <a:pPr marL="203143" indent="-203143" defTabSz="311412">
              <a:spcBef>
                <a:spcPts val="2180"/>
              </a:spcBef>
              <a:buFontTx/>
              <a:buChar char="•"/>
            </a:pPr>
            <a:r>
              <a:rPr lang="tr-TR" sz="1800" dirty="0" err="1"/>
              <a:t>The</a:t>
            </a:r>
            <a:r>
              <a:rPr lang="tr-TR" sz="1800" dirty="0"/>
              <a:t> </a:t>
            </a:r>
            <a:r>
              <a:rPr lang="tr-TR" sz="1800" dirty="0" err="1"/>
              <a:t>crux</a:t>
            </a:r>
            <a:r>
              <a:rPr lang="tr-TR" sz="1800" dirty="0"/>
              <a:t> is </a:t>
            </a:r>
            <a:r>
              <a:rPr lang="tr-TR" sz="1800" dirty="0" err="1"/>
              <a:t>that</a:t>
            </a:r>
            <a:r>
              <a:rPr lang="tr-TR" sz="1800" dirty="0"/>
              <a:t> </a:t>
            </a:r>
            <a:r>
              <a:rPr lang="tr-TR" sz="1800" dirty="0" err="1"/>
              <a:t>from</a:t>
            </a:r>
            <a:r>
              <a:rPr lang="tr-TR" sz="1800" dirty="0"/>
              <a:t> a </a:t>
            </a:r>
            <a:r>
              <a:rPr lang="tr-TR" sz="1800" dirty="0" err="1"/>
              <a:t>social</a:t>
            </a:r>
            <a:r>
              <a:rPr lang="tr-TR" sz="1800" dirty="0"/>
              <a:t> </a:t>
            </a:r>
            <a:r>
              <a:rPr lang="tr-TR" sz="1800" dirty="0" err="1"/>
              <a:t>perspective</a:t>
            </a:r>
            <a:r>
              <a:rPr lang="tr-TR" sz="1800" dirty="0"/>
              <a:t> (</a:t>
            </a:r>
            <a:r>
              <a:rPr lang="tr-TR" sz="1800" dirty="0" err="1"/>
              <a:t>and</a:t>
            </a:r>
            <a:r>
              <a:rPr lang="tr-TR" sz="1800" dirty="0"/>
              <a:t> </a:t>
            </a:r>
            <a:r>
              <a:rPr lang="tr-TR" sz="1800" dirty="0" err="1"/>
              <a:t>also</a:t>
            </a:r>
            <a:r>
              <a:rPr lang="tr-TR" sz="1800" dirty="0"/>
              <a:t> </a:t>
            </a:r>
            <a:r>
              <a:rPr lang="tr-TR" sz="1800" dirty="0" err="1"/>
              <a:t>from</a:t>
            </a:r>
            <a:r>
              <a:rPr lang="tr-TR" sz="1800" dirty="0"/>
              <a:t> </a:t>
            </a:r>
            <a:r>
              <a:rPr lang="tr-TR" sz="1800" dirty="0" err="1"/>
              <a:t>individual</a:t>
            </a:r>
            <a:r>
              <a:rPr lang="tr-TR" sz="1800" dirty="0"/>
              <a:t> </a:t>
            </a:r>
            <a:r>
              <a:rPr lang="tr-TR" sz="1800" dirty="0" err="1"/>
              <a:t>perspective</a:t>
            </a:r>
            <a:r>
              <a:rPr lang="tr-TR" sz="1800" dirty="0"/>
              <a:t> in </a:t>
            </a:r>
            <a:r>
              <a:rPr lang="tr-TR" sz="1800" dirty="0" err="1"/>
              <a:t>the</a:t>
            </a:r>
            <a:r>
              <a:rPr lang="tr-TR" sz="1800" dirty="0"/>
              <a:t> </a:t>
            </a:r>
            <a:r>
              <a:rPr lang="tr-TR" sz="1800" dirty="0" err="1"/>
              <a:t>long</a:t>
            </a:r>
            <a:r>
              <a:rPr lang="tr-TR" sz="1800" dirty="0"/>
              <a:t> </a:t>
            </a:r>
            <a:r>
              <a:rPr lang="tr-TR" sz="1800" dirty="0" err="1"/>
              <a:t>run</a:t>
            </a:r>
            <a:r>
              <a:rPr lang="tr-TR" sz="1800" dirty="0"/>
              <a:t>), </a:t>
            </a:r>
            <a:r>
              <a:rPr lang="tr-TR" sz="1800" dirty="0" err="1"/>
              <a:t>the</a:t>
            </a:r>
            <a:r>
              <a:rPr lang="tr-TR" sz="1800" dirty="0"/>
              <a:t> </a:t>
            </a:r>
            <a:r>
              <a:rPr lang="tr-TR" sz="1800" dirty="0" err="1"/>
              <a:t>best</a:t>
            </a:r>
            <a:r>
              <a:rPr lang="tr-TR" sz="1800" dirty="0"/>
              <a:t> </a:t>
            </a:r>
            <a:r>
              <a:rPr lang="tr-TR" sz="1800" dirty="0" err="1"/>
              <a:t>strategy</a:t>
            </a:r>
            <a:r>
              <a:rPr lang="tr-TR" sz="1800" dirty="0"/>
              <a:t> is </a:t>
            </a:r>
            <a:r>
              <a:rPr lang="tr-TR" sz="1800" dirty="0" err="1"/>
              <a:t>that</a:t>
            </a:r>
            <a:r>
              <a:rPr lang="tr-TR" sz="1800" dirty="0"/>
              <a:t> </a:t>
            </a:r>
            <a:r>
              <a:rPr lang="tr-TR" sz="1800" dirty="0" err="1"/>
              <a:t>each</a:t>
            </a:r>
            <a:r>
              <a:rPr lang="tr-TR" sz="1800" dirty="0"/>
              <a:t> </a:t>
            </a:r>
            <a:r>
              <a:rPr lang="tr-TR" sz="1800" dirty="0" err="1"/>
              <a:t>catches</a:t>
            </a:r>
            <a:r>
              <a:rPr lang="tr-TR" sz="1800" dirty="0"/>
              <a:t> 5 </a:t>
            </a:r>
            <a:r>
              <a:rPr lang="tr-TR" sz="1800" dirty="0" err="1"/>
              <a:t>fish</a:t>
            </a:r>
            <a:r>
              <a:rPr lang="tr-TR" sz="1800" dirty="0"/>
              <a:t>. But </a:t>
            </a:r>
            <a:r>
              <a:rPr lang="tr-TR" sz="1800" dirty="0" err="1"/>
              <a:t>from</a:t>
            </a:r>
            <a:r>
              <a:rPr lang="tr-TR" sz="1800" dirty="0"/>
              <a:t> an </a:t>
            </a:r>
            <a:r>
              <a:rPr lang="tr-TR" sz="1800" dirty="0" err="1"/>
              <a:t>individual's</a:t>
            </a:r>
            <a:r>
              <a:rPr lang="tr-TR" sz="1800" dirty="0"/>
              <a:t> </a:t>
            </a:r>
            <a:r>
              <a:rPr lang="tr-TR" sz="1800" dirty="0" err="1"/>
              <a:t>perspective</a:t>
            </a:r>
            <a:r>
              <a:rPr lang="tr-TR" sz="1800" dirty="0"/>
              <a:t> in </a:t>
            </a:r>
            <a:r>
              <a:rPr lang="tr-TR" sz="1800" dirty="0" err="1"/>
              <a:t>the</a:t>
            </a:r>
            <a:r>
              <a:rPr lang="tr-TR" sz="1800" dirty="0"/>
              <a:t> </a:t>
            </a:r>
            <a:r>
              <a:rPr lang="tr-TR" sz="1800" dirty="0" err="1"/>
              <a:t>short</a:t>
            </a:r>
            <a:r>
              <a:rPr lang="tr-TR" sz="1800" dirty="0"/>
              <a:t> </a:t>
            </a:r>
            <a:r>
              <a:rPr lang="tr-TR" sz="1800" dirty="0" err="1"/>
              <a:t>run</a:t>
            </a:r>
            <a:r>
              <a:rPr lang="tr-TR" sz="1800" dirty="0"/>
              <a:t>, </a:t>
            </a:r>
            <a:r>
              <a:rPr lang="tr-TR" sz="1800" dirty="0" err="1"/>
              <a:t>the</a:t>
            </a:r>
            <a:r>
              <a:rPr lang="tr-TR" sz="1800" dirty="0"/>
              <a:t> </a:t>
            </a:r>
            <a:r>
              <a:rPr lang="tr-TR" sz="1800" dirty="0" err="1"/>
              <a:t>best</a:t>
            </a:r>
            <a:r>
              <a:rPr lang="tr-TR" sz="1800" dirty="0"/>
              <a:t> </a:t>
            </a:r>
            <a:r>
              <a:rPr lang="tr-TR" sz="1800" dirty="0" err="1"/>
              <a:t>strategy</a:t>
            </a:r>
            <a:r>
              <a:rPr lang="tr-TR" sz="1800" dirty="0"/>
              <a:t> is </a:t>
            </a:r>
            <a:r>
              <a:rPr lang="tr-TR" sz="1800" dirty="0" err="1"/>
              <a:t>to</a:t>
            </a:r>
            <a:r>
              <a:rPr lang="tr-TR" sz="1800" dirty="0"/>
              <a:t> </a:t>
            </a:r>
            <a:r>
              <a:rPr lang="tr-TR" sz="1800" dirty="0" err="1"/>
              <a:t>catch</a:t>
            </a:r>
            <a:r>
              <a:rPr lang="tr-TR" sz="1800" dirty="0"/>
              <a:t> as </a:t>
            </a:r>
            <a:r>
              <a:rPr lang="tr-TR" sz="1800" dirty="0" err="1"/>
              <a:t>many</a:t>
            </a:r>
            <a:r>
              <a:rPr lang="tr-TR" sz="1800" dirty="0"/>
              <a:t> as he can (i.e. 10 </a:t>
            </a:r>
            <a:r>
              <a:rPr lang="tr-TR" sz="1800" dirty="0" err="1"/>
              <a:t>fish</a:t>
            </a:r>
            <a:r>
              <a:rPr lang="tr-TR" sz="1800" dirty="0"/>
              <a:t>). But </a:t>
            </a:r>
            <a:r>
              <a:rPr lang="tr-TR" sz="1800" dirty="0" err="1"/>
              <a:t>if</a:t>
            </a:r>
            <a:r>
              <a:rPr lang="tr-TR" sz="1800" dirty="0"/>
              <a:t> </a:t>
            </a:r>
            <a:r>
              <a:rPr lang="tr-TR" sz="1800" dirty="0" err="1"/>
              <a:t>each</a:t>
            </a:r>
            <a:r>
              <a:rPr lang="tr-TR" sz="1800" dirty="0"/>
              <a:t> </a:t>
            </a:r>
            <a:r>
              <a:rPr lang="tr-TR" sz="1800" dirty="0" err="1"/>
              <a:t>fisherman</a:t>
            </a:r>
            <a:r>
              <a:rPr lang="tr-TR" sz="1800" dirty="0"/>
              <a:t> </a:t>
            </a:r>
            <a:r>
              <a:rPr lang="tr-TR" sz="1800" dirty="0" err="1"/>
              <a:t>follows</a:t>
            </a:r>
            <a:r>
              <a:rPr lang="tr-TR" sz="1800" dirty="0"/>
              <a:t> </a:t>
            </a:r>
            <a:r>
              <a:rPr lang="tr-TR" sz="1800" dirty="0" err="1"/>
              <a:t>this</a:t>
            </a:r>
            <a:r>
              <a:rPr lang="tr-TR" sz="1800" dirty="0"/>
              <a:t> </a:t>
            </a:r>
            <a:r>
              <a:rPr lang="tr-TR" sz="1800" dirty="0" err="1"/>
              <a:t>latter</a:t>
            </a:r>
            <a:r>
              <a:rPr lang="tr-TR" sz="1800" dirty="0"/>
              <a:t> </a:t>
            </a:r>
            <a:r>
              <a:rPr lang="tr-TR" sz="1800" dirty="0" err="1"/>
              <a:t>strategy</a:t>
            </a:r>
            <a:r>
              <a:rPr lang="tr-TR" sz="1800" dirty="0"/>
              <a:t>, </a:t>
            </a:r>
            <a:r>
              <a:rPr lang="tr-TR" sz="1800" dirty="0" err="1"/>
              <a:t>the</a:t>
            </a:r>
            <a:r>
              <a:rPr lang="tr-TR" sz="1800" dirty="0"/>
              <a:t> </a:t>
            </a:r>
            <a:r>
              <a:rPr lang="tr-TR" sz="1800" dirty="0" err="1"/>
              <a:t>fishery</a:t>
            </a:r>
            <a:r>
              <a:rPr lang="tr-TR" sz="1800" dirty="0"/>
              <a:t> </a:t>
            </a:r>
            <a:r>
              <a:rPr lang="tr-TR" sz="1800" dirty="0" err="1"/>
              <a:t>will</a:t>
            </a:r>
            <a:r>
              <a:rPr lang="tr-TR" sz="1800" dirty="0"/>
              <a:t> be </a:t>
            </a:r>
            <a:r>
              <a:rPr lang="tr-TR" sz="1800" dirty="0" err="1"/>
              <a:t>empty</a:t>
            </a:r>
            <a:r>
              <a:rPr lang="tr-TR" sz="1800" dirty="0"/>
              <a:t> </a:t>
            </a:r>
            <a:r>
              <a:rPr lang="tr-TR" sz="1800" dirty="0" err="1"/>
              <a:t>forever</a:t>
            </a:r>
            <a:r>
              <a:rPr lang="tr-TR" sz="1800" dirty="0"/>
              <a:t>. </a:t>
            </a:r>
            <a:r>
              <a:rPr lang="tr-TR" sz="1800" dirty="0" err="1"/>
              <a:t>The</a:t>
            </a:r>
            <a:r>
              <a:rPr lang="tr-TR" sz="1800" dirty="0"/>
              <a:t> </a:t>
            </a:r>
            <a:r>
              <a:rPr lang="tr-TR" sz="1800" dirty="0" err="1"/>
              <a:t>result</a:t>
            </a:r>
            <a:r>
              <a:rPr lang="tr-TR" sz="1800" dirty="0"/>
              <a:t> is </a:t>
            </a:r>
            <a:r>
              <a:rPr lang="tr-TR" sz="1800" dirty="0" err="1"/>
              <a:t>the</a:t>
            </a:r>
            <a:r>
              <a:rPr lang="tr-TR" sz="1800" dirty="0"/>
              <a:t> </a:t>
            </a:r>
            <a:r>
              <a:rPr lang="tr-TR" sz="1800" dirty="0" err="1"/>
              <a:t>tragedy</a:t>
            </a:r>
            <a:r>
              <a:rPr lang="tr-TR" sz="1800" dirty="0"/>
              <a:t> of </a:t>
            </a:r>
            <a:r>
              <a:rPr lang="tr-TR" sz="1800" dirty="0" err="1"/>
              <a:t>the</a:t>
            </a:r>
            <a:r>
              <a:rPr lang="tr-TR" sz="1800" dirty="0"/>
              <a:t> </a:t>
            </a:r>
            <a:r>
              <a:rPr lang="tr-TR" sz="1800" dirty="0" err="1"/>
              <a:t>common</a:t>
            </a:r>
            <a:r>
              <a:rPr lang="tr-TR" sz="1800" dirty="0"/>
              <a:t> </a:t>
            </a:r>
            <a:r>
              <a:rPr lang="tr-TR" sz="1800" dirty="0" err="1"/>
              <a:t>resource</a:t>
            </a:r>
            <a:r>
              <a:rPr lang="tr-TR" sz="1800" dirty="0"/>
              <a:t> (</a:t>
            </a:r>
            <a:r>
              <a:rPr lang="tr-TR" sz="1800" dirty="0" err="1"/>
              <a:t>fishery</a:t>
            </a:r>
            <a:r>
              <a:rPr lang="tr-TR" sz="1800" dirty="0"/>
              <a:t>).</a:t>
            </a:r>
          </a:p>
        </p:txBody>
      </p:sp>
    </p:spTree>
    <p:extLst>
      <p:ext uri="{BB962C8B-B14F-4D97-AF65-F5344CB8AC3E}">
        <p14:creationId xmlns:p14="http://schemas.microsoft.com/office/powerpoint/2010/main" val="1993775208"/>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796</TotalTime>
  <Pages>64</Pages>
  <Words>1323</Words>
  <Application>Microsoft Office PowerPoint</Application>
  <PresentationFormat>On-screen Show (4:3)</PresentationFormat>
  <Paragraphs>192</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Equity</vt:lpstr>
      <vt:lpstr>Econ 100 Principles of Economics</vt:lpstr>
      <vt:lpstr>Two questions</vt:lpstr>
      <vt:lpstr>Ultimatum  Game</vt:lpstr>
      <vt:lpstr>Split or steal</vt:lpstr>
      <vt:lpstr>Public Good Contribution Game</vt:lpstr>
      <vt:lpstr>Prisoner's dilemma</vt:lpstr>
      <vt:lpstr>TRAGEDY of the COMMONS</vt:lpstr>
      <vt:lpstr>Tragedy of the Commons: Definition</vt:lpstr>
      <vt:lpstr>Tragedy of the Commons: Example</vt:lpstr>
      <vt:lpstr>Solutions</vt:lpstr>
      <vt:lpstr>PRICES: Demand-Supply</vt:lpstr>
      <vt:lpstr>Prices </vt:lpstr>
      <vt:lpstr>Invisible hand</vt:lpstr>
      <vt:lpstr>Food prices</vt:lpstr>
      <vt:lpstr>Food Price Increases</vt:lpstr>
      <vt:lpstr>Food prices over the last 45 years</vt:lpstr>
      <vt:lpstr>Food Price Increases</vt:lpstr>
      <vt:lpstr>PowerPoint Presentation</vt:lpstr>
      <vt:lpstr>Food price increases btw 2006-08</vt:lpstr>
      <vt:lpstr>A different story since 2011</vt:lpstr>
      <vt:lpstr>PowerPoint Presentation</vt:lpstr>
      <vt:lpstr>Food Price Increases</vt:lpstr>
      <vt:lpstr>Food Price Increases</vt:lpstr>
      <vt:lpstr>Food Price Increases</vt:lpstr>
      <vt:lpstr>Food Price Increases</vt:lpstr>
      <vt:lpstr>PowerPoint Presentation</vt:lpstr>
      <vt:lpstr>Food Price Increase? Why recently?</vt:lpstr>
      <vt:lpstr>Food Price Increases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34</dc:title>
  <dc:subject>Five Debates Over Macroeconomic Policies</dc:subject>
  <dc:creator>Mark P. Karscig</dc:creator>
  <cp:lastModifiedBy>selin öztürk</cp:lastModifiedBy>
  <cp:revision>179</cp:revision>
  <cp:lastPrinted>2000-03-23T20:57:05Z</cp:lastPrinted>
  <dcterms:created xsi:type="dcterms:W3CDTF">1998-06-22T00:04:04Z</dcterms:created>
  <dcterms:modified xsi:type="dcterms:W3CDTF">2023-03-21T14:51:53Z</dcterms:modified>
</cp:coreProperties>
</file>