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4" r:id="rId1"/>
  </p:sldMasterIdLst>
  <p:notesMasterIdLst>
    <p:notesMasterId r:id="rId49"/>
  </p:notesMasterIdLst>
  <p:handoutMasterIdLst>
    <p:handoutMasterId r:id="rId50"/>
  </p:handoutMasterIdLst>
  <p:sldIdLst>
    <p:sldId id="635" r:id="rId2"/>
    <p:sldId id="791" r:id="rId3"/>
    <p:sldId id="792" r:id="rId4"/>
    <p:sldId id="758" r:id="rId5"/>
    <p:sldId id="759" r:id="rId6"/>
    <p:sldId id="760" r:id="rId7"/>
    <p:sldId id="761" r:id="rId8"/>
    <p:sldId id="762" r:id="rId9"/>
    <p:sldId id="763" r:id="rId10"/>
    <p:sldId id="764" r:id="rId11"/>
    <p:sldId id="765" r:id="rId12"/>
    <p:sldId id="766" r:id="rId13"/>
    <p:sldId id="767" r:id="rId14"/>
    <p:sldId id="768" r:id="rId15"/>
    <p:sldId id="769" r:id="rId16"/>
    <p:sldId id="770" r:id="rId17"/>
    <p:sldId id="771" r:id="rId18"/>
    <p:sldId id="772" r:id="rId19"/>
    <p:sldId id="773" r:id="rId20"/>
    <p:sldId id="774" r:id="rId21"/>
    <p:sldId id="775" r:id="rId22"/>
    <p:sldId id="776" r:id="rId23"/>
    <p:sldId id="777" r:id="rId24"/>
    <p:sldId id="778" r:id="rId25"/>
    <p:sldId id="779" r:id="rId26"/>
    <p:sldId id="780" r:id="rId27"/>
    <p:sldId id="781" r:id="rId28"/>
    <p:sldId id="793" r:id="rId29"/>
    <p:sldId id="794" r:id="rId30"/>
    <p:sldId id="795" r:id="rId31"/>
    <p:sldId id="796" r:id="rId32"/>
    <p:sldId id="797" r:id="rId33"/>
    <p:sldId id="798" r:id="rId34"/>
    <p:sldId id="799" r:id="rId35"/>
    <p:sldId id="800" r:id="rId36"/>
    <p:sldId id="803" r:id="rId37"/>
    <p:sldId id="782" r:id="rId38"/>
    <p:sldId id="804" r:id="rId39"/>
    <p:sldId id="805" r:id="rId40"/>
    <p:sldId id="783" r:id="rId41"/>
    <p:sldId id="784" r:id="rId42"/>
    <p:sldId id="785" r:id="rId43"/>
    <p:sldId id="786" r:id="rId44"/>
    <p:sldId id="787" r:id="rId45"/>
    <p:sldId id="788" r:id="rId46"/>
    <p:sldId id="789" r:id="rId47"/>
    <p:sldId id="790" r:id="rId48"/>
  </p:sldIdLst>
  <p:sldSz cx="9144000" cy="6858000" type="screen4x3"/>
  <p:notesSz cx="7099300" cy="10234613"/>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381C"/>
    <a:srgbClr val="7A0014"/>
    <a:srgbClr val="CC4A22"/>
    <a:srgbClr val="F09A0E"/>
    <a:srgbClr val="474A81"/>
    <a:srgbClr val="FFFFCC"/>
    <a:srgbClr val="FFFFFF"/>
    <a:srgbClr val="B00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8" autoAdjust="0"/>
    <p:restoredTop sz="90922" autoAdjust="0"/>
  </p:normalViewPr>
  <p:slideViewPr>
    <p:cSldViewPr>
      <p:cViewPr>
        <p:scale>
          <a:sx n="73" d="100"/>
          <a:sy n="73" d="100"/>
        </p:scale>
        <p:origin x="-1062"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470" y="-78"/>
      </p:cViewPr>
      <p:guideLst>
        <p:guide orient="horz" pos="3224"/>
        <p:guide pos="223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eaLnBrk="0" hangingPunct="0">
              <a:defRPr sz="1000" i="1"/>
            </a:lvl1pPr>
          </a:lstStyle>
          <a:p>
            <a:endParaRPr lang="tr-T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eaLnBrk="0" hangingPunct="0">
              <a:defRPr sz="1000" i="1"/>
            </a:lvl1pPr>
          </a:lstStyle>
          <a:p>
            <a:endParaRPr lang="tr-T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eaLnBrk="0" hangingPunct="0">
              <a:defRPr sz="1000" i="1"/>
            </a:lvl1pPr>
          </a:lstStyle>
          <a:p>
            <a:endParaRPr lang="tr-T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eaLnBrk="0" hangingPunct="0">
              <a:defRPr sz="1000" i="1"/>
            </a:lvl1pPr>
          </a:lstStyle>
          <a:p>
            <a:fld id="{ABE5FF29-E68E-4BE9-935F-665FB522F844}" type="slidenum">
              <a:rPr lang="en-US"/>
              <a:pPr/>
              <a:t>‹#›</a:t>
            </a:fld>
            <a:endParaRPr lang="en-US"/>
          </a:p>
        </p:txBody>
      </p:sp>
    </p:spTree>
    <p:extLst>
      <p:ext uri="{BB962C8B-B14F-4D97-AF65-F5344CB8AC3E}">
        <p14:creationId xmlns:p14="http://schemas.microsoft.com/office/powerpoint/2010/main" val="901002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eaLnBrk="0" hangingPunct="0">
              <a:defRPr sz="1000" i="1"/>
            </a:lvl1pPr>
          </a:lstStyle>
          <a:p>
            <a:endParaRPr lang="tr-T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eaLnBrk="0" hangingPunct="0">
              <a:defRPr sz="1000" i="1"/>
            </a:lvl1pPr>
          </a:lstStyle>
          <a:p>
            <a:endParaRPr lang="tr-TR"/>
          </a:p>
        </p:txBody>
      </p:sp>
      <p:sp>
        <p:nvSpPr>
          <p:cNvPr id="2052" name="Rectangle 4"/>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eaLnBrk="0" hangingPunct="0">
              <a:defRPr sz="1000" i="1"/>
            </a:lvl1pPr>
          </a:lstStyle>
          <a:p>
            <a:endParaRPr lang="tr-TR"/>
          </a:p>
        </p:txBody>
      </p:sp>
      <p:sp>
        <p:nvSpPr>
          <p:cNvPr id="2053" name="Rectangle 5"/>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eaLnBrk="0" hangingPunct="0">
              <a:defRPr sz="1000" i="1"/>
            </a:lvl1pPr>
          </a:lstStyle>
          <a:p>
            <a:fld id="{4284A804-2DB6-4372-9580-E3841E841239}" type="slidenum">
              <a:rPr lang="en-US"/>
              <a:pPr/>
              <a:t>‹#›</a:t>
            </a:fld>
            <a:endParaRPr lang="en-US"/>
          </a:p>
        </p:txBody>
      </p:sp>
      <p:sp>
        <p:nvSpPr>
          <p:cNvPr id="25606" name="Rectangle 6"/>
          <p:cNvSpPr>
            <a:spLocks noGrp="1" noRot="1" noChangeAspect="1" noChangeArrowheads="1" noTextEdit="1"/>
          </p:cNvSpPr>
          <p:nvPr>
            <p:ph type="sldImg" idx="2"/>
          </p:nvPr>
        </p:nvSpPr>
        <p:spPr bwMode="auto">
          <a:xfrm>
            <a:off x="1000125" y="774700"/>
            <a:ext cx="5099050" cy="3824288"/>
          </a:xfrm>
          <a:prstGeom prst="rect">
            <a:avLst/>
          </a:prstGeom>
          <a:noFill/>
          <a:ln w="12700">
            <a:solidFill>
              <a:srgbClr val="000000"/>
            </a:solidFill>
            <a:miter lim="800000"/>
            <a:headEnd/>
            <a:tailEnd/>
          </a:ln>
        </p:spPr>
      </p:sp>
      <p:sp>
        <p:nvSpPr>
          <p:cNvPr id="2055" name="Rectangle 7"/>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a:effectLst/>
        </p:spPr>
        <p:txBody>
          <a:bodyPr vert="horz" wrap="square" lIns="97330" tIns="48665" rIns="97330" bIns="4866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120332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sldNum" sz="quarter" idx="5"/>
          </p:nvPr>
        </p:nvSpPr>
        <p:spPr>
          <a:noFill/>
        </p:spPr>
        <p:txBody>
          <a:bodyP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fld id="{12B05858-6AE7-43CC-83AA-7347F3770280}" type="slidenum">
              <a:rPr lang="en-US" altLang="en-US" sz="1000">
                <a:latin typeface="Times New Roman" panose="02020603050405020304" pitchFamily="18" charset="0"/>
              </a:rPr>
              <a:pPr/>
              <a:t>31</a:t>
            </a:fld>
            <a:endParaRPr lang="en-US" altLang="en-US" sz="1000">
              <a:latin typeface="Times New Roman" panose="02020603050405020304" pitchFamily="18" charset="0"/>
            </a:endParaRPr>
          </a:p>
        </p:txBody>
      </p:sp>
      <p:sp>
        <p:nvSpPr>
          <p:cNvPr id="10243" name="Rectangle 2"/>
          <p:cNvSpPr>
            <a:spLocks noChangeArrowheads="1"/>
          </p:cNvSpPr>
          <p:nvPr/>
        </p:nvSpPr>
        <p:spPr bwMode="auto">
          <a:xfrm>
            <a:off x="5180013" y="0"/>
            <a:ext cx="3963987"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10244" name="Rectangle 3"/>
          <p:cNvSpPr>
            <a:spLocks noChangeArrowheads="1"/>
          </p:cNvSpPr>
          <p:nvPr/>
        </p:nvSpPr>
        <p:spPr bwMode="auto">
          <a:xfrm>
            <a:off x="5180013" y="6513513"/>
            <a:ext cx="3963987"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9" tIns="0" rIns="19049" bIns="0" anchor="b"/>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pPr algn="r"/>
            <a:r>
              <a:rPr lang="en-US" altLang="en-US" sz="1000">
                <a:latin typeface="Times New Roman" panose="02020603050405020304" pitchFamily="18" charset="0"/>
              </a:rPr>
              <a:t>4</a:t>
            </a:r>
          </a:p>
        </p:txBody>
      </p:sp>
      <p:sp>
        <p:nvSpPr>
          <p:cNvPr id="10245" name="Rectangle 4"/>
          <p:cNvSpPr>
            <a:spLocks noChangeArrowheads="1"/>
          </p:cNvSpPr>
          <p:nvPr/>
        </p:nvSpPr>
        <p:spPr bwMode="auto">
          <a:xfrm>
            <a:off x="-1588" y="6513513"/>
            <a:ext cx="3962401"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10246" name="Rectangle 5"/>
          <p:cNvSpPr>
            <a:spLocks noChangeArrowheads="1"/>
          </p:cNvSpPr>
          <p:nvPr/>
        </p:nvSpPr>
        <p:spPr bwMode="auto">
          <a:xfrm>
            <a:off x="-1588" y="0"/>
            <a:ext cx="3962401"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10247" name="Rectangle 6"/>
          <p:cNvSpPr>
            <a:spLocks noGrp="1" noRot="1" noChangeAspect="1" noChangeArrowheads="1" noTextEdit="1"/>
          </p:cNvSpPr>
          <p:nvPr>
            <p:ph type="sldImg"/>
          </p:nvPr>
        </p:nvSpPr>
        <p:spPr>
          <a:solidFill>
            <a:srgbClr val="FFFFFF"/>
          </a:solidFill>
          <a:ln cap="flat"/>
        </p:spPr>
      </p:sp>
      <p:sp>
        <p:nvSpPr>
          <p:cNvPr id="10248"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66" tIns="46033" rIns="92066" bIns="46033"/>
          <a:lstStyle/>
          <a:p>
            <a:endParaRPr lang="en-US" altLang="en-US" smtClean="0"/>
          </a:p>
        </p:txBody>
      </p:sp>
    </p:spTree>
    <p:extLst>
      <p:ext uri="{BB962C8B-B14F-4D97-AF65-F5344CB8AC3E}">
        <p14:creationId xmlns:p14="http://schemas.microsoft.com/office/powerpoint/2010/main" val="316466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sldNum" sz="quarter" idx="5"/>
          </p:nvPr>
        </p:nvSpPr>
        <p:spPr>
          <a:noFill/>
        </p:spPr>
        <p:txBody>
          <a:bodyP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fld id="{75802A8A-112F-4B98-80E9-4C6A98497B29}" type="slidenum">
              <a:rPr lang="en-US" altLang="en-US" sz="1000">
                <a:latin typeface="Times New Roman" panose="02020603050405020304" pitchFamily="18" charset="0"/>
              </a:rPr>
              <a:pPr/>
              <a:t>32</a:t>
            </a:fld>
            <a:endParaRPr lang="en-US" altLang="en-US" sz="1000">
              <a:latin typeface="Times New Roman" panose="02020603050405020304" pitchFamily="18" charset="0"/>
            </a:endParaRPr>
          </a:p>
        </p:txBody>
      </p:sp>
      <p:sp>
        <p:nvSpPr>
          <p:cNvPr id="12291" name="Rectangle 2"/>
          <p:cNvSpPr>
            <a:spLocks noChangeArrowheads="1"/>
          </p:cNvSpPr>
          <p:nvPr/>
        </p:nvSpPr>
        <p:spPr bwMode="auto">
          <a:xfrm>
            <a:off x="5180013" y="0"/>
            <a:ext cx="3963987"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12292" name="Rectangle 3"/>
          <p:cNvSpPr>
            <a:spLocks noChangeArrowheads="1"/>
          </p:cNvSpPr>
          <p:nvPr/>
        </p:nvSpPr>
        <p:spPr bwMode="auto">
          <a:xfrm>
            <a:off x="5180013" y="6513513"/>
            <a:ext cx="3963987"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9" tIns="0" rIns="19049" bIns="0" anchor="b"/>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pPr algn="r"/>
            <a:r>
              <a:rPr lang="en-US" altLang="en-US" sz="1000">
                <a:latin typeface="Times New Roman" panose="02020603050405020304" pitchFamily="18" charset="0"/>
              </a:rPr>
              <a:t>4</a:t>
            </a:r>
          </a:p>
        </p:txBody>
      </p:sp>
      <p:sp>
        <p:nvSpPr>
          <p:cNvPr id="12293" name="Rectangle 4"/>
          <p:cNvSpPr>
            <a:spLocks noChangeArrowheads="1"/>
          </p:cNvSpPr>
          <p:nvPr/>
        </p:nvSpPr>
        <p:spPr bwMode="auto">
          <a:xfrm>
            <a:off x="-1588" y="6513513"/>
            <a:ext cx="3962401"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12294" name="Rectangle 5"/>
          <p:cNvSpPr>
            <a:spLocks noChangeArrowheads="1"/>
          </p:cNvSpPr>
          <p:nvPr/>
        </p:nvSpPr>
        <p:spPr bwMode="auto">
          <a:xfrm>
            <a:off x="-1588" y="0"/>
            <a:ext cx="3962401"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12295" name="Rectangle 6"/>
          <p:cNvSpPr>
            <a:spLocks noGrp="1" noRot="1" noChangeAspect="1" noChangeArrowheads="1" noTextEdit="1"/>
          </p:cNvSpPr>
          <p:nvPr>
            <p:ph type="sldImg"/>
          </p:nvPr>
        </p:nvSpPr>
        <p:spPr>
          <a:solidFill>
            <a:srgbClr val="FFFFFF"/>
          </a:solidFill>
          <a:ln cap="flat"/>
        </p:spPr>
      </p:sp>
      <p:sp>
        <p:nvSpPr>
          <p:cNvPr id="12296"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66" tIns="46033" rIns="92066" bIns="46033"/>
          <a:lstStyle/>
          <a:p>
            <a:endParaRPr lang="en-US" altLang="en-US" smtClean="0"/>
          </a:p>
        </p:txBody>
      </p:sp>
    </p:spTree>
    <p:extLst>
      <p:ext uri="{BB962C8B-B14F-4D97-AF65-F5344CB8AC3E}">
        <p14:creationId xmlns:p14="http://schemas.microsoft.com/office/powerpoint/2010/main" val="314875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BA7B734-58CD-4A03-BD3C-14E6DE04E555}" type="slidenum">
              <a:rPr lang="en-US" smtClean="0"/>
              <a:pPr/>
              <a:t>33</a:t>
            </a:fld>
            <a:endParaRPr lang="en-US" smtClean="0"/>
          </a:p>
        </p:txBody>
      </p:sp>
      <p:sp>
        <p:nvSpPr>
          <p:cNvPr id="70659" name="Rectangle 7"/>
          <p:cNvSpPr txBox="1">
            <a:spLocks noGrp="1" noChangeArrowheads="1"/>
          </p:cNvSpPr>
          <p:nvPr/>
        </p:nvSpPr>
        <p:spPr bwMode="auto">
          <a:xfrm>
            <a:off x="4021294" y="9721106"/>
            <a:ext cx="3076363" cy="511731"/>
          </a:xfrm>
          <a:prstGeom prst="rect">
            <a:avLst/>
          </a:prstGeom>
          <a:noFill/>
          <a:ln w="9525">
            <a:noFill/>
            <a:miter lim="800000"/>
            <a:headEnd/>
            <a:tailEnd/>
          </a:ln>
        </p:spPr>
        <p:txBody>
          <a:bodyPr lIns="99048" tIns="49524" rIns="99048" bIns="49524" anchor="b"/>
          <a:lstStyle/>
          <a:p>
            <a:pPr algn="r"/>
            <a:fld id="{3C0ECEED-2D8D-4C88-AB20-87C4A265AB6B}" type="slidenum">
              <a:rPr lang="en-US" sz="1300">
                <a:cs typeface="Arial" charset="0"/>
              </a:rPr>
              <a:pPr algn="r"/>
              <a:t>33</a:t>
            </a:fld>
            <a:endParaRPr lang="en-US" sz="1300" dirty="0">
              <a:cs typeface="Arial" charset="0"/>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91056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p:spPr>
        <p:txBody>
          <a:bodyP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fld id="{3E555969-017C-476A-9A72-ABCD1BDBFCAD}" type="slidenum">
              <a:rPr lang="en-US" altLang="en-US" sz="1000">
                <a:latin typeface="Times New Roman" panose="02020603050405020304" pitchFamily="18" charset="0"/>
              </a:rPr>
              <a:pPr/>
              <a:t>34</a:t>
            </a:fld>
            <a:endParaRPr lang="en-US" altLang="en-US" sz="1000">
              <a:latin typeface="Times New Roman" panose="02020603050405020304" pitchFamily="18" charset="0"/>
            </a:endParaRPr>
          </a:p>
        </p:txBody>
      </p:sp>
      <p:sp>
        <p:nvSpPr>
          <p:cNvPr id="16387" name="Rectangle 2"/>
          <p:cNvSpPr>
            <a:spLocks noChangeArrowheads="1"/>
          </p:cNvSpPr>
          <p:nvPr/>
        </p:nvSpPr>
        <p:spPr bwMode="auto">
          <a:xfrm>
            <a:off x="5180013" y="0"/>
            <a:ext cx="3963987"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16388" name="Rectangle 3"/>
          <p:cNvSpPr>
            <a:spLocks noChangeArrowheads="1"/>
          </p:cNvSpPr>
          <p:nvPr/>
        </p:nvSpPr>
        <p:spPr bwMode="auto">
          <a:xfrm>
            <a:off x="5180013" y="6513513"/>
            <a:ext cx="3963987"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9" tIns="0" rIns="19049" bIns="0" anchor="b"/>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pPr algn="r"/>
            <a:r>
              <a:rPr lang="en-US" altLang="en-US" sz="1000">
                <a:latin typeface="Times New Roman" panose="02020603050405020304" pitchFamily="18" charset="0"/>
              </a:rPr>
              <a:t>6</a:t>
            </a:r>
          </a:p>
        </p:txBody>
      </p:sp>
      <p:sp>
        <p:nvSpPr>
          <p:cNvPr id="16389" name="Rectangle 4"/>
          <p:cNvSpPr>
            <a:spLocks noChangeArrowheads="1"/>
          </p:cNvSpPr>
          <p:nvPr/>
        </p:nvSpPr>
        <p:spPr bwMode="auto">
          <a:xfrm>
            <a:off x="-1588" y="6513513"/>
            <a:ext cx="3962401"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16390" name="Rectangle 5"/>
          <p:cNvSpPr>
            <a:spLocks noChangeArrowheads="1"/>
          </p:cNvSpPr>
          <p:nvPr/>
        </p:nvSpPr>
        <p:spPr bwMode="auto">
          <a:xfrm>
            <a:off x="-1588" y="0"/>
            <a:ext cx="3962401"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16391" name="Rectangle 6"/>
          <p:cNvSpPr>
            <a:spLocks noGrp="1" noRot="1" noChangeAspect="1" noChangeArrowheads="1" noTextEdit="1"/>
          </p:cNvSpPr>
          <p:nvPr>
            <p:ph type="sldImg"/>
          </p:nvPr>
        </p:nvSpPr>
        <p:spPr>
          <a:solidFill>
            <a:srgbClr val="FFFFFF"/>
          </a:solidFill>
          <a:ln cap="flat"/>
        </p:spPr>
      </p:sp>
      <p:sp>
        <p:nvSpPr>
          <p:cNvPr id="16392"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66" tIns="46033" rIns="92066" bIns="46033"/>
          <a:lstStyle/>
          <a:p>
            <a:endParaRPr lang="en-US" altLang="en-US" smtClean="0"/>
          </a:p>
        </p:txBody>
      </p:sp>
    </p:spTree>
    <p:extLst>
      <p:ext uri="{BB962C8B-B14F-4D97-AF65-F5344CB8AC3E}">
        <p14:creationId xmlns:p14="http://schemas.microsoft.com/office/powerpoint/2010/main" val="2703015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a:noFill/>
        </p:spPr>
        <p:txBody>
          <a:bodyP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fld id="{C54C6449-E0BC-4D7A-B2FB-418FFB389386}" type="slidenum">
              <a:rPr lang="en-US" altLang="en-US" sz="1000">
                <a:latin typeface="Times New Roman" panose="02020603050405020304" pitchFamily="18" charset="0"/>
              </a:rPr>
              <a:pPr/>
              <a:t>35</a:t>
            </a:fld>
            <a:endParaRPr lang="en-US" altLang="en-US" sz="1000">
              <a:latin typeface="Times New Roman" panose="02020603050405020304" pitchFamily="18" charset="0"/>
            </a:endParaRPr>
          </a:p>
        </p:txBody>
      </p:sp>
      <p:sp>
        <p:nvSpPr>
          <p:cNvPr id="18435" name="Rectangle 2"/>
          <p:cNvSpPr>
            <a:spLocks noChangeArrowheads="1"/>
          </p:cNvSpPr>
          <p:nvPr/>
        </p:nvSpPr>
        <p:spPr bwMode="auto">
          <a:xfrm>
            <a:off x="5180013" y="0"/>
            <a:ext cx="3963987"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18436" name="Rectangle 3"/>
          <p:cNvSpPr>
            <a:spLocks noChangeArrowheads="1"/>
          </p:cNvSpPr>
          <p:nvPr/>
        </p:nvSpPr>
        <p:spPr bwMode="auto">
          <a:xfrm>
            <a:off x="5180013" y="6513513"/>
            <a:ext cx="3963987"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9" tIns="0" rIns="19049" bIns="0" anchor="b"/>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pPr algn="r"/>
            <a:r>
              <a:rPr lang="en-US" altLang="en-US" sz="1000">
                <a:latin typeface="Times New Roman" panose="02020603050405020304" pitchFamily="18" charset="0"/>
              </a:rPr>
              <a:t>6</a:t>
            </a:r>
          </a:p>
        </p:txBody>
      </p:sp>
      <p:sp>
        <p:nvSpPr>
          <p:cNvPr id="18437" name="Rectangle 4"/>
          <p:cNvSpPr>
            <a:spLocks noChangeArrowheads="1"/>
          </p:cNvSpPr>
          <p:nvPr/>
        </p:nvSpPr>
        <p:spPr bwMode="auto">
          <a:xfrm>
            <a:off x="-1588" y="6513513"/>
            <a:ext cx="3962401"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18438" name="Rectangle 5"/>
          <p:cNvSpPr>
            <a:spLocks noChangeArrowheads="1"/>
          </p:cNvSpPr>
          <p:nvPr/>
        </p:nvSpPr>
        <p:spPr bwMode="auto">
          <a:xfrm>
            <a:off x="-1588" y="0"/>
            <a:ext cx="3962401"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18439" name="Rectangle 6"/>
          <p:cNvSpPr>
            <a:spLocks noGrp="1" noRot="1" noChangeAspect="1" noChangeArrowheads="1" noTextEdit="1"/>
          </p:cNvSpPr>
          <p:nvPr>
            <p:ph type="sldImg"/>
          </p:nvPr>
        </p:nvSpPr>
        <p:spPr>
          <a:solidFill>
            <a:srgbClr val="FFFFFF"/>
          </a:solidFill>
          <a:ln cap="flat"/>
        </p:spPr>
      </p:sp>
      <p:sp>
        <p:nvSpPr>
          <p:cNvPr id="18440"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66" tIns="46033" rIns="92066" bIns="46033"/>
          <a:lstStyle/>
          <a:p>
            <a:endParaRPr lang="en-US" altLang="en-US" smtClean="0"/>
          </a:p>
        </p:txBody>
      </p:sp>
    </p:spTree>
    <p:extLst>
      <p:ext uri="{BB962C8B-B14F-4D97-AF65-F5344CB8AC3E}">
        <p14:creationId xmlns:p14="http://schemas.microsoft.com/office/powerpoint/2010/main" val="113902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p:txBody>
          <a:bodyPr/>
          <a:lstStyle/>
          <a:p>
            <a:pPr>
              <a:defRPr/>
            </a:pPr>
            <a:fld id="{59E61216-8EFE-4C6F-BD85-0DA72331C5D2}" type="slidenum">
              <a:rPr lang="en-US" altLang="en-US" smtClean="0">
                <a:latin typeface="Times New Roman" pitchFamily="18" charset="0"/>
              </a:rPr>
              <a:pPr>
                <a:defRPr/>
              </a:pPr>
              <a:t>36</a:t>
            </a:fld>
            <a:endParaRPr lang="en-US" altLang="en-US" smtClean="0">
              <a:latin typeface="Times New Roman" pitchFamily="18" charset="0"/>
            </a:endParaRPr>
          </a:p>
        </p:txBody>
      </p:sp>
      <p:sp>
        <p:nvSpPr>
          <p:cNvPr id="30723" name="Rectangle 2"/>
          <p:cNvSpPr>
            <a:spLocks noChangeArrowheads="1"/>
          </p:cNvSpPr>
          <p:nvPr/>
        </p:nvSpPr>
        <p:spPr bwMode="auto">
          <a:xfrm>
            <a:off x="4021705" y="1"/>
            <a:ext cx="3077595" cy="509362"/>
          </a:xfrm>
          <a:prstGeom prst="rect">
            <a:avLst/>
          </a:prstGeom>
          <a:noFill/>
          <a:ln w="9525">
            <a:noFill/>
            <a:miter lim="800000"/>
            <a:headEnd/>
            <a:tailEnd/>
          </a:ln>
        </p:spPr>
        <p:txBody>
          <a:bodyPr wrap="none" lIns="99048" tIns="49524" rIns="99048" bIns="49524" anchor="ctr"/>
          <a:lstStyle/>
          <a:p>
            <a:pPr eaLnBrk="0" hangingPunct="0"/>
            <a:endParaRPr lang="en-GB"/>
          </a:p>
        </p:txBody>
      </p:sp>
      <p:sp>
        <p:nvSpPr>
          <p:cNvPr id="30724" name="Rectangle 3"/>
          <p:cNvSpPr>
            <a:spLocks noChangeArrowheads="1"/>
          </p:cNvSpPr>
          <p:nvPr/>
        </p:nvSpPr>
        <p:spPr bwMode="auto">
          <a:xfrm>
            <a:off x="4021705" y="9720515"/>
            <a:ext cx="3077595" cy="514099"/>
          </a:xfrm>
          <a:prstGeom prst="rect">
            <a:avLst/>
          </a:prstGeom>
          <a:noFill/>
          <a:ln w="9525">
            <a:noFill/>
            <a:miter lim="800000"/>
            <a:headEnd/>
            <a:tailEnd/>
          </a:ln>
        </p:spPr>
        <p:txBody>
          <a:bodyPr lIns="20634" tIns="0" rIns="20634" bIns="0" anchor="b"/>
          <a:lstStyle/>
          <a:p>
            <a:pPr algn="r" eaLnBrk="0" hangingPunct="0"/>
            <a:r>
              <a:rPr lang="en-US" altLang="en-US" sz="1100" dirty="0">
                <a:latin typeface="Times New Roman" charset="0"/>
              </a:rPr>
              <a:t>2</a:t>
            </a:r>
          </a:p>
        </p:txBody>
      </p:sp>
      <p:sp>
        <p:nvSpPr>
          <p:cNvPr id="30725" name="Rectangle 4"/>
          <p:cNvSpPr>
            <a:spLocks noChangeArrowheads="1"/>
          </p:cNvSpPr>
          <p:nvPr/>
        </p:nvSpPr>
        <p:spPr bwMode="auto">
          <a:xfrm>
            <a:off x="-1232" y="9720515"/>
            <a:ext cx="3076364" cy="514099"/>
          </a:xfrm>
          <a:prstGeom prst="rect">
            <a:avLst/>
          </a:prstGeom>
          <a:noFill/>
          <a:ln w="9525">
            <a:noFill/>
            <a:miter lim="800000"/>
            <a:headEnd/>
            <a:tailEnd/>
          </a:ln>
        </p:spPr>
        <p:txBody>
          <a:bodyPr wrap="none" lIns="99048" tIns="49524" rIns="99048" bIns="49524" anchor="ctr"/>
          <a:lstStyle/>
          <a:p>
            <a:pPr eaLnBrk="0" hangingPunct="0"/>
            <a:endParaRPr lang="en-GB"/>
          </a:p>
        </p:txBody>
      </p:sp>
      <p:sp>
        <p:nvSpPr>
          <p:cNvPr id="30726" name="Rectangle 5"/>
          <p:cNvSpPr>
            <a:spLocks noChangeArrowheads="1"/>
          </p:cNvSpPr>
          <p:nvPr/>
        </p:nvSpPr>
        <p:spPr bwMode="auto">
          <a:xfrm>
            <a:off x="-1232" y="1"/>
            <a:ext cx="3076364" cy="509362"/>
          </a:xfrm>
          <a:prstGeom prst="rect">
            <a:avLst/>
          </a:prstGeom>
          <a:noFill/>
          <a:ln w="9525">
            <a:noFill/>
            <a:miter lim="800000"/>
            <a:headEnd/>
            <a:tailEnd/>
          </a:ln>
        </p:spPr>
        <p:txBody>
          <a:bodyPr wrap="none" lIns="99048" tIns="49524" rIns="99048" bIns="49524" anchor="ctr"/>
          <a:lstStyle/>
          <a:p>
            <a:pPr eaLnBrk="0" hangingPunct="0"/>
            <a:endParaRPr lang="en-GB"/>
          </a:p>
        </p:txBody>
      </p:sp>
      <p:sp>
        <p:nvSpPr>
          <p:cNvPr id="30727" name="Rectangle 6"/>
          <p:cNvSpPr>
            <a:spLocks noGrp="1" noRot="1" noChangeAspect="1" noChangeArrowheads="1" noTextEdit="1"/>
          </p:cNvSpPr>
          <p:nvPr>
            <p:ph type="sldImg"/>
          </p:nvPr>
        </p:nvSpPr>
        <p:spPr>
          <a:solidFill>
            <a:srgbClr val="FFFFFF"/>
          </a:solidFill>
          <a:ln cap="flat"/>
        </p:spPr>
      </p:sp>
      <p:sp>
        <p:nvSpPr>
          <p:cNvPr id="30728" name="Rectangle 7"/>
          <p:cNvSpPr>
            <a:spLocks noGrp="1" noChangeArrowheads="1"/>
          </p:cNvSpPr>
          <p:nvPr>
            <p:ph type="body" idx="1"/>
          </p:nvPr>
        </p:nvSpPr>
        <p:spPr>
          <a:noFill/>
          <a:ln/>
        </p:spPr>
        <p:txBody>
          <a:bodyPr lIns="99726" tIns="49863" rIns="99726" bIns="49863"/>
          <a:lstStyle/>
          <a:p>
            <a:endParaRPr lang="en-US" altLang="en-US" smtClean="0"/>
          </a:p>
        </p:txBody>
      </p:sp>
    </p:spTree>
    <p:extLst>
      <p:ext uri="{BB962C8B-B14F-4D97-AF65-F5344CB8AC3E}">
        <p14:creationId xmlns:p14="http://schemas.microsoft.com/office/powerpoint/2010/main" val="3960022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5AADAE4D-D62A-474C-82E3-F9FF64819C89}" type="slidenum">
              <a:rPr lang="tr-TR" smtClean="0"/>
              <a:pPr/>
              <a:t>38</a:t>
            </a:fld>
            <a:endParaRPr lang="tr-TR" dirty="0"/>
          </a:p>
        </p:txBody>
      </p:sp>
    </p:spTree>
    <p:extLst>
      <p:ext uri="{BB962C8B-B14F-4D97-AF65-F5344CB8AC3E}">
        <p14:creationId xmlns:p14="http://schemas.microsoft.com/office/powerpoint/2010/main" val="399335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F966B89-F093-4175-BDDA-8C26F3953183}" type="datetimeFigureOut">
              <a:rPr lang="en-US" smtClean="0"/>
              <a:pPr/>
              <a:t>3/26/2023</a:t>
            </a:fld>
            <a:endParaRPr lang="en-US"/>
          </a:p>
        </p:txBody>
      </p:sp>
      <p:sp>
        <p:nvSpPr>
          <p:cNvPr id="17" name="Footer Placeholder 16"/>
          <p:cNvSpPr>
            <a:spLocks noGrp="1"/>
          </p:cNvSpPr>
          <p:nvPr>
            <p:ph type="ftr" sz="quarter" idx="11"/>
          </p:nvPr>
        </p:nvSpPr>
        <p:spPr/>
        <p:txBody>
          <a:bodyPr/>
          <a:lstStyle/>
          <a:p>
            <a:endParaRPr lang="tr-T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7CE3811-E126-44E5-959F-71C41317E9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cu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8CC0EE-EA3A-485C-BD46-CFC6B9E8B8BE}"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614ABEE-6858-4967-A470-BDB335EDB99F}" type="slidenum">
              <a:rPr lang="en-US" smtClean="0"/>
              <a:pPr/>
              <a:t>‹#›</a:t>
            </a:fld>
            <a:endParaRPr lang="en-US"/>
          </a:p>
        </p:txBody>
      </p:sp>
    </p:spTree>
  </p:cSld>
  <p:clrMapOvr>
    <a:masterClrMapping/>
  </p:clrMapOvr>
  <p:transition spd="med">
    <p:cu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C88FEA-A20A-4801-B487-4987059E825A}"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1F0952-E38F-46B3-A317-F74A150E29E8}" type="slidenum">
              <a:rPr lang="en-US" smtClean="0"/>
              <a:pPr/>
              <a:t>‹#›</a:t>
            </a:fld>
            <a:endParaRPr lang="en-US"/>
          </a:p>
        </p:txBody>
      </p:sp>
    </p:spTree>
  </p:cSld>
  <p:clrMapOvr>
    <a:masterClrMapping/>
  </p:clrMapOvr>
  <p:transition spd="med">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A68FA69-0357-4CF9-B65D-76881F21B29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CC1592-6B81-4771-9845-51A64845667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F72CCF-F274-43D6-BA33-844DB9735902}" type="datetimeFigureOut">
              <a:rPr lang="en-US" smtClean="0"/>
              <a:pPr/>
              <a:t>3/26/2023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tr-T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944A3DF-F787-4C53-8966-10A4177901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cu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19C0BA9-4ABE-4C90-8490-6329588BB2FD}"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B5C2A0B-383B-41B4-A03D-9EAED2ABBA1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u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F934FE2-5714-400C-86E3-58EB76673E07}" type="datetimeFigureOut">
              <a:rPr lang="en-US" smtClean="0"/>
              <a:pPr/>
              <a:t>3/26/2023</a:t>
            </a:fld>
            <a:endParaRPr lang="en-US"/>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EED5A69-F4E9-449C-9A2F-6488B5191FA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u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B1DA13-9D53-47A4-AB95-4E5B9BD57489}" type="datetimeFigureOut">
              <a:rPr lang="en-US" smtClean="0"/>
              <a:pPr/>
              <a:t>3/26/2023</a:t>
            </a:fld>
            <a:endParaRPr lang="en-US"/>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FCD8301-214F-4F9C-A005-CBAE5C6CCE37}" type="slidenum">
              <a:rPr lang="en-US" smtClean="0"/>
              <a:pPr/>
              <a:t>‹#›</a:t>
            </a:fld>
            <a:endParaRPr lang="en-US"/>
          </a:p>
        </p:txBody>
      </p:sp>
    </p:spTree>
  </p:cSld>
  <p:clrMapOvr>
    <a:masterClrMapping/>
  </p:clrMapOvr>
  <p:transition spd="med">
    <p:cu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FF91C-BC8F-41C0-959E-4C7CFD7110E4}" type="datetimeFigureOut">
              <a:rPr lang="en-US" smtClean="0"/>
              <a:pPr/>
              <a:t>3/26/2023</a:t>
            </a:fld>
            <a:endParaRPr lang="en-US"/>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225EC3E-C353-4B7E-B857-50813FB46723}" type="slidenum">
              <a:rPr lang="en-US" smtClean="0"/>
              <a:pPr/>
              <a:t>‹#›</a:t>
            </a:fld>
            <a:endParaRPr lang="en-US"/>
          </a:p>
        </p:txBody>
      </p:sp>
    </p:spTree>
  </p:cSld>
  <p:clrMapOvr>
    <a:masterClrMapping/>
  </p:clrMapOvr>
  <p:transition spd="med">
    <p:cu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3CF68-A130-403E-A5BE-7AF21A5436CA}"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EF0241-3970-4EE4-A240-B9DB2FF3C18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u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5C00E9-354F-4945-898E-CA83EDBD9A96}" type="datetimeFigureOut">
              <a:rPr lang="en-US" smtClean="0"/>
              <a:pPr/>
              <a:t>3/26/2023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tr-TR"/>
          </a:p>
        </p:txBody>
      </p:sp>
      <p:sp>
        <p:nvSpPr>
          <p:cNvPr id="7" name="Slide Number Placeholder 6"/>
          <p:cNvSpPr>
            <a:spLocks noGrp="1"/>
          </p:cNvSpPr>
          <p:nvPr>
            <p:ph type="sldNum" sz="quarter" idx="12"/>
          </p:nvPr>
        </p:nvSpPr>
        <p:spPr>
          <a:xfrm>
            <a:off x="146304" y="6208776"/>
            <a:ext cx="457200" cy="457200"/>
          </a:xfrm>
        </p:spPr>
        <p:txBody>
          <a:bodyPr/>
          <a:lstStyle/>
          <a:p>
            <a:fld id="{B15A48D8-8613-4E9E-ABAA-B17B9E4F0BC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spd="med">
    <p:cu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E87BE94-B1C9-4CAB-97C1-EF3AA345BF8A}" type="datetimeFigureOut">
              <a:rPr lang="en-US" smtClean="0"/>
              <a:pPr/>
              <a:t>3/26/2023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560F2AF-9161-4429-9B88-4B1AEA98F0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spd="med">
    <p:cut/>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epa.gov/OW-OWM.html/cwfinance/cwsrf/consrvprice.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cengage.com/economics/mankiw/samplechapter/Mankiw6e_Econ_Ch04.pdf"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Lecture 9</a:t>
            </a:r>
          </a:p>
          <a:p>
            <a:r>
              <a:rPr lang="en-US" dirty="0" smtClean="0"/>
              <a:t>March 27</a:t>
            </a:r>
            <a:endParaRPr lang="tr-TR" dirty="0"/>
          </a:p>
        </p:txBody>
      </p:sp>
      <p:sp>
        <p:nvSpPr>
          <p:cNvPr id="3" name="Title 2"/>
          <p:cNvSpPr>
            <a:spLocks noGrp="1"/>
          </p:cNvSpPr>
          <p:nvPr>
            <p:ph type="ctrTitle"/>
          </p:nvPr>
        </p:nvSpPr>
        <p:spPr/>
        <p:txBody>
          <a:bodyPr/>
          <a:lstStyle/>
          <a:p>
            <a:r>
              <a:rPr smtClean="0"/>
              <a:t>Econ 100</a:t>
            </a:r>
            <a:br>
              <a:rPr smtClean="0"/>
            </a:br>
            <a:r>
              <a:rPr smtClean="0"/>
              <a:t>Principles of Economics</a:t>
            </a:r>
            <a:endParaRPr lang="tr-TR" dirty="0"/>
          </a:p>
        </p:txBody>
      </p:sp>
    </p:spTree>
  </p:cSld>
  <p:clrMapOvr>
    <a:masterClrMapping/>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 few questions</a:t>
            </a:r>
            <a:endParaRPr lang="tr-TR" sz="3600" dirty="0"/>
          </a:p>
        </p:txBody>
      </p:sp>
      <p:sp>
        <p:nvSpPr>
          <p:cNvPr id="3" name="Content Placeholder 2"/>
          <p:cNvSpPr>
            <a:spLocks noGrp="1"/>
          </p:cNvSpPr>
          <p:nvPr>
            <p:ph sz="quarter" idx="1"/>
          </p:nvPr>
        </p:nvSpPr>
        <p:spPr/>
        <p:txBody>
          <a:bodyPr>
            <a:normAutofit/>
          </a:bodyPr>
          <a:lstStyle/>
          <a:p>
            <a:pPr marL="0" lvl="0" indent="0" eaLnBrk="0">
              <a:spcBef>
                <a:spcPts val="0"/>
              </a:spcBef>
              <a:spcAft>
                <a:spcPts val="1200"/>
              </a:spcAft>
              <a:buNone/>
            </a:pPr>
            <a:r>
              <a:rPr lang="en-US" sz="2400" dirty="0" smtClean="0"/>
              <a:t>How much water do we need?</a:t>
            </a:r>
            <a:endParaRPr lang="tr-TR" sz="2400" dirty="0" smtClean="0"/>
          </a:p>
          <a:p>
            <a:pPr marL="0" lvl="0" indent="0" eaLnBrk="0">
              <a:spcBef>
                <a:spcPts val="0"/>
              </a:spcBef>
              <a:spcAft>
                <a:spcPts val="1200"/>
              </a:spcAft>
              <a:buNone/>
            </a:pPr>
            <a:r>
              <a:rPr lang="en-US" sz="2400" dirty="0" smtClean="0"/>
              <a:t>Are there substitutes for water? </a:t>
            </a:r>
          </a:p>
          <a:p>
            <a:pPr marL="0" lvl="0" indent="0" eaLnBrk="0">
              <a:spcBef>
                <a:spcPts val="0"/>
              </a:spcBef>
              <a:spcAft>
                <a:spcPts val="1200"/>
              </a:spcAft>
              <a:buNone/>
            </a:pPr>
            <a:r>
              <a:rPr lang="en-US" sz="2400" dirty="0" smtClean="0"/>
              <a:t>Could something else besides water satisfy any of the uses of water?</a:t>
            </a:r>
          </a:p>
          <a:p>
            <a:pPr marL="0" lvl="0" indent="0" eaLnBrk="0">
              <a:spcBef>
                <a:spcPts val="0"/>
              </a:spcBef>
              <a:spcAft>
                <a:spcPts val="1200"/>
              </a:spcAft>
              <a:buNone/>
            </a:pPr>
            <a:endParaRPr lang="en-US" sz="2400" dirty="0" smtClean="0"/>
          </a:p>
          <a:p>
            <a:pPr marL="0" lvl="0" indent="0" eaLnBrk="0">
              <a:spcBef>
                <a:spcPts val="0"/>
              </a:spcBef>
              <a:spcAft>
                <a:spcPts val="1200"/>
              </a:spcAft>
              <a:buNone/>
            </a:pPr>
            <a:r>
              <a:rPr lang="en-US" sz="2400" dirty="0" smtClean="0"/>
              <a:t>Later on. </a:t>
            </a:r>
          </a:p>
          <a:p>
            <a:pPr marL="0" lvl="0" indent="0" eaLnBrk="0">
              <a:spcBef>
                <a:spcPts val="0"/>
              </a:spcBef>
              <a:spcAft>
                <a:spcPts val="1200"/>
              </a:spcAft>
              <a:buNone/>
            </a:pPr>
            <a:r>
              <a:rPr lang="en-US" sz="2400" dirty="0" smtClean="0"/>
              <a:t>Basketball can be a substitute for water. </a:t>
            </a:r>
            <a:endParaRPr lang="tr-TR" sz="2400" dirty="0" smtClean="0"/>
          </a:p>
        </p:txBody>
      </p:sp>
    </p:spTree>
    <p:extLst>
      <p:ext uri="{BB962C8B-B14F-4D97-AF65-F5344CB8AC3E}">
        <p14:creationId xmlns:p14="http://schemas.microsoft.com/office/powerpoint/2010/main" val="2395519743"/>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sz="quarter" idx="1"/>
          </p:nvPr>
        </p:nvSpPr>
        <p:spPr/>
        <p:txBody>
          <a:bodyPr>
            <a:normAutofit/>
          </a:bodyPr>
          <a:lstStyle/>
          <a:p>
            <a:pPr marL="0" indent="0" eaLnBrk="0">
              <a:spcBef>
                <a:spcPts val="0"/>
              </a:spcBef>
              <a:spcAft>
                <a:spcPts val="1200"/>
              </a:spcAft>
              <a:buNone/>
            </a:pPr>
            <a:r>
              <a:rPr lang="en-US" sz="2400" b="1" dirty="0" smtClean="0"/>
              <a:t>Champion Cyclist and Now Champion Guzzler of Austin Water </a:t>
            </a:r>
          </a:p>
          <a:p>
            <a:pPr marL="0" lvl="0" indent="0" eaLnBrk="0">
              <a:spcBef>
                <a:spcPts val="0"/>
              </a:spcBef>
              <a:spcAft>
                <a:spcPts val="1200"/>
              </a:spcAft>
              <a:buNone/>
            </a:pPr>
            <a:r>
              <a:rPr lang="en-US" sz="2400" dirty="0" smtClean="0"/>
              <a:t>Lance Armstrong Uses More Water Than Anyone Else in the World (or at least in Austin, Texas).</a:t>
            </a:r>
          </a:p>
          <a:p>
            <a:pPr marL="0" lvl="0" indent="0" eaLnBrk="0">
              <a:spcBef>
                <a:spcPts val="0"/>
              </a:spcBef>
              <a:spcAft>
                <a:spcPts val="1200"/>
              </a:spcAft>
              <a:buNone/>
            </a:pPr>
            <a:r>
              <a:rPr lang="en-US" sz="2400" dirty="0" smtClean="0"/>
              <a:t>"I need to fix this," Armstrong said of his 330,000 gallon water spree. "To use that much more water (than most residents) is unacceptable.”</a:t>
            </a:r>
          </a:p>
        </p:txBody>
      </p:sp>
    </p:spTree>
    <p:extLst>
      <p:ext uri="{BB962C8B-B14F-4D97-AF65-F5344CB8AC3E}">
        <p14:creationId xmlns:p14="http://schemas.microsoft.com/office/powerpoint/2010/main" val="1724172361"/>
      </p:ext>
    </p:extLst>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Water shortage in New York City</a:t>
            </a:r>
            <a:endParaRPr lang="tr-TR" sz="3200" dirty="0"/>
          </a:p>
        </p:txBody>
      </p:sp>
      <p:sp>
        <p:nvSpPr>
          <p:cNvPr id="3" name="Content Placeholder 2"/>
          <p:cNvSpPr>
            <a:spLocks noGrp="1"/>
          </p:cNvSpPr>
          <p:nvPr>
            <p:ph sz="quarter" idx="1"/>
          </p:nvPr>
        </p:nvSpPr>
        <p:spPr/>
        <p:txBody>
          <a:bodyPr>
            <a:normAutofit/>
          </a:bodyPr>
          <a:lstStyle/>
          <a:p>
            <a:pPr marL="0" indent="0">
              <a:spcBef>
                <a:spcPts val="0"/>
              </a:spcBef>
              <a:spcAft>
                <a:spcPts val="1200"/>
              </a:spcAft>
              <a:buNone/>
            </a:pPr>
            <a:r>
              <a:rPr lang="en-US" sz="2400" dirty="0" smtClean="0"/>
              <a:t>How can we solve a </a:t>
            </a:r>
            <a:r>
              <a:rPr lang="en-US" sz="2400" b="1" u="sng" dirty="0" smtClean="0"/>
              <a:t>severe water shortage</a:t>
            </a:r>
            <a:r>
              <a:rPr lang="en-US" sz="2400" dirty="0" smtClean="0"/>
              <a:t> problem in a big city?</a:t>
            </a:r>
          </a:p>
          <a:p>
            <a:pPr marL="0" indent="0">
              <a:spcBef>
                <a:spcPts val="0"/>
              </a:spcBef>
              <a:spcAft>
                <a:spcPts val="1200"/>
              </a:spcAft>
              <a:buNone/>
            </a:pPr>
            <a:r>
              <a:rPr lang="en-US" sz="2400" dirty="0" smtClean="0"/>
              <a:t>Economist:</a:t>
            </a:r>
          </a:p>
          <a:p>
            <a:pPr marL="0" indent="0">
              <a:spcBef>
                <a:spcPts val="0"/>
              </a:spcBef>
              <a:spcAft>
                <a:spcPts val="1200"/>
              </a:spcAft>
              <a:buNone/>
            </a:pPr>
            <a:r>
              <a:rPr lang="en-US" sz="2400" dirty="0" smtClean="0"/>
              <a:t>Use the </a:t>
            </a:r>
            <a:r>
              <a:rPr lang="en-US" sz="2400" dirty="0"/>
              <a:t>price </a:t>
            </a:r>
            <a:r>
              <a:rPr lang="en-US" sz="2400" dirty="0" smtClean="0"/>
              <a:t>mechanism; raise </a:t>
            </a:r>
            <a:r>
              <a:rPr lang="en-US" sz="2400" dirty="0"/>
              <a:t>the price of water.</a:t>
            </a:r>
            <a:endParaRPr lang="tr-TR" sz="2400" dirty="0"/>
          </a:p>
          <a:p>
            <a:pPr marL="0" indent="0">
              <a:spcBef>
                <a:spcPts val="0"/>
              </a:spcBef>
              <a:spcAft>
                <a:spcPts val="1200"/>
              </a:spcAft>
              <a:buNone/>
            </a:pPr>
            <a:r>
              <a:rPr lang="en-US" sz="2400" dirty="0" smtClean="0"/>
              <a:t>Non-economist: </a:t>
            </a:r>
          </a:p>
          <a:p>
            <a:pPr marL="0" indent="0">
              <a:spcBef>
                <a:spcPts val="0"/>
              </a:spcBef>
              <a:spcAft>
                <a:spcPts val="1200"/>
              </a:spcAft>
              <a:buNone/>
            </a:pPr>
            <a:r>
              <a:rPr lang="en-US" sz="2400" dirty="0" smtClean="0"/>
              <a:t>Water </a:t>
            </a:r>
            <a:r>
              <a:rPr lang="en-US" sz="2400" dirty="0"/>
              <a:t>is a necessity. People won’t go thirsty just because the price of water goes up a little, or even a lot</a:t>
            </a:r>
            <a:r>
              <a:rPr lang="en-US" sz="2400" dirty="0" smtClean="0"/>
              <a:t>.</a:t>
            </a:r>
            <a:endParaRPr lang="tr-TR" sz="2400" dirty="0"/>
          </a:p>
          <a:p>
            <a:pPr marL="0" indent="0">
              <a:spcBef>
                <a:spcPts val="0"/>
              </a:spcBef>
              <a:spcAft>
                <a:spcPts val="1200"/>
              </a:spcAft>
              <a:buNone/>
            </a:pPr>
            <a:endParaRPr lang="tr-TR" sz="2400" dirty="0"/>
          </a:p>
        </p:txBody>
      </p:sp>
    </p:spTree>
    <p:extLst>
      <p:ext uri="{BB962C8B-B14F-4D97-AF65-F5344CB8AC3E}">
        <p14:creationId xmlns:p14="http://schemas.microsoft.com/office/powerpoint/2010/main" val="1245580362"/>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Substitutes for water in New York City</a:t>
            </a:r>
            <a:endParaRPr lang="tr-TR" dirty="0"/>
          </a:p>
        </p:txBody>
      </p:sp>
      <p:sp>
        <p:nvSpPr>
          <p:cNvPr id="3" name="Content Placeholder 2"/>
          <p:cNvSpPr>
            <a:spLocks noGrp="1"/>
          </p:cNvSpPr>
          <p:nvPr>
            <p:ph sz="quarter" idx="1"/>
          </p:nvPr>
        </p:nvSpPr>
        <p:spPr/>
        <p:txBody>
          <a:bodyPr>
            <a:normAutofit/>
          </a:bodyPr>
          <a:lstStyle/>
          <a:p>
            <a:pPr marL="457200" lvl="0" indent="-457200">
              <a:spcBef>
                <a:spcPts val="0"/>
              </a:spcBef>
              <a:spcAft>
                <a:spcPts val="1200"/>
              </a:spcAft>
              <a:buFont typeface="+mj-lt"/>
              <a:buAutoNum type="arabicPeriod"/>
            </a:pPr>
            <a:r>
              <a:rPr lang="en-US" sz="2400" dirty="0" smtClean="0"/>
              <a:t>dirty </a:t>
            </a:r>
            <a:r>
              <a:rPr lang="en-US" sz="2400" dirty="0"/>
              <a:t>cars</a:t>
            </a:r>
            <a:endParaRPr lang="tr-TR" sz="2400" dirty="0"/>
          </a:p>
          <a:p>
            <a:pPr marL="457200" lvl="0" indent="-457200">
              <a:spcBef>
                <a:spcPts val="0"/>
              </a:spcBef>
              <a:spcAft>
                <a:spcPts val="1200"/>
              </a:spcAft>
              <a:buFont typeface="+mj-lt"/>
              <a:buAutoNum type="arabicPeriod"/>
            </a:pPr>
            <a:r>
              <a:rPr lang="en-US" sz="2400" dirty="0"/>
              <a:t>brown lawns</a:t>
            </a:r>
            <a:endParaRPr lang="tr-TR" sz="2400" dirty="0"/>
          </a:p>
          <a:p>
            <a:pPr marL="457200" lvl="0" indent="-457200">
              <a:spcBef>
                <a:spcPts val="0"/>
              </a:spcBef>
              <a:spcAft>
                <a:spcPts val="1200"/>
              </a:spcAft>
              <a:buFont typeface="+mj-lt"/>
              <a:buAutoNum type="arabicPeriod"/>
            </a:pPr>
            <a:r>
              <a:rPr lang="en-US" sz="2400" dirty="0"/>
              <a:t>bricks in the toilet tank</a:t>
            </a:r>
            <a:endParaRPr lang="tr-TR" sz="2400" dirty="0"/>
          </a:p>
          <a:p>
            <a:pPr marL="457200" lvl="0" indent="-457200">
              <a:spcBef>
                <a:spcPts val="0"/>
              </a:spcBef>
              <a:spcAft>
                <a:spcPts val="1200"/>
              </a:spcAft>
              <a:buFont typeface="+mj-lt"/>
              <a:buAutoNum type="arabicPeriod"/>
            </a:pPr>
            <a:r>
              <a:rPr lang="en-US" sz="2400" dirty="0"/>
              <a:t>low-flow shower heads</a:t>
            </a:r>
            <a:endParaRPr lang="tr-TR" sz="2400" dirty="0"/>
          </a:p>
          <a:p>
            <a:pPr marL="457200" lvl="0" indent="-457200">
              <a:spcBef>
                <a:spcPts val="0"/>
              </a:spcBef>
              <a:spcAft>
                <a:spcPts val="1200"/>
              </a:spcAft>
              <a:buFont typeface="+mj-lt"/>
              <a:buAutoNum type="arabicPeriod"/>
            </a:pPr>
            <a:r>
              <a:rPr lang="en-US" sz="2400" dirty="0"/>
              <a:t>plumbers</a:t>
            </a:r>
            <a:endParaRPr lang="tr-TR" sz="2400" dirty="0"/>
          </a:p>
          <a:p>
            <a:pPr marL="457200" lvl="0" indent="-457200">
              <a:spcBef>
                <a:spcPts val="0"/>
              </a:spcBef>
              <a:spcAft>
                <a:spcPts val="1200"/>
              </a:spcAft>
              <a:buFont typeface="+mj-lt"/>
              <a:buAutoNum type="arabicPeriod"/>
            </a:pPr>
            <a:r>
              <a:rPr lang="en-US" sz="2400" dirty="0" smtClean="0"/>
              <a:t>migration</a:t>
            </a:r>
            <a:r>
              <a:rPr lang="en-US" sz="2400" dirty="0"/>
              <a:t> </a:t>
            </a:r>
            <a:endParaRPr lang="tr-TR" sz="2400" dirty="0"/>
          </a:p>
        </p:txBody>
      </p:sp>
    </p:spTree>
    <p:extLst>
      <p:ext uri="{BB962C8B-B14F-4D97-AF65-F5344CB8AC3E}">
        <p14:creationId xmlns:p14="http://schemas.microsoft.com/office/powerpoint/2010/main" val="1754879256"/>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trick is to … </a:t>
            </a:r>
            <a:endParaRPr lang="tr-TR" dirty="0"/>
          </a:p>
        </p:txBody>
      </p:sp>
      <p:sp>
        <p:nvSpPr>
          <p:cNvPr id="3" name="Content Placeholder 2"/>
          <p:cNvSpPr>
            <a:spLocks noGrp="1"/>
          </p:cNvSpPr>
          <p:nvPr>
            <p:ph sz="quarter" idx="1"/>
          </p:nvPr>
        </p:nvSpPr>
        <p:spPr/>
        <p:txBody>
          <a:bodyPr>
            <a:normAutofit/>
          </a:bodyPr>
          <a:lstStyle/>
          <a:p>
            <a:pPr marL="0" indent="0">
              <a:spcBef>
                <a:spcPts val="0"/>
              </a:spcBef>
              <a:spcAft>
                <a:spcPts val="1200"/>
              </a:spcAft>
              <a:buNone/>
            </a:pPr>
            <a:r>
              <a:rPr lang="en-US" sz="2400" dirty="0" smtClean="0"/>
              <a:t>persuade people to use these substitutes.</a:t>
            </a:r>
          </a:p>
          <a:p>
            <a:pPr marL="0" indent="0">
              <a:spcBef>
                <a:spcPts val="0"/>
              </a:spcBef>
              <a:spcAft>
                <a:spcPts val="1200"/>
              </a:spcAft>
              <a:buNone/>
            </a:pPr>
            <a:r>
              <a:rPr lang="en-US" sz="2400" dirty="0" smtClean="0"/>
              <a:t>Higher prices achieve that.</a:t>
            </a:r>
            <a:endParaRPr lang="tr-TR" sz="2400" dirty="0" smtClean="0"/>
          </a:p>
          <a:p>
            <a:pPr marL="0" indent="0">
              <a:spcBef>
                <a:spcPts val="0"/>
              </a:spcBef>
              <a:spcAft>
                <a:spcPts val="1200"/>
              </a:spcAft>
              <a:buNone/>
            </a:pPr>
            <a:endParaRPr lang="tr-TR" sz="2400" dirty="0"/>
          </a:p>
        </p:txBody>
      </p:sp>
    </p:spTree>
    <p:extLst>
      <p:ext uri="{BB962C8B-B14F-4D97-AF65-F5344CB8AC3E}">
        <p14:creationId xmlns:p14="http://schemas.microsoft.com/office/powerpoint/2010/main" val="954029044"/>
      </p:ext>
    </p:extLst>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How much water does the average person use at home? (US, per day)</a:t>
            </a:r>
            <a:endParaRPr lang="tr-TR" sz="2800" dirty="0"/>
          </a:p>
        </p:txBody>
      </p:sp>
      <p:sp>
        <p:nvSpPr>
          <p:cNvPr id="3" name="Content Placeholder 2"/>
          <p:cNvSpPr>
            <a:spLocks noGrp="1"/>
          </p:cNvSpPr>
          <p:nvPr>
            <p:ph sz="quarter" idx="1"/>
          </p:nvPr>
        </p:nvSpPr>
        <p:spPr/>
        <p:txBody>
          <a:bodyPr>
            <a:normAutofit/>
          </a:bodyPr>
          <a:lstStyle/>
          <a:p>
            <a:pPr marL="0" indent="0">
              <a:spcBef>
                <a:spcPts val="0"/>
              </a:spcBef>
              <a:spcAft>
                <a:spcPts val="1200"/>
              </a:spcAft>
              <a:buNone/>
            </a:pPr>
            <a:r>
              <a:rPr lang="en-US" sz="2400" dirty="0" smtClean="0"/>
              <a:t>Estimates vary, but the average American uses about 75 gallons of water per day, even though the estimated humanitarian need for water (sanitation, cooking, and cleaning) is about 13 gallons per day per person.</a:t>
            </a:r>
          </a:p>
          <a:p>
            <a:pPr marL="0" indent="0">
              <a:spcBef>
                <a:spcPts val="0"/>
              </a:spcBef>
              <a:spcAft>
                <a:spcPts val="1200"/>
              </a:spcAft>
              <a:buNone/>
            </a:pPr>
            <a:r>
              <a:rPr lang="en-US" sz="2000" dirty="0" smtClean="0">
                <a:hlinkClick r:id="rId2"/>
              </a:rPr>
              <a:t>http://www.epa.gov/OW-OWM.html/cwfinance/cwsrf/consrvprice.pdf</a:t>
            </a:r>
            <a:endParaRPr lang="en-US" sz="2000" dirty="0" smtClean="0"/>
          </a:p>
          <a:p>
            <a:pPr marL="0" indent="0">
              <a:spcBef>
                <a:spcPts val="0"/>
              </a:spcBef>
              <a:spcAft>
                <a:spcPts val="1200"/>
              </a:spcAft>
              <a:buNone/>
            </a:pPr>
            <a:endParaRPr lang="en-US" sz="2400" dirty="0" smtClean="0"/>
          </a:p>
          <a:p>
            <a:pPr marL="0" indent="0">
              <a:spcBef>
                <a:spcPts val="0"/>
              </a:spcBef>
              <a:spcAft>
                <a:spcPts val="1200"/>
              </a:spcAft>
              <a:buNone/>
            </a:pPr>
            <a:r>
              <a:rPr lang="en-US" sz="2400" dirty="0" smtClean="0"/>
              <a:t>The largest use of household water is to flush the toilet, and after that, to take showers and baths.</a:t>
            </a:r>
          </a:p>
        </p:txBody>
      </p:sp>
    </p:spTree>
    <p:extLst>
      <p:ext uri="{BB962C8B-B14F-4D97-AF65-F5344CB8AC3E}">
        <p14:creationId xmlns:p14="http://schemas.microsoft.com/office/powerpoint/2010/main" val="157756800"/>
      </p:ext>
    </p:extLst>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621030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563043380"/>
      </p:ext>
    </p:extLst>
  </p:cSld>
  <p:clrMapOvr>
    <a:masterClrMapping/>
  </p:clrMapOvr>
  <p:transition spd="med">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Again: need versus demand</a:t>
            </a:r>
            <a:endParaRPr lang="tr-TR" dirty="0"/>
          </a:p>
        </p:txBody>
      </p:sp>
      <p:sp>
        <p:nvSpPr>
          <p:cNvPr id="5" name="Content Placeholder 4"/>
          <p:cNvSpPr>
            <a:spLocks noGrp="1"/>
          </p:cNvSpPr>
          <p:nvPr>
            <p:ph sz="quarter" idx="1"/>
          </p:nvPr>
        </p:nvSpPr>
        <p:spPr>
          <a:xfrm>
            <a:off x="457200" y="1384176"/>
            <a:ext cx="8229600" cy="4925144"/>
          </a:xfrm>
        </p:spPr>
        <p:txBody>
          <a:bodyPr>
            <a:noAutofit/>
          </a:bodyPr>
          <a:lstStyle/>
          <a:p>
            <a:pPr marL="0" indent="0">
              <a:spcBef>
                <a:spcPts val="0"/>
              </a:spcBef>
              <a:buNone/>
            </a:pPr>
            <a:r>
              <a:rPr lang="en-US" sz="2400" dirty="0" smtClean="0"/>
              <a:t>The non-economist thinks of the demand for water as "the amount of water we need" and assumes that the alternative to having that amount of water is people going thirsty. </a:t>
            </a:r>
          </a:p>
          <a:p>
            <a:pPr marL="0" indent="0">
              <a:spcBef>
                <a:spcPts val="0"/>
              </a:spcBef>
              <a:buNone/>
            </a:pPr>
            <a:endParaRPr lang="en-US" sz="2400" dirty="0" smtClean="0"/>
          </a:p>
          <a:p>
            <a:pPr marL="0" indent="0">
              <a:spcBef>
                <a:spcPts val="0"/>
              </a:spcBef>
              <a:buNone/>
            </a:pPr>
            <a:r>
              <a:rPr lang="en-US" sz="2400" dirty="0" smtClean="0"/>
              <a:t>But only a tiny fraction of the water we consume is drink. </a:t>
            </a:r>
          </a:p>
          <a:p>
            <a:pPr marL="0" indent="0">
              <a:spcBef>
                <a:spcPts val="0"/>
              </a:spcBef>
              <a:buNone/>
            </a:pPr>
            <a:r>
              <a:rPr lang="en-US" sz="2400" dirty="0" smtClean="0"/>
              <a:t>While the demand for drinking water may be highly inelastic over a wide range of prices, demand for other uses is not. </a:t>
            </a:r>
            <a:endParaRPr lang="tr-TR" sz="2400" dirty="0"/>
          </a:p>
        </p:txBody>
      </p:sp>
    </p:spTree>
    <p:extLst>
      <p:ext uri="{BB962C8B-B14F-4D97-AF65-F5344CB8AC3E}">
        <p14:creationId xmlns:p14="http://schemas.microsoft.com/office/powerpoint/2010/main" val="1770419893"/>
      </p:ext>
    </p:extLst>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Fact List</a:t>
            </a:r>
            <a:endParaRPr lang="tr-TR" sz="3600" dirty="0"/>
          </a:p>
        </p:txBody>
      </p:sp>
      <p:sp>
        <p:nvSpPr>
          <p:cNvPr id="3" name="Content Placeholder 2"/>
          <p:cNvSpPr>
            <a:spLocks noGrp="1"/>
          </p:cNvSpPr>
          <p:nvPr>
            <p:ph sz="quarter" idx="1"/>
          </p:nvPr>
        </p:nvSpPr>
        <p:spPr/>
        <p:txBody>
          <a:bodyPr>
            <a:normAutofit/>
          </a:bodyPr>
          <a:lstStyle/>
          <a:p>
            <a:pPr marL="0" lvl="0" indent="0" eaLnBrk="0">
              <a:spcBef>
                <a:spcPts val="0"/>
              </a:spcBef>
              <a:spcAft>
                <a:spcPts val="1200"/>
              </a:spcAft>
              <a:buNone/>
            </a:pPr>
            <a:r>
              <a:rPr lang="en-US" sz="2400" dirty="0" smtClean="0"/>
              <a:t>80 to 90 percent of all water used is used in agriculture.</a:t>
            </a:r>
            <a:endParaRPr lang="tr-TR" sz="2400" dirty="0" smtClean="0"/>
          </a:p>
          <a:p>
            <a:pPr marL="0" lvl="0" indent="0" eaLnBrk="0">
              <a:spcBef>
                <a:spcPts val="0"/>
              </a:spcBef>
              <a:spcAft>
                <a:spcPts val="1200"/>
              </a:spcAft>
              <a:buNone/>
            </a:pPr>
            <a:r>
              <a:rPr lang="en-US" sz="2400" dirty="0" smtClean="0"/>
              <a:t>Crops like sugar cane, alfalfa, and fruit require farmers to use great amounts of water, but farmers who can get water at low prices prefer to grow such crops because they bring higher prices than other crops.</a:t>
            </a:r>
            <a:endParaRPr lang="tr-TR" sz="2400" dirty="0" smtClean="0"/>
          </a:p>
          <a:p>
            <a:pPr marL="0" indent="0" eaLnBrk="0">
              <a:spcBef>
                <a:spcPts val="0"/>
              </a:spcBef>
              <a:spcAft>
                <a:spcPts val="1200"/>
              </a:spcAft>
              <a:buNone/>
            </a:pPr>
            <a:r>
              <a:rPr lang="en-US" sz="2400" dirty="0" smtClean="0"/>
              <a:t>Some farmers grow rice in southern California. Southern California is extremely arid (some people would call it a desert), and water there evaporates rapidly. Rice grows in paddies that the farmers flood with water from huge irrigation canals.</a:t>
            </a:r>
            <a:endParaRPr lang="tr-TR" sz="2400" dirty="0" smtClean="0"/>
          </a:p>
        </p:txBody>
      </p:sp>
    </p:spTree>
    <p:extLst>
      <p:ext uri="{BB962C8B-B14F-4D97-AF65-F5344CB8AC3E}">
        <p14:creationId xmlns:p14="http://schemas.microsoft.com/office/powerpoint/2010/main" val="2207567099"/>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If the price of water doubles,</a:t>
            </a:r>
            <a:endParaRPr lang="tr-TR" sz="3600" dirty="0"/>
          </a:p>
        </p:txBody>
      </p:sp>
      <p:sp>
        <p:nvSpPr>
          <p:cNvPr id="3" name="Content Placeholder 2"/>
          <p:cNvSpPr>
            <a:spLocks noGrp="1"/>
          </p:cNvSpPr>
          <p:nvPr>
            <p:ph sz="quarter" idx="1"/>
          </p:nvPr>
        </p:nvSpPr>
        <p:spPr/>
        <p:txBody>
          <a:bodyPr>
            <a:normAutofit/>
          </a:bodyPr>
          <a:lstStyle/>
          <a:p>
            <a:pPr>
              <a:buNone/>
            </a:pPr>
            <a:r>
              <a:rPr lang="en-US" sz="2400" dirty="0" smtClean="0"/>
              <a:t>	it pays farmers to use water more sparingly for irrigation, </a:t>
            </a:r>
          </a:p>
          <a:p>
            <a:pPr>
              <a:buNone/>
            </a:pPr>
            <a:r>
              <a:rPr lang="en-US" sz="2400" dirty="0" smtClean="0"/>
              <a:t>	it pays the chemical firms to use less of it in their manufacturing processes, and </a:t>
            </a:r>
          </a:p>
          <a:p>
            <a:pPr>
              <a:buNone/>
            </a:pPr>
            <a:r>
              <a:rPr lang="en-US" sz="2400" dirty="0" smtClean="0"/>
              <a:t>	it pays the homeowners to fix leaky faucets. </a:t>
            </a:r>
          </a:p>
          <a:p>
            <a:pPr>
              <a:buNone/>
            </a:pPr>
            <a:r>
              <a:rPr lang="en-US" sz="2400" dirty="0" smtClean="0"/>
              <a:t>	Nobody dies of thirst, but total consumption of water falls  a lot.</a:t>
            </a:r>
            <a:endParaRPr lang="tr-TR" sz="2400" dirty="0" smtClean="0"/>
          </a:p>
        </p:txBody>
      </p:sp>
    </p:spTree>
    <p:extLst>
      <p:ext uri="{BB962C8B-B14F-4D97-AF65-F5344CB8AC3E}">
        <p14:creationId xmlns:p14="http://schemas.microsoft.com/office/powerpoint/2010/main" val="2831920518"/>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a:t>
            </a:r>
            <a:endParaRPr lang="en-US" dirty="0"/>
          </a:p>
        </p:txBody>
      </p:sp>
      <p:sp>
        <p:nvSpPr>
          <p:cNvPr id="3" name="Content Placeholder 2"/>
          <p:cNvSpPr>
            <a:spLocks noGrp="1"/>
          </p:cNvSpPr>
          <p:nvPr>
            <p:ph sz="quarter" idx="1"/>
          </p:nvPr>
        </p:nvSpPr>
        <p:spPr/>
        <p:txBody>
          <a:bodyPr/>
          <a:lstStyle/>
          <a:p>
            <a:r>
              <a:rPr lang="en-US" dirty="0" smtClean="0"/>
              <a:t>Demand</a:t>
            </a:r>
          </a:p>
          <a:p>
            <a:pPr marL="594360" lvl="2" indent="0">
              <a:buNone/>
            </a:pPr>
            <a:r>
              <a:rPr lang="en-US" dirty="0" smtClean="0"/>
              <a:t>- then supply</a:t>
            </a:r>
          </a:p>
          <a:p>
            <a:pPr marL="594360" lvl="2" indent="0">
              <a:buNone/>
            </a:pPr>
            <a:r>
              <a:rPr lang="en-US" dirty="0" smtClean="0"/>
              <a:t>- later: price mechanism and equilibrium analysis via </a:t>
            </a:r>
            <a:r>
              <a:rPr lang="en-US" dirty="0" err="1" smtClean="0"/>
              <a:t>demand&amp;supply</a:t>
            </a:r>
            <a:r>
              <a:rPr lang="en-US" dirty="0" smtClean="0"/>
              <a:t> </a:t>
            </a:r>
            <a:endParaRPr lang="en-US" dirty="0"/>
          </a:p>
        </p:txBody>
      </p:sp>
    </p:spTree>
    <p:extLst>
      <p:ext uri="{BB962C8B-B14F-4D97-AF65-F5344CB8AC3E}">
        <p14:creationId xmlns:p14="http://schemas.microsoft.com/office/powerpoint/2010/main" val="4037251068"/>
      </p:ext>
    </p:extLst>
  </p:cSld>
  <p:clrMapOvr>
    <a:masterClrMapping/>
  </p:clrMapOvr>
  <p:transition spd="med">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Fact List</a:t>
            </a:r>
            <a:endParaRPr lang="tr-TR" sz="3600" dirty="0"/>
          </a:p>
        </p:txBody>
      </p:sp>
      <p:sp>
        <p:nvSpPr>
          <p:cNvPr id="3" name="Content Placeholder 2"/>
          <p:cNvSpPr>
            <a:spLocks noGrp="1"/>
          </p:cNvSpPr>
          <p:nvPr>
            <p:ph sz="quarter" idx="1"/>
          </p:nvPr>
        </p:nvSpPr>
        <p:spPr>
          <a:xfrm>
            <a:off x="457200" y="1423317"/>
            <a:ext cx="8229600" cy="4525963"/>
          </a:xfrm>
        </p:spPr>
        <p:txBody>
          <a:bodyPr>
            <a:noAutofit/>
          </a:bodyPr>
          <a:lstStyle/>
          <a:p>
            <a:pPr marL="0" lvl="0" indent="0" eaLnBrk="0">
              <a:spcBef>
                <a:spcPts val="0"/>
              </a:spcBef>
              <a:spcAft>
                <a:spcPts val="1200"/>
              </a:spcAft>
              <a:buNone/>
            </a:pPr>
            <a:r>
              <a:rPr lang="en-US" sz="2400" dirty="0" smtClean="0"/>
              <a:t>Typical crop irrigation projects are less than 50 percent efficient. More than half of the water used for crop irrigation runs off or evaporates.</a:t>
            </a:r>
            <a:endParaRPr lang="tr-TR" sz="2400" dirty="0" smtClean="0"/>
          </a:p>
          <a:p>
            <a:pPr marL="0" lvl="0" indent="0" eaLnBrk="0">
              <a:spcBef>
                <a:spcPts val="0"/>
              </a:spcBef>
              <a:spcAft>
                <a:spcPts val="1200"/>
              </a:spcAft>
              <a:buNone/>
            </a:pPr>
            <a:r>
              <a:rPr lang="en-US" sz="2400" dirty="0" smtClean="0"/>
              <a:t>About one third of the water pumped into irrigation ditches soaks into the ground or evaporates. </a:t>
            </a:r>
          </a:p>
          <a:p>
            <a:pPr marL="0" lvl="0" indent="0" eaLnBrk="0">
              <a:spcBef>
                <a:spcPts val="0"/>
              </a:spcBef>
              <a:spcAft>
                <a:spcPts val="1200"/>
              </a:spcAft>
              <a:buNone/>
            </a:pPr>
            <a:r>
              <a:rPr lang="en-US" sz="2400" dirty="0" smtClean="0"/>
              <a:t>Evaporation can be reduced by lining irrigation canals with cement, covering ditches with plastic,  and by installing drip irrigation, which delivers water directly to each plant through tiny hoses.</a:t>
            </a:r>
            <a:endParaRPr lang="tr-TR" sz="2400" dirty="0" smtClean="0"/>
          </a:p>
        </p:txBody>
      </p:sp>
    </p:spTree>
    <p:extLst>
      <p:ext uri="{BB962C8B-B14F-4D97-AF65-F5344CB8AC3E}">
        <p14:creationId xmlns:p14="http://schemas.microsoft.com/office/powerpoint/2010/main" val="2435547525"/>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Fact list</a:t>
            </a:r>
            <a:endParaRPr lang="tr-TR" sz="3600" dirty="0"/>
          </a:p>
        </p:txBody>
      </p:sp>
      <p:sp>
        <p:nvSpPr>
          <p:cNvPr id="3" name="Content Placeholder 2"/>
          <p:cNvSpPr>
            <a:spLocks noGrp="1"/>
          </p:cNvSpPr>
          <p:nvPr>
            <p:ph sz="quarter" idx="1"/>
          </p:nvPr>
        </p:nvSpPr>
        <p:spPr/>
        <p:txBody>
          <a:bodyPr>
            <a:normAutofit/>
          </a:bodyPr>
          <a:lstStyle/>
          <a:p>
            <a:pPr marL="0" indent="0">
              <a:spcBef>
                <a:spcPts val="0"/>
              </a:spcBef>
              <a:spcAft>
                <a:spcPts val="1200"/>
              </a:spcAft>
              <a:buNone/>
            </a:pPr>
            <a:r>
              <a:rPr lang="en-US" sz="2400" dirty="0" smtClean="0"/>
              <a:t>Farmers in the United States pay one fifth of the true cost of irrigating their crops with water from federal water projects. (The rest is subsidized—paid for by the government.) </a:t>
            </a:r>
          </a:p>
          <a:p>
            <a:pPr marL="0" indent="0">
              <a:spcBef>
                <a:spcPts val="0"/>
              </a:spcBef>
              <a:spcAft>
                <a:spcPts val="1200"/>
              </a:spcAft>
              <a:buNone/>
            </a:pPr>
            <a:r>
              <a:rPr lang="en-US" sz="2400" dirty="0" smtClean="0"/>
              <a:t>Water is thus relatively inexpensive for farmers.</a:t>
            </a:r>
            <a:endParaRPr lang="tr-TR" sz="2400" dirty="0" smtClean="0"/>
          </a:p>
          <a:p>
            <a:pPr marL="0" lvl="0" indent="0">
              <a:spcBef>
                <a:spcPts val="0"/>
              </a:spcBef>
              <a:spcAft>
                <a:spcPts val="1200"/>
              </a:spcAft>
              <a:buNone/>
            </a:pPr>
            <a:r>
              <a:rPr lang="en-US" sz="2400" dirty="0" smtClean="0"/>
              <a:t>Studies show that a 10 percent increase in the price of water would cause farmers to use 5 to 6.5 percent less water; </a:t>
            </a:r>
          </a:p>
          <a:p>
            <a:pPr marL="0" lvl="0" indent="0">
              <a:spcBef>
                <a:spcPts val="0"/>
              </a:spcBef>
              <a:spcAft>
                <a:spcPts val="1200"/>
              </a:spcAft>
              <a:buNone/>
            </a:pPr>
            <a:r>
              <a:rPr lang="en-US" sz="2400" dirty="0" smtClean="0"/>
              <a:t>The price increase will make them switch to better irrigation technology and/or grow crops that use less water.</a:t>
            </a:r>
            <a:endParaRPr lang="tr-TR" sz="2400" dirty="0" smtClean="0"/>
          </a:p>
        </p:txBody>
      </p:sp>
    </p:spTree>
    <p:extLst>
      <p:ext uri="{BB962C8B-B14F-4D97-AF65-F5344CB8AC3E}">
        <p14:creationId xmlns:p14="http://schemas.microsoft.com/office/powerpoint/2010/main" val="953981688"/>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Shortages everywhere!</a:t>
            </a:r>
            <a:endParaRPr lang="tr-TR" sz="3600" dirty="0"/>
          </a:p>
        </p:txBody>
      </p:sp>
      <p:sp>
        <p:nvSpPr>
          <p:cNvPr id="3" name="Content Placeholder 2"/>
          <p:cNvSpPr>
            <a:spLocks noGrp="1"/>
          </p:cNvSpPr>
          <p:nvPr>
            <p:ph sz="quarter" idx="1"/>
          </p:nvPr>
        </p:nvSpPr>
        <p:spPr>
          <a:xfrm>
            <a:off x="457200" y="1600201"/>
            <a:ext cx="7787208" cy="3845023"/>
          </a:xfrm>
        </p:spPr>
        <p:txBody>
          <a:bodyPr>
            <a:normAutofit/>
          </a:bodyPr>
          <a:lstStyle/>
          <a:p>
            <a:pPr marL="0" indent="0">
              <a:spcBef>
                <a:spcPts val="0"/>
              </a:spcBef>
              <a:spcAft>
                <a:spcPts val="1200"/>
              </a:spcAft>
              <a:buNone/>
            </a:pPr>
            <a:r>
              <a:rPr lang="en-US" sz="2400" dirty="0" smtClean="0"/>
              <a:t>To most non-economists, a shortage is a fact of nature--there just isn't enough. </a:t>
            </a:r>
          </a:p>
          <a:p>
            <a:pPr marL="0" indent="0">
              <a:spcBef>
                <a:spcPts val="0"/>
              </a:spcBef>
              <a:spcAft>
                <a:spcPts val="1200"/>
              </a:spcAft>
              <a:buNone/>
            </a:pPr>
            <a:r>
              <a:rPr lang="en-US" sz="2400" dirty="0" smtClean="0"/>
              <a:t>To an economist, it has almost nothing to do with nature. </a:t>
            </a:r>
          </a:p>
          <a:p>
            <a:pPr marL="0" indent="0">
              <a:spcBef>
                <a:spcPts val="0"/>
              </a:spcBef>
              <a:spcAft>
                <a:spcPts val="1200"/>
              </a:spcAft>
              <a:buNone/>
            </a:pPr>
            <a:r>
              <a:rPr lang="en-US" sz="2400" dirty="0" smtClean="0"/>
              <a:t>Diamonds are in very short supply--yet there is no diamond shortage. </a:t>
            </a:r>
          </a:p>
          <a:p>
            <a:pPr marL="0" indent="0">
              <a:spcBef>
                <a:spcPts val="0"/>
              </a:spcBef>
              <a:spcAft>
                <a:spcPts val="1200"/>
              </a:spcAft>
              <a:buNone/>
            </a:pPr>
            <a:r>
              <a:rPr lang="en-US" sz="2400" dirty="0" smtClean="0"/>
              <a:t>Water is very plentiful; the average American consumes, directly or indirectly, more than 1000 gallons (about 4 tons) per day. </a:t>
            </a:r>
          </a:p>
          <a:p>
            <a:pPr marL="0" indent="0">
              <a:spcBef>
                <a:spcPts val="0"/>
              </a:spcBef>
              <a:spcAft>
                <a:spcPts val="1200"/>
              </a:spcAft>
              <a:buNone/>
            </a:pPr>
            <a:r>
              <a:rPr lang="en-US" sz="2400" dirty="0" smtClean="0"/>
              <a:t>Yet we see water shortages.</a:t>
            </a:r>
            <a:endParaRPr lang="tr-TR" sz="2400" dirty="0"/>
          </a:p>
        </p:txBody>
      </p:sp>
    </p:spTree>
    <p:extLst>
      <p:ext uri="{BB962C8B-B14F-4D97-AF65-F5344CB8AC3E}">
        <p14:creationId xmlns:p14="http://schemas.microsoft.com/office/powerpoint/2010/main" val="1084275099"/>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is not need</a:t>
            </a:r>
            <a:endParaRPr lang="tr-TR" dirty="0"/>
          </a:p>
        </p:txBody>
      </p:sp>
      <p:sp>
        <p:nvSpPr>
          <p:cNvPr id="3" name="Content Placeholder 2"/>
          <p:cNvSpPr>
            <a:spLocks noGrp="1"/>
          </p:cNvSpPr>
          <p:nvPr>
            <p:ph sz="quarter" idx="1"/>
          </p:nvPr>
        </p:nvSpPr>
        <p:spPr/>
        <p:txBody>
          <a:bodyPr>
            <a:normAutofit/>
          </a:bodyPr>
          <a:lstStyle/>
          <a:p>
            <a:pPr marL="0" indent="0">
              <a:spcBef>
                <a:spcPts val="0"/>
              </a:spcBef>
              <a:spcAft>
                <a:spcPts val="1200"/>
              </a:spcAft>
              <a:buNone/>
            </a:pPr>
            <a:r>
              <a:rPr lang="en-US" sz="2400" dirty="0" smtClean="0"/>
              <a:t>The mistake is in assuming that "enough" is a fact of nature--that we need a particular amount of land, water, diamonds, oil, or whatever. </a:t>
            </a:r>
          </a:p>
          <a:p>
            <a:pPr marL="0" indent="0">
              <a:spcBef>
                <a:spcPts val="0"/>
              </a:spcBef>
              <a:spcAft>
                <a:spcPts val="1200"/>
              </a:spcAft>
              <a:buNone/>
            </a:pPr>
            <a:r>
              <a:rPr lang="en-US" sz="2400" dirty="0" smtClean="0"/>
              <a:t>In fact, the amount we choose to consume (and that producers choose to produce) depends on the price; </a:t>
            </a:r>
          </a:p>
          <a:p>
            <a:pPr marL="0" indent="0">
              <a:spcBef>
                <a:spcPts val="0"/>
              </a:spcBef>
              <a:spcAft>
                <a:spcPts val="1200"/>
              </a:spcAft>
              <a:buNone/>
            </a:pPr>
            <a:r>
              <a:rPr lang="en-US" sz="2400" dirty="0" smtClean="0">
                <a:solidFill>
                  <a:srgbClr val="FF0000"/>
                </a:solidFill>
              </a:rPr>
              <a:t>what we think of as our "need" is usually our quantity demanded at the price we are used to paying. </a:t>
            </a:r>
            <a:endParaRPr lang="tr-TR" sz="2400" dirty="0">
              <a:solidFill>
                <a:srgbClr val="FF0000"/>
              </a:solidFill>
            </a:endParaRPr>
          </a:p>
        </p:txBody>
      </p:sp>
    </p:spTree>
    <p:extLst>
      <p:ext uri="{BB962C8B-B14F-4D97-AF65-F5344CB8AC3E}">
        <p14:creationId xmlns:p14="http://schemas.microsoft.com/office/powerpoint/2010/main" val="2679044079"/>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Last slide on “demand is not need”!</a:t>
            </a:r>
            <a:endParaRPr lang="tr-TR" sz="3600" dirty="0"/>
          </a:p>
        </p:txBody>
      </p:sp>
      <p:sp>
        <p:nvSpPr>
          <p:cNvPr id="3" name="Content Placeholder 2"/>
          <p:cNvSpPr>
            <a:spLocks noGrp="1"/>
          </p:cNvSpPr>
          <p:nvPr>
            <p:ph sz="quarter" idx="1"/>
          </p:nvPr>
        </p:nvSpPr>
        <p:spPr>
          <a:xfrm>
            <a:off x="457200" y="1495325"/>
            <a:ext cx="8229600" cy="4525963"/>
          </a:xfrm>
        </p:spPr>
        <p:txBody>
          <a:bodyPr>
            <a:noAutofit/>
          </a:bodyPr>
          <a:lstStyle/>
          <a:p>
            <a:pPr marL="0" indent="0">
              <a:spcBef>
                <a:spcPts val="0"/>
              </a:spcBef>
              <a:spcAft>
                <a:spcPts val="1200"/>
              </a:spcAft>
              <a:buNone/>
            </a:pPr>
            <a:r>
              <a:rPr lang="en-US" sz="2400" dirty="0" smtClean="0"/>
              <a:t>The question of how much choice individuals really have is about how flexible the economy as a whole is--to what extent it can change the amount of the different resources it uses. </a:t>
            </a:r>
          </a:p>
          <a:p>
            <a:pPr marL="0" indent="0">
              <a:spcBef>
                <a:spcPts val="0"/>
              </a:spcBef>
              <a:spcAft>
                <a:spcPts val="1200"/>
              </a:spcAft>
              <a:buNone/>
            </a:pPr>
            <a:r>
              <a:rPr lang="en-US" sz="2400" dirty="0" smtClean="0"/>
              <a:t>We look at the way things are now being done and assume that that way is the only possible one. </a:t>
            </a:r>
          </a:p>
          <a:p>
            <a:pPr marL="0" indent="0">
              <a:spcBef>
                <a:spcPts val="0"/>
              </a:spcBef>
              <a:spcAft>
                <a:spcPts val="1200"/>
              </a:spcAft>
              <a:buNone/>
            </a:pPr>
            <a:r>
              <a:rPr lang="en-US" sz="2400" dirty="0" smtClean="0"/>
              <a:t>But the way things are now done is the solution to a particular problem--producing goods as cheaply as possible given the present cost of various inputs. </a:t>
            </a:r>
          </a:p>
          <a:p>
            <a:pPr marL="0" indent="0">
              <a:spcBef>
                <a:spcPts val="0"/>
              </a:spcBef>
              <a:spcAft>
                <a:spcPts val="1200"/>
              </a:spcAft>
              <a:buNone/>
            </a:pPr>
            <a:r>
              <a:rPr lang="en-US" sz="2400" dirty="0" smtClean="0"/>
              <a:t>If some input--unskilled labor, or energy, or some raw material--were much more or less expensive, the optimal way of producing would change.</a:t>
            </a:r>
          </a:p>
        </p:txBody>
      </p:sp>
    </p:spTree>
    <p:extLst>
      <p:ext uri="{BB962C8B-B14F-4D97-AF65-F5344CB8AC3E}">
        <p14:creationId xmlns:p14="http://schemas.microsoft.com/office/powerpoint/2010/main" val="153679762"/>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2800" dirty="0" smtClean="0"/>
              <a:t>In class activity (puzzle)</a:t>
            </a:r>
            <a:endParaRPr lang="tr-TR" sz="2800" dirty="0"/>
          </a:p>
        </p:txBody>
      </p:sp>
      <p:sp>
        <p:nvSpPr>
          <p:cNvPr id="3" name="Content Placeholder 2"/>
          <p:cNvSpPr>
            <a:spLocks noGrp="1"/>
          </p:cNvSpPr>
          <p:nvPr>
            <p:ph sz="quarter" idx="1"/>
          </p:nvPr>
        </p:nvSpPr>
        <p:spPr>
          <a:xfrm>
            <a:off x="457200" y="980728"/>
            <a:ext cx="8229600" cy="4525963"/>
          </a:xfrm>
        </p:spPr>
        <p:txBody>
          <a:bodyPr>
            <a:noAutofit/>
          </a:bodyPr>
          <a:lstStyle/>
          <a:p>
            <a:pPr marL="0" lvl="0" indent="0">
              <a:spcBef>
                <a:spcPts val="0"/>
              </a:spcBef>
              <a:spcAft>
                <a:spcPts val="1200"/>
              </a:spcAft>
              <a:buNone/>
            </a:pPr>
            <a:r>
              <a:rPr lang="en-US" sz="2400" dirty="0" smtClean="0"/>
              <a:t>When is a basketball a substitute for (an alternative to) water?</a:t>
            </a:r>
          </a:p>
          <a:p>
            <a:pPr marL="0" lvl="0" indent="0">
              <a:spcBef>
                <a:spcPts val="0"/>
              </a:spcBef>
              <a:spcAft>
                <a:spcPts val="1200"/>
              </a:spcAft>
              <a:buNone/>
            </a:pPr>
            <a:r>
              <a:rPr lang="en-US" sz="2400" dirty="0" smtClean="0"/>
              <a:t> </a:t>
            </a:r>
            <a:r>
              <a:rPr lang="en-US" sz="2400" i="1" dirty="0" smtClean="0"/>
              <a:t>In the summer when the city decides it is too expensive to fill the swimming pool, or your mom says the water bill is too high and, no, your little brothers and sisters can't play with the hose.</a:t>
            </a:r>
          </a:p>
          <a:p>
            <a:pPr marL="0" lvl="0" indent="0">
              <a:spcBef>
                <a:spcPts val="0"/>
              </a:spcBef>
              <a:spcAft>
                <a:spcPts val="1200"/>
              </a:spcAft>
              <a:buNone/>
            </a:pPr>
            <a:endParaRPr lang="en-US" sz="2400" i="1" dirty="0" smtClean="0"/>
          </a:p>
          <a:p>
            <a:pPr marL="0" indent="0">
              <a:spcBef>
                <a:spcPts val="0"/>
              </a:spcBef>
              <a:spcAft>
                <a:spcPts val="1200"/>
              </a:spcAft>
              <a:buNone/>
            </a:pPr>
            <a:r>
              <a:rPr lang="en-US" sz="2400" dirty="0" smtClean="0"/>
              <a:t>Now answer the following:</a:t>
            </a:r>
          </a:p>
          <a:p>
            <a:pPr marL="457200" indent="-457200">
              <a:spcBef>
                <a:spcPts val="0"/>
              </a:spcBef>
              <a:spcAft>
                <a:spcPts val="1200"/>
              </a:spcAft>
              <a:buFont typeface="+mj-lt"/>
              <a:buAutoNum type="arabicPeriod"/>
            </a:pPr>
            <a:r>
              <a:rPr lang="en-US" sz="2400" dirty="0" smtClean="0"/>
              <a:t>When is a basketball a substitute for (an alternative to) gasoline?</a:t>
            </a:r>
          </a:p>
          <a:p>
            <a:pPr marL="457200" indent="-457200">
              <a:spcBef>
                <a:spcPts val="0"/>
              </a:spcBef>
              <a:spcAft>
                <a:spcPts val="1200"/>
              </a:spcAft>
              <a:buFont typeface="+mj-lt"/>
              <a:buAutoNum type="arabicPeriod"/>
            </a:pPr>
            <a:r>
              <a:rPr lang="en-US" sz="2400" dirty="0" smtClean="0"/>
              <a:t>Give an example of an unlikely pair of goods (like water and basketballs) that can be substitutes.</a:t>
            </a:r>
          </a:p>
          <a:p>
            <a:pPr marL="457200" indent="-457200">
              <a:spcBef>
                <a:spcPts val="0"/>
              </a:spcBef>
              <a:spcAft>
                <a:spcPts val="1200"/>
              </a:spcAft>
              <a:buFont typeface="+mj-lt"/>
              <a:buAutoNum type="arabicPeriod"/>
            </a:pPr>
            <a:r>
              <a:rPr lang="en-US" sz="2400" dirty="0" smtClean="0"/>
              <a:t>Give an example for a “stupid,” or “immoral” water use.  You can be (you must be) entirely subjective and unscientific.</a:t>
            </a:r>
          </a:p>
        </p:txBody>
      </p:sp>
    </p:spTree>
    <p:extLst>
      <p:ext uri="{BB962C8B-B14F-4D97-AF65-F5344CB8AC3E}">
        <p14:creationId xmlns:p14="http://schemas.microsoft.com/office/powerpoint/2010/main" val="2899030794"/>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ln/>
        </p:spPr>
        <p:txBody>
          <a:bodyPr/>
          <a:lstStyle/>
          <a:p>
            <a:r>
              <a:rPr lang="en-US" sz="3200"/>
              <a:t>All Scarce Goods Must Be Rationed Somehow</a:t>
            </a:r>
          </a:p>
        </p:txBody>
      </p:sp>
      <p:sp>
        <p:nvSpPr>
          <p:cNvPr id="115715" name="Rectangle 3"/>
          <p:cNvSpPr>
            <a:spLocks noGrp="1" noChangeArrowheads="1"/>
          </p:cNvSpPr>
          <p:nvPr>
            <p:ph sz="quarter" idx="1"/>
          </p:nvPr>
        </p:nvSpPr>
        <p:spPr>
          <a:ln/>
        </p:spPr>
        <p:txBody>
          <a:bodyPr>
            <a:normAutofit/>
          </a:bodyPr>
          <a:lstStyle/>
          <a:p>
            <a:pPr marL="0" indent="0">
              <a:lnSpc>
                <a:spcPct val="110000"/>
              </a:lnSpc>
              <a:spcBef>
                <a:spcPts val="0"/>
              </a:spcBef>
              <a:spcAft>
                <a:spcPts val="1200"/>
              </a:spcAft>
              <a:buNone/>
            </a:pPr>
            <a:r>
              <a:rPr lang="en-US" sz="2400" dirty="0"/>
              <a:t>Market prices and willingness to pay are our primary criteria for </a:t>
            </a:r>
            <a:r>
              <a:rPr lang="en-US" sz="2400" i="1" dirty="0"/>
              <a:t>rationing</a:t>
            </a:r>
            <a:r>
              <a:rPr lang="en-US" sz="2400" dirty="0"/>
              <a:t> goods and services.</a:t>
            </a:r>
          </a:p>
          <a:p>
            <a:pPr marL="0" indent="0">
              <a:lnSpc>
                <a:spcPct val="110000"/>
              </a:lnSpc>
              <a:spcBef>
                <a:spcPts val="0"/>
              </a:spcBef>
              <a:spcAft>
                <a:spcPts val="1200"/>
              </a:spcAft>
              <a:buNone/>
            </a:pPr>
            <a:r>
              <a:rPr lang="en-US" sz="2400" dirty="0"/>
              <a:t>If a good is scarce, sacrifices must be made to obtain it.</a:t>
            </a:r>
          </a:p>
          <a:p>
            <a:pPr marL="0" indent="0">
              <a:lnSpc>
                <a:spcPct val="110000"/>
              </a:lnSpc>
              <a:spcBef>
                <a:spcPts val="0"/>
              </a:spcBef>
              <a:spcAft>
                <a:spcPts val="1200"/>
              </a:spcAft>
              <a:buNone/>
            </a:pPr>
            <a:r>
              <a:rPr lang="en-US" sz="2400" dirty="0"/>
              <a:t>When prices of products and services rise, people respond by economizing in their use.</a:t>
            </a:r>
          </a:p>
          <a:p>
            <a:pPr marL="0" lvl="1" indent="0">
              <a:lnSpc>
                <a:spcPct val="110000"/>
              </a:lnSpc>
              <a:spcBef>
                <a:spcPts val="0"/>
              </a:spcBef>
              <a:spcAft>
                <a:spcPts val="1200"/>
              </a:spcAft>
              <a:buNone/>
            </a:pPr>
            <a:r>
              <a:rPr lang="en-US" sz="2400" dirty="0" smtClean="0"/>
              <a:t>People </a:t>
            </a:r>
            <a:r>
              <a:rPr lang="en-US" sz="2400" dirty="0"/>
              <a:t>find ways to economize that </a:t>
            </a:r>
            <a:r>
              <a:rPr lang="en-US" sz="2400" dirty="0" smtClean="0"/>
              <a:t>brings the smallest sacrifice</a:t>
            </a:r>
            <a:r>
              <a:rPr lang="en-US" sz="2400" dirty="0"/>
              <a:t>.</a:t>
            </a:r>
          </a:p>
        </p:txBody>
      </p:sp>
    </p:spTree>
    <p:extLst>
      <p:ext uri="{BB962C8B-B14F-4D97-AF65-F5344CB8AC3E}">
        <p14:creationId xmlns:p14="http://schemas.microsoft.com/office/powerpoint/2010/main" val="1066021317"/>
      </p:ext>
    </p:extLst>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ln/>
        </p:spPr>
        <p:txBody>
          <a:bodyPr/>
          <a:lstStyle/>
          <a:p>
            <a:r>
              <a:rPr lang="en-US" sz="3200"/>
              <a:t>All Scarce Goods Must Be Rationed Somehow</a:t>
            </a:r>
          </a:p>
        </p:txBody>
      </p:sp>
      <p:sp>
        <p:nvSpPr>
          <p:cNvPr id="116739" name="Rectangle 3"/>
          <p:cNvSpPr>
            <a:spLocks noGrp="1" noChangeArrowheads="1"/>
          </p:cNvSpPr>
          <p:nvPr>
            <p:ph sz="quarter" idx="1"/>
          </p:nvPr>
        </p:nvSpPr>
        <p:spPr>
          <a:ln/>
        </p:spPr>
        <p:txBody>
          <a:bodyPr>
            <a:noAutofit/>
          </a:bodyPr>
          <a:lstStyle/>
          <a:p>
            <a:pPr>
              <a:spcBef>
                <a:spcPts val="0"/>
              </a:spcBef>
              <a:spcAft>
                <a:spcPts val="600"/>
              </a:spcAft>
              <a:buNone/>
            </a:pPr>
            <a:r>
              <a:rPr lang="en-US" sz="2400" dirty="0"/>
              <a:t>Scarce goods must be rationed.</a:t>
            </a:r>
          </a:p>
          <a:p>
            <a:pPr>
              <a:spcBef>
                <a:spcPts val="0"/>
              </a:spcBef>
              <a:spcAft>
                <a:spcPts val="600"/>
              </a:spcAft>
              <a:buNone/>
            </a:pPr>
            <a:r>
              <a:rPr lang="en-US" sz="2400" dirty="0"/>
              <a:t>Rationing can be done by willingness to pay prices.</a:t>
            </a:r>
          </a:p>
          <a:p>
            <a:pPr>
              <a:spcBef>
                <a:spcPts val="0"/>
              </a:spcBef>
              <a:spcAft>
                <a:spcPts val="600"/>
              </a:spcAft>
              <a:buNone/>
            </a:pPr>
            <a:r>
              <a:rPr lang="en-US" sz="2400" dirty="0"/>
              <a:t>Other ways to ration:</a:t>
            </a:r>
          </a:p>
          <a:p>
            <a:pPr marL="914400" lvl="1" indent="-457200">
              <a:spcBef>
                <a:spcPts val="0"/>
              </a:spcBef>
              <a:spcAft>
                <a:spcPts val="600"/>
              </a:spcAft>
              <a:buFont typeface="+mj-lt"/>
              <a:buAutoNum type="arabicPeriod"/>
            </a:pPr>
            <a:r>
              <a:rPr lang="en-US" sz="2400" dirty="0" smtClean="0"/>
              <a:t>Beauty</a:t>
            </a:r>
          </a:p>
          <a:p>
            <a:pPr marL="914400" lvl="1" indent="-457200">
              <a:spcBef>
                <a:spcPts val="0"/>
              </a:spcBef>
              <a:spcAft>
                <a:spcPts val="600"/>
              </a:spcAft>
              <a:buFont typeface="+mj-lt"/>
              <a:buAutoNum type="arabicPeriod"/>
            </a:pPr>
            <a:r>
              <a:rPr lang="en-US" sz="2400" dirty="0" smtClean="0"/>
              <a:t>Seniority</a:t>
            </a:r>
          </a:p>
          <a:p>
            <a:pPr marL="914400" lvl="1" indent="-457200">
              <a:spcBef>
                <a:spcPts val="0"/>
              </a:spcBef>
              <a:spcAft>
                <a:spcPts val="600"/>
              </a:spcAft>
              <a:buFont typeface="+mj-lt"/>
              <a:buAutoNum type="arabicPeriod"/>
            </a:pPr>
            <a:r>
              <a:rPr lang="en-US" sz="2400" dirty="0" smtClean="0"/>
              <a:t>“</a:t>
            </a:r>
            <a:r>
              <a:rPr lang="en-US" sz="2400" dirty="0"/>
              <a:t>Fist come, first served”</a:t>
            </a:r>
          </a:p>
          <a:p>
            <a:pPr marL="914400" lvl="1" indent="-457200">
              <a:spcBef>
                <a:spcPts val="0"/>
              </a:spcBef>
              <a:spcAft>
                <a:spcPts val="600"/>
              </a:spcAft>
              <a:buFont typeface="+mj-lt"/>
              <a:buAutoNum type="arabicPeriod"/>
            </a:pPr>
            <a:r>
              <a:rPr lang="en-US" sz="2400" dirty="0"/>
              <a:t>Lottery</a:t>
            </a:r>
          </a:p>
          <a:p>
            <a:pPr marL="914400" lvl="1" indent="-457200">
              <a:spcBef>
                <a:spcPts val="0"/>
              </a:spcBef>
              <a:spcAft>
                <a:spcPts val="600"/>
              </a:spcAft>
              <a:buFont typeface="+mj-lt"/>
              <a:buAutoNum type="arabicPeriod"/>
            </a:pPr>
            <a:r>
              <a:rPr lang="en-US" sz="2400" dirty="0"/>
              <a:t>Equal shares for all</a:t>
            </a:r>
          </a:p>
          <a:p>
            <a:pPr marL="914400" lvl="1" indent="-457200">
              <a:spcBef>
                <a:spcPts val="0"/>
              </a:spcBef>
              <a:spcAft>
                <a:spcPts val="600"/>
              </a:spcAft>
              <a:buFont typeface="+mj-lt"/>
              <a:buAutoNum type="arabicPeriod"/>
            </a:pPr>
            <a:r>
              <a:rPr lang="en-US" sz="2400" dirty="0"/>
              <a:t>“Might makes right”</a:t>
            </a:r>
          </a:p>
          <a:p>
            <a:pPr marL="914400" lvl="1" indent="-457200">
              <a:spcBef>
                <a:spcPts val="0"/>
              </a:spcBef>
              <a:spcAft>
                <a:spcPts val="600"/>
              </a:spcAft>
              <a:buFont typeface="+mj-lt"/>
              <a:buAutoNum type="arabicPeriod"/>
            </a:pPr>
            <a:r>
              <a:rPr lang="en-US" sz="2400" dirty="0"/>
              <a:t>Merit</a:t>
            </a:r>
          </a:p>
        </p:txBody>
      </p:sp>
    </p:spTree>
    <p:extLst>
      <p:ext uri="{BB962C8B-B14F-4D97-AF65-F5344CB8AC3E}">
        <p14:creationId xmlns:p14="http://schemas.microsoft.com/office/powerpoint/2010/main" val="1901801435"/>
      </p:ext>
    </p:extLst>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Demand and Supply – Theory</a:t>
            </a:r>
            <a:endParaRPr lang="tr-TR" sz="3200" dirty="0"/>
          </a:p>
        </p:txBody>
      </p:sp>
      <p:sp>
        <p:nvSpPr>
          <p:cNvPr id="3" name="Subtitle 2"/>
          <p:cNvSpPr>
            <a:spLocks noGrp="1"/>
          </p:cNvSpPr>
          <p:nvPr>
            <p:ph type="body" idx="1"/>
          </p:nvPr>
        </p:nvSpPr>
        <p:spPr/>
        <p:txBody>
          <a:bodyPr>
            <a:normAutofit/>
          </a:bodyPr>
          <a:lstStyle/>
          <a:p>
            <a:r>
              <a:rPr lang="en-US" sz="2800" dirty="0" smtClean="0"/>
              <a:t>web link to the book chapter</a:t>
            </a:r>
          </a:p>
          <a:p>
            <a:r>
              <a:rPr lang="en-US" sz="1400" dirty="0" smtClean="0">
                <a:hlinkClick r:id="rId2"/>
              </a:rPr>
              <a:t>http://www.cengage.com/economics/mankiw/samplechapter/Mankiw6e_Econ_Ch04.pdf</a:t>
            </a:r>
            <a:r>
              <a:rPr lang="en-US" sz="1400" dirty="0" smtClean="0"/>
              <a:t> </a:t>
            </a:r>
          </a:p>
          <a:p>
            <a:r>
              <a:rPr lang="en-US" sz="1400" dirty="0"/>
              <a:t>(publisher’s </a:t>
            </a:r>
            <a:r>
              <a:rPr lang="en-US" sz="1400" dirty="0" smtClean="0"/>
              <a:t>website)</a:t>
            </a:r>
            <a:endParaRPr lang="en-US" sz="900" dirty="0"/>
          </a:p>
        </p:txBody>
      </p:sp>
    </p:spTree>
    <p:extLst>
      <p:ext uri="{BB962C8B-B14F-4D97-AF65-F5344CB8AC3E}">
        <p14:creationId xmlns:p14="http://schemas.microsoft.com/office/powerpoint/2010/main" val="1513053373"/>
      </p:ext>
    </p:extLst>
  </p:cSld>
  <p:clrMapOvr>
    <a:masterClrMapping/>
  </p:clrMapOvr>
  <p:transition spd="med">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spcBef>
                <a:spcPts val="0"/>
              </a:spcBef>
              <a:spcAft>
                <a:spcPts val="2400"/>
              </a:spcAft>
              <a:buNone/>
            </a:pPr>
            <a:r>
              <a:rPr lang="en-US" sz="2400" dirty="0" smtClean="0"/>
              <a:t>This is perhaps the most important chapter in the textbook.   </a:t>
            </a:r>
          </a:p>
          <a:p>
            <a:pPr marL="0" indent="0">
              <a:spcBef>
                <a:spcPts val="0"/>
              </a:spcBef>
              <a:spcAft>
                <a:spcPts val="2400"/>
              </a:spcAft>
              <a:buNone/>
            </a:pPr>
            <a:r>
              <a:rPr lang="en-US" sz="2400" dirty="0" smtClean="0"/>
              <a:t>Learn this chapter well!</a:t>
            </a:r>
          </a:p>
          <a:p>
            <a:pPr marL="0" indent="0">
              <a:spcBef>
                <a:spcPts val="0"/>
              </a:spcBef>
              <a:spcAft>
                <a:spcPts val="2400"/>
              </a:spcAft>
              <a:buNone/>
            </a:pPr>
            <a:r>
              <a:rPr lang="en-US" sz="2400" dirty="0" smtClean="0"/>
              <a:t>This is also one of the longest chapters in the textbook</a:t>
            </a:r>
            <a:r>
              <a:rPr lang="en-US" sz="2400" dirty="0"/>
              <a:t>.</a:t>
            </a:r>
            <a:endParaRPr lang="en-US" sz="2400" dirty="0" smtClean="0"/>
          </a:p>
          <a:p>
            <a:pPr marL="0" indent="0">
              <a:spcBef>
                <a:spcPts val="0"/>
              </a:spcBef>
              <a:spcAft>
                <a:spcPts val="2400"/>
              </a:spcAft>
              <a:buNone/>
            </a:pPr>
            <a:r>
              <a:rPr lang="en-US" sz="2400" dirty="0" smtClean="0"/>
              <a:t>This PowerPoint file is one of the most graph-intensive.  </a:t>
            </a:r>
          </a:p>
        </p:txBody>
      </p:sp>
    </p:spTree>
    <p:extLst>
      <p:ext uri="{BB962C8B-B14F-4D97-AF65-F5344CB8AC3E}">
        <p14:creationId xmlns:p14="http://schemas.microsoft.com/office/powerpoint/2010/main" val="3423515989"/>
      </p:ext>
    </p:extLst>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Please turn off your phones and other devices.</a:t>
            </a:r>
            <a:endParaRPr lang="en-US" dirty="0"/>
          </a:p>
        </p:txBody>
      </p:sp>
    </p:spTree>
    <p:extLst>
      <p:ext uri="{BB962C8B-B14F-4D97-AF65-F5344CB8AC3E}">
        <p14:creationId xmlns:p14="http://schemas.microsoft.com/office/powerpoint/2010/main" val="3011258857"/>
      </p:ext>
    </p:extLst>
  </p:cSld>
  <p:clrMapOvr>
    <a:masterClrMapping/>
  </p:clrMapOvr>
  <p:transition spd="med">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6" y="872089"/>
            <a:ext cx="9145143" cy="5370957"/>
          </a:xfrm>
          <a:prstGeom prst="rect">
            <a:avLst/>
          </a:prstGeom>
        </p:spPr>
      </p:pic>
    </p:spTree>
    <p:extLst>
      <p:ext uri="{BB962C8B-B14F-4D97-AF65-F5344CB8AC3E}">
        <p14:creationId xmlns:p14="http://schemas.microsoft.com/office/powerpoint/2010/main" val="2472639265"/>
      </p:ext>
    </p:extLst>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3" name="Rectangle 8"/>
          <p:cNvSpPr>
            <a:spLocks noGrp="1" noChangeArrowheads="1"/>
          </p:cNvSpPr>
          <p:nvPr>
            <p:ph type="title"/>
          </p:nvPr>
        </p:nvSpPr>
        <p:spPr/>
        <p:txBody>
          <a:bodyPr>
            <a:normAutofit/>
          </a:bodyPr>
          <a:lstStyle/>
          <a:p>
            <a:r>
              <a:rPr lang="en-US" altLang="en-US" sz="2800" dirty="0" smtClean="0"/>
              <a:t>MARKETS AND COMPETITION </a:t>
            </a:r>
          </a:p>
        </p:txBody>
      </p:sp>
      <p:sp>
        <p:nvSpPr>
          <p:cNvPr id="399369" name="Rectangle 9"/>
          <p:cNvSpPr>
            <a:spLocks noGrp="1" noChangeArrowheads="1"/>
          </p:cNvSpPr>
          <p:nvPr>
            <p:ph sz="quarter" idx="1"/>
          </p:nvPr>
        </p:nvSpPr>
        <p:spPr/>
        <p:txBody>
          <a:bodyPr>
            <a:normAutofit/>
          </a:bodyPr>
          <a:lstStyle/>
          <a:p>
            <a:r>
              <a:rPr lang="en-US" altLang="en-US" sz="2400" dirty="0" smtClean="0"/>
              <a:t>A </a:t>
            </a:r>
            <a:r>
              <a:rPr lang="en-US" altLang="en-US" sz="2400" i="1" dirty="0" smtClean="0">
                <a:solidFill>
                  <a:srgbClr val="25A9A6"/>
                </a:solidFill>
              </a:rPr>
              <a:t>market</a:t>
            </a:r>
            <a:r>
              <a:rPr lang="en-US" altLang="en-US" sz="2400" dirty="0" smtClean="0"/>
              <a:t> is a group of buyers and sellers of a particular good or service.</a:t>
            </a:r>
          </a:p>
          <a:p>
            <a:pPr>
              <a:buFontTx/>
              <a:buNone/>
            </a:pPr>
            <a:r>
              <a:rPr lang="en-US" altLang="en-US" sz="2400" dirty="0" smtClean="0"/>
              <a:t> </a:t>
            </a:r>
          </a:p>
          <a:p>
            <a:endParaRPr lang="en-US" altLang="en-US" sz="2400" dirty="0" smtClean="0"/>
          </a:p>
          <a:p>
            <a:endParaRPr lang="en-US" altLang="en-US" sz="2400" dirty="0"/>
          </a:p>
          <a:p>
            <a:endParaRPr lang="en-US" altLang="en-US" sz="2400" dirty="0" smtClean="0"/>
          </a:p>
          <a:p>
            <a:r>
              <a:rPr lang="en-US" altLang="en-US" sz="2400" dirty="0" smtClean="0"/>
              <a:t>The terms supply and demand refer to the </a:t>
            </a:r>
            <a:r>
              <a:rPr lang="en-US" altLang="en-US" sz="2400" dirty="0" err="1" smtClean="0"/>
              <a:t>behaviour</a:t>
            </a:r>
            <a:r>
              <a:rPr lang="en-US" altLang="en-US" sz="2400" dirty="0" smtClean="0"/>
              <a:t> of people . . . as they interact with one another in markets. </a:t>
            </a:r>
          </a:p>
        </p:txBody>
      </p:sp>
      <p:sp>
        <p:nvSpPr>
          <p:cNvPr id="9219"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sp>
        <p:nvSpPr>
          <p:cNvPr id="9220"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Arial" panose="020B0604020202020204" pitchFamily="34" charset="0"/>
              </a:defRPr>
            </a:lvl1pPr>
            <a:lvl2pPr marL="742950" indent="-285750">
              <a:defRPr sz="2800" i="1">
                <a:solidFill>
                  <a:schemeClr val="tx1"/>
                </a:solidFill>
                <a:latin typeface="Arial" panose="020B0604020202020204" pitchFamily="34" charset="0"/>
              </a:defRPr>
            </a:lvl2pPr>
            <a:lvl3pPr marL="1143000" indent="-228600">
              <a:defRPr sz="2800" i="1">
                <a:solidFill>
                  <a:schemeClr val="tx1"/>
                </a:solidFill>
                <a:latin typeface="Arial" panose="020B0604020202020204" pitchFamily="34" charset="0"/>
              </a:defRPr>
            </a:lvl3pPr>
            <a:lvl4pPr marL="1600200" indent="-228600">
              <a:defRPr sz="2800" i="1">
                <a:solidFill>
                  <a:schemeClr val="tx1"/>
                </a:solidFill>
                <a:latin typeface="Arial" panose="020B0604020202020204" pitchFamily="34" charset="0"/>
              </a:defRPr>
            </a:lvl4pPr>
            <a:lvl5pPr marL="2057400" indent="-228600">
              <a:defRPr sz="2800" i="1">
                <a:solidFill>
                  <a:schemeClr val="tx1"/>
                </a:solidFill>
                <a:latin typeface="Arial" panose="020B0604020202020204" pitchFamily="34" charset="0"/>
              </a:defRPr>
            </a:lvl5pPr>
            <a:lvl6pPr marL="2514600" indent="-228600" eaLnBrk="0" fontAlgn="base" hangingPunct="0">
              <a:spcBef>
                <a:spcPct val="0"/>
              </a:spcBef>
              <a:spcAft>
                <a:spcPct val="0"/>
              </a:spcAft>
              <a:defRPr sz="2800" i="1">
                <a:solidFill>
                  <a:schemeClr val="tx1"/>
                </a:solidFill>
                <a:latin typeface="Arial" panose="020B0604020202020204" pitchFamily="34" charset="0"/>
              </a:defRPr>
            </a:lvl6pPr>
            <a:lvl7pPr marL="2971800" indent="-228600" eaLnBrk="0" fontAlgn="base" hangingPunct="0">
              <a:spcBef>
                <a:spcPct val="0"/>
              </a:spcBef>
              <a:spcAft>
                <a:spcPct val="0"/>
              </a:spcAft>
              <a:defRPr sz="2800" i="1">
                <a:solidFill>
                  <a:schemeClr val="tx1"/>
                </a:solidFill>
                <a:latin typeface="Arial" panose="020B0604020202020204" pitchFamily="34" charset="0"/>
              </a:defRPr>
            </a:lvl7pPr>
            <a:lvl8pPr marL="3429000" indent="-228600" eaLnBrk="0" fontAlgn="base" hangingPunct="0">
              <a:spcBef>
                <a:spcPct val="0"/>
              </a:spcBef>
              <a:spcAft>
                <a:spcPct val="0"/>
              </a:spcAft>
              <a:defRPr sz="2800" i="1">
                <a:solidFill>
                  <a:schemeClr val="tx1"/>
                </a:solidFill>
                <a:latin typeface="Arial" panose="020B0604020202020204" pitchFamily="34" charset="0"/>
              </a:defRPr>
            </a:lvl8pPr>
            <a:lvl9pPr marL="3886200" indent="-228600" eaLnBrk="0" fontAlgn="base" hangingPunct="0">
              <a:spcBef>
                <a:spcPct val="0"/>
              </a:spcBef>
              <a:spcAft>
                <a:spcPct val="0"/>
              </a:spcAft>
              <a:defRPr sz="2800" i="1">
                <a:solidFill>
                  <a:schemeClr val="tx1"/>
                </a:solidFill>
                <a:latin typeface="Arial" panose="020B0604020202020204" pitchFamily="34" charset="0"/>
              </a:defRPr>
            </a:lvl9pPr>
          </a:lstStyle>
          <a:p>
            <a:endParaRPr lang="tr-TR" altLang="tr-TR"/>
          </a:p>
        </p:txBody>
      </p:sp>
      <p:graphicFrame>
        <p:nvGraphicFramePr>
          <p:cNvPr id="9221" name="Object 6"/>
          <p:cNvGraphicFramePr>
            <a:graphicFrameLocks/>
          </p:cNvGraphicFramePr>
          <p:nvPr>
            <p:extLst>
              <p:ext uri="{D42A27DB-BD31-4B8C-83A1-F6EECF244321}">
                <p14:modId xmlns:p14="http://schemas.microsoft.com/office/powerpoint/2010/main" val="709671591"/>
              </p:ext>
            </p:extLst>
          </p:nvPr>
        </p:nvGraphicFramePr>
        <p:xfrm>
          <a:off x="6400800" y="2213992"/>
          <a:ext cx="2230438" cy="1143000"/>
        </p:xfrm>
        <a:graphic>
          <a:graphicData uri="http://schemas.openxmlformats.org/presentationml/2006/ole">
            <mc:AlternateContent xmlns:mc="http://schemas.openxmlformats.org/markup-compatibility/2006">
              <mc:Choice xmlns:v="urn:schemas-microsoft-com:vml" Requires="v">
                <p:oleObj spid="_x0000_s1030" name="Clip" r:id="rId4" imgW="4481513" imgH="2322513" progId="MS_ClipArt_Gallery.5">
                  <p:embed/>
                </p:oleObj>
              </mc:Choice>
              <mc:Fallback>
                <p:oleObj name="Clip" r:id="rId4" imgW="4481513" imgH="2322513"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213992"/>
                        <a:ext cx="22304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2" name="Object 7"/>
          <p:cNvGraphicFramePr>
            <a:graphicFrameLocks/>
          </p:cNvGraphicFramePr>
          <p:nvPr/>
        </p:nvGraphicFramePr>
        <p:xfrm>
          <a:off x="1447800" y="2590800"/>
          <a:ext cx="2230438" cy="1143000"/>
        </p:xfrm>
        <a:graphic>
          <a:graphicData uri="http://schemas.openxmlformats.org/presentationml/2006/ole">
            <mc:AlternateContent xmlns:mc="http://schemas.openxmlformats.org/markup-compatibility/2006">
              <mc:Choice xmlns:v="urn:schemas-microsoft-com:vml" Requires="v">
                <p:oleObj spid="_x0000_s1031" name="Clip" r:id="rId6" imgW="4481513" imgH="2322513" progId="MS_ClipArt_Gallery.5">
                  <p:embed/>
                </p:oleObj>
              </mc:Choice>
              <mc:Fallback>
                <p:oleObj name="Clip" r:id="rId6" imgW="4481513" imgH="2322513"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590800"/>
                        <a:ext cx="22304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78533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266" name="Object 4"/>
          <p:cNvGraphicFramePr>
            <a:graphicFrameLocks/>
          </p:cNvGraphicFramePr>
          <p:nvPr/>
        </p:nvGraphicFramePr>
        <p:xfrm>
          <a:off x="1981200" y="2438400"/>
          <a:ext cx="4481513" cy="2322513"/>
        </p:xfrm>
        <a:graphic>
          <a:graphicData uri="http://schemas.openxmlformats.org/presentationml/2006/ole">
            <mc:AlternateContent xmlns:mc="http://schemas.openxmlformats.org/markup-compatibility/2006">
              <mc:Choice xmlns:v="urn:schemas-microsoft-com:vml" Requires="v">
                <p:oleObj spid="_x0000_s2052" name="Clip" r:id="rId4" imgW="4481513" imgH="2322513" progId="MS_ClipArt_Gallery.5">
                  <p:embed/>
                </p:oleObj>
              </mc:Choice>
              <mc:Fallback>
                <p:oleObj name="Clip" r:id="rId4" imgW="4481513" imgH="2322513"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438400"/>
                        <a:ext cx="4481513"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1414" name="Rectangle 6"/>
          <p:cNvSpPr>
            <a:spLocks noGrp="1" noChangeArrowheads="1"/>
          </p:cNvSpPr>
          <p:nvPr>
            <p:ph type="title"/>
          </p:nvPr>
        </p:nvSpPr>
        <p:spPr/>
        <p:txBody>
          <a:bodyPr>
            <a:normAutofit/>
          </a:bodyPr>
          <a:lstStyle/>
          <a:p>
            <a:r>
              <a:rPr lang="en-US" altLang="en-US" sz="2800" dirty="0" smtClean="0"/>
              <a:t>MARKETS AND COMPETITION </a:t>
            </a:r>
          </a:p>
        </p:txBody>
      </p:sp>
      <p:sp>
        <p:nvSpPr>
          <p:cNvPr id="401415" name="Rectangle 7"/>
          <p:cNvSpPr>
            <a:spLocks noGrp="1" noChangeArrowheads="1"/>
          </p:cNvSpPr>
          <p:nvPr>
            <p:ph sz="quarter" idx="1"/>
          </p:nvPr>
        </p:nvSpPr>
        <p:spPr/>
        <p:txBody>
          <a:bodyPr>
            <a:normAutofit/>
          </a:bodyPr>
          <a:lstStyle/>
          <a:p>
            <a:r>
              <a:rPr lang="en-US" altLang="en-US" dirty="0" smtClean="0"/>
              <a:t>Buyers determine </a:t>
            </a:r>
            <a:r>
              <a:rPr lang="en-US" altLang="en-US" i="1" dirty="0" smtClean="0"/>
              <a:t>demand</a:t>
            </a:r>
            <a:r>
              <a:rPr lang="en-US" altLang="en-US" dirty="0" smtClean="0"/>
              <a:t>.</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a:p>
          <a:p>
            <a:r>
              <a:rPr lang="en-US" altLang="en-US" dirty="0" smtClean="0"/>
              <a:t>Sellers determine </a:t>
            </a:r>
            <a:r>
              <a:rPr lang="en-US" altLang="en-US" i="1" dirty="0" smtClean="0"/>
              <a:t>supply.</a:t>
            </a:r>
            <a:endParaRPr lang="en-US" altLang="en-US" dirty="0" smtClean="0"/>
          </a:p>
        </p:txBody>
      </p:sp>
    </p:spTree>
    <p:extLst>
      <p:ext uri="{BB962C8B-B14F-4D97-AF65-F5344CB8AC3E}">
        <p14:creationId xmlns:p14="http://schemas.microsoft.com/office/powerpoint/2010/main" val="2460286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14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a:bodyPr>
          <a:lstStyle/>
          <a:p>
            <a:pPr eaLnBrk="1" hangingPunct="1"/>
            <a:r>
              <a:rPr lang="en-US" sz="2800" dirty="0" smtClean="0"/>
              <a:t>Markets and Competition: A few definitions</a:t>
            </a:r>
          </a:p>
        </p:txBody>
      </p:sp>
      <p:sp>
        <p:nvSpPr>
          <p:cNvPr id="23557" name="Rectangle 3"/>
          <p:cNvSpPr>
            <a:spLocks noGrp="1" noChangeArrowheads="1"/>
          </p:cNvSpPr>
          <p:nvPr>
            <p:ph sz="quarter" idx="1"/>
          </p:nvPr>
        </p:nvSpPr>
        <p:spPr/>
        <p:txBody>
          <a:bodyPr>
            <a:normAutofit/>
          </a:bodyPr>
          <a:lstStyle/>
          <a:p>
            <a:pPr marL="342900" lvl="1" indent="-342900">
              <a:buFont typeface="Arial" pitchFamily="34" charset="0"/>
              <a:buChar char="•"/>
            </a:pPr>
            <a:r>
              <a:rPr lang="en-US" sz="2400" dirty="0" smtClean="0"/>
              <a:t>A </a:t>
            </a:r>
            <a:r>
              <a:rPr lang="en-US" sz="2400" b="1" dirty="0">
                <a:solidFill>
                  <a:srgbClr val="CC0000"/>
                </a:solidFill>
              </a:rPr>
              <a:t>perfectly competitive </a:t>
            </a:r>
            <a:r>
              <a:rPr lang="en-US" sz="2400" b="1" dirty="0" smtClean="0">
                <a:solidFill>
                  <a:srgbClr val="CC0000"/>
                </a:solidFill>
              </a:rPr>
              <a:t>market</a:t>
            </a:r>
            <a:r>
              <a:rPr lang="en-US" sz="2400" dirty="0" smtClean="0"/>
              <a:t> is one with many buyers and sellers, so that each individual has a negligible </a:t>
            </a:r>
            <a:r>
              <a:rPr lang="en-US" sz="2000" dirty="0" smtClean="0">
                <a:solidFill>
                  <a:schemeClr val="bg2">
                    <a:lumMod val="50000"/>
                  </a:schemeClr>
                </a:solidFill>
              </a:rPr>
              <a:t>(very small) </a:t>
            </a:r>
            <a:r>
              <a:rPr lang="en-US" sz="2400" dirty="0" smtClean="0"/>
              <a:t>effect on price. In a perfectly competitive market all firms </a:t>
            </a:r>
            <a:r>
              <a:rPr lang="en-US" sz="2400" dirty="0"/>
              <a:t>produce goods that are exactly the same</a:t>
            </a:r>
            <a:r>
              <a:rPr lang="en-US" sz="2400" dirty="0" smtClean="0"/>
              <a:t>.</a:t>
            </a:r>
            <a:endParaRPr lang="en-US" sz="2400" dirty="0"/>
          </a:p>
        </p:txBody>
      </p:sp>
      <p:sp>
        <p:nvSpPr>
          <p:cNvPr id="1946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578725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bldLvl="4"/>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5"/>
          <p:cNvSpPr>
            <a:spLocks noGrp="1" noChangeArrowheads="1"/>
          </p:cNvSpPr>
          <p:nvPr>
            <p:ph type="title"/>
          </p:nvPr>
        </p:nvSpPr>
        <p:spPr/>
        <p:txBody>
          <a:bodyPr/>
          <a:lstStyle/>
          <a:p>
            <a:pPr algn="l"/>
            <a:r>
              <a:rPr lang="en-US" altLang="en-US" sz="3200" dirty="0" smtClean="0"/>
              <a:t>Competition: Perfect and Otherwise</a:t>
            </a:r>
            <a:endParaRPr lang="en-US" altLang="en-US" dirty="0" smtClean="0"/>
          </a:p>
        </p:txBody>
      </p:sp>
      <p:sp>
        <p:nvSpPr>
          <p:cNvPr id="405510" name="Rectangle 6"/>
          <p:cNvSpPr>
            <a:spLocks noGrp="1" noChangeArrowheads="1"/>
          </p:cNvSpPr>
          <p:nvPr>
            <p:ph sz="quarter" idx="1"/>
          </p:nvPr>
        </p:nvSpPr>
        <p:spPr/>
        <p:txBody>
          <a:bodyPr>
            <a:normAutofit/>
          </a:bodyPr>
          <a:lstStyle/>
          <a:p>
            <a:r>
              <a:rPr lang="en-US" altLang="en-US" sz="2400" b="1" dirty="0" smtClean="0"/>
              <a:t>Perfect Competition</a:t>
            </a:r>
          </a:p>
          <a:p>
            <a:pPr lvl="1">
              <a:buFont typeface="Calibri" panose="020F0502020204030204" pitchFamily="34" charset="0"/>
              <a:buChar char="–"/>
            </a:pPr>
            <a:r>
              <a:rPr lang="en-US" altLang="en-US" sz="2400" dirty="0" smtClean="0"/>
              <a:t>Products are the same</a:t>
            </a:r>
          </a:p>
          <a:p>
            <a:pPr lvl="1">
              <a:buFont typeface="Calibri" panose="020F0502020204030204" pitchFamily="34" charset="0"/>
              <a:buChar char="–"/>
            </a:pPr>
            <a:r>
              <a:rPr lang="en-US" altLang="en-US" sz="2400" dirty="0" smtClean="0"/>
              <a:t>Numerous buyers and sellers so that each has no influence over price</a:t>
            </a:r>
          </a:p>
          <a:p>
            <a:pPr lvl="1">
              <a:buFont typeface="Calibri" panose="020F0502020204030204" pitchFamily="34" charset="0"/>
              <a:buChar char="–"/>
            </a:pPr>
            <a:r>
              <a:rPr lang="en-US" altLang="en-US" sz="2400" dirty="0" smtClean="0"/>
              <a:t>Buyers and Sellers are price takers</a:t>
            </a:r>
          </a:p>
          <a:p>
            <a:pPr marL="457200" lvl="1" indent="0">
              <a:buNone/>
            </a:pPr>
            <a:endParaRPr lang="en-US" altLang="en-US" sz="2400" dirty="0" smtClean="0"/>
          </a:p>
          <a:p>
            <a:r>
              <a:rPr lang="en-US" altLang="en-US" sz="2400" b="1" dirty="0" smtClean="0"/>
              <a:t>Monopoly</a:t>
            </a:r>
          </a:p>
          <a:p>
            <a:pPr lvl="1"/>
            <a:r>
              <a:rPr lang="en-US" altLang="en-US" sz="2400" dirty="0" smtClean="0"/>
              <a:t>One seller, and seller controls price</a:t>
            </a:r>
          </a:p>
        </p:txBody>
      </p:sp>
    </p:spTree>
    <p:extLst>
      <p:ext uri="{BB962C8B-B14F-4D97-AF65-F5344CB8AC3E}">
        <p14:creationId xmlns:p14="http://schemas.microsoft.com/office/powerpoint/2010/main" val="3174806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5510">
                                            <p:txEl>
                                              <p:pRg st="0" end="0"/>
                                            </p:txEl>
                                          </p:spTgt>
                                        </p:tgtEl>
                                        <p:attrNameLst>
                                          <p:attrName>style.visibility</p:attrName>
                                        </p:attrNameLst>
                                      </p:cBhvr>
                                      <p:to>
                                        <p:strVal val="visible"/>
                                      </p:to>
                                    </p:set>
                                    <p:animEffect transition="in" filter="wipe(left)">
                                      <p:cBhvr>
                                        <p:cTn id="7" dur="500"/>
                                        <p:tgtEl>
                                          <p:spTgt spid="40551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5510">
                                            <p:txEl>
                                              <p:pRg st="1" end="1"/>
                                            </p:txEl>
                                          </p:spTgt>
                                        </p:tgtEl>
                                        <p:attrNameLst>
                                          <p:attrName>style.visibility</p:attrName>
                                        </p:attrNameLst>
                                      </p:cBhvr>
                                      <p:to>
                                        <p:strVal val="visible"/>
                                      </p:to>
                                    </p:set>
                                    <p:animEffect transition="in" filter="wipe(left)">
                                      <p:cBhvr>
                                        <p:cTn id="10" dur="500"/>
                                        <p:tgtEl>
                                          <p:spTgt spid="405510">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05510">
                                            <p:txEl>
                                              <p:pRg st="2" end="2"/>
                                            </p:txEl>
                                          </p:spTgt>
                                        </p:tgtEl>
                                        <p:attrNameLst>
                                          <p:attrName>style.visibility</p:attrName>
                                        </p:attrNameLst>
                                      </p:cBhvr>
                                      <p:to>
                                        <p:strVal val="visible"/>
                                      </p:to>
                                    </p:set>
                                    <p:animEffect transition="in" filter="wipe(left)">
                                      <p:cBhvr>
                                        <p:cTn id="13" dur="500"/>
                                        <p:tgtEl>
                                          <p:spTgt spid="405510">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05510">
                                            <p:txEl>
                                              <p:pRg st="3" end="3"/>
                                            </p:txEl>
                                          </p:spTgt>
                                        </p:tgtEl>
                                        <p:attrNameLst>
                                          <p:attrName>style.visibility</p:attrName>
                                        </p:attrNameLst>
                                      </p:cBhvr>
                                      <p:to>
                                        <p:strVal val="visible"/>
                                      </p:to>
                                    </p:set>
                                    <p:animEffect transition="in" filter="wipe(left)">
                                      <p:cBhvr>
                                        <p:cTn id="16" dur="500"/>
                                        <p:tgtEl>
                                          <p:spTgt spid="405510">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05510">
                                            <p:txEl>
                                              <p:pRg st="5" end="5"/>
                                            </p:txEl>
                                          </p:spTgt>
                                        </p:tgtEl>
                                        <p:attrNameLst>
                                          <p:attrName>style.visibility</p:attrName>
                                        </p:attrNameLst>
                                      </p:cBhvr>
                                      <p:to>
                                        <p:strVal val="visible"/>
                                      </p:to>
                                    </p:set>
                                    <p:animEffect transition="in" filter="wipe(left)">
                                      <p:cBhvr>
                                        <p:cTn id="21" dur="500"/>
                                        <p:tgtEl>
                                          <p:spTgt spid="405510">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5510">
                                            <p:txEl>
                                              <p:pRg st="6" end="6"/>
                                            </p:txEl>
                                          </p:spTgt>
                                        </p:tgtEl>
                                        <p:attrNameLst>
                                          <p:attrName>style.visibility</p:attrName>
                                        </p:attrNameLst>
                                      </p:cBhvr>
                                      <p:to>
                                        <p:strVal val="visible"/>
                                      </p:to>
                                    </p:set>
                                    <p:animEffect transition="in" filter="wipe(left)">
                                      <p:cBhvr>
                                        <p:cTn id="24" dur="500"/>
                                        <p:tgtEl>
                                          <p:spTgt spid="4055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6"/>
          <p:cNvSpPr>
            <a:spLocks noGrp="1" noChangeArrowheads="1"/>
          </p:cNvSpPr>
          <p:nvPr>
            <p:ph type="title"/>
          </p:nvPr>
        </p:nvSpPr>
        <p:spPr/>
        <p:txBody>
          <a:bodyPr/>
          <a:lstStyle/>
          <a:p>
            <a:pPr algn="l"/>
            <a:r>
              <a:rPr lang="en-US" altLang="en-US" sz="3200" dirty="0" smtClean="0"/>
              <a:t>Competition: Perfect and Otherwise</a:t>
            </a:r>
            <a:endParaRPr lang="en-US" altLang="en-US" dirty="0" smtClean="0"/>
          </a:p>
        </p:txBody>
      </p:sp>
      <p:sp>
        <p:nvSpPr>
          <p:cNvPr id="17410" name="Rectangle 7"/>
          <p:cNvSpPr>
            <a:spLocks noGrp="1" noChangeArrowheads="1"/>
          </p:cNvSpPr>
          <p:nvPr>
            <p:ph sz="quarter" idx="1"/>
          </p:nvPr>
        </p:nvSpPr>
        <p:spPr/>
        <p:txBody>
          <a:bodyPr>
            <a:normAutofit/>
          </a:bodyPr>
          <a:lstStyle/>
          <a:p>
            <a:r>
              <a:rPr lang="en-US" altLang="en-US" sz="2400" b="1" dirty="0" smtClean="0"/>
              <a:t>Oligopoly</a:t>
            </a:r>
          </a:p>
          <a:p>
            <a:pPr lvl="1"/>
            <a:r>
              <a:rPr lang="en-US" altLang="en-US" sz="2400" dirty="0" smtClean="0"/>
              <a:t>Few sellers</a:t>
            </a:r>
          </a:p>
          <a:p>
            <a:pPr lvl="1"/>
            <a:r>
              <a:rPr lang="en-US" altLang="en-US" sz="2400" dirty="0" smtClean="0"/>
              <a:t>Not always aggressive competition</a:t>
            </a:r>
          </a:p>
          <a:p>
            <a:pPr lvl="1"/>
            <a:endParaRPr lang="en-US" altLang="en-US" sz="2400" dirty="0" smtClean="0"/>
          </a:p>
          <a:p>
            <a:r>
              <a:rPr lang="en-US" altLang="en-US" sz="2400" b="1" dirty="0" smtClean="0"/>
              <a:t>Monopolistic Competition</a:t>
            </a:r>
          </a:p>
          <a:p>
            <a:pPr lvl="1"/>
            <a:r>
              <a:rPr lang="en-US" altLang="en-US" sz="2400" dirty="0" smtClean="0"/>
              <a:t>Many sellers</a:t>
            </a:r>
          </a:p>
          <a:p>
            <a:pPr lvl="1"/>
            <a:r>
              <a:rPr lang="en-US" altLang="en-US" sz="2400" dirty="0" smtClean="0"/>
              <a:t>Slightly differentiated products</a:t>
            </a:r>
          </a:p>
          <a:p>
            <a:pPr lvl="1"/>
            <a:r>
              <a:rPr lang="en-US" altLang="en-US" sz="2400" dirty="0" smtClean="0"/>
              <a:t>Each seller may set price for its own product</a:t>
            </a:r>
          </a:p>
        </p:txBody>
      </p:sp>
    </p:spTree>
    <p:extLst>
      <p:ext uri="{BB962C8B-B14F-4D97-AF65-F5344CB8AC3E}">
        <p14:creationId xmlns:p14="http://schemas.microsoft.com/office/powerpoint/2010/main" val="1804610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endParaRPr lang="en-GB"/>
          </a:p>
        </p:txBody>
      </p:sp>
      <p:sp>
        <p:nvSpPr>
          <p:cNvPr id="4" name="Title 3"/>
          <p:cNvSpPr>
            <a:spLocks noGrp="1"/>
          </p:cNvSpPr>
          <p:nvPr>
            <p:ph type="title"/>
          </p:nvPr>
        </p:nvSpPr>
        <p:spPr/>
        <p:txBody>
          <a:bodyPr>
            <a:normAutofit/>
          </a:bodyPr>
          <a:lstStyle/>
          <a:p>
            <a:r>
              <a:rPr lang="en-US" sz="2800" dirty="0" smtClean="0"/>
              <a:t>Supply and Demand </a:t>
            </a:r>
            <a:br>
              <a:rPr lang="en-US" sz="2800" dirty="0" smtClean="0"/>
            </a:br>
            <a:r>
              <a:rPr lang="en-US" sz="2800" dirty="0" smtClean="0">
                <a:solidFill>
                  <a:schemeClr val="bg2">
                    <a:lumMod val="50000"/>
                  </a:schemeClr>
                </a:solidFill>
              </a:rPr>
              <a:t>(or Demand and Supply)</a:t>
            </a:r>
            <a:endParaRPr lang="tr-TR" sz="2800" dirty="0">
              <a:solidFill>
                <a:schemeClr val="bg2">
                  <a:lumMod val="50000"/>
                </a:schemeClr>
              </a:solidFill>
            </a:endParaRPr>
          </a:p>
        </p:txBody>
      </p:sp>
      <p:sp>
        <p:nvSpPr>
          <p:cNvPr id="397318" name="Rectangle 6"/>
          <p:cNvSpPr>
            <a:spLocks noGrp="1" noChangeArrowheads="1"/>
          </p:cNvSpPr>
          <p:nvPr>
            <p:ph sz="quarter" idx="1"/>
          </p:nvPr>
        </p:nvSpPr>
        <p:spPr/>
        <p:txBody>
          <a:bodyPr>
            <a:normAutofit/>
          </a:bodyPr>
          <a:lstStyle/>
          <a:p>
            <a:pPr marL="0" indent="0" eaLnBrk="1" hangingPunct="1">
              <a:spcBef>
                <a:spcPts val="0"/>
              </a:spcBef>
              <a:spcAft>
                <a:spcPts val="1200"/>
              </a:spcAft>
              <a:buNone/>
            </a:pPr>
            <a:r>
              <a:rPr lang="en-US" altLang="en-US" sz="2400" dirty="0" smtClean="0"/>
              <a:t>Supply and demand are the two words that economists use most often. Supply and demand are the forces that make market economies work. Modern economics is about supply, demand, and market equilibrium.</a:t>
            </a:r>
          </a:p>
        </p:txBody>
      </p:sp>
    </p:spTree>
    <p:extLst>
      <p:ext uri="{BB962C8B-B14F-4D97-AF65-F5344CB8AC3E}">
        <p14:creationId xmlns:p14="http://schemas.microsoft.com/office/powerpoint/2010/main" val="93347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Demand - Theory</a:t>
            </a:r>
            <a:endParaRPr lang="tr-TR" dirty="0"/>
          </a:p>
        </p:txBody>
      </p:sp>
      <p:sp>
        <p:nvSpPr>
          <p:cNvPr id="5" name="Subtitle 4"/>
          <p:cNvSpPr>
            <a:spLocks noGrp="1"/>
          </p:cNvSpPr>
          <p:nvPr>
            <p:ph type="body" idx="1"/>
          </p:nvPr>
        </p:nvSpPr>
        <p:spPr/>
        <p:txBody>
          <a:bodyPr/>
          <a:lstStyle/>
          <a:p>
            <a:r>
              <a:rPr lang="en-US" dirty="0" smtClean="0"/>
              <a:t>Now let’s introduce a few terms and definitions</a:t>
            </a:r>
            <a:endParaRPr lang="tr-TR" dirty="0" smtClean="0"/>
          </a:p>
          <a:p>
            <a:endParaRPr lang="tr-TR" dirty="0"/>
          </a:p>
        </p:txBody>
      </p:sp>
    </p:spTree>
    <p:extLst>
      <p:ext uri="{BB962C8B-B14F-4D97-AF65-F5344CB8AC3E}">
        <p14:creationId xmlns:p14="http://schemas.microsoft.com/office/powerpoint/2010/main" val="1882770983"/>
      </p:ext>
    </p:extLst>
  </p:cSld>
  <p:clrMapOvr>
    <a:masterClrMapping/>
  </p:clrMapOvr>
  <p:transition spd="med">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The textbook definition of demand</a:t>
            </a:r>
            <a:endParaRPr lang="tr-TR" sz="2800" dirty="0"/>
          </a:p>
        </p:txBody>
      </p:sp>
      <p:sp>
        <p:nvSpPr>
          <p:cNvPr id="3" name="Content Placeholder 2"/>
          <p:cNvSpPr>
            <a:spLocks noGrp="1"/>
          </p:cNvSpPr>
          <p:nvPr>
            <p:ph sz="quarter" idx="1"/>
          </p:nvPr>
        </p:nvSpPr>
        <p:spPr/>
        <p:txBody>
          <a:bodyPr>
            <a:noAutofit/>
          </a:bodyPr>
          <a:lstStyle/>
          <a:p>
            <a:pPr marL="0" indent="0">
              <a:spcBef>
                <a:spcPts val="0"/>
              </a:spcBef>
              <a:spcAft>
                <a:spcPts val="2400"/>
              </a:spcAft>
              <a:buNone/>
            </a:pPr>
            <a:r>
              <a:rPr lang="en-US" sz="2400" u="sng" dirty="0" smtClean="0"/>
              <a:t>Demand</a:t>
            </a:r>
            <a:r>
              <a:rPr lang="en-US" sz="2400" dirty="0" smtClean="0"/>
              <a:t> </a:t>
            </a:r>
            <a:r>
              <a:rPr lang="en-US" sz="2400" dirty="0"/>
              <a:t>is a relationship between </a:t>
            </a:r>
            <a:r>
              <a:rPr lang="en-US" sz="2400" dirty="0" smtClean="0"/>
              <a:t>two variables</a:t>
            </a:r>
            <a:r>
              <a:rPr lang="en-US" sz="2400" dirty="0"/>
              <a:t>: Price and </a:t>
            </a:r>
            <a:r>
              <a:rPr lang="en-US" sz="2400" dirty="0" smtClean="0"/>
              <a:t>the quantity </a:t>
            </a:r>
            <a:r>
              <a:rPr lang="en-US" sz="2400" dirty="0"/>
              <a:t>demanded. </a:t>
            </a:r>
            <a:endParaRPr lang="en-US" sz="2400" dirty="0" smtClean="0"/>
          </a:p>
          <a:p>
            <a:pPr marL="0" indent="0">
              <a:spcBef>
                <a:spcPts val="0"/>
              </a:spcBef>
              <a:spcAft>
                <a:spcPts val="2400"/>
              </a:spcAft>
              <a:buNone/>
            </a:pPr>
            <a:r>
              <a:rPr lang="en-US" sz="2400" dirty="0" smtClean="0"/>
              <a:t>The </a:t>
            </a:r>
            <a:r>
              <a:rPr lang="en-US" sz="2400" u="sng" dirty="0" smtClean="0"/>
              <a:t>quantity demanded</a:t>
            </a:r>
            <a:r>
              <a:rPr lang="en-US" sz="2400" dirty="0" smtClean="0"/>
              <a:t> </a:t>
            </a:r>
            <a:r>
              <a:rPr lang="en-US" sz="2000" dirty="0" smtClean="0">
                <a:solidFill>
                  <a:schemeClr val="bg2">
                    <a:lumMod val="50000"/>
                  </a:schemeClr>
                </a:solidFill>
              </a:rPr>
              <a:t>of a good</a:t>
            </a:r>
            <a:r>
              <a:rPr lang="en-US" sz="2400" dirty="0" smtClean="0"/>
              <a:t> is the amount that buyer(s) are willing and able (have the resources –money) to purchase.</a:t>
            </a:r>
            <a:endParaRPr lang="tr-TR" sz="2400" dirty="0" smtClean="0"/>
          </a:p>
          <a:p>
            <a:pPr marL="0" indent="0">
              <a:spcBef>
                <a:spcPts val="0"/>
              </a:spcBef>
              <a:spcAft>
                <a:spcPts val="2400"/>
              </a:spcAft>
              <a:buNone/>
            </a:pPr>
            <a:endParaRPr lang="en-US" sz="2400" dirty="0" smtClean="0"/>
          </a:p>
        </p:txBody>
      </p:sp>
    </p:spTree>
    <p:extLst>
      <p:ext uri="{BB962C8B-B14F-4D97-AF65-F5344CB8AC3E}">
        <p14:creationId xmlns:p14="http://schemas.microsoft.com/office/powerpoint/2010/main" val="2647577470"/>
      </p:ext>
    </p:extLst>
  </p:cSld>
  <p:clrMapOvr>
    <a:masterClrMapping/>
  </p:clrMapOvr>
  <p:transition spd="med">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23528" y="260648"/>
            <a:ext cx="8481060" cy="6343650"/>
          </a:xfrm>
          <a:prstGeom prst="rect">
            <a:avLst/>
          </a:prstGeom>
        </p:spPr>
      </p:pic>
    </p:spTree>
    <p:extLst>
      <p:ext uri="{BB962C8B-B14F-4D97-AF65-F5344CB8AC3E}">
        <p14:creationId xmlns:p14="http://schemas.microsoft.com/office/powerpoint/2010/main" val="3195815376"/>
      </p:ext>
    </p:extLst>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DEMAND</a:t>
            </a:r>
            <a:endParaRPr lang="tr-TR" dirty="0"/>
          </a:p>
        </p:txBody>
      </p:sp>
      <p:sp>
        <p:nvSpPr>
          <p:cNvPr id="5" name="Text Placeholder 4"/>
          <p:cNvSpPr>
            <a:spLocks noGrp="1"/>
          </p:cNvSpPr>
          <p:nvPr>
            <p:ph type="body" idx="1"/>
          </p:nvPr>
        </p:nvSpPr>
        <p:spPr/>
        <p:txBody>
          <a:bodyPr/>
          <a:lstStyle/>
          <a:p>
            <a:endParaRPr lang="tr-TR"/>
          </a:p>
        </p:txBody>
      </p:sp>
    </p:spTree>
    <p:extLst>
      <p:ext uri="{BB962C8B-B14F-4D97-AF65-F5344CB8AC3E}">
        <p14:creationId xmlns:p14="http://schemas.microsoft.com/office/powerpoint/2010/main" val="400491990"/>
      </p:ext>
    </p:extLst>
  </p:cSld>
  <p:clrMapOvr>
    <a:masterClrMapping/>
  </p:clrMapOvr>
  <p:transition spd="med">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914400" y="274638"/>
            <a:ext cx="7772400" cy="1143000"/>
          </a:xfrm>
        </p:spPr>
        <p:txBody>
          <a:bodyPr/>
          <a:lstStyle/>
          <a:p>
            <a:pPr defTabSz="914400"/>
            <a:r>
              <a:rPr lang="tr-TR" sz="4000">
                <a:solidFill>
                  <a:srgbClr val="696464"/>
                </a:solidFill>
                <a:latin typeface="Arial" pitchFamily="34" charset="0"/>
                <a:cs typeface="Arial" pitchFamily="34" charset="0"/>
                <a:sym typeface="Arial" pitchFamily="34" charset="0"/>
              </a:rPr>
              <a:t>Demand</a:t>
            </a:r>
            <a:endParaRPr lang="tr-TR"/>
          </a:p>
        </p:txBody>
      </p:sp>
      <p:sp>
        <p:nvSpPr>
          <p:cNvPr id="15362" name="Rectangle 2"/>
          <p:cNvSpPr>
            <a:spLocks noGrp="1"/>
          </p:cNvSpPr>
          <p:nvPr>
            <p:ph type="body" idx="1"/>
          </p:nvPr>
        </p:nvSpPr>
        <p:spPr bwMode="auto">
          <a:xfrm>
            <a:off x="457200" y="13700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spcBef>
                <a:spcPts val="500"/>
              </a:spcBef>
              <a:buClr>
                <a:srgbClr val="D34817"/>
              </a:buClr>
              <a:buSzPct val="85000"/>
              <a:buFont typeface="Wingdings 2" pitchFamily="18" charset="2"/>
              <a:buChar char="•"/>
            </a:pPr>
            <a:r>
              <a:rPr lang="tr-TR" sz="2600" u="sng">
                <a:latin typeface="Arial" pitchFamily="34" charset="0"/>
                <a:cs typeface="Arial" pitchFamily="34" charset="0"/>
                <a:sym typeface="Arial" pitchFamily="34" charset="0"/>
              </a:rPr>
              <a:t>Demand</a:t>
            </a:r>
            <a:r>
              <a:rPr lang="tr-TR" sz="2600">
                <a:latin typeface="Arial" pitchFamily="34" charset="0"/>
                <a:cs typeface="Arial" pitchFamily="34" charset="0"/>
                <a:sym typeface="Arial" pitchFamily="34" charset="0"/>
              </a:rPr>
              <a:t> is a relationship between two specific variables: </a:t>
            </a:r>
            <a:r>
              <a:rPr lang="tr-TR" sz="2600" i="1">
                <a:latin typeface="Arial" pitchFamily="34" charset="0"/>
                <a:cs typeface="Arial" pitchFamily="34" charset="0"/>
                <a:sym typeface="Arial" pitchFamily="34" charset="0"/>
              </a:rPr>
              <a:t>Price</a:t>
            </a:r>
            <a:r>
              <a:rPr lang="tr-TR" sz="2600">
                <a:latin typeface="Arial" pitchFamily="34" charset="0"/>
                <a:cs typeface="Arial" pitchFamily="34" charset="0"/>
                <a:sym typeface="Arial" pitchFamily="34" charset="0"/>
              </a:rPr>
              <a:t> and </a:t>
            </a:r>
            <a:r>
              <a:rPr lang="tr-TR" sz="2600" i="1">
                <a:latin typeface="Arial" pitchFamily="34" charset="0"/>
                <a:cs typeface="Arial" pitchFamily="34" charset="0"/>
                <a:sym typeface="Arial" pitchFamily="34" charset="0"/>
              </a:rPr>
              <a:t>quantity demanded </a:t>
            </a:r>
            <a:endParaRPr lang="tr-TR" sz="2600">
              <a:latin typeface="Arial" pitchFamily="34" charset="0"/>
              <a:cs typeface="Arial" pitchFamily="34" charset="0"/>
              <a:sym typeface="Arial" pitchFamily="34" charset="0"/>
            </a:endParaRPr>
          </a:p>
          <a:p>
            <a:pPr marL="547688" lvl="1" indent="-228600">
              <a:spcBef>
                <a:spcPts val="300"/>
              </a:spcBef>
              <a:buClr>
                <a:srgbClr val="9B2D1F"/>
              </a:buClr>
              <a:buSzPct val="85000"/>
              <a:buFont typeface="Wingdings 2" pitchFamily="18" charset="2"/>
              <a:buChar char="•"/>
            </a:pPr>
            <a:r>
              <a:rPr lang="tr-TR">
                <a:latin typeface="Arial" pitchFamily="34" charset="0"/>
                <a:cs typeface="Arial" pitchFamily="34" charset="0"/>
                <a:sym typeface="Arial" pitchFamily="34" charset="0"/>
              </a:rPr>
              <a:t>while a number of other relevant variables are kept constant</a:t>
            </a:r>
            <a:endParaRPr lang="tr-TR">
              <a:latin typeface="Helvetica" charset="0"/>
              <a:sym typeface="Helvetica" charset="0"/>
            </a:endParaRPr>
          </a:p>
          <a:p>
            <a:pPr marL="822325" lvl="2" indent="-228600">
              <a:spcBef>
                <a:spcPts val="300"/>
              </a:spcBef>
              <a:buClr>
                <a:srgbClr val="E6AFA9"/>
              </a:buClr>
              <a:buSzPct val="85000"/>
              <a:buFont typeface="Wingdings 2" pitchFamily="18" charset="2"/>
              <a:buChar char="•"/>
            </a:pPr>
            <a:r>
              <a:rPr lang="tr-TR" sz="2000">
                <a:latin typeface="Arial" pitchFamily="34" charset="0"/>
                <a:cs typeface="Arial" pitchFamily="34" charset="0"/>
                <a:sym typeface="Arial" pitchFamily="34" charset="0"/>
              </a:rPr>
              <a:t>Consumer’s income</a:t>
            </a:r>
            <a:endParaRPr lang="tr-TR" sz="2000">
              <a:latin typeface="Helvetica" charset="0"/>
              <a:sym typeface="Helvetica" charset="0"/>
            </a:endParaRPr>
          </a:p>
          <a:p>
            <a:pPr marL="822325" lvl="2" indent="-228600">
              <a:spcBef>
                <a:spcPts val="300"/>
              </a:spcBef>
              <a:buClr>
                <a:srgbClr val="E6AFA9"/>
              </a:buClr>
              <a:buSzPct val="85000"/>
              <a:buFont typeface="Wingdings 2" pitchFamily="18" charset="2"/>
              <a:buChar char="•"/>
            </a:pPr>
            <a:r>
              <a:rPr lang="tr-TR" sz="2000">
                <a:latin typeface="Arial" pitchFamily="34" charset="0"/>
                <a:cs typeface="Arial" pitchFamily="34" charset="0"/>
                <a:sym typeface="Arial" pitchFamily="34" charset="0"/>
              </a:rPr>
              <a:t>Price of related goods (substitutes and complements)</a:t>
            </a:r>
            <a:endParaRPr lang="tr-TR" sz="2000">
              <a:latin typeface="Helvetica" charset="0"/>
              <a:sym typeface="Helvetica" charset="0"/>
            </a:endParaRPr>
          </a:p>
          <a:p>
            <a:pPr marL="822325" lvl="2" indent="-228600">
              <a:spcBef>
                <a:spcPts val="300"/>
              </a:spcBef>
              <a:buClr>
                <a:srgbClr val="E6AFA9"/>
              </a:buClr>
              <a:buSzPct val="85000"/>
              <a:buFont typeface="Wingdings 2" pitchFamily="18" charset="2"/>
              <a:buChar char="•"/>
            </a:pPr>
            <a:r>
              <a:rPr lang="tr-TR" sz="2000">
                <a:latin typeface="Arial" pitchFamily="34" charset="0"/>
                <a:cs typeface="Arial" pitchFamily="34" charset="0"/>
                <a:sym typeface="Arial" pitchFamily="34" charset="0"/>
              </a:rPr>
              <a:t>Tastes</a:t>
            </a:r>
            <a:endParaRPr lang="tr-TR" sz="2000">
              <a:latin typeface="Helvetica" charset="0"/>
              <a:sym typeface="Helvetica" charset="0"/>
            </a:endParaRPr>
          </a:p>
          <a:p>
            <a:pPr marL="822325" lvl="2" indent="-228600">
              <a:spcBef>
                <a:spcPts val="300"/>
              </a:spcBef>
              <a:buClr>
                <a:srgbClr val="E6AFA9"/>
              </a:buClr>
              <a:buSzPct val="85000"/>
              <a:buFont typeface="Wingdings 2" pitchFamily="18" charset="2"/>
              <a:buChar char="•"/>
            </a:pPr>
            <a:r>
              <a:rPr lang="tr-TR" sz="2000">
                <a:latin typeface="Arial" pitchFamily="34" charset="0"/>
                <a:cs typeface="Arial" pitchFamily="34" charset="0"/>
                <a:sym typeface="Arial" pitchFamily="34" charset="0"/>
              </a:rPr>
              <a:t>Expectations</a:t>
            </a:r>
            <a:endParaRPr lang="tr-TR" sz="2000">
              <a:latin typeface="Helvetica" charset="0"/>
              <a:sym typeface="Helvetica" charset="0"/>
            </a:endParaRPr>
          </a:p>
          <a:p>
            <a:pPr marL="822325" lvl="2" indent="-228600">
              <a:spcBef>
                <a:spcPts val="300"/>
              </a:spcBef>
              <a:buClr>
                <a:srgbClr val="E6AFA9"/>
              </a:buClr>
              <a:buSzPct val="85000"/>
              <a:buFont typeface="Wingdings 2" pitchFamily="18" charset="2"/>
              <a:buChar char="•"/>
            </a:pPr>
            <a:endParaRPr lang="tr-TR" sz="2000">
              <a:latin typeface="Arial" pitchFamily="34" charset="0"/>
              <a:cs typeface="Arial" pitchFamily="34" charset="0"/>
              <a:sym typeface="Arial" pitchFamily="34" charset="0"/>
            </a:endParaRPr>
          </a:p>
          <a:p>
            <a:pPr marL="273050" indent="-273050">
              <a:spcBef>
                <a:spcPts val="500"/>
              </a:spcBef>
              <a:buClr>
                <a:srgbClr val="D34817"/>
              </a:buClr>
              <a:buSzPct val="85000"/>
              <a:buFont typeface="Wingdings 2" pitchFamily="18" charset="2"/>
              <a:buChar char="•"/>
            </a:pPr>
            <a:r>
              <a:rPr lang="tr-TR" sz="2600" u="sng">
                <a:latin typeface="Arial" pitchFamily="34" charset="0"/>
                <a:cs typeface="Arial" pitchFamily="34" charset="0"/>
                <a:sym typeface="Arial" pitchFamily="34" charset="0"/>
              </a:rPr>
              <a:t>Quantity demanded of a good</a:t>
            </a:r>
            <a:r>
              <a:rPr lang="tr-TR" sz="2600">
                <a:latin typeface="Arial" pitchFamily="34" charset="0"/>
                <a:cs typeface="Arial" pitchFamily="34" charset="0"/>
                <a:sym typeface="Arial" pitchFamily="34" charset="0"/>
              </a:rPr>
              <a:t> is the amount of that good that buyers are willing and able to purchase.</a:t>
            </a:r>
            <a:endParaRPr lang="tr-TR"/>
          </a:p>
        </p:txBody>
      </p:sp>
    </p:spTree>
    <p:extLst>
      <p:ext uri="{BB962C8B-B14F-4D97-AF65-F5344CB8AC3E}">
        <p14:creationId xmlns:p14="http://schemas.microsoft.com/office/powerpoint/2010/main" val="297362062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914400" y="274638"/>
            <a:ext cx="7772400" cy="1143000"/>
          </a:xfrm>
        </p:spPr>
        <p:txBody>
          <a:bodyPr/>
          <a:lstStyle/>
          <a:p>
            <a:pPr defTabSz="914400"/>
            <a:r>
              <a:rPr lang="tr-TR" sz="4000">
                <a:solidFill>
                  <a:srgbClr val="696464"/>
                </a:solidFill>
                <a:latin typeface="Arial" pitchFamily="34" charset="0"/>
                <a:cs typeface="Arial" pitchFamily="34" charset="0"/>
                <a:sym typeface="Arial" pitchFamily="34" charset="0"/>
              </a:rPr>
              <a:t>Demand</a:t>
            </a:r>
            <a:endParaRPr lang="tr-TR"/>
          </a:p>
        </p:txBody>
      </p:sp>
      <p:sp>
        <p:nvSpPr>
          <p:cNvPr id="16386" name="Rectangle 2"/>
          <p:cNvSpPr>
            <a:spLocks noGrp="1"/>
          </p:cNvSpPr>
          <p:nvPr>
            <p:ph type="body" idx="1"/>
          </p:nvPr>
        </p:nvSpPr>
        <p:spPr bwMode="auto">
          <a:xfrm>
            <a:off x="457200" y="13700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spcBef>
                <a:spcPts val="500"/>
              </a:spcBef>
              <a:buClr>
                <a:srgbClr val="D34817"/>
              </a:buClr>
              <a:buSzPct val="85000"/>
              <a:buFont typeface="Wingdings 2" pitchFamily="18" charset="2"/>
              <a:buChar char="•"/>
            </a:pPr>
            <a:r>
              <a:rPr lang="tr-TR" sz="2600">
                <a:latin typeface="Arial" pitchFamily="34" charset="0"/>
                <a:cs typeface="Arial" pitchFamily="34" charset="0"/>
                <a:sym typeface="Arial" pitchFamily="34" charset="0"/>
              </a:rPr>
              <a:t>The demand curve gives the relationship between price and quantity demanded, assuming that all other determinants of quantity demanded are kept constant.</a:t>
            </a:r>
          </a:p>
          <a:p>
            <a:pPr marL="273050" indent="-273050">
              <a:spcBef>
                <a:spcPts val="500"/>
              </a:spcBef>
              <a:buClr>
                <a:srgbClr val="D34817"/>
              </a:buClr>
              <a:buSzPct val="85000"/>
              <a:buFont typeface="Wingdings 2" pitchFamily="18" charset="2"/>
              <a:buChar char="•"/>
            </a:pPr>
            <a:r>
              <a:rPr lang="tr-TR" sz="2600" b="1" u="sng">
                <a:latin typeface="Arial" pitchFamily="34" charset="0"/>
                <a:cs typeface="Arial" pitchFamily="34" charset="0"/>
                <a:sym typeface="Arial" pitchFamily="34" charset="0"/>
              </a:rPr>
              <a:t>The Law of Demand:</a:t>
            </a:r>
            <a:r>
              <a:rPr lang="tr-TR" sz="2600" b="1">
                <a:latin typeface="Arial" pitchFamily="34" charset="0"/>
                <a:cs typeface="Arial" pitchFamily="34" charset="0"/>
                <a:sym typeface="Arial" pitchFamily="34" charset="0"/>
              </a:rPr>
              <a:t> </a:t>
            </a:r>
            <a:r>
              <a:rPr lang="tr-TR" sz="2600">
                <a:latin typeface="Arial" pitchFamily="34" charset="0"/>
                <a:cs typeface="Arial" pitchFamily="34" charset="0"/>
                <a:sym typeface="Arial" pitchFamily="34" charset="0"/>
              </a:rPr>
              <a:t>Other things being equal, the quantity demanded of a good rises when the price of the good falls.</a:t>
            </a:r>
          </a:p>
          <a:p>
            <a:pPr marL="273050" indent="-273050">
              <a:spcBef>
                <a:spcPts val="500"/>
              </a:spcBef>
              <a:buClr>
                <a:srgbClr val="D34817"/>
              </a:buClr>
              <a:buSzPct val="85000"/>
              <a:buFont typeface="Wingdings 2" pitchFamily="18" charset="2"/>
              <a:buChar char="•"/>
            </a:pPr>
            <a:r>
              <a:rPr lang="tr-TR" sz="2600" b="1" u="sng">
                <a:latin typeface="Arial" pitchFamily="34" charset="0"/>
                <a:cs typeface="Arial" pitchFamily="34" charset="0"/>
                <a:sym typeface="Arial" pitchFamily="34" charset="0"/>
              </a:rPr>
              <a:t>Remark:</a:t>
            </a:r>
            <a:r>
              <a:rPr lang="tr-TR" sz="2600">
                <a:latin typeface="Arial" pitchFamily="34" charset="0"/>
                <a:cs typeface="Arial" pitchFamily="34" charset="0"/>
                <a:sym typeface="Arial" pitchFamily="34" charset="0"/>
              </a:rPr>
              <a:t>  A change in the price of a good will cause a change in the quantity demanded of that good, but will not cause a change in the demand for that good.</a:t>
            </a:r>
            <a:endParaRPr lang="tr-TR"/>
          </a:p>
        </p:txBody>
      </p:sp>
    </p:spTree>
    <p:extLst>
      <p:ext uri="{BB962C8B-B14F-4D97-AF65-F5344CB8AC3E}">
        <p14:creationId xmlns:p14="http://schemas.microsoft.com/office/powerpoint/2010/main" val="422779953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914400" y="152400"/>
            <a:ext cx="7772400" cy="914400"/>
          </a:xfrm>
        </p:spPr>
        <p:txBody>
          <a:bodyPr/>
          <a:lstStyle/>
          <a:p>
            <a:pPr defTabSz="914400"/>
            <a:r>
              <a:rPr lang="tr-TR" sz="4000">
                <a:solidFill>
                  <a:srgbClr val="696464"/>
                </a:solidFill>
                <a:latin typeface="Arial" pitchFamily="34" charset="0"/>
                <a:cs typeface="Arial" pitchFamily="34" charset="0"/>
                <a:sym typeface="Arial" pitchFamily="34" charset="0"/>
              </a:rPr>
              <a:t>Demand</a:t>
            </a:r>
            <a:endParaRPr lang="tr-TR"/>
          </a:p>
        </p:txBody>
      </p:sp>
      <p:sp>
        <p:nvSpPr>
          <p:cNvPr id="1741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spcBef>
                <a:spcPts val="500"/>
              </a:spcBef>
              <a:buClr>
                <a:srgbClr val="D34817"/>
              </a:buClr>
              <a:buSzPct val="85000"/>
              <a:buFont typeface="Wingdings 2" pitchFamily="18" charset="2"/>
              <a:buChar char="•"/>
            </a:pPr>
            <a:r>
              <a:rPr lang="tr-TR" sz="2600">
                <a:latin typeface="Helvetica" charset="0"/>
                <a:sym typeface="Helvetica" charset="0"/>
              </a:rPr>
              <a:t>The individual demand curve shows the quantity demanded at each price by one consumer.</a:t>
            </a:r>
            <a:endParaRPr lang="tr-TR"/>
          </a:p>
        </p:txBody>
      </p:sp>
      <p:pic>
        <p:nvPicPr>
          <p:cNvPr id="17411" name="Picture 3" descr="image2.png"/>
          <p:cNvPicPr>
            <a:picLocks noChangeAspect="1"/>
          </p:cNvPicPr>
          <p:nvPr/>
        </p:nvPicPr>
        <p:blipFill>
          <a:blip r:embed="rId2"/>
          <a:srcRect t="14432"/>
          <a:stretch>
            <a:fillRect/>
          </a:stretch>
        </p:blipFill>
        <p:spPr bwMode="auto">
          <a:xfrm>
            <a:off x="381000" y="1143000"/>
            <a:ext cx="8534400" cy="5410200"/>
          </a:xfrm>
          <a:prstGeom prst="rect">
            <a:avLst/>
          </a:prstGeom>
          <a:noFill/>
          <a:ln w="9525" cap="flat" cmpd="sng">
            <a:solidFill>
              <a:srgbClr val="808080"/>
            </a:solidFill>
            <a:prstDash val="solid"/>
            <a:round/>
            <a:headEnd type="none" w="med" len="med"/>
            <a:tailEnd type="none" w="med" len="med"/>
          </a:ln>
          <a:effectLst/>
        </p:spPr>
      </p:pic>
    </p:spTree>
    <p:extLst>
      <p:ext uri="{BB962C8B-B14F-4D97-AF65-F5344CB8AC3E}">
        <p14:creationId xmlns:p14="http://schemas.microsoft.com/office/powerpoint/2010/main" val="818641798"/>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7200" y="274638"/>
            <a:ext cx="8229600" cy="944562"/>
          </a:xfrm>
        </p:spPr>
        <p:txBody>
          <a:bodyPr/>
          <a:lstStyle/>
          <a:p>
            <a:pPr defTabSz="914400"/>
            <a:r>
              <a:rPr lang="tr-TR" sz="4000">
                <a:solidFill>
                  <a:srgbClr val="696464"/>
                </a:solidFill>
              </a:rPr>
              <a:t>Demand</a:t>
            </a:r>
            <a:endParaRPr lang="tr-TR"/>
          </a:p>
        </p:txBody>
      </p:sp>
      <p:sp>
        <p:nvSpPr>
          <p:cNvPr id="18434" name="Rectangle 2"/>
          <p:cNvSpPr>
            <a:spLocks noGrp="1"/>
          </p:cNvSpPr>
          <p:nvPr>
            <p:ph type="body" idx="1"/>
          </p:nvPr>
        </p:nvSpPr>
        <p:spPr bwMode="auto">
          <a:xfrm>
            <a:off x="457200" y="1141413"/>
            <a:ext cx="8229600" cy="4865687"/>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spcBef>
                <a:spcPts val="500"/>
              </a:spcBef>
              <a:buClr>
                <a:srgbClr val="D34817"/>
              </a:buClr>
              <a:buSzPct val="85000"/>
              <a:buFont typeface="ArialMT" charset="0"/>
              <a:buChar char="•"/>
            </a:pPr>
            <a:r>
              <a:rPr lang="tr-TR" sz="2000">
                <a:latin typeface="Arial" pitchFamily="34" charset="0"/>
                <a:cs typeface="Arial" pitchFamily="34" charset="0"/>
                <a:sym typeface="Arial" pitchFamily="34" charset="0"/>
              </a:rPr>
              <a:t>A change in the price of a good will cause a change in the quantity demanded of that good, but will not cause a change in the demand for that good.</a:t>
            </a:r>
            <a:endParaRPr lang="tr-TR"/>
          </a:p>
        </p:txBody>
      </p:sp>
      <p:pic>
        <p:nvPicPr>
          <p:cNvPr id="18435" name="Picture 3" descr="image3.png"/>
          <p:cNvPicPr>
            <a:picLocks noChangeAspect="1"/>
          </p:cNvPicPr>
          <p:nvPr/>
        </p:nvPicPr>
        <p:blipFill>
          <a:blip r:embed="rId2"/>
          <a:srcRect/>
          <a:stretch>
            <a:fillRect/>
          </a:stretch>
        </p:blipFill>
        <p:spPr bwMode="auto">
          <a:xfrm>
            <a:off x="228600" y="2360613"/>
            <a:ext cx="8448675" cy="3565525"/>
          </a:xfrm>
          <a:prstGeom prst="rect">
            <a:avLst/>
          </a:prstGeom>
          <a:noFill/>
          <a:ln w="12700" cap="flat" cmpd="sng">
            <a:noFill/>
            <a:prstDash val="solid"/>
            <a:miter lim="0"/>
            <a:headEnd type="none" w="med" len="med"/>
            <a:tailEnd type="none" w="med" len="med"/>
          </a:ln>
          <a:effectLst/>
        </p:spPr>
      </p:pic>
    </p:spTree>
    <p:extLst>
      <p:ext uri="{BB962C8B-B14F-4D97-AF65-F5344CB8AC3E}">
        <p14:creationId xmlns:p14="http://schemas.microsoft.com/office/powerpoint/2010/main" val="43605666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914400" y="274638"/>
            <a:ext cx="7772400" cy="1143000"/>
          </a:xfrm>
        </p:spPr>
        <p:txBody>
          <a:bodyPr/>
          <a:lstStyle/>
          <a:p>
            <a:pPr defTabSz="914400"/>
            <a:r>
              <a:rPr lang="tr-TR" sz="4000">
                <a:solidFill>
                  <a:srgbClr val="696464"/>
                </a:solidFill>
                <a:latin typeface="Arial" pitchFamily="34" charset="0"/>
                <a:cs typeface="Arial" pitchFamily="34" charset="0"/>
                <a:sym typeface="Arial" pitchFamily="34" charset="0"/>
              </a:rPr>
              <a:t>Shifts in the Demand Curve</a:t>
            </a:r>
            <a:endParaRPr lang="tr-TR"/>
          </a:p>
        </p:txBody>
      </p:sp>
      <p:sp>
        <p:nvSpPr>
          <p:cNvPr id="19458" name="Rectangle 2"/>
          <p:cNvSpPr>
            <a:spLocks noGrp="1"/>
          </p:cNvSpPr>
          <p:nvPr>
            <p:ph type="body" idx="1"/>
          </p:nvPr>
        </p:nvSpPr>
        <p:spPr bwMode="auto">
          <a:xfrm>
            <a:off x="457200" y="13700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spcBef>
                <a:spcPts val="500"/>
              </a:spcBef>
              <a:buClr>
                <a:srgbClr val="D34817"/>
              </a:buClr>
              <a:buSzPct val="85000"/>
              <a:buFont typeface="Wingdings 2" pitchFamily="18" charset="2"/>
              <a:buChar char="•"/>
            </a:pPr>
            <a:r>
              <a:rPr lang="tr-TR" dirty="0" err="1">
                <a:latin typeface="Arial" pitchFamily="34" charset="0"/>
                <a:cs typeface="Arial" pitchFamily="34" charset="0"/>
                <a:sym typeface="Arial" pitchFamily="34" charset="0"/>
              </a:rPr>
              <a:t>Consumer</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Income</a:t>
            </a:r>
            <a:endParaRPr lang="tr-TR" dirty="0">
              <a:latin typeface="Arial" pitchFamily="34" charset="0"/>
              <a:cs typeface="Arial" pitchFamily="34" charset="0"/>
              <a:sym typeface="Arial" pitchFamily="34" charset="0"/>
            </a:endParaRPr>
          </a:p>
          <a:p>
            <a:pPr marL="509588" lvl="1" indent="-190500">
              <a:spcBef>
                <a:spcPts val="300"/>
              </a:spcBef>
              <a:buClr>
                <a:srgbClr val="9B2D1F"/>
              </a:buClr>
              <a:buSzPct val="85000"/>
              <a:buFont typeface="Wingdings 2" pitchFamily="18" charset="2"/>
              <a:buChar char="•"/>
            </a:pPr>
            <a:r>
              <a:rPr lang="tr-TR" sz="2000" dirty="0">
                <a:latin typeface="Arial" pitchFamily="34" charset="0"/>
                <a:cs typeface="Arial" pitchFamily="34" charset="0"/>
                <a:sym typeface="Arial" pitchFamily="34" charset="0"/>
              </a:rPr>
              <a:t>As </a:t>
            </a:r>
            <a:r>
              <a:rPr lang="tr-TR" sz="2000" dirty="0" err="1">
                <a:latin typeface="Arial" pitchFamily="34" charset="0"/>
                <a:cs typeface="Arial" pitchFamily="34" charset="0"/>
                <a:sym typeface="Arial" pitchFamily="34" charset="0"/>
              </a:rPr>
              <a:t>income</a:t>
            </a:r>
            <a:r>
              <a:rPr lang="tr-TR" sz="2000" dirty="0">
                <a:latin typeface="Arial" pitchFamily="34" charset="0"/>
                <a:cs typeface="Arial" pitchFamily="34" charset="0"/>
                <a:sym typeface="Arial" pitchFamily="34" charset="0"/>
              </a:rPr>
              <a:t> </a:t>
            </a:r>
            <a:r>
              <a:rPr lang="tr-TR" sz="2000" dirty="0" err="1">
                <a:latin typeface="Arial" pitchFamily="34" charset="0"/>
                <a:cs typeface="Arial" pitchFamily="34" charset="0"/>
                <a:sym typeface="Arial" pitchFamily="34" charset="0"/>
              </a:rPr>
              <a:t>increases</a:t>
            </a:r>
            <a:r>
              <a:rPr lang="tr-TR" sz="2000" dirty="0">
                <a:latin typeface="Arial" pitchFamily="34" charset="0"/>
                <a:cs typeface="Arial" pitchFamily="34" charset="0"/>
                <a:sym typeface="Arial" pitchFamily="34" charset="0"/>
              </a:rPr>
              <a:t>, </a:t>
            </a:r>
            <a:r>
              <a:rPr lang="tr-TR" sz="2000" dirty="0" err="1">
                <a:latin typeface="Arial" pitchFamily="34" charset="0"/>
                <a:cs typeface="Arial" pitchFamily="34" charset="0"/>
                <a:sym typeface="Arial" pitchFamily="34" charset="0"/>
              </a:rPr>
              <a:t>the</a:t>
            </a:r>
            <a:r>
              <a:rPr lang="tr-TR" sz="2000" dirty="0">
                <a:latin typeface="Arial" pitchFamily="34" charset="0"/>
                <a:cs typeface="Arial" pitchFamily="34" charset="0"/>
                <a:sym typeface="Arial" pitchFamily="34" charset="0"/>
              </a:rPr>
              <a:t> </a:t>
            </a:r>
            <a:r>
              <a:rPr lang="tr-TR" sz="2000" dirty="0" err="1">
                <a:latin typeface="Arial" pitchFamily="34" charset="0"/>
                <a:cs typeface="Arial" pitchFamily="34" charset="0"/>
                <a:sym typeface="Arial" pitchFamily="34" charset="0"/>
              </a:rPr>
              <a:t>demand</a:t>
            </a:r>
            <a:r>
              <a:rPr lang="tr-TR" sz="2000" dirty="0">
                <a:latin typeface="Arial" pitchFamily="34" charset="0"/>
                <a:cs typeface="Arial" pitchFamily="34" charset="0"/>
                <a:sym typeface="Arial" pitchFamily="34" charset="0"/>
              </a:rPr>
              <a:t> </a:t>
            </a:r>
            <a:r>
              <a:rPr lang="tr-TR" sz="2000" dirty="0" err="1">
                <a:latin typeface="Arial" pitchFamily="34" charset="0"/>
                <a:cs typeface="Arial" pitchFamily="34" charset="0"/>
                <a:sym typeface="Arial" pitchFamily="34" charset="0"/>
              </a:rPr>
              <a:t>for</a:t>
            </a:r>
            <a:r>
              <a:rPr lang="tr-TR" sz="2000" dirty="0">
                <a:latin typeface="Arial" pitchFamily="34" charset="0"/>
                <a:cs typeface="Arial" pitchFamily="34" charset="0"/>
                <a:sym typeface="Arial" pitchFamily="34" charset="0"/>
              </a:rPr>
              <a:t> a </a:t>
            </a:r>
            <a:r>
              <a:rPr lang="tr-TR" sz="2000" b="1" u="sng" dirty="0">
                <a:latin typeface="Arial" pitchFamily="34" charset="0"/>
                <a:cs typeface="Arial" pitchFamily="34" charset="0"/>
                <a:sym typeface="Arial" pitchFamily="34" charset="0"/>
              </a:rPr>
              <a:t>normal</a:t>
            </a:r>
            <a:r>
              <a:rPr lang="tr-TR" sz="2000" dirty="0">
                <a:latin typeface="Arial" pitchFamily="34" charset="0"/>
                <a:cs typeface="Arial" pitchFamily="34" charset="0"/>
                <a:sym typeface="Arial" pitchFamily="34" charset="0"/>
              </a:rPr>
              <a:t> </a:t>
            </a:r>
            <a:r>
              <a:rPr lang="tr-TR" sz="2000" b="1" u="sng" dirty="0" err="1">
                <a:latin typeface="Arial" pitchFamily="34" charset="0"/>
                <a:cs typeface="Arial" pitchFamily="34" charset="0"/>
                <a:sym typeface="Arial" pitchFamily="34" charset="0"/>
              </a:rPr>
              <a:t>good</a:t>
            </a:r>
            <a:r>
              <a:rPr lang="tr-TR" sz="2000" dirty="0">
                <a:latin typeface="Arial" pitchFamily="34" charset="0"/>
                <a:cs typeface="Arial" pitchFamily="34" charset="0"/>
                <a:sym typeface="Arial" pitchFamily="34" charset="0"/>
              </a:rPr>
              <a:t>  </a:t>
            </a:r>
            <a:r>
              <a:rPr lang="tr-TR" sz="2000" dirty="0" err="1">
                <a:latin typeface="Arial" pitchFamily="34" charset="0"/>
                <a:cs typeface="Arial" pitchFamily="34" charset="0"/>
                <a:sym typeface="Arial" pitchFamily="34" charset="0"/>
              </a:rPr>
              <a:t>will</a:t>
            </a:r>
            <a:r>
              <a:rPr lang="tr-TR" sz="2000" dirty="0">
                <a:latin typeface="Arial" pitchFamily="34" charset="0"/>
                <a:cs typeface="Arial" pitchFamily="34" charset="0"/>
                <a:sym typeface="Arial" pitchFamily="34" charset="0"/>
              </a:rPr>
              <a:t> </a:t>
            </a:r>
            <a:r>
              <a:rPr lang="tr-TR" sz="2000" dirty="0" err="1">
                <a:latin typeface="Arial" pitchFamily="34" charset="0"/>
                <a:cs typeface="Arial" pitchFamily="34" charset="0"/>
                <a:sym typeface="Arial" pitchFamily="34" charset="0"/>
              </a:rPr>
              <a:t>increase</a:t>
            </a:r>
            <a:r>
              <a:rPr lang="tr-TR" sz="2000" dirty="0">
                <a:latin typeface="Arial" pitchFamily="34" charset="0"/>
                <a:cs typeface="Arial" pitchFamily="34" charset="0"/>
                <a:sym typeface="Arial" pitchFamily="34" charset="0"/>
              </a:rPr>
              <a:t>.</a:t>
            </a:r>
          </a:p>
          <a:p>
            <a:pPr marL="509588" lvl="1" indent="-190500">
              <a:spcBef>
                <a:spcPts val="300"/>
              </a:spcBef>
              <a:buClr>
                <a:srgbClr val="9B2D1F"/>
              </a:buClr>
              <a:buSzPct val="85000"/>
              <a:buFont typeface="Wingdings 2" pitchFamily="18" charset="2"/>
              <a:buChar char="•"/>
            </a:pPr>
            <a:r>
              <a:rPr lang="tr-TR" sz="2000" dirty="0">
                <a:latin typeface="Arial" pitchFamily="34" charset="0"/>
                <a:cs typeface="Arial" pitchFamily="34" charset="0"/>
                <a:sym typeface="Arial" pitchFamily="34" charset="0"/>
              </a:rPr>
              <a:t>As </a:t>
            </a:r>
            <a:r>
              <a:rPr lang="tr-TR" sz="2000" dirty="0" err="1">
                <a:latin typeface="Arial" pitchFamily="34" charset="0"/>
                <a:cs typeface="Arial" pitchFamily="34" charset="0"/>
                <a:sym typeface="Arial" pitchFamily="34" charset="0"/>
              </a:rPr>
              <a:t>income</a:t>
            </a:r>
            <a:r>
              <a:rPr lang="tr-TR" sz="2000" dirty="0">
                <a:latin typeface="Arial" pitchFamily="34" charset="0"/>
                <a:cs typeface="Arial" pitchFamily="34" charset="0"/>
                <a:sym typeface="Arial" pitchFamily="34" charset="0"/>
              </a:rPr>
              <a:t> </a:t>
            </a:r>
            <a:r>
              <a:rPr lang="tr-TR" sz="2000" dirty="0" err="1">
                <a:latin typeface="Arial" pitchFamily="34" charset="0"/>
                <a:cs typeface="Arial" pitchFamily="34" charset="0"/>
                <a:sym typeface="Arial" pitchFamily="34" charset="0"/>
              </a:rPr>
              <a:t>increases</a:t>
            </a:r>
            <a:r>
              <a:rPr lang="tr-TR" sz="2000" dirty="0">
                <a:latin typeface="Arial" pitchFamily="34" charset="0"/>
                <a:cs typeface="Arial" pitchFamily="34" charset="0"/>
                <a:sym typeface="Arial" pitchFamily="34" charset="0"/>
              </a:rPr>
              <a:t>, </a:t>
            </a:r>
            <a:r>
              <a:rPr lang="tr-TR" sz="2000" dirty="0" err="1">
                <a:latin typeface="Arial" pitchFamily="34" charset="0"/>
                <a:cs typeface="Arial" pitchFamily="34" charset="0"/>
                <a:sym typeface="Arial" pitchFamily="34" charset="0"/>
              </a:rPr>
              <a:t>the</a:t>
            </a:r>
            <a:r>
              <a:rPr lang="tr-TR" sz="2000" dirty="0">
                <a:latin typeface="Arial" pitchFamily="34" charset="0"/>
                <a:cs typeface="Arial" pitchFamily="34" charset="0"/>
                <a:sym typeface="Arial" pitchFamily="34" charset="0"/>
              </a:rPr>
              <a:t> </a:t>
            </a:r>
            <a:r>
              <a:rPr lang="tr-TR" sz="2000" dirty="0" err="1">
                <a:latin typeface="Arial" pitchFamily="34" charset="0"/>
                <a:cs typeface="Arial" pitchFamily="34" charset="0"/>
                <a:sym typeface="Arial" pitchFamily="34" charset="0"/>
              </a:rPr>
              <a:t>demand</a:t>
            </a:r>
            <a:r>
              <a:rPr lang="tr-TR" sz="2000" dirty="0">
                <a:latin typeface="Arial" pitchFamily="34" charset="0"/>
                <a:cs typeface="Arial" pitchFamily="34" charset="0"/>
                <a:sym typeface="Arial" pitchFamily="34" charset="0"/>
              </a:rPr>
              <a:t> </a:t>
            </a:r>
            <a:r>
              <a:rPr lang="tr-TR" sz="2000" dirty="0" err="1">
                <a:latin typeface="Arial" pitchFamily="34" charset="0"/>
                <a:cs typeface="Arial" pitchFamily="34" charset="0"/>
                <a:sym typeface="Arial" pitchFamily="34" charset="0"/>
              </a:rPr>
              <a:t>for</a:t>
            </a:r>
            <a:r>
              <a:rPr lang="tr-TR" sz="2000" dirty="0">
                <a:latin typeface="Arial" pitchFamily="34" charset="0"/>
                <a:cs typeface="Arial" pitchFamily="34" charset="0"/>
                <a:sym typeface="Arial" pitchFamily="34" charset="0"/>
              </a:rPr>
              <a:t> an </a:t>
            </a:r>
            <a:r>
              <a:rPr lang="tr-TR" sz="2000" b="1" u="sng" dirty="0" err="1">
                <a:latin typeface="Arial" pitchFamily="34" charset="0"/>
                <a:cs typeface="Arial" pitchFamily="34" charset="0"/>
                <a:sym typeface="Arial" pitchFamily="34" charset="0"/>
              </a:rPr>
              <a:t>inferior</a:t>
            </a:r>
            <a:r>
              <a:rPr lang="tr-TR" sz="2000" b="1" u="sng" dirty="0">
                <a:latin typeface="Arial" pitchFamily="34" charset="0"/>
                <a:cs typeface="Arial" pitchFamily="34" charset="0"/>
                <a:sym typeface="Arial" pitchFamily="34" charset="0"/>
              </a:rPr>
              <a:t> </a:t>
            </a:r>
            <a:r>
              <a:rPr lang="tr-TR" sz="2000" b="1" u="sng" dirty="0" err="1">
                <a:latin typeface="Arial" pitchFamily="34" charset="0"/>
                <a:cs typeface="Arial" pitchFamily="34" charset="0"/>
                <a:sym typeface="Arial" pitchFamily="34" charset="0"/>
              </a:rPr>
              <a:t>good</a:t>
            </a:r>
            <a:r>
              <a:rPr lang="tr-TR" sz="2000" dirty="0">
                <a:latin typeface="Arial" pitchFamily="34" charset="0"/>
                <a:cs typeface="Arial" pitchFamily="34" charset="0"/>
                <a:sym typeface="Arial" pitchFamily="34" charset="0"/>
              </a:rPr>
              <a:t> </a:t>
            </a:r>
            <a:r>
              <a:rPr lang="tr-TR" sz="2000" dirty="0" err="1">
                <a:latin typeface="Arial" pitchFamily="34" charset="0"/>
                <a:cs typeface="Arial" pitchFamily="34" charset="0"/>
                <a:sym typeface="Arial" pitchFamily="34" charset="0"/>
              </a:rPr>
              <a:t>will</a:t>
            </a:r>
            <a:r>
              <a:rPr lang="tr-TR" sz="2000" dirty="0">
                <a:latin typeface="Arial" pitchFamily="34" charset="0"/>
                <a:cs typeface="Arial" pitchFamily="34" charset="0"/>
                <a:sym typeface="Arial" pitchFamily="34" charset="0"/>
              </a:rPr>
              <a:t> </a:t>
            </a:r>
            <a:r>
              <a:rPr lang="tr-TR" sz="2000" dirty="0" err="1">
                <a:latin typeface="Arial" pitchFamily="34" charset="0"/>
                <a:cs typeface="Arial" pitchFamily="34" charset="0"/>
                <a:sym typeface="Arial" pitchFamily="34" charset="0"/>
              </a:rPr>
              <a:t>decrease</a:t>
            </a:r>
            <a:r>
              <a:rPr lang="tr-TR" sz="2000" dirty="0">
                <a:latin typeface="Arial" pitchFamily="34" charset="0"/>
                <a:cs typeface="Arial" pitchFamily="34" charset="0"/>
                <a:sym typeface="Arial" pitchFamily="34" charset="0"/>
              </a:rPr>
              <a:t>.</a:t>
            </a:r>
            <a:endParaRPr lang="tr-TR" dirty="0"/>
          </a:p>
        </p:txBody>
      </p:sp>
      <p:grpSp>
        <p:nvGrpSpPr>
          <p:cNvPr id="2" name="Group 3"/>
          <p:cNvGrpSpPr>
            <a:grpSpLocks/>
          </p:cNvGrpSpPr>
          <p:nvPr/>
        </p:nvGrpSpPr>
        <p:grpSpPr bwMode="auto">
          <a:xfrm>
            <a:off x="912944" y="3124200"/>
            <a:ext cx="3752719" cy="3024234"/>
            <a:chOff x="-6" y="0"/>
            <a:chExt cx="296" cy="239"/>
          </a:xfrm>
        </p:grpSpPr>
        <p:sp>
          <p:nvSpPr>
            <p:cNvPr id="19460" name="Line 4"/>
            <p:cNvSpPr>
              <a:spLocks noChangeShapeType="1"/>
            </p:cNvSpPr>
            <p:nvPr/>
          </p:nvSpPr>
          <p:spPr bwMode="auto">
            <a:xfrm>
              <a:off x="32" y="59"/>
              <a:ext cx="1" cy="154"/>
            </a:xfrm>
            <a:prstGeom prst="line">
              <a:avLst/>
            </a:prstGeom>
            <a:noFill/>
            <a:ln w="3175" cap="flat" cmpd="sng">
              <a:solidFill>
                <a:srgbClr val="000000"/>
              </a:solidFill>
              <a:prstDash val="solid"/>
              <a:round/>
              <a:headEnd/>
              <a:tailEnd/>
            </a:ln>
            <a:effectLst/>
          </p:spPr>
          <p:txBody>
            <a:bodyPr/>
            <a:lstStyle/>
            <a:p>
              <a:endParaRPr lang="tr-TR"/>
            </a:p>
          </p:txBody>
        </p:sp>
        <p:sp>
          <p:nvSpPr>
            <p:cNvPr id="19461" name="Line 5"/>
            <p:cNvSpPr>
              <a:spLocks noChangeShapeType="1"/>
            </p:cNvSpPr>
            <p:nvPr/>
          </p:nvSpPr>
          <p:spPr bwMode="auto">
            <a:xfrm>
              <a:off x="32" y="212"/>
              <a:ext cx="189" cy="1"/>
            </a:xfrm>
            <a:prstGeom prst="line">
              <a:avLst/>
            </a:prstGeom>
            <a:noFill/>
            <a:ln w="3175" cap="flat" cmpd="sng">
              <a:solidFill>
                <a:srgbClr val="000000"/>
              </a:solidFill>
              <a:prstDash val="solid"/>
              <a:round/>
              <a:headEnd/>
              <a:tailEnd/>
            </a:ln>
            <a:effectLst/>
          </p:spPr>
          <p:txBody>
            <a:bodyPr/>
            <a:lstStyle/>
            <a:p>
              <a:endParaRPr lang="tr-TR"/>
            </a:p>
          </p:txBody>
        </p:sp>
        <p:sp>
          <p:nvSpPr>
            <p:cNvPr id="19462" name="Line 6"/>
            <p:cNvSpPr>
              <a:spLocks noChangeShapeType="1"/>
            </p:cNvSpPr>
            <p:nvPr/>
          </p:nvSpPr>
          <p:spPr bwMode="auto">
            <a:xfrm>
              <a:off x="32" y="72"/>
              <a:ext cx="165" cy="141"/>
            </a:xfrm>
            <a:prstGeom prst="line">
              <a:avLst/>
            </a:prstGeom>
            <a:noFill/>
            <a:ln w="3175" cap="flat" cmpd="sng">
              <a:solidFill>
                <a:srgbClr val="000099"/>
              </a:solidFill>
              <a:prstDash val="solid"/>
              <a:round/>
              <a:headEnd/>
              <a:tailEnd/>
            </a:ln>
            <a:effectLst/>
          </p:spPr>
          <p:txBody>
            <a:bodyPr/>
            <a:lstStyle/>
            <a:p>
              <a:endParaRPr lang="tr-TR"/>
            </a:p>
          </p:txBody>
        </p:sp>
        <p:sp>
          <p:nvSpPr>
            <p:cNvPr id="19463" name="AutoShape 7"/>
            <p:cNvSpPr>
              <a:spLocks/>
            </p:cNvSpPr>
            <p:nvPr/>
          </p:nvSpPr>
          <p:spPr bwMode="auto">
            <a:xfrm>
              <a:off x="191" y="209"/>
              <a:ext cx="6" cy="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83" y="0"/>
                  </a:moveTo>
                  <a:lnTo>
                    <a:pt x="9544" y="0"/>
                  </a:lnTo>
                  <a:lnTo>
                    <a:pt x="8539" y="167"/>
                  </a:lnTo>
                  <a:lnTo>
                    <a:pt x="7534" y="334"/>
                  </a:lnTo>
                  <a:lnTo>
                    <a:pt x="6530" y="502"/>
                  </a:lnTo>
                  <a:lnTo>
                    <a:pt x="5693" y="1172"/>
                  </a:lnTo>
                  <a:lnTo>
                    <a:pt x="4855" y="1674"/>
                  </a:lnTo>
                  <a:lnTo>
                    <a:pt x="3851" y="2344"/>
                  </a:lnTo>
                  <a:lnTo>
                    <a:pt x="3013" y="3013"/>
                  </a:lnTo>
                  <a:lnTo>
                    <a:pt x="2344" y="3851"/>
                  </a:lnTo>
                  <a:lnTo>
                    <a:pt x="1841" y="4688"/>
                  </a:lnTo>
                  <a:lnTo>
                    <a:pt x="1339" y="5525"/>
                  </a:lnTo>
                  <a:lnTo>
                    <a:pt x="669" y="6362"/>
                  </a:lnTo>
                  <a:lnTo>
                    <a:pt x="502" y="7534"/>
                  </a:lnTo>
                  <a:lnTo>
                    <a:pt x="167" y="8372"/>
                  </a:lnTo>
                  <a:lnTo>
                    <a:pt x="0" y="9376"/>
                  </a:lnTo>
                  <a:lnTo>
                    <a:pt x="0" y="10716"/>
                  </a:lnTo>
                  <a:lnTo>
                    <a:pt x="0" y="11888"/>
                  </a:lnTo>
                  <a:lnTo>
                    <a:pt x="167" y="12893"/>
                  </a:lnTo>
                  <a:lnTo>
                    <a:pt x="502" y="13730"/>
                  </a:lnTo>
                  <a:lnTo>
                    <a:pt x="669" y="14902"/>
                  </a:lnTo>
                  <a:lnTo>
                    <a:pt x="1339" y="15739"/>
                  </a:lnTo>
                  <a:lnTo>
                    <a:pt x="1841" y="16744"/>
                  </a:lnTo>
                  <a:lnTo>
                    <a:pt x="2344" y="17413"/>
                  </a:lnTo>
                  <a:lnTo>
                    <a:pt x="3013" y="18251"/>
                  </a:lnTo>
                  <a:lnTo>
                    <a:pt x="3851" y="18920"/>
                  </a:lnTo>
                  <a:lnTo>
                    <a:pt x="4855" y="19590"/>
                  </a:lnTo>
                  <a:lnTo>
                    <a:pt x="5693" y="20260"/>
                  </a:lnTo>
                  <a:lnTo>
                    <a:pt x="6530" y="20595"/>
                  </a:lnTo>
                  <a:lnTo>
                    <a:pt x="7534" y="20930"/>
                  </a:lnTo>
                  <a:lnTo>
                    <a:pt x="8539" y="21265"/>
                  </a:lnTo>
                  <a:lnTo>
                    <a:pt x="9544" y="21265"/>
                  </a:lnTo>
                  <a:lnTo>
                    <a:pt x="10883" y="21600"/>
                  </a:lnTo>
                  <a:lnTo>
                    <a:pt x="11888" y="21265"/>
                  </a:lnTo>
                  <a:lnTo>
                    <a:pt x="13060" y="21265"/>
                  </a:lnTo>
                  <a:lnTo>
                    <a:pt x="13897" y="20930"/>
                  </a:lnTo>
                  <a:lnTo>
                    <a:pt x="14902" y="20595"/>
                  </a:lnTo>
                  <a:lnTo>
                    <a:pt x="15739" y="20260"/>
                  </a:lnTo>
                  <a:lnTo>
                    <a:pt x="16911" y="19590"/>
                  </a:lnTo>
                  <a:lnTo>
                    <a:pt x="17581" y="18920"/>
                  </a:lnTo>
                  <a:lnTo>
                    <a:pt x="18418" y="18251"/>
                  </a:lnTo>
                  <a:lnTo>
                    <a:pt x="19088" y="17413"/>
                  </a:lnTo>
                  <a:lnTo>
                    <a:pt x="19758" y="16744"/>
                  </a:lnTo>
                  <a:lnTo>
                    <a:pt x="20260" y="15739"/>
                  </a:lnTo>
                  <a:lnTo>
                    <a:pt x="20762" y="14902"/>
                  </a:lnTo>
                  <a:lnTo>
                    <a:pt x="20930" y="13730"/>
                  </a:lnTo>
                  <a:lnTo>
                    <a:pt x="21432" y="12893"/>
                  </a:lnTo>
                  <a:lnTo>
                    <a:pt x="21432" y="11888"/>
                  </a:lnTo>
                  <a:lnTo>
                    <a:pt x="21600" y="10716"/>
                  </a:lnTo>
                  <a:lnTo>
                    <a:pt x="21432" y="9376"/>
                  </a:lnTo>
                  <a:lnTo>
                    <a:pt x="21432" y="8372"/>
                  </a:lnTo>
                  <a:lnTo>
                    <a:pt x="20930" y="7534"/>
                  </a:lnTo>
                  <a:lnTo>
                    <a:pt x="20762" y="6362"/>
                  </a:lnTo>
                  <a:lnTo>
                    <a:pt x="20260" y="5525"/>
                  </a:lnTo>
                  <a:lnTo>
                    <a:pt x="19758" y="4688"/>
                  </a:lnTo>
                  <a:lnTo>
                    <a:pt x="19088" y="3851"/>
                  </a:lnTo>
                  <a:lnTo>
                    <a:pt x="18418" y="3013"/>
                  </a:lnTo>
                  <a:lnTo>
                    <a:pt x="17581" y="2344"/>
                  </a:lnTo>
                  <a:lnTo>
                    <a:pt x="16911" y="1674"/>
                  </a:lnTo>
                  <a:lnTo>
                    <a:pt x="15739" y="1172"/>
                  </a:lnTo>
                  <a:lnTo>
                    <a:pt x="14902" y="502"/>
                  </a:lnTo>
                  <a:lnTo>
                    <a:pt x="13897" y="334"/>
                  </a:lnTo>
                  <a:lnTo>
                    <a:pt x="13060" y="167"/>
                  </a:lnTo>
                  <a:lnTo>
                    <a:pt x="11888" y="0"/>
                  </a:lnTo>
                  <a:lnTo>
                    <a:pt x="10883" y="0"/>
                  </a:lnTo>
                  <a:close/>
                </a:path>
              </a:pathLst>
            </a:custGeom>
            <a:solidFill>
              <a:srgbClr val="000000"/>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464" name="AutoShape 8"/>
            <p:cNvSpPr>
              <a:spLocks/>
            </p:cNvSpPr>
            <p:nvPr/>
          </p:nvSpPr>
          <p:spPr bwMode="auto">
            <a:xfrm>
              <a:off x="191" y="209"/>
              <a:ext cx="6" cy="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83" y="0"/>
                  </a:moveTo>
                  <a:lnTo>
                    <a:pt x="9544" y="0"/>
                  </a:lnTo>
                  <a:lnTo>
                    <a:pt x="8539" y="167"/>
                  </a:lnTo>
                  <a:lnTo>
                    <a:pt x="7534" y="334"/>
                  </a:lnTo>
                  <a:lnTo>
                    <a:pt x="6530" y="502"/>
                  </a:lnTo>
                  <a:lnTo>
                    <a:pt x="5693" y="1172"/>
                  </a:lnTo>
                  <a:lnTo>
                    <a:pt x="4855" y="1674"/>
                  </a:lnTo>
                  <a:lnTo>
                    <a:pt x="3851" y="2344"/>
                  </a:lnTo>
                  <a:lnTo>
                    <a:pt x="3013" y="3013"/>
                  </a:lnTo>
                  <a:lnTo>
                    <a:pt x="2344" y="3851"/>
                  </a:lnTo>
                  <a:lnTo>
                    <a:pt x="1841" y="4688"/>
                  </a:lnTo>
                  <a:lnTo>
                    <a:pt x="1339" y="5525"/>
                  </a:lnTo>
                  <a:lnTo>
                    <a:pt x="669" y="6362"/>
                  </a:lnTo>
                  <a:lnTo>
                    <a:pt x="502" y="7534"/>
                  </a:lnTo>
                  <a:lnTo>
                    <a:pt x="167" y="8372"/>
                  </a:lnTo>
                  <a:lnTo>
                    <a:pt x="0" y="9376"/>
                  </a:lnTo>
                  <a:lnTo>
                    <a:pt x="0" y="10716"/>
                  </a:lnTo>
                  <a:lnTo>
                    <a:pt x="0" y="11888"/>
                  </a:lnTo>
                  <a:lnTo>
                    <a:pt x="167" y="12893"/>
                  </a:lnTo>
                  <a:lnTo>
                    <a:pt x="502" y="13730"/>
                  </a:lnTo>
                  <a:lnTo>
                    <a:pt x="669" y="14902"/>
                  </a:lnTo>
                  <a:lnTo>
                    <a:pt x="1339" y="15739"/>
                  </a:lnTo>
                  <a:lnTo>
                    <a:pt x="1841" y="16744"/>
                  </a:lnTo>
                  <a:lnTo>
                    <a:pt x="2344" y="17413"/>
                  </a:lnTo>
                  <a:lnTo>
                    <a:pt x="3013" y="18251"/>
                  </a:lnTo>
                  <a:lnTo>
                    <a:pt x="3851" y="18920"/>
                  </a:lnTo>
                  <a:lnTo>
                    <a:pt x="4855" y="19590"/>
                  </a:lnTo>
                  <a:lnTo>
                    <a:pt x="5693" y="20260"/>
                  </a:lnTo>
                  <a:lnTo>
                    <a:pt x="6530" y="20595"/>
                  </a:lnTo>
                  <a:lnTo>
                    <a:pt x="7534" y="20930"/>
                  </a:lnTo>
                  <a:lnTo>
                    <a:pt x="8539" y="21265"/>
                  </a:lnTo>
                  <a:lnTo>
                    <a:pt x="9544" y="21265"/>
                  </a:lnTo>
                  <a:lnTo>
                    <a:pt x="10883" y="21600"/>
                  </a:lnTo>
                  <a:lnTo>
                    <a:pt x="11888" y="21265"/>
                  </a:lnTo>
                  <a:lnTo>
                    <a:pt x="13060" y="21265"/>
                  </a:lnTo>
                  <a:lnTo>
                    <a:pt x="13897" y="20930"/>
                  </a:lnTo>
                  <a:lnTo>
                    <a:pt x="14902" y="20595"/>
                  </a:lnTo>
                  <a:lnTo>
                    <a:pt x="15739" y="20260"/>
                  </a:lnTo>
                  <a:lnTo>
                    <a:pt x="16911" y="19590"/>
                  </a:lnTo>
                  <a:lnTo>
                    <a:pt x="17581" y="18920"/>
                  </a:lnTo>
                  <a:lnTo>
                    <a:pt x="18418" y="18251"/>
                  </a:lnTo>
                  <a:lnTo>
                    <a:pt x="19088" y="17413"/>
                  </a:lnTo>
                  <a:lnTo>
                    <a:pt x="19758" y="16744"/>
                  </a:lnTo>
                  <a:lnTo>
                    <a:pt x="20260" y="15739"/>
                  </a:lnTo>
                  <a:lnTo>
                    <a:pt x="20762" y="14902"/>
                  </a:lnTo>
                  <a:lnTo>
                    <a:pt x="20930" y="13730"/>
                  </a:lnTo>
                  <a:lnTo>
                    <a:pt x="21432" y="12893"/>
                  </a:lnTo>
                  <a:lnTo>
                    <a:pt x="21432" y="11888"/>
                  </a:lnTo>
                  <a:lnTo>
                    <a:pt x="21600" y="10716"/>
                  </a:lnTo>
                  <a:lnTo>
                    <a:pt x="21432" y="9376"/>
                  </a:lnTo>
                  <a:lnTo>
                    <a:pt x="21432" y="8372"/>
                  </a:lnTo>
                  <a:lnTo>
                    <a:pt x="20930" y="7534"/>
                  </a:lnTo>
                  <a:lnTo>
                    <a:pt x="20762" y="6362"/>
                  </a:lnTo>
                  <a:lnTo>
                    <a:pt x="20260" y="5525"/>
                  </a:lnTo>
                  <a:lnTo>
                    <a:pt x="19758" y="4688"/>
                  </a:lnTo>
                  <a:lnTo>
                    <a:pt x="19088" y="3851"/>
                  </a:lnTo>
                  <a:lnTo>
                    <a:pt x="18418" y="3013"/>
                  </a:lnTo>
                  <a:lnTo>
                    <a:pt x="17581" y="2344"/>
                  </a:lnTo>
                  <a:lnTo>
                    <a:pt x="16911" y="1674"/>
                  </a:lnTo>
                  <a:lnTo>
                    <a:pt x="15739" y="1172"/>
                  </a:lnTo>
                  <a:lnTo>
                    <a:pt x="14902" y="502"/>
                  </a:lnTo>
                  <a:lnTo>
                    <a:pt x="13897" y="334"/>
                  </a:lnTo>
                  <a:lnTo>
                    <a:pt x="13060" y="167"/>
                  </a:lnTo>
                  <a:lnTo>
                    <a:pt x="11888" y="0"/>
                  </a:lnTo>
                  <a:lnTo>
                    <a:pt x="10883" y="0"/>
                  </a:lnTo>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465" name="AutoShape 9"/>
            <p:cNvSpPr>
              <a:spLocks/>
            </p:cNvSpPr>
            <p:nvPr/>
          </p:nvSpPr>
          <p:spPr bwMode="auto">
            <a:xfrm>
              <a:off x="29" y="69"/>
              <a:ext cx="7" cy="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16" y="0"/>
                  </a:moveTo>
                  <a:lnTo>
                    <a:pt x="9544" y="0"/>
                  </a:lnTo>
                  <a:lnTo>
                    <a:pt x="8372" y="167"/>
                  </a:lnTo>
                  <a:lnTo>
                    <a:pt x="7534" y="502"/>
                  </a:lnTo>
                  <a:lnTo>
                    <a:pt x="6362" y="669"/>
                  </a:lnTo>
                  <a:lnTo>
                    <a:pt x="5525" y="1339"/>
                  </a:lnTo>
                  <a:lnTo>
                    <a:pt x="4688" y="1841"/>
                  </a:lnTo>
                  <a:lnTo>
                    <a:pt x="3851" y="2344"/>
                  </a:lnTo>
                  <a:lnTo>
                    <a:pt x="3013" y="3013"/>
                  </a:lnTo>
                  <a:lnTo>
                    <a:pt x="2344" y="3851"/>
                  </a:lnTo>
                  <a:lnTo>
                    <a:pt x="1674" y="4855"/>
                  </a:lnTo>
                  <a:lnTo>
                    <a:pt x="1339" y="5693"/>
                  </a:lnTo>
                  <a:lnTo>
                    <a:pt x="669" y="6530"/>
                  </a:lnTo>
                  <a:lnTo>
                    <a:pt x="334" y="7534"/>
                  </a:lnTo>
                  <a:lnTo>
                    <a:pt x="167" y="8372"/>
                  </a:lnTo>
                  <a:lnTo>
                    <a:pt x="0" y="9544"/>
                  </a:lnTo>
                  <a:lnTo>
                    <a:pt x="0" y="10883"/>
                  </a:lnTo>
                  <a:lnTo>
                    <a:pt x="0" y="11888"/>
                  </a:lnTo>
                  <a:lnTo>
                    <a:pt x="167" y="13060"/>
                  </a:lnTo>
                  <a:lnTo>
                    <a:pt x="334" y="13897"/>
                  </a:lnTo>
                  <a:lnTo>
                    <a:pt x="669" y="14902"/>
                  </a:lnTo>
                  <a:lnTo>
                    <a:pt x="1339" y="15739"/>
                  </a:lnTo>
                  <a:lnTo>
                    <a:pt x="1674" y="16744"/>
                  </a:lnTo>
                  <a:lnTo>
                    <a:pt x="2344" y="17581"/>
                  </a:lnTo>
                  <a:lnTo>
                    <a:pt x="3013" y="18418"/>
                  </a:lnTo>
                  <a:lnTo>
                    <a:pt x="3851" y="19088"/>
                  </a:lnTo>
                  <a:lnTo>
                    <a:pt x="4688" y="19758"/>
                  </a:lnTo>
                  <a:lnTo>
                    <a:pt x="5525" y="20093"/>
                  </a:lnTo>
                  <a:lnTo>
                    <a:pt x="6362" y="20762"/>
                  </a:lnTo>
                  <a:lnTo>
                    <a:pt x="7534" y="20930"/>
                  </a:lnTo>
                  <a:lnTo>
                    <a:pt x="8372" y="21432"/>
                  </a:lnTo>
                  <a:lnTo>
                    <a:pt x="9544" y="21432"/>
                  </a:lnTo>
                  <a:lnTo>
                    <a:pt x="10716" y="21600"/>
                  </a:lnTo>
                  <a:lnTo>
                    <a:pt x="11888" y="21432"/>
                  </a:lnTo>
                  <a:lnTo>
                    <a:pt x="12893" y="21432"/>
                  </a:lnTo>
                  <a:lnTo>
                    <a:pt x="13730" y="20930"/>
                  </a:lnTo>
                  <a:lnTo>
                    <a:pt x="14902" y="20762"/>
                  </a:lnTo>
                  <a:lnTo>
                    <a:pt x="15739" y="20093"/>
                  </a:lnTo>
                  <a:lnTo>
                    <a:pt x="16576" y="19758"/>
                  </a:lnTo>
                  <a:lnTo>
                    <a:pt x="17413" y="19088"/>
                  </a:lnTo>
                  <a:lnTo>
                    <a:pt x="18251" y="18418"/>
                  </a:lnTo>
                  <a:lnTo>
                    <a:pt x="18920" y="17581"/>
                  </a:lnTo>
                  <a:lnTo>
                    <a:pt x="19590" y="16744"/>
                  </a:lnTo>
                  <a:lnTo>
                    <a:pt x="20093" y="15739"/>
                  </a:lnTo>
                  <a:lnTo>
                    <a:pt x="20762" y="14902"/>
                  </a:lnTo>
                  <a:lnTo>
                    <a:pt x="20930" y="13897"/>
                  </a:lnTo>
                  <a:lnTo>
                    <a:pt x="21265" y="13060"/>
                  </a:lnTo>
                  <a:lnTo>
                    <a:pt x="21265" y="11888"/>
                  </a:lnTo>
                  <a:lnTo>
                    <a:pt x="21600" y="10883"/>
                  </a:lnTo>
                  <a:lnTo>
                    <a:pt x="21265" y="9544"/>
                  </a:lnTo>
                  <a:lnTo>
                    <a:pt x="21265" y="8372"/>
                  </a:lnTo>
                  <a:lnTo>
                    <a:pt x="20930" y="7534"/>
                  </a:lnTo>
                  <a:lnTo>
                    <a:pt x="20762" y="6530"/>
                  </a:lnTo>
                  <a:lnTo>
                    <a:pt x="20093" y="5693"/>
                  </a:lnTo>
                  <a:lnTo>
                    <a:pt x="19590" y="4855"/>
                  </a:lnTo>
                  <a:lnTo>
                    <a:pt x="18920" y="3851"/>
                  </a:lnTo>
                  <a:lnTo>
                    <a:pt x="18251" y="3013"/>
                  </a:lnTo>
                  <a:lnTo>
                    <a:pt x="17413" y="2344"/>
                  </a:lnTo>
                  <a:lnTo>
                    <a:pt x="16576" y="1841"/>
                  </a:lnTo>
                  <a:lnTo>
                    <a:pt x="15739" y="1339"/>
                  </a:lnTo>
                  <a:lnTo>
                    <a:pt x="14902" y="669"/>
                  </a:lnTo>
                  <a:lnTo>
                    <a:pt x="13730" y="502"/>
                  </a:lnTo>
                  <a:lnTo>
                    <a:pt x="12893" y="167"/>
                  </a:lnTo>
                  <a:lnTo>
                    <a:pt x="11888" y="0"/>
                  </a:lnTo>
                  <a:lnTo>
                    <a:pt x="10716" y="0"/>
                  </a:lnTo>
                  <a:close/>
                </a:path>
              </a:pathLst>
            </a:custGeom>
            <a:solidFill>
              <a:srgbClr val="000000"/>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466" name="AutoShape 10"/>
            <p:cNvSpPr>
              <a:spLocks/>
            </p:cNvSpPr>
            <p:nvPr/>
          </p:nvSpPr>
          <p:spPr bwMode="auto">
            <a:xfrm>
              <a:off x="29" y="69"/>
              <a:ext cx="7" cy="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16" y="0"/>
                  </a:moveTo>
                  <a:lnTo>
                    <a:pt x="9544" y="0"/>
                  </a:lnTo>
                  <a:lnTo>
                    <a:pt x="8372" y="167"/>
                  </a:lnTo>
                  <a:lnTo>
                    <a:pt x="7534" y="502"/>
                  </a:lnTo>
                  <a:lnTo>
                    <a:pt x="6362" y="669"/>
                  </a:lnTo>
                  <a:lnTo>
                    <a:pt x="5525" y="1339"/>
                  </a:lnTo>
                  <a:lnTo>
                    <a:pt x="4688" y="1841"/>
                  </a:lnTo>
                  <a:lnTo>
                    <a:pt x="3851" y="2344"/>
                  </a:lnTo>
                  <a:lnTo>
                    <a:pt x="3013" y="3013"/>
                  </a:lnTo>
                  <a:lnTo>
                    <a:pt x="2344" y="3851"/>
                  </a:lnTo>
                  <a:lnTo>
                    <a:pt x="1674" y="4855"/>
                  </a:lnTo>
                  <a:lnTo>
                    <a:pt x="1339" y="5693"/>
                  </a:lnTo>
                  <a:lnTo>
                    <a:pt x="669" y="6530"/>
                  </a:lnTo>
                  <a:lnTo>
                    <a:pt x="334" y="7534"/>
                  </a:lnTo>
                  <a:lnTo>
                    <a:pt x="167" y="8372"/>
                  </a:lnTo>
                  <a:lnTo>
                    <a:pt x="0" y="9544"/>
                  </a:lnTo>
                  <a:lnTo>
                    <a:pt x="0" y="10883"/>
                  </a:lnTo>
                  <a:lnTo>
                    <a:pt x="0" y="11888"/>
                  </a:lnTo>
                  <a:lnTo>
                    <a:pt x="167" y="13060"/>
                  </a:lnTo>
                  <a:lnTo>
                    <a:pt x="334" y="13897"/>
                  </a:lnTo>
                  <a:lnTo>
                    <a:pt x="669" y="14902"/>
                  </a:lnTo>
                  <a:lnTo>
                    <a:pt x="1339" y="15739"/>
                  </a:lnTo>
                  <a:lnTo>
                    <a:pt x="1674" y="16744"/>
                  </a:lnTo>
                  <a:lnTo>
                    <a:pt x="2344" y="17581"/>
                  </a:lnTo>
                  <a:lnTo>
                    <a:pt x="3013" y="18418"/>
                  </a:lnTo>
                  <a:lnTo>
                    <a:pt x="3851" y="19088"/>
                  </a:lnTo>
                  <a:lnTo>
                    <a:pt x="4688" y="19758"/>
                  </a:lnTo>
                  <a:lnTo>
                    <a:pt x="5525" y="20093"/>
                  </a:lnTo>
                  <a:lnTo>
                    <a:pt x="6362" y="20762"/>
                  </a:lnTo>
                  <a:lnTo>
                    <a:pt x="7534" y="20930"/>
                  </a:lnTo>
                  <a:lnTo>
                    <a:pt x="8372" y="21432"/>
                  </a:lnTo>
                  <a:lnTo>
                    <a:pt x="9544" y="21432"/>
                  </a:lnTo>
                  <a:lnTo>
                    <a:pt x="10716" y="21600"/>
                  </a:lnTo>
                  <a:lnTo>
                    <a:pt x="11888" y="21432"/>
                  </a:lnTo>
                  <a:lnTo>
                    <a:pt x="12893" y="21432"/>
                  </a:lnTo>
                  <a:lnTo>
                    <a:pt x="13730" y="20930"/>
                  </a:lnTo>
                  <a:lnTo>
                    <a:pt x="14902" y="20762"/>
                  </a:lnTo>
                  <a:lnTo>
                    <a:pt x="15739" y="20093"/>
                  </a:lnTo>
                  <a:lnTo>
                    <a:pt x="16576" y="19758"/>
                  </a:lnTo>
                  <a:lnTo>
                    <a:pt x="17413" y="19088"/>
                  </a:lnTo>
                  <a:lnTo>
                    <a:pt x="18251" y="18418"/>
                  </a:lnTo>
                  <a:lnTo>
                    <a:pt x="18920" y="17581"/>
                  </a:lnTo>
                  <a:lnTo>
                    <a:pt x="19590" y="16744"/>
                  </a:lnTo>
                  <a:lnTo>
                    <a:pt x="20093" y="15739"/>
                  </a:lnTo>
                  <a:lnTo>
                    <a:pt x="20762" y="14902"/>
                  </a:lnTo>
                  <a:lnTo>
                    <a:pt x="20930" y="13897"/>
                  </a:lnTo>
                  <a:lnTo>
                    <a:pt x="21265" y="13060"/>
                  </a:lnTo>
                  <a:lnTo>
                    <a:pt x="21265" y="11888"/>
                  </a:lnTo>
                  <a:lnTo>
                    <a:pt x="21600" y="10883"/>
                  </a:lnTo>
                  <a:lnTo>
                    <a:pt x="21265" y="9544"/>
                  </a:lnTo>
                  <a:lnTo>
                    <a:pt x="21265" y="8372"/>
                  </a:lnTo>
                  <a:lnTo>
                    <a:pt x="20930" y="7534"/>
                  </a:lnTo>
                  <a:lnTo>
                    <a:pt x="20762" y="6530"/>
                  </a:lnTo>
                  <a:lnTo>
                    <a:pt x="20093" y="5693"/>
                  </a:lnTo>
                  <a:lnTo>
                    <a:pt x="19590" y="4855"/>
                  </a:lnTo>
                  <a:lnTo>
                    <a:pt x="18920" y="3851"/>
                  </a:lnTo>
                  <a:lnTo>
                    <a:pt x="18251" y="3013"/>
                  </a:lnTo>
                  <a:lnTo>
                    <a:pt x="17413" y="2344"/>
                  </a:lnTo>
                  <a:lnTo>
                    <a:pt x="16576" y="1841"/>
                  </a:lnTo>
                  <a:lnTo>
                    <a:pt x="15739" y="1339"/>
                  </a:lnTo>
                  <a:lnTo>
                    <a:pt x="14902" y="669"/>
                  </a:lnTo>
                  <a:lnTo>
                    <a:pt x="13730" y="502"/>
                  </a:lnTo>
                  <a:lnTo>
                    <a:pt x="12893" y="167"/>
                  </a:lnTo>
                  <a:lnTo>
                    <a:pt x="11888" y="0"/>
                  </a:lnTo>
                  <a:lnTo>
                    <a:pt x="10716" y="0"/>
                  </a:lnTo>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467" name="AutoShape 11"/>
            <p:cNvSpPr>
              <a:spLocks/>
            </p:cNvSpPr>
            <p:nvPr/>
          </p:nvSpPr>
          <p:spPr bwMode="auto">
            <a:xfrm>
              <a:off x="0" y="66"/>
              <a:ext cx="25"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$3.00</a:t>
              </a:r>
              <a:endParaRPr lang="tr-TR"/>
            </a:p>
          </p:txBody>
        </p:sp>
        <p:sp>
          <p:nvSpPr>
            <p:cNvPr id="19468" name="AutoShape 12"/>
            <p:cNvSpPr>
              <a:spLocks/>
            </p:cNvSpPr>
            <p:nvPr/>
          </p:nvSpPr>
          <p:spPr bwMode="auto">
            <a:xfrm>
              <a:off x="6" y="87"/>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2.50</a:t>
              </a:r>
              <a:endParaRPr lang="tr-TR"/>
            </a:p>
          </p:txBody>
        </p:sp>
        <p:sp>
          <p:nvSpPr>
            <p:cNvPr id="19469" name="AutoShape 13"/>
            <p:cNvSpPr>
              <a:spLocks/>
            </p:cNvSpPr>
            <p:nvPr/>
          </p:nvSpPr>
          <p:spPr bwMode="auto">
            <a:xfrm>
              <a:off x="6" y="111"/>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2.00</a:t>
              </a:r>
              <a:endParaRPr lang="tr-TR"/>
            </a:p>
          </p:txBody>
        </p:sp>
        <p:sp>
          <p:nvSpPr>
            <p:cNvPr id="19470" name="AutoShape 14"/>
            <p:cNvSpPr>
              <a:spLocks/>
            </p:cNvSpPr>
            <p:nvPr/>
          </p:nvSpPr>
          <p:spPr bwMode="auto">
            <a:xfrm>
              <a:off x="6" y="133"/>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1.50</a:t>
              </a:r>
              <a:endParaRPr lang="tr-TR"/>
            </a:p>
          </p:txBody>
        </p:sp>
        <p:sp>
          <p:nvSpPr>
            <p:cNvPr id="19471" name="AutoShape 15"/>
            <p:cNvSpPr>
              <a:spLocks/>
            </p:cNvSpPr>
            <p:nvPr/>
          </p:nvSpPr>
          <p:spPr bwMode="auto">
            <a:xfrm>
              <a:off x="6" y="154"/>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1.00</a:t>
              </a:r>
              <a:endParaRPr lang="tr-TR"/>
            </a:p>
          </p:txBody>
        </p:sp>
        <p:sp>
          <p:nvSpPr>
            <p:cNvPr id="19472" name="AutoShape 16"/>
            <p:cNvSpPr>
              <a:spLocks/>
            </p:cNvSpPr>
            <p:nvPr/>
          </p:nvSpPr>
          <p:spPr bwMode="auto">
            <a:xfrm>
              <a:off x="6" y="178"/>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0.50</a:t>
              </a:r>
              <a:endParaRPr lang="tr-TR"/>
            </a:p>
          </p:txBody>
        </p:sp>
        <p:sp>
          <p:nvSpPr>
            <p:cNvPr id="19473" name="AutoShape 17"/>
            <p:cNvSpPr>
              <a:spLocks/>
            </p:cNvSpPr>
            <p:nvPr/>
          </p:nvSpPr>
          <p:spPr bwMode="auto">
            <a:xfrm>
              <a:off x="57" y="213"/>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a:t>
              </a:r>
              <a:endParaRPr lang="tr-TR"/>
            </a:p>
          </p:txBody>
        </p:sp>
        <p:sp>
          <p:nvSpPr>
            <p:cNvPr id="19474" name="AutoShape 18"/>
            <p:cNvSpPr>
              <a:spLocks/>
            </p:cNvSpPr>
            <p:nvPr/>
          </p:nvSpPr>
          <p:spPr bwMode="auto">
            <a:xfrm>
              <a:off x="41" y="213"/>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a:t>
              </a:r>
              <a:endParaRPr lang="tr-TR"/>
            </a:p>
          </p:txBody>
        </p:sp>
        <p:sp>
          <p:nvSpPr>
            <p:cNvPr id="19475" name="AutoShape 19"/>
            <p:cNvSpPr>
              <a:spLocks/>
            </p:cNvSpPr>
            <p:nvPr/>
          </p:nvSpPr>
          <p:spPr bwMode="auto">
            <a:xfrm>
              <a:off x="70" y="213"/>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3</a:t>
              </a:r>
              <a:endParaRPr lang="tr-TR"/>
            </a:p>
          </p:txBody>
        </p:sp>
        <p:sp>
          <p:nvSpPr>
            <p:cNvPr id="19476" name="AutoShape 20"/>
            <p:cNvSpPr>
              <a:spLocks/>
            </p:cNvSpPr>
            <p:nvPr/>
          </p:nvSpPr>
          <p:spPr bwMode="auto">
            <a:xfrm>
              <a:off x="84" y="213"/>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4</a:t>
              </a:r>
              <a:endParaRPr lang="tr-TR"/>
            </a:p>
          </p:txBody>
        </p:sp>
        <p:sp>
          <p:nvSpPr>
            <p:cNvPr id="19477" name="AutoShape 21"/>
            <p:cNvSpPr>
              <a:spLocks/>
            </p:cNvSpPr>
            <p:nvPr/>
          </p:nvSpPr>
          <p:spPr bwMode="auto">
            <a:xfrm>
              <a:off x="94" y="213"/>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5</a:t>
              </a:r>
              <a:endParaRPr lang="tr-TR"/>
            </a:p>
          </p:txBody>
        </p:sp>
        <p:sp>
          <p:nvSpPr>
            <p:cNvPr id="19478" name="AutoShape 22"/>
            <p:cNvSpPr>
              <a:spLocks/>
            </p:cNvSpPr>
            <p:nvPr/>
          </p:nvSpPr>
          <p:spPr bwMode="auto">
            <a:xfrm>
              <a:off x="108" y="213"/>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6</a:t>
              </a:r>
              <a:endParaRPr lang="tr-TR"/>
            </a:p>
          </p:txBody>
        </p:sp>
        <p:sp>
          <p:nvSpPr>
            <p:cNvPr id="19479" name="AutoShape 23"/>
            <p:cNvSpPr>
              <a:spLocks/>
            </p:cNvSpPr>
            <p:nvPr/>
          </p:nvSpPr>
          <p:spPr bwMode="auto">
            <a:xfrm>
              <a:off x="121" y="213"/>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7</a:t>
              </a:r>
              <a:endParaRPr lang="tr-TR"/>
            </a:p>
          </p:txBody>
        </p:sp>
        <p:sp>
          <p:nvSpPr>
            <p:cNvPr id="19480" name="AutoShape 24"/>
            <p:cNvSpPr>
              <a:spLocks/>
            </p:cNvSpPr>
            <p:nvPr/>
          </p:nvSpPr>
          <p:spPr bwMode="auto">
            <a:xfrm>
              <a:off x="135" y="213"/>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8</a:t>
              </a:r>
              <a:endParaRPr lang="tr-TR"/>
            </a:p>
          </p:txBody>
        </p:sp>
        <p:sp>
          <p:nvSpPr>
            <p:cNvPr id="19481" name="AutoShape 25"/>
            <p:cNvSpPr>
              <a:spLocks/>
            </p:cNvSpPr>
            <p:nvPr/>
          </p:nvSpPr>
          <p:spPr bwMode="auto">
            <a:xfrm>
              <a:off x="148" y="213"/>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9</a:t>
              </a:r>
              <a:endParaRPr lang="tr-TR"/>
            </a:p>
          </p:txBody>
        </p:sp>
        <p:sp>
          <p:nvSpPr>
            <p:cNvPr id="19482" name="AutoShape 26"/>
            <p:cNvSpPr>
              <a:spLocks/>
            </p:cNvSpPr>
            <p:nvPr/>
          </p:nvSpPr>
          <p:spPr bwMode="auto">
            <a:xfrm>
              <a:off x="159" y="213"/>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10</a:t>
              </a:r>
              <a:endParaRPr lang="tr-TR"/>
            </a:p>
          </p:txBody>
        </p:sp>
        <p:sp>
          <p:nvSpPr>
            <p:cNvPr id="19483" name="AutoShape 27"/>
            <p:cNvSpPr>
              <a:spLocks/>
            </p:cNvSpPr>
            <p:nvPr/>
          </p:nvSpPr>
          <p:spPr bwMode="auto">
            <a:xfrm>
              <a:off x="191" y="213"/>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12</a:t>
              </a:r>
              <a:endParaRPr lang="tr-TR"/>
            </a:p>
          </p:txBody>
        </p:sp>
        <p:sp>
          <p:nvSpPr>
            <p:cNvPr id="19484" name="AutoShape 28"/>
            <p:cNvSpPr>
              <a:spLocks/>
            </p:cNvSpPr>
            <p:nvPr/>
          </p:nvSpPr>
          <p:spPr bwMode="auto">
            <a:xfrm>
              <a:off x="175" y="213"/>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11</a:t>
              </a:r>
              <a:endParaRPr lang="tr-TR"/>
            </a:p>
          </p:txBody>
        </p:sp>
        <p:sp>
          <p:nvSpPr>
            <p:cNvPr id="19485" name="AutoShape 29"/>
            <p:cNvSpPr>
              <a:spLocks/>
            </p:cNvSpPr>
            <p:nvPr/>
          </p:nvSpPr>
          <p:spPr bwMode="auto">
            <a:xfrm>
              <a:off x="-6" y="30"/>
              <a:ext cx="31" cy="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b="1" dirty="0" smtClean="0">
                  <a:latin typeface="Arial" pitchFamily="34" charset="0"/>
                  <a:cs typeface="Arial" pitchFamily="34" charset="0"/>
                  <a:sym typeface="Arial" pitchFamily="34" charset="0"/>
                </a:rPr>
                <a:t>P</a:t>
              </a:r>
              <a:endParaRPr lang="tr-TR" dirty="0"/>
            </a:p>
          </p:txBody>
        </p:sp>
        <p:sp>
          <p:nvSpPr>
            <p:cNvPr id="19486" name="AutoShape 30"/>
            <p:cNvSpPr>
              <a:spLocks/>
            </p:cNvSpPr>
            <p:nvPr/>
          </p:nvSpPr>
          <p:spPr bwMode="auto">
            <a:xfrm>
              <a:off x="222" y="210"/>
              <a:ext cx="68" cy="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b="1" dirty="0" smtClean="0">
                  <a:latin typeface="Arial" pitchFamily="34" charset="0"/>
                  <a:cs typeface="Arial" pitchFamily="34" charset="0"/>
                  <a:sym typeface="Arial" pitchFamily="34" charset="0"/>
                </a:rPr>
                <a:t>Q</a:t>
              </a:r>
              <a:endParaRPr lang="tr-TR" dirty="0"/>
            </a:p>
          </p:txBody>
        </p:sp>
        <p:sp>
          <p:nvSpPr>
            <p:cNvPr id="19487" name="AutoShape 31"/>
            <p:cNvSpPr>
              <a:spLocks/>
            </p:cNvSpPr>
            <p:nvPr/>
          </p:nvSpPr>
          <p:spPr bwMode="auto">
            <a:xfrm>
              <a:off x="27" y="213"/>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0</a:t>
              </a:r>
              <a:endParaRPr lang="tr-TR"/>
            </a:p>
          </p:txBody>
        </p:sp>
        <p:sp>
          <p:nvSpPr>
            <p:cNvPr id="19488" name="Line 32"/>
            <p:cNvSpPr>
              <a:spLocks noChangeShapeType="1"/>
            </p:cNvSpPr>
            <p:nvPr/>
          </p:nvSpPr>
          <p:spPr bwMode="auto">
            <a:xfrm>
              <a:off x="83" y="53"/>
              <a:ext cx="165" cy="141"/>
            </a:xfrm>
            <a:prstGeom prst="line">
              <a:avLst/>
            </a:prstGeom>
            <a:noFill/>
            <a:ln w="3175" cap="flat" cmpd="sng">
              <a:solidFill>
                <a:srgbClr val="423A6C"/>
              </a:solidFill>
              <a:prstDash val="solid"/>
              <a:round/>
              <a:headEnd/>
              <a:tailEnd/>
            </a:ln>
            <a:effectLst/>
          </p:spPr>
          <p:txBody>
            <a:bodyPr/>
            <a:lstStyle/>
            <a:p>
              <a:endParaRPr lang="tr-TR"/>
            </a:p>
          </p:txBody>
        </p:sp>
        <p:sp>
          <p:nvSpPr>
            <p:cNvPr id="19489" name="AutoShape 33"/>
            <p:cNvSpPr>
              <a:spLocks/>
            </p:cNvSpPr>
            <p:nvPr/>
          </p:nvSpPr>
          <p:spPr bwMode="auto">
            <a:xfrm>
              <a:off x="105" y="123"/>
              <a:ext cx="57"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192" y="0"/>
                  </a:moveTo>
                  <a:lnTo>
                    <a:pt x="16192" y="5441"/>
                  </a:lnTo>
                  <a:lnTo>
                    <a:pt x="0" y="5441"/>
                  </a:lnTo>
                  <a:lnTo>
                    <a:pt x="0" y="16241"/>
                  </a:lnTo>
                  <a:lnTo>
                    <a:pt x="16192" y="16241"/>
                  </a:lnTo>
                  <a:lnTo>
                    <a:pt x="16192" y="21600"/>
                  </a:lnTo>
                  <a:lnTo>
                    <a:pt x="21600" y="10799"/>
                  </a:lnTo>
                  <a:lnTo>
                    <a:pt x="16192" y="0"/>
                  </a:lnTo>
                  <a:close/>
                </a:path>
              </a:pathLst>
            </a:custGeom>
            <a:solidFill>
              <a:srgbClr val="3333CC"/>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490" name="AutoShape 34"/>
            <p:cNvSpPr>
              <a:spLocks/>
            </p:cNvSpPr>
            <p:nvPr/>
          </p:nvSpPr>
          <p:spPr bwMode="auto">
            <a:xfrm>
              <a:off x="105" y="123"/>
              <a:ext cx="57"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192" y="0"/>
                  </a:moveTo>
                  <a:lnTo>
                    <a:pt x="16192" y="5441"/>
                  </a:lnTo>
                  <a:lnTo>
                    <a:pt x="0" y="5441"/>
                  </a:lnTo>
                  <a:lnTo>
                    <a:pt x="0" y="16241"/>
                  </a:lnTo>
                  <a:lnTo>
                    <a:pt x="16192" y="16241"/>
                  </a:lnTo>
                  <a:lnTo>
                    <a:pt x="16192" y="21600"/>
                  </a:lnTo>
                  <a:lnTo>
                    <a:pt x="21600" y="10799"/>
                  </a:lnTo>
                  <a:lnTo>
                    <a:pt x="16192" y="0"/>
                  </a:lnTo>
                  <a:close/>
                </a:path>
              </a:pathLst>
            </a:custGeom>
            <a:noFill/>
            <a:ln w="3175" cap="flat" cmpd="sng">
              <a:solidFill>
                <a:srgbClr val="FAFD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491" name="AutoShape 35"/>
            <p:cNvSpPr>
              <a:spLocks/>
            </p:cNvSpPr>
            <p:nvPr/>
          </p:nvSpPr>
          <p:spPr bwMode="auto">
            <a:xfrm>
              <a:off x="99" y="102"/>
              <a:ext cx="3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latin typeface="Arial" pitchFamily="34" charset="0"/>
                  <a:cs typeface="Arial" pitchFamily="34" charset="0"/>
                  <a:sym typeface="Arial" pitchFamily="34" charset="0"/>
                </a:rPr>
                <a:t>Increase</a:t>
              </a:r>
              <a:endParaRPr lang="tr-TR"/>
            </a:p>
          </p:txBody>
        </p:sp>
        <p:sp>
          <p:nvSpPr>
            <p:cNvPr id="19492" name="AutoShape 36"/>
            <p:cNvSpPr>
              <a:spLocks/>
            </p:cNvSpPr>
            <p:nvPr/>
          </p:nvSpPr>
          <p:spPr bwMode="auto">
            <a:xfrm>
              <a:off x="95" y="113"/>
              <a:ext cx="47"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latin typeface="Arial" pitchFamily="34" charset="0"/>
                  <a:cs typeface="Arial" pitchFamily="34" charset="0"/>
                  <a:sym typeface="Arial" pitchFamily="34" charset="0"/>
                </a:rPr>
                <a:t>in demand</a:t>
              </a:r>
              <a:endParaRPr lang="tr-TR"/>
            </a:p>
          </p:txBody>
        </p:sp>
        <p:sp>
          <p:nvSpPr>
            <p:cNvPr id="19493" name="AutoShape 37"/>
            <p:cNvSpPr>
              <a:spLocks/>
            </p:cNvSpPr>
            <p:nvPr/>
          </p:nvSpPr>
          <p:spPr bwMode="auto">
            <a:xfrm>
              <a:off x="172" y="64"/>
              <a:ext cx="84" cy="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494" name="AutoShape 38"/>
            <p:cNvSpPr>
              <a:spLocks/>
            </p:cNvSpPr>
            <p:nvPr/>
          </p:nvSpPr>
          <p:spPr bwMode="auto">
            <a:xfrm>
              <a:off x="180" y="67"/>
              <a:ext cx="74" cy="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300">
                  <a:solidFill>
                    <a:srgbClr val="494076"/>
                  </a:solidFill>
                  <a:latin typeface="Arial" pitchFamily="34" charset="0"/>
                  <a:cs typeface="Arial" pitchFamily="34" charset="0"/>
                  <a:sym typeface="Arial" pitchFamily="34" charset="0"/>
                </a:rPr>
                <a:t>An increase </a:t>
              </a:r>
              <a:endParaRPr lang="tr-TR"/>
            </a:p>
          </p:txBody>
        </p:sp>
        <p:sp>
          <p:nvSpPr>
            <p:cNvPr id="19495" name="AutoShape 39"/>
            <p:cNvSpPr>
              <a:spLocks/>
            </p:cNvSpPr>
            <p:nvPr/>
          </p:nvSpPr>
          <p:spPr bwMode="auto">
            <a:xfrm>
              <a:off x="181" y="82"/>
              <a:ext cx="69" cy="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300">
                  <a:solidFill>
                    <a:srgbClr val="494076"/>
                  </a:solidFill>
                  <a:latin typeface="Arial" pitchFamily="34" charset="0"/>
                  <a:cs typeface="Arial" pitchFamily="34" charset="0"/>
                  <a:sym typeface="Arial" pitchFamily="34" charset="0"/>
                </a:rPr>
                <a:t>in income...</a:t>
              </a:r>
              <a:endParaRPr lang="tr-TR"/>
            </a:p>
          </p:txBody>
        </p:sp>
        <p:sp>
          <p:nvSpPr>
            <p:cNvPr id="19496" name="AutoShape 40"/>
            <p:cNvSpPr>
              <a:spLocks/>
            </p:cNvSpPr>
            <p:nvPr/>
          </p:nvSpPr>
          <p:spPr bwMode="auto">
            <a:xfrm>
              <a:off x="191" y="193"/>
              <a:ext cx="12" cy="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400" b="1">
                  <a:latin typeface="Times New Roman" pitchFamily="18" charset="0"/>
                  <a:cs typeface="Times New Roman" pitchFamily="18" charset="0"/>
                  <a:sym typeface="Times New Roman" pitchFamily="18" charset="0"/>
                </a:rPr>
                <a:t>D</a:t>
              </a:r>
              <a:endParaRPr lang="tr-TR"/>
            </a:p>
          </p:txBody>
        </p:sp>
        <p:sp>
          <p:nvSpPr>
            <p:cNvPr id="19497" name="AutoShape 41"/>
            <p:cNvSpPr>
              <a:spLocks/>
            </p:cNvSpPr>
            <p:nvPr/>
          </p:nvSpPr>
          <p:spPr bwMode="auto">
            <a:xfrm>
              <a:off x="201" y="201"/>
              <a:ext cx="11"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latin typeface="Times New Roman" pitchFamily="18" charset="0"/>
                  <a:cs typeface="Times New Roman" pitchFamily="18" charset="0"/>
                  <a:sym typeface="Times New Roman" pitchFamily="18" charset="0"/>
                </a:rPr>
                <a:t>1</a:t>
              </a:r>
              <a:endParaRPr lang="tr-TR"/>
            </a:p>
          </p:txBody>
        </p:sp>
        <p:sp>
          <p:nvSpPr>
            <p:cNvPr id="19498" name="AutoShape 42"/>
            <p:cNvSpPr>
              <a:spLocks/>
            </p:cNvSpPr>
            <p:nvPr/>
          </p:nvSpPr>
          <p:spPr bwMode="auto">
            <a:xfrm>
              <a:off x="247" y="180"/>
              <a:ext cx="12" cy="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400" b="1">
                  <a:latin typeface="Times New Roman" pitchFamily="18" charset="0"/>
                  <a:cs typeface="Times New Roman" pitchFamily="18" charset="0"/>
                  <a:sym typeface="Times New Roman" pitchFamily="18" charset="0"/>
                </a:rPr>
                <a:t>D</a:t>
              </a:r>
              <a:endParaRPr lang="tr-TR"/>
            </a:p>
          </p:txBody>
        </p:sp>
        <p:sp>
          <p:nvSpPr>
            <p:cNvPr id="19499" name="AutoShape 43"/>
            <p:cNvSpPr>
              <a:spLocks/>
            </p:cNvSpPr>
            <p:nvPr/>
          </p:nvSpPr>
          <p:spPr bwMode="auto">
            <a:xfrm>
              <a:off x="258" y="187"/>
              <a:ext cx="11"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latin typeface="Times New Roman" pitchFamily="18" charset="0"/>
                  <a:cs typeface="Times New Roman" pitchFamily="18" charset="0"/>
                  <a:sym typeface="Times New Roman" pitchFamily="18" charset="0"/>
                </a:rPr>
                <a:t>2</a:t>
              </a:r>
              <a:endParaRPr lang="tr-TR"/>
            </a:p>
          </p:txBody>
        </p:sp>
        <p:sp>
          <p:nvSpPr>
            <p:cNvPr id="19500" name="AutoShape 44"/>
            <p:cNvSpPr>
              <a:spLocks/>
            </p:cNvSpPr>
            <p:nvPr/>
          </p:nvSpPr>
          <p:spPr bwMode="auto">
            <a:xfrm>
              <a:off x="54" y="0"/>
              <a:ext cx="172"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a:latin typeface="Arial" pitchFamily="34" charset="0"/>
                  <a:cs typeface="Arial" pitchFamily="34" charset="0"/>
                  <a:sym typeface="Arial" pitchFamily="34" charset="0"/>
                </a:rPr>
                <a:t>Normal Good: e.g. meat</a:t>
              </a:r>
              <a:endParaRPr lang="tr-TR"/>
            </a:p>
          </p:txBody>
        </p:sp>
      </p:grpSp>
      <p:grpSp>
        <p:nvGrpSpPr>
          <p:cNvPr id="3" name="Group 45"/>
          <p:cNvGrpSpPr>
            <a:grpSpLocks/>
          </p:cNvGrpSpPr>
          <p:nvPr/>
        </p:nvGrpSpPr>
        <p:grpSpPr bwMode="auto">
          <a:xfrm>
            <a:off x="4953000" y="3124200"/>
            <a:ext cx="3289300" cy="2906713"/>
            <a:chOff x="0" y="0"/>
            <a:chExt cx="260" cy="229"/>
          </a:xfrm>
        </p:grpSpPr>
        <p:sp>
          <p:nvSpPr>
            <p:cNvPr id="19502" name="Line 46"/>
            <p:cNvSpPr>
              <a:spLocks noChangeShapeType="1"/>
            </p:cNvSpPr>
            <p:nvPr/>
          </p:nvSpPr>
          <p:spPr bwMode="auto">
            <a:xfrm>
              <a:off x="44" y="59"/>
              <a:ext cx="1" cy="156"/>
            </a:xfrm>
            <a:prstGeom prst="line">
              <a:avLst/>
            </a:prstGeom>
            <a:noFill/>
            <a:ln w="3175" cap="flat" cmpd="sng">
              <a:solidFill>
                <a:srgbClr val="000000"/>
              </a:solidFill>
              <a:prstDash val="solid"/>
              <a:round/>
              <a:headEnd/>
              <a:tailEnd/>
            </a:ln>
            <a:effectLst/>
          </p:spPr>
          <p:txBody>
            <a:bodyPr/>
            <a:lstStyle/>
            <a:p>
              <a:endParaRPr lang="tr-TR"/>
            </a:p>
          </p:txBody>
        </p:sp>
        <p:sp>
          <p:nvSpPr>
            <p:cNvPr id="19503" name="Line 47"/>
            <p:cNvSpPr>
              <a:spLocks noChangeShapeType="1"/>
            </p:cNvSpPr>
            <p:nvPr/>
          </p:nvSpPr>
          <p:spPr bwMode="auto">
            <a:xfrm>
              <a:off x="22" y="214"/>
              <a:ext cx="202" cy="1"/>
            </a:xfrm>
            <a:prstGeom prst="line">
              <a:avLst/>
            </a:prstGeom>
            <a:noFill/>
            <a:ln w="3175" cap="flat" cmpd="sng">
              <a:solidFill>
                <a:srgbClr val="000000"/>
              </a:solidFill>
              <a:prstDash val="solid"/>
              <a:round/>
              <a:headEnd/>
              <a:tailEnd/>
            </a:ln>
            <a:effectLst/>
          </p:spPr>
          <p:txBody>
            <a:bodyPr/>
            <a:lstStyle/>
            <a:p>
              <a:endParaRPr lang="tr-TR"/>
            </a:p>
          </p:txBody>
        </p:sp>
        <p:sp>
          <p:nvSpPr>
            <p:cNvPr id="19504" name="Line 48"/>
            <p:cNvSpPr>
              <a:spLocks noChangeShapeType="1"/>
            </p:cNvSpPr>
            <p:nvPr/>
          </p:nvSpPr>
          <p:spPr bwMode="auto">
            <a:xfrm>
              <a:off x="44" y="73"/>
              <a:ext cx="166" cy="142"/>
            </a:xfrm>
            <a:prstGeom prst="line">
              <a:avLst/>
            </a:prstGeom>
            <a:noFill/>
            <a:ln w="3175" cap="flat" cmpd="sng">
              <a:solidFill>
                <a:srgbClr val="000099"/>
              </a:solidFill>
              <a:prstDash val="solid"/>
              <a:round/>
              <a:headEnd/>
              <a:tailEnd/>
            </a:ln>
            <a:effectLst/>
          </p:spPr>
          <p:txBody>
            <a:bodyPr/>
            <a:lstStyle/>
            <a:p>
              <a:endParaRPr lang="tr-TR"/>
            </a:p>
          </p:txBody>
        </p:sp>
        <p:sp>
          <p:nvSpPr>
            <p:cNvPr id="19505" name="AutoShape 49"/>
            <p:cNvSpPr>
              <a:spLocks/>
            </p:cNvSpPr>
            <p:nvPr/>
          </p:nvSpPr>
          <p:spPr bwMode="auto">
            <a:xfrm>
              <a:off x="204" y="211"/>
              <a:ext cx="6"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9470" y="0"/>
                  </a:lnTo>
                  <a:lnTo>
                    <a:pt x="8473" y="329"/>
                  </a:lnTo>
                  <a:lnTo>
                    <a:pt x="7643" y="494"/>
                  </a:lnTo>
                  <a:lnTo>
                    <a:pt x="6479" y="659"/>
                  </a:lnTo>
                  <a:lnTo>
                    <a:pt x="5649" y="1319"/>
                  </a:lnTo>
                  <a:lnTo>
                    <a:pt x="4818" y="1813"/>
                  </a:lnTo>
                  <a:lnTo>
                    <a:pt x="3987" y="2473"/>
                  </a:lnTo>
                  <a:lnTo>
                    <a:pt x="2990" y="3132"/>
                  </a:lnTo>
                  <a:lnTo>
                    <a:pt x="2326" y="3957"/>
                  </a:lnTo>
                  <a:lnTo>
                    <a:pt x="1827" y="4781"/>
                  </a:lnTo>
                  <a:lnTo>
                    <a:pt x="1329" y="5606"/>
                  </a:lnTo>
                  <a:lnTo>
                    <a:pt x="664" y="6595"/>
                  </a:lnTo>
                  <a:lnTo>
                    <a:pt x="498" y="7584"/>
                  </a:lnTo>
                  <a:lnTo>
                    <a:pt x="166" y="8409"/>
                  </a:lnTo>
                  <a:lnTo>
                    <a:pt x="0" y="9563"/>
                  </a:lnTo>
                  <a:lnTo>
                    <a:pt x="0" y="10882"/>
                  </a:lnTo>
                  <a:lnTo>
                    <a:pt x="0" y="11871"/>
                  </a:lnTo>
                  <a:lnTo>
                    <a:pt x="166" y="13025"/>
                  </a:lnTo>
                  <a:lnTo>
                    <a:pt x="498" y="13850"/>
                  </a:lnTo>
                  <a:lnTo>
                    <a:pt x="664" y="14839"/>
                  </a:lnTo>
                  <a:lnTo>
                    <a:pt x="1329" y="15664"/>
                  </a:lnTo>
                  <a:lnTo>
                    <a:pt x="1827" y="16818"/>
                  </a:lnTo>
                  <a:lnTo>
                    <a:pt x="2326" y="17477"/>
                  </a:lnTo>
                  <a:lnTo>
                    <a:pt x="2990" y="18302"/>
                  </a:lnTo>
                  <a:lnTo>
                    <a:pt x="3987" y="18961"/>
                  </a:lnTo>
                  <a:lnTo>
                    <a:pt x="4818" y="19621"/>
                  </a:lnTo>
                  <a:lnTo>
                    <a:pt x="5649" y="20280"/>
                  </a:lnTo>
                  <a:lnTo>
                    <a:pt x="6479" y="20610"/>
                  </a:lnTo>
                  <a:lnTo>
                    <a:pt x="7643" y="20940"/>
                  </a:lnTo>
                  <a:lnTo>
                    <a:pt x="8473" y="21270"/>
                  </a:lnTo>
                  <a:lnTo>
                    <a:pt x="9470" y="21270"/>
                  </a:lnTo>
                  <a:lnTo>
                    <a:pt x="10800" y="21600"/>
                  </a:lnTo>
                  <a:lnTo>
                    <a:pt x="11963" y="21270"/>
                  </a:lnTo>
                  <a:lnTo>
                    <a:pt x="12960" y="21270"/>
                  </a:lnTo>
                  <a:lnTo>
                    <a:pt x="13790" y="20940"/>
                  </a:lnTo>
                  <a:lnTo>
                    <a:pt x="14953" y="20610"/>
                  </a:lnTo>
                  <a:lnTo>
                    <a:pt x="15784" y="20280"/>
                  </a:lnTo>
                  <a:lnTo>
                    <a:pt x="16947" y="19621"/>
                  </a:lnTo>
                  <a:lnTo>
                    <a:pt x="17612" y="18961"/>
                  </a:lnTo>
                  <a:lnTo>
                    <a:pt x="18443" y="18302"/>
                  </a:lnTo>
                  <a:lnTo>
                    <a:pt x="19107" y="17477"/>
                  </a:lnTo>
                  <a:lnTo>
                    <a:pt x="19772" y="16818"/>
                  </a:lnTo>
                  <a:lnTo>
                    <a:pt x="20436" y="15664"/>
                  </a:lnTo>
                  <a:lnTo>
                    <a:pt x="20769" y="14839"/>
                  </a:lnTo>
                  <a:lnTo>
                    <a:pt x="20935" y="13850"/>
                  </a:lnTo>
                  <a:lnTo>
                    <a:pt x="21433" y="13025"/>
                  </a:lnTo>
                  <a:lnTo>
                    <a:pt x="21433" y="11871"/>
                  </a:lnTo>
                  <a:lnTo>
                    <a:pt x="21600" y="10882"/>
                  </a:lnTo>
                  <a:lnTo>
                    <a:pt x="21433" y="9563"/>
                  </a:lnTo>
                  <a:lnTo>
                    <a:pt x="21433" y="8409"/>
                  </a:lnTo>
                  <a:lnTo>
                    <a:pt x="20935" y="7584"/>
                  </a:lnTo>
                  <a:lnTo>
                    <a:pt x="20769" y="6595"/>
                  </a:lnTo>
                  <a:lnTo>
                    <a:pt x="20436" y="5606"/>
                  </a:lnTo>
                  <a:lnTo>
                    <a:pt x="19772" y="4781"/>
                  </a:lnTo>
                  <a:lnTo>
                    <a:pt x="19107" y="3957"/>
                  </a:lnTo>
                  <a:lnTo>
                    <a:pt x="18443" y="3132"/>
                  </a:lnTo>
                  <a:lnTo>
                    <a:pt x="17612" y="2473"/>
                  </a:lnTo>
                  <a:lnTo>
                    <a:pt x="16947" y="1813"/>
                  </a:lnTo>
                  <a:lnTo>
                    <a:pt x="15784" y="1319"/>
                  </a:lnTo>
                  <a:lnTo>
                    <a:pt x="14953" y="659"/>
                  </a:lnTo>
                  <a:lnTo>
                    <a:pt x="13790" y="494"/>
                  </a:lnTo>
                  <a:lnTo>
                    <a:pt x="12960" y="329"/>
                  </a:lnTo>
                  <a:lnTo>
                    <a:pt x="11963" y="0"/>
                  </a:lnTo>
                  <a:lnTo>
                    <a:pt x="10800" y="0"/>
                  </a:lnTo>
                  <a:close/>
                </a:path>
              </a:pathLst>
            </a:custGeom>
            <a:solidFill>
              <a:srgbClr val="000000"/>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506" name="AutoShape 50"/>
            <p:cNvSpPr>
              <a:spLocks/>
            </p:cNvSpPr>
            <p:nvPr/>
          </p:nvSpPr>
          <p:spPr bwMode="auto">
            <a:xfrm>
              <a:off x="204" y="211"/>
              <a:ext cx="6"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9470" y="0"/>
                  </a:lnTo>
                  <a:lnTo>
                    <a:pt x="8473" y="329"/>
                  </a:lnTo>
                  <a:lnTo>
                    <a:pt x="7643" y="494"/>
                  </a:lnTo>
                  <a:lnTo>
                    <a:pt x="6479" y="659"/>
                  </a:lnTo>
                  <a:lnTo>
                    <a:pt x="5649" y="1319"/>
                  </a:lnTo>
                  <a:lnTo>
                    <a:pt x="4818" y="1813"/>
                  </a:lnTo>
                  <a:lnTo>
                    <a:pt x="3987" y="2473"/>
                  </a:lnTo>
                  <a:lnTo>
                    <a:pt x="2990" y="3132"/>
                  </a:lnTo>
                  <a:lnTo>
                    <a:pt x="2326" y="3957"/>
                  </a:lnTo>
                  <a:lnTo>
                    <a:pt x="1827" y="4781"/>
                  </a:lnTo>
                  <a:lnTo>
                    <a:pt x="1329" y="5606"/>
                  </a:lnTo>
                  <a:lnTo>
                    <a:pt x="664" y="6595"/>
                  </a:lnTo>
                  <a:lnTo>
                    <a:pt x="498" y="7584"/>
                  </a:lnTo>
                  <a:lnTo>
                    <a:pt x="166" y="8409"/>
                  </a:lnTo>
                  <a:lnTo>
                    <a:pt x="0" y="9563"/>
                  </a:lnTo>
                  <a:lnTo>
                    <a:pt x="0" y="10882"/>
                  </a:lnTo>
                  <a:lnTo>
                    <a:pt x="0" y="11871"/>
                  </a:lnTo>
                  <a:lnTo>
                    <a:pt x="166" y="13025"/>
                  </a:lnTo>
                  <a:lnTo>
                    <a:pt x="498" y="13850"/>
                  </a:lnTo>
                  <a:lnTo>
                    <a:pt x="664" y="14839"/>
                  </a:lnTo>
                  <a:lnTo>
                    <a:pt x="1329" y="15664"/>
                  </a:lnTo>
                  <a:lnTo>
                    <a:pt x="1827" y="16818"/>
                  </a:lnTo>
                  <a:lnTo>
                    <a:pt x="2326" y="17477"/>
                  </a:lnTo>
                  <a:lnTo>
                    <a:pt x="2990" y="18302"/>
                  </a:lnTo>
                  <a:lnTo>
                    <a:pt x="3987" y="18961"/>
                  </a:lnTo>
                  <a:lnTo>
                    <a:pt x="4818" y="19621"/>
                  </a:lnTo>
                  <a:lnTo>
                    <a:pt x="5649" y="20280"/>
                  </a:lnTo>
                  <a:lnTo>
                    <a:pt x="6479" y="20610"/>
                  </a:lnTo>
                  <a:lnTo>
                    <a:pt x="7643" y="20940"/>
                  </a:lnTo>
                  <a:lnTo>
                    <a:pt x="8473" y="21270"/>
                  </a:lnTo>
                  <a:lnTo>
                    <a:pt x="9470" y="21270"/>
                  </a:lnTo>
                  <a:lnTo>
                    <a:pt x="10800" y="21600"/>
                  </a:lnTo>
                  <a:lnTo>
                    <a:pt x="11963" y="21270"/>
                  </a:lnTo>
                  <a:lnTo>
                    <a:pt x="12960" y="21270"/>
                  </a:lnTo>
                  <a:lnTo>
                    <a:pt x="13790" y="20940"/>
                  </a:lnTo>
                  <a:lnTo>
                    <a:pt x="14953" y="20610"/>
                  </a:lnTo>
                  <a:lnTo>
                    <a:pt x="15784" y="20280"/>
                  </a:lnTo>
                  <a:lnTo>
                    <a:pt x="16947" y="19621"/>
                  </a:lnTo>
                  <a:lnTo>
                    <a:pt x="17612" y="18961"/>
                  </a:lnTo>
                  <a:lnTo>
                    <a:pt x="18443" y="18302"/>
                  </a:lnTo>
                  <a:lnTo>
                    <a:pt x="19107" y="17477"/>
                  </a:lnTo>
                  <a:lnTo>
                    <a:pt x="19772" y="16818"/>
                  </a:lnTo>
                  <a:lnTo>
                    <a:pt x="20436" y="15664"/>
                  </a:lnTo>
                  <a:lnTo>
                    <a:pt x="20769" y="14839"/>
                  </a:lnTo>
                  <a:lnTo>
                    <a:pt x="20935" y="13850"/>
                  </a:lnTo>
                  <a:lnTo>
                    <a:pt x="21433" y="13025"/>
                  </a:lnTo>
                  <a:lnTo>
                    <a:pt x="21433" y="11871"/>
                  </a:lnTo>
                  <a:lnTo>
                    <a:pt x="21600" y="10882"/>
                  </a:lnTo>
                  <a:lnTo>
                    <a:pt x="21433" y="9563"/>
                  </a:lnTo>
                  <a:lnTo>
                    <a:pt x="21433" y="8409"/>
                  </a:lnTo>
                  <a:lnTo>
                    <a:pt x="20935" y="7584"/>
                  </a:lnTo>
                  <a:lnTo>
                    <a:pt x="20769" y="6595"/>
                  </a:lnTo>
                  <a:lnTo>
                    <a:pt x="20436" y="5606"/>
                  </a:lnTo>
                  <a:lnTo>
                    <a:pt x="19772" y="4781"/>
                  </a:lnTo>
                  <a:lnTo>
                    <a:pt x="19107" y="3957"/>
                  </a:lnTo>
                  <a:lnTo>
                    <a:pt x="18443" y="3132"/>
                  </a:lnTo>
                  <a:lnTo>
                    <a:pt x="17612" y="2473"/>
                  </a:lnTo>
                  <a:lnTo>
                    <a:pt x="16947" y="1813"/>
                  </a:lnTo>
                  <a:lnTo>
                    <a:pt x="15784" y="1319"/>
                  </a:lnTo>
                  <a:lnTo>
                    <a:pt x="14953" y="659"/>
                  </a:lnTo>
                  <a:lnTo>
                    <a:pt x="13790" y="494"/>
                  </a:lnTo>
                  <a:lnTo>
                    <a:pt x="12960" y="329"/>
                  </a:lnTo>
                  <a:lnTo>
                    <a:pt x="11963" y="0"/>
                  </a:lnTo>
                  <a:lnTo>
                    <a:pt x="10800" y="0"/>
                  </a:lnTo>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507" name="AutoShape 51"/>
            <p:cNvSpPr>
              <a:spLocks/>
            </p:cNvSpPr>
            <p:nvPr/>
          </p:nvSpPr>
          <p:spPr bwMode="auto">
            <a:xfrm>
              <a:off x="41" y="70"/>
              <a:ext cx="7"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lnTo>
                    <a:pt x="9470" y="0"/>
                  </a:lnTo>
                  <a:lnTo>
                    <a:pt x="8307" y="166"/>
                  </a:lnTo>
                  <a:lnTo>
                    <a:pt x="7476" y="332"/>
                  </a:lnTo>
                  <a:lnTo>
                    <a:pt x="6479" y="664"/>
                  </a:lnTo>
                  <a:lnTo>
                    <a:pt x="5483" y="1329"/>
                  </a:lnTo>
                  <a:lnTo>
                    <a:pt x="4652" y="1661"/>
                  </a:lnTo>
                  <a:lnTo>
                    <a:pt x="3821" y="2326"/>
                  </a:lnTo>
                  <a:lnTo>
                    <a:pt x="2990" y="2990"/>
                  </a:lnTo>
                  <a:lnTo>
                    <a:pt x="2326" y="3821"/>
                  </a:lnTo>
                  <a:lnTo>
                    <a:pt x="1661" y="4652"/>
                  </a:lnTo>
                  <a:lnTo>
                    <a:pt x="1163" y="5649"/>
                  </a:lnTo>
                  <a:lnTo>
                    <a:pt x="664" y="6479"/>
                  </a:lnTo>
                  <a:lnTo>
                    <a:pt x="332" y="7476"/>
                  </a:lnTo>
                  <a:lnTo>
                    <a:pt x="166" y="8473"/>
                  </a:lnTo>
                  <a:lnTo>
                    <a:pt x="0" y="9470"/>
                  </a:lnTo>
                  <a:lnTo>
                    <a:pt x="0" y="10800"/>
                  </a:lnTo>
                  <a:lnTo>
                    <a:pt x="0" y="11796"/>
                  </a:lnTo>
                  <a:lnTo>
                    <a:pt x="166" y="12960"/>
                  </a:lnTo>
                  <a:lnTo>
                    <a:pt x="332" y="13790"/>
                  </a:lnTo>
                  <a:lnTo>
                    <a:pt x="664" y="14953"/>
                  </a:lnTo>
                  <a:lnTo>
                    <a:pt x="1163" y="15784"/>
                  </a:lnTo>
                  <a:lnTo>
                    <a:pt x="1661" y="16615"/>
                  </a:lnTo>
                  <a:lnTo>
                    <a:pt x="2326" y="17446"/>
                  </a:lnTo>
                  <a:lnTo>
                    <a:pt x="2990" y="18276"/>
                  </a:lnTo>
                  <a:lnTo>
                    <a:pt x="3821" y="18941"/>
                  </a:lnTo>
                  <a:lnTo>
                    <a:pt x="4652" y="19606"/>
                  </a:lnTo>
                  <a:lnTo>
                    <a:pt x="5483" y="20104"/>
                  </a:lnTo>
                  <a:lnTo>
                    <a:pt x="6479" y="20769"/>
                  </a:lnTo>
                  <a:lnTo>
                    <a:pt x="7476" y="20935"/>
                  </a:lnTo>
                  <a:lnTo>
                    <a:pt x="8307" y="21433"/>
                  </a:lnTo>
                  <a:lnTo>
                    <a:pt x="9470" y="21433"/>
                  </a:lnTo>
                  <a:lnTo>
                    <a:pt x="10799" y="21600"/>
                  </a:lnTo>
                  <a:lnTo>
                    <a:pt x="11796" y="21433"/>
                  </a:lnTo>
                  <a:lnTo>
                    <a:pt x="12960" y="21433"/>
                  </a:lnTo>
                  <a:lnTo>
                    <a:pt x="13790" y="20935"/>
                  </a:lnTo>
                  <a:lnTo>
                    <a:pt x="14787" y="20769"/>
                  </a:lnTo>
                  <a:lnTo>
                    <a:pt x="15784" y="20104"/>
                  </a:lnTo>
                  <a:lnTo>
                    <a:pt x="16615" y="19606"/>
                  </a:lnTo>
                  <a:lnTo>
                    <a:pt x="17446" y="18941"/>
                  </a:lnTo>
                  <a:lnTo>
                    <a:pt x="18276" y="18276"/>
                  </a:lnTo>
                  <a:lnTo>
                    <a:pt x="18941" y="17446"/>
                  </a:lnTo>
                  <a:lnTo>
                    <a:pt x="19606" y="16615"/>
                  </a:lnTo>
                  <a:lnTo>
                    <a:pt x="20104" y="15784"/>
                  </a:lnTo>
                  <a:lnTo>
                    <a:pt x="20769" y="14953"/>
                  </a:lnTo>
                  <a:lnTo>
                    <a:pt x="20935" y="13790"/>
                  </a:lnTo>
                  <a:lnTo>
                    <a:pt x="21433" y="12960"/>
                  </a:lnTo>
                  <a:lnTo>
                    <a:pt x="21433" y="11796"/>
                  </a:lnTo>
                  <a:lnTo>
                    <a:pt x="21600" y="10800"/>
                  </a:lnTo>
                  <a:lnTo>
                    <a:pt x="21433" y="9470"/>
                  </a:lnTo>
                  <a:lnTo>
                    <a:pt x="21433" y="8473"/>
                  </a:lnTo>
                  <a:lnTo>
                    <a:pt x="20935" y="7476"/>
                  </a:lnTo>
                  <a:lnTo>
                    <a:pt x="20769" y="6479"/>
                  </a:lnTo>
                  <a:lnTo>
                    <a:pt x="20104" y="5649"/>
                  </a:lnTo>
                  <a:lnTo>
                    <a:pt x="19606" y="4652"/>
                  </a:lnTo>
                  <a:lnTo>
                    <a:pt x="18941" y="3821"/>
                  </a:lnTo>
                  <a:lnTo>
                    <a:pt x="18276" y="2990"/>
                  </a:lnTo>
                  <a:lnTo>
                    <a:pt x="17446" y="2326"/>
                  </a:lnTo>
                  <a:lnTo>
                    <a:pt x="16615" y="1661"/>
                  </a:lnTo>
                  <a:lnTo>
                    <a:pt x="15784" y="1329"/>
                  </a:lnTo>
                  <a:lnTo>
                    <a:pt x="14787" y="664"/>
                  </a:lnTo>
                  <a:lnTo>
                    <a:pt x="13790" y="332"/>
                  </a:lnTo>
                  <a:lnTo>
                    <a:pt x="12960" y="166"/>
                  </a:lnTo>
                  <a:lnTo>
                    <a:pt x="11796" y="0"/>
                  </a:lnTo>
                  <a:lnTo>
                    <a:pt x="10799" y="0"/>
                  </a:lnTo>
                  <a:close/>
                </a:path>
              </a:pathLst>
            </a:custGeom>
            <a:solidFill>
              <a:srgbClr val="000000"/>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508" name="AutoShape 52"/>
            <p:cNvSpPr>
              <a:spLocks/>
            </p:cNvSpPr>
            <p:nvPr/>
          </p:nvSpPr>
          <p:spPr bwMode="auto">
            <a:xfrm>
              <a:off x="41" y="70"/>
              <a:ext cx="7"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lnTo>
                    <a:pt x="9470" y="0"/>
                  </a:lnTo>
                  <a:lnTo>
                    <a:pt x="8307" y="166"/>
                  </a:lnTo>
                  <a:lnTo>
                    <a:pt x="7476" y="332"/>
                  </a:lnTo>
                  <a:lnTo>
                    <a:pt x="6479" y="664"/>
                  </a:lnTo>
                  <a:lnTo>
                    <a:pt x="5483" y="1329"/>
                  </a:lnTo>
                  <a:lnTo>
                    <a:pt x="4652" y="1661"/>
                  </a:lnTo>
                  <a:lnTo>
                    <a:pt x="3821" y="2326"/>
                  </a:lnTo>
                  <a:lnTo>
                    <a:pt x="2990" y="2990"/>
                  </a:lnTo>
                  <a:lnTo>
                    <a:pt x="2326" y="3821"/>
                  </a:lnTo>
                  <a:lnTo>
                    <a:pt x="1661" y="4652"/>
                  </a:lnTo>
                  <a:lnTo>
                    <a:pt x="1163" y="5649"/>
                  </a:lnTo>
                  <a:lnTo>
                    <a:pt x="664" y="6479"/>
                  </a:lnTo>
                  <a:lnTo>
                    <a:pt x="332" y="7476"/>
                  </a:lnTo>
                  <a:lnTo>
                    <a:pt x="166" y="8473"/>
                  </a:lnTo>
                  <a:lnTo>
                    <a:pt x="0" y="9470"/>
                  </a:lnTo>
                  <a:lnTo>
                    <a:pt x="0" y="10800"/>
                  </a:lnTo>
                  <a:lnTo>
                    <a:pt x="0" y="11796"/>
                  </a:lnTo>
                  <a:lnTo>
                    <a:pt x="166" y="12960"/>
                  </a:lnTo>
                  <a:lnTo>
                    <a:pt x="332" y="13790"/>
                  </a:lnTo>
                  <a:lnTo>
                    <a:pt x="664" y="14953"/>
                  </a:lnTo>
                  <a:lnTo>
                    <a:pt x="1163" y="15784"/>
                  </a:lnTo>
                  <a:lnTo>
                    <a:pt x="1661" y="16615"/>
                  </a:lnTo>
                  <a:lnTo>
                    <a:pt x="2326" y="17446"/>
                  </a:lnTo>
                  <a:lnTo>
                    <a:pt x="2990" y="18276"/>
                  </a:lnTo>
                  <a:lnTo>
                    <a:pt x="3821" y="18941"/>
                  </a:lnTo>
                  <a:lnTo>
                    <a:pt x="4652" y="19606"/>
                  </a:lnTo>
                  <a:lnTo>
                    <a:pt x="5483" y="20104"/>
                  </a:lnTo>
                  <a:lnTo>
                    <a:pt x="6479" y="20769"/>
                  </a:lnTo>
                  <a:lnTo>
                    <a:pt x="7476" y="20935"/>
                  </a:lnTo>
                  <a:lnTo>
                    <a:pt x="8307" y="21433"/>
                  </a:lnTo>
                  <a:lnTo>
                    <a:pt x="9470" y="21433"/>
                  </a:lnTo>
                  <a:lnTo>
                    <a:pt x="10799" y="21600"/>
                  </a:lnTo>
                  <a:lnTo>
                    <a:pt x="11796" y="21433"/>
                  </a:lnTo>
                  <a:lnTo>
                    <a:pt x="12960" y="21433"/>
                  </a:lnTo>
                  <a:lnTo>
                    <a:pt x="13790" y="20935"/>
                  </a:lnTo>
                  <a:lnTo>
                    <a:pt x="14787" y="20769"/>
                  </a:lnTo>
                  <a:lnTo>
                    <a:pt x="15784" y="20104"/>
                  </a:lnTo>
                  <a:lnTo>
                    <a:pt x="16615" y="19606"/>
                  </a:lnTo>
                  <a:lnTo>
                    <a:pt x="17446" y="18941"/>
                  </a:lnTo>
                  <a:lnTo>
                    <a:pt x="18276" y="18276"/>
                  </a:lnTo>
                  <a:lnTo>
                    <a:pt x="18941" y="17446"/>
                  </a:lnTo>
                  <a:lnTo>
                    <a:pt x="19606" y="16615"/>
                  </a:lnTo>
                  <a:lnTo>
                    <a:pt x="20104" y="15784"/>
                  </a:lnTo>
                  <a:lnTo>
                    <a:pt x="20769" y="14953"/>
                  </a:lnTo>
                  <a:lnTo>
                    <a:pt x="20935" y="13790"/>
                  </a:lnTo>
                  <a:lnTo>
                    <a:pt x="21433" y="12960"/>
                  </a:lnTo>
                  <a:lnTo>
                    <a:pt x="21433" y="11796"/>
                  </a:lnTo>
                  <a:lnTo>
                    <a:pt x="21600" y="10800"/>
                  </a:lnTo>
                  <a:lnTo>
                    <a:pt x="21433" y="9470"/>
                  </a:lnTo>
                  <a:lnTo>
                    <a:pt x="21433" y="8473"/>
                  </a:lnTo>
                  <a:lnTo>
                    <a:pt x="20935" y="7476"/>
                  </a:lnTo>
                  <a:lnTo>
                    <a:pt x="20769" y="6479"/>
                  </a:lnTo>
                  <a:lnTo>
                    <a:pt x="20104" y="5649"/>
                  </a:lnTo>
                  <a:lnTo>
                    <a:pt x="19606" y="4652"/>
                  </a:lnTo>
                  <a:lnTo>
                    <a:pt x="18941" y="3821"/>
                  </a:lnTo>
                  <a:lnTo>
                    <a:pt x="18276" y="2990"/>
                  </a:lnTo>
                  <a:lnTo>
                    <a:pt x="17446" y="2326"/>
                  </a:lnTo>
                  <a:lnTo>
                    <a:pt x="16615" y="1661"/>
                  </a:lnTo>
                  <a:lnTo>
                    <a:pt x="15784" y="1329"/>
                  </a:lnTo>
                  <a:lnTo>
                    <a:pt x="14787" y="664"/>
                  </a:lnTo>
                  <a:lnTo>
                    <a:pt x="13790" y="332"/>
                  </a:lnTo>
                  <a:lnTo>
                    <a:pt x="12960" y="166"/>
                  </a:lnTo>
                  <a:lnTo>
                    <a:pt x="11796" y="0"/>
                  </a:lnTo>
                  <a:lnTo>
                    <a:pt x="10799" y="0"/>
                  </a:lnTo>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509" name="AutoShape 53"/>
            <p:cNvSpPr>
              <a:spLocks/>
            </p:cNvSpPr>
            <p:nvPr/>
          </p:nvSpPr>
          <p:spPr bwMode="auto">
            <a:xfrm>
              <a:off x="12" y="66"/>
              <a:ext cx="24"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$3.00</a:t>
              </a:r>
              <a:endParaRPr lang="tr-TR"/>
            </a:p>
          </p:txBody>
        </p:sp>
        <p:sp>
          <p:nvSpPr>
            <p:cNvPr id="19510" name="AutoShape 54"/>
            <p:cNvSpPr>
              <a:spLocks/>
            </p:cNvSpPr>
            <p:nvPr/>
          </p:nvSpPr>
          <p:spPr bwMode="auto">
            <a:xfrm>
              <a:off x="17" y="88"/>
              <a:ext cx="20"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2.50</a:t>
              </a:r>
              <a:endParaRPr lang="tr-TR"/>
            </a:p>
          </p:txBody>
        </p:sp>
        <p:sp>
          <p:nvSpPr>
            <p:cNvPr id="19511" name="AutoShape 55"/>
            <p:cNvSpPr>
              <a:spLocks/>
            </p:cNvSpPr>
            <p:nvPr/>
          </p:nvSpPr>
          <p:spPr bwMode="auto">
            <a:xfrm>
              <a:off x="17" y="112"/>
              <a:ext cx="20"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2.00</a:t>
              </a:r>
              <a:endParaRPr lang="tr-TR"/>
            </a:p>
          </p:txBody>
        </p:sp>
        <p:sp>
          <p:nvSpPr>
            <p:cNvPr id="19512" name="AutoShape 56"/>
            <p:cNvSpPr>
              <a:spLocks/>
            </p:cNvSpPr>
            <p:nvPr/>
          </p:nvSpPr>
          <p:spPr bwMode="auto">
            <a:xfrm>
              <a:off x="17" y="134"/>
              <a:ext cx="20"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1.50</a:t>
              </a:r>
              <a:endParaRPr lang="tr-TR"/>
            </a:p>
          </p:txBody>
        </p:sp>
        <p:sp>
          <p:nvSpPr>
            <p:cNvPr id="19513" name="AutoShape 57"/>
            <p:cNvSpPr>
              <a:spLocks/>
            </p:cNvSpPr>
            <p:nvPr/>
          </p:nvSpPr>
          <p:spPr bwMode="auto">
            <a:xfrm>
              <a:off x="17" y="156"/>
              <a:ext cx="20"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1.00</a:t>
              </a:r>
              <a:endParaRPr lang="tr-TR"/>
            </a:p>
          </p:txBody>
        </p:sp>
        <p:sp>
          <p:nvSpPr>
            <p:cNvPr id="19514" name="AutoShape 58"/>
            <p:cNvSpPr>
              <a:spLocks/>
            </p:cNvSpPr>
            <p:nvPr/>
          </p:nvSpPr>
          <p:spPr bwMode="auto">
            <a:xfrm>
              <a:off x="17" y="180"/>
              <a:ext cx="20"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0.50</a:t>
              </a:r>
              <a:endParaRPr lang="tr-TR"/>
            </a:p>
          </p:txBody>
        </p:sp>
        <p:sp>
          <p:nvSpPr>
            <p:cNvPr id="19515" name="AutoShape 59"/>
            <p:cNvSpPr>
              <a:spLocks/>
            </p:cNvSpPr>
            <p:nvPr/>
          </p:nvSpPr>
          <p:spPr bwMode="auto">
            <a:xfrm>
              <a:off x="69" y="215"/>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a:t>
              </a:r>
              <a:endParaRPr lang="tr-TR"/>
            </a:p>
          </p:txBody>
        </p:sp>
        <p:sp>
          <p:nvSpPr>
            <p:cNvPr id="19516" name="AutoShape 60"/>
            <p:cNvSpPr>
              <a:spLocks/>
            </p:cNvSpPr>
            <p:nvPr/>
          </p:nvSpPr>
          <p:spPr bwMode="auto">
            <a:xfrm>
              <a:off x="53" y="215"/>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a:t>
              </a:r>
              <a:endParaRPr lang="tr-TR"/>
            </a:p>
          </p:txBody>
        </p:sp>
        <p:sp>
          <p:nvSpPr>
            <p:cNvPr id="19517" name="AutoShape 61"/>
            <p:cNvSpPr>
              <a:spLocks/>
            </p:cNvSpPr>
            <p:nvPr/>
          </p:nvSpPr>
          <p:spPr bwMode="auto">
            <a:xfrm>
              <a:off x="82" y="215"/>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3</a:t>
              </a:r>
              <a:endParaRPr lang="tr-TR"/>
            </a:p>
          </p:txBody>
        </p:sp>
        <p:sp>
          <p:nvSpPr>
            <p:cNvPr id="19518" name="AutoShape 62"/>
            <p:cNvSpPr>
              <a:spLocks/>
            </p:cNvSpPr>
            <p:nvPr/>
          </p:nvSpPr>
          <p:spPr bwMode="auto">
            <a:xfrm>
              <a:off x="96" y="215"/>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4</a:t>
              </a:r>
              <a:endParaRPr lang="tr-TR"/>
            </a:p>
          </p:txBody>
        </p:sp>
        <p:sp>
          <p:nvSpPr>
            <p:cNvPr id="19519" name="AutoShape 63"/>
            <p:cNvSpPr>
              <a:spLocks/>
            </p:cNvSpPr>
            <p:nvPr/>
          </p:nvSpPr>
          <p:spPr bwMode="auto">
            <a:xfrm>
              <a:off x="107" y="215"/>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5</a:t>
              </a:r>
              <a:endParaRPr lang="tr-TR"/>
            </a:p>
          </p:txBody>
        </p:sp>
        <p:sp>
          <p:nvSpPr>
            <p:cNvPr id="19520" name="AutoShape 64"/>
            <p:cNvSpPr>
              <a:spLocks/>
            </p:cNvSpPr>
            <p:nvPr/>
          </p:nvSpPr>
          <p:spPr bwMode="auto">
            <a:xfrm>
              <a:off x="120" y="215"/>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6</a:t>
              </a:r>
              <a:endParaRPr lang="tr-TR"/>
            </a:p>
          </p:txBody>
        </p:sp>
        <p:sp>
          <p:nvSpPr>
            <p:cNvPr id="19521" name="AutoShape 65"/>
            <p:cNvSpPr>
              <a:spLocks/>
            </p:cNvSpPr>
            <p:nvPr/>
          </p:nvSpPr>
          <p:spPr bwMode="auto">
            <a:xfrm>
              <a:off x="134" y="215"/>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7</a:t>
              </a:r>
              <a:endParaRPr lang="tr-TR"/>
            </a:p>
          </p:txBody>
        </p:sp>
        <p:sp>
          <p:nvSpPr>
            <p:cNvPr id="19522" name="AutoShape 66"/>
            <p:cNvSpPr>
              <a:spLocks/>
            </p:cNvSpPr>
            <p:nvPr/>
          </p:nvSpPr>
          <p:spPr bwMode="auto">
            <a:xfrm>
              <a:off x="148" y="215"/>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8</a:t>
              </a:r>
              <a:endParaRPr lang="tr-TR"/>
            </a:p>
          </p:txBody>
        </p:sp>
        <p:sp>
          <p:nvSpPr>
            <p:cNvPr id="19523" name="AutoShape 67"/>
            <p:cNvSpPr>
              <a:spLocks/>
            </p:cNvSpPr>
            <p:nvPr/>
          </p:nvSpPr>
          <p:spPr bwMode="auto">
            <a:xfrm>
              <a:off x="161" y="215"/>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9</a:t>
              </a:r>
              <a:endParaRPr lang="tr-TR"/>
            </a:p>
          </p:txBody>
        </p:sp>
        <p:sp>
          <p:nvSpPr>
            <p:cNvPr id="19524" name="AutoShape 68"/>
            <p:cNvSpPr>
              <a:spLocks/>
            </p:cNvSpPr>
            <p:nvPr/>
          </p:nvSpPr>
          <p:spPr bwMode="auto">
            <a:xfrm>
              <a:off x="172" y="215"/>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10</a:t>
              </a:r>
              <a:endParaRPr lang="tr-TR"/>
            </a:p>
          </p:txBody>
        </p:sp>
        <p:sp>
          <p:nvSpPr>
            <p:cNvPr id="19525" name="AutoShape 69"/>
            <p:cNvSpPr>
              <a:spLocks/>
            </p:cNvSpPr>
            <p:nvPr/>
          </p:nvSpPr>
          <p:spPr bwMode="auto">
            <a:xfrm>
              <a:off x="204" y="215"/>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12</a:t>
              </a:r>
              <a:endParaRPr lang="tr-TR"/>
            </a:p>
          </p:txBody>
        </p:sp>
        <p:sp>
          <p:nvSpPr>
            <p:cNvPr id="19526" name="AutoShape 70"/>
            <p:cNvSpPr>
              <a:spLocks/>
            </p:cNvSpPr>
            <p:nvPr/>
          </p:nvSpPr>
          <p:spPr bwMode="auto">
            <a:xfrm>
              <a:off x="188" y="215"/>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11</a:t>
              </a:r>
              <a:endParaRPr lang="tr-TR"/>
            </a:p>
          </p:txBody>
        </p:sp>
        <p:sp>
          <p:nvSpPr>
            <p:cNvPr id="19527" name="AutoShape 71"/>
            <p:cNvSpPr>
              <a:spLocks/>
            </p:cNvSpPr>
            <p:nvPr/>
          </p:nvSpPr>
          <p:spPr bwMode="auto">
            <a:xfrm>
              <a:off x="39" y="45"/>
              <a:ext cx="11"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800" b="1">
                  <a:solidFill>
                    <a:srgbClr val="0000CC"/>
                  </a:solidFill>
                  <a:latin typeface="Arial" pitchFamily="34" charset="0"/>
                  <a:cs typeface="Arial" pitchFamily="34" charset="0"/>
                  <a:sym typeface="Arial" pitchFamily="34" charset="0"/>
                </a:rPr>
                <a:t>-</a:t>
              </a:r>
              <a:endParaRPr lang="tr-TR"/>
            </a:p>
          </p:txBody>
        </p:sp>
        <p:sp>
          <p:nvSpPr>
            <p:cNvPr id="19528" name="AutoShape 72"/>
            <p:cNvSpPr>
              <a:spLocks/>
            </p:cNvSpPr>
            <p:nvPr/>
          </p:nvSpPr>
          <p:spPr bwMode="auto">
            <a:xfrm>
              <a:off x="249" y="209"/>
              <a:ext cx="11"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800" b="1">
                  <a:solidFill>
                    <a:srgbClr val="0000CC"/>
                  </a:solidFill>
                  <a:latin typeface="Arial" pitchFamily="34" charset="0"/>
                  <a:cs typeface="Arial" pitchFamily="34" charset="0"/>
                  <a:sym typeface="Arial" pitchFamily="34" charset="0"/>
                </a:rPr>
                <a:t>-</a:t>
              </a:r>
              <a:endParaRPr lang="tr-TR"/>
            </a:p>
          </p:txBody>
        </p:sp>
        <p:sp>
          <p:nvSpPr>
            <p:cNvPr id="19529" name="AutoShape 73"/>
            <p:cNvSpPr>
              <a:spLocks/>
            </p:cNvSpPr>
            <p:nvPr/>
          </p:nvSpPr>
          <p:spPr bwMode="auto">
            <a:xfrm>
              <a:off x="39" y="215"/>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0</a:t>
              </a:r>
              <a:endParaRPr lang="tr-TR"/>
            </a:p>
          </p:txBody>
        </p:sp>
        <p:sp>
          <p:nvSpPr>
            <p:cNvPr id="19530" name="Line 74"/>
            <p:cNvSpPr>
              <a:spLocks noChangeShapeType="1"/>
            </p:cNvSpPr>
            <p:nvPr/>
          </p:nvSpPr>
          <p:spPr bwMode="auto">
            <a:xfrm>
              <a:off x="44" y="135"/>
              <a:ext cx="93" cy="80"/>
            </a:xfrm>
            <a:prstGeom prst="line">
              <a:avLst/>
            </a:prstGeom>
            <a:noFill/>
            <a:ln w="3175" cap="flat" cmpd="sng">
              <a:solidFill>
                <a:srgbClr val="000000"/>
              </a:solidFill>
              <a:prstDash val="solid"/>
              <a:round/>
              <a:headEnd/>
              <a:tailEnd/>
            </a:ln>
            <a:effectLst/>
          </p:spPr>
          <p:txBody>
            <a:bodyPr/>
            <a:lstStyle/>
            <a:p>
              <a:endParaRPr lang="tr-TR"/>
            </a:p>
          </p:txBody>
        </p:sp>
        <p:sp>
          <p:nvSpPr>
            <p:cNvPr id="19531" name="AutoShape 75"/>
            <p:cNvSpPr>
              <a:spLocks/>
            </p:cNvSpPr>
            <p:nvPr/>
          </p:nvSpPr>
          <p:spPr bwMode="auto">
            <a:xfrm>
              <a:off x="70" y="127"/>
              <a:ext cx="4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latin typeface="Arial" pitchFamily="34" charset="0"/>
                  <a:cs typeface="Arial" pitchFamily="34" charset="0"/>
                  <a:sym typeface="Arial" pitchFamily="34" charset="0"/>
                </a:rPr>
                <a:t>Decrease</a:t>
              </a:r>
              <a:endParaRPr lang="tr-TR"/>
            </a:p>
          </p:txBody>
        </p:sp>
        <p:sp>
          <p:nvSpPr>
            <p:cNvPr id="19532" name="AutoShape 76"/>
            <p:cNvSpPr>
              <a:spLocks/>
            </p:cNvSpPr>
            <p:nvPr/>
          </p:nvSpPr>
          <p:spPr bwMode="auto">
            <a:xfrm>
              <a:off x="65" y="138"/>
              <a:ext cx="47"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latin typeface="Arial" pitchFamily="34" charset="0"/>
                  <a:cs typeface="Arial" pitchFamily="34" charset="0"/>
                  <a:sym typeface="Arial" pitchFamily="34" charset="0"/>
                </a:rPr>
                <a:t>in demand</a:t>
              </a:r>
              <a:endParaRPr lang="tr-TR"/>
            </a:p>
          </p:txBody>
        </p:sp>
        <p:sp>
          <p:nvSpPr>
            <p:cNvPr id="19533" name="AutoShape 77"/>
            <p:cNvSpPr>
              <a:spLocks/>
            </p:cNvSpPr>
            <p:nvPr/>
          </p:nvSpPr>
          <p:spPr bwMode="auto">
            <a:xfrm>
              <a:off x="150" y="86"/>
              <a:ext cx="85" cy="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534" name="AutoShape 78"/>
            <p:cNvSpPr>
              <a:spLocks/>
            </p:cNvSpPr>
            <p:nvPr/>
          </p:nvSpPr>
          <p:spPr bwMode="auto">
            <a:xfrm>
              <a:off x="158" y="89"/>
              <a:ext cx="74" cy="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300">
                  <a:solidFill>
                    <a:srgbClr val="494076"/>
                  </a:solidFill>
                  <a:latin typeface="Arial" pitchFamily="34" charset="0"/>
                  <a:cs typeface="Arial" pitchFamily="34" charset="0"/>
                  <a:sym typeface="Arial" pitchFamily="34" charset="0"/>
                </a:rPr>
                <a:t>An increase </a:t>
              </a:r>
              <a:endParaRPr lang="tr-TR"/>
            </a:p>
          </p:txBody>
        </p:sp>
        <p:sp>
          <p:nvSpPr>
            <p:cNvPr id="19535" name="AutoShape 79"/>
            <p:cNvSpPr>
              <a:spLocks/>
            </p:cNvSpPr>
            <p:nvPr/>
          </p:nvSpPr>
          <p:spPr bwMode="auto">
            <a:xfrm>
              <a:off x="159" y="104"/>
              <a:ext cx="69" cy="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300">
                  <a:solidFill>
                    <a:srgbClr val="494076"/>
                  </a:solidFill>
                  <a:latin typeface="Arial" pitchFamily="34" charset="0"/>
                  <a:cs typeface="Arial" pitchFamily="34" charset="0"/>
                  <a:sym typeface="Arial" pitchFamily="34" charset="0"/>
                </a:rPr>
                <a:t>in income...</a:t>
              </a:r>
              <a:endParaRPr lang="tr-TR"/>
            </a:p>
          </p:txBody>
        </p:sp>
        <p:sp>
          <p:nvSpPr>
            <p:cNvPr id="19536" name="AutoShape 80"/>
            <p:cNvSpPr>
              <a:spLocks/>
            </p:cNvSpPr>
            <p:nvPr/>
          </p:nvSpPr>
          <p:spPr bwMode="auto">
            <a:xfrm>
              <a:off x="204" y="195"/>
              <a:ext cx="13"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b="1">
                  <a:latin typeface="Times New Roman" pitchFamily="18" charset="0"/>
                  <a:cs typeface="Times New Roman" pitchFamily="18" charset="0"/>
                  <a:sym typeface="Times New Roman" pitchFamily="18" charset="0"/>
                </a:rPr>
                <a:t>D</a:t>
              </a:r>
              <a:endParaRPr lang="tr-TR"/>
            </a:p>
          </p:txBody>
        </p:sp>
        <p:sp>
          <p:nvSpPr>
            <p:cNvPr id="19537" name="AutoShape 81"/>
            <p:cNvSpPr>
              <a:spLocks/>
            </p:cNvSpPr>
            <p:nvPr/>
          </p:nvSpPr>
          <p:spPr bwMode="auto">
            <a:xfrm>
              <a:off x="215" y="203"/>
              <a:ext cx="11" cy="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000" b="1">
                  <a:latin typeface="Times New Roman" pitchFamily="18" charset="0"/>
                  <a:cs typeface="Times New Roman" pitchFamily="18" charset="0"/>
                  <a:sym typeface="Times New Roman" pitchFamily="18" charset="0"/>
                </a:rPr>
                <a:t>1</a:t>
              </a:r>
              <a:endParaRPr lang="tr-TR"/>
            </a:p>
          </p:txBody>
        </p:sp>
        <p:sp>
          <p:nvSpPr>
            <p:cNvPr id="19538" name="AutoShape 82"/>
            <p:cNvSpPr>
              <a:spLocks/>
            </p:cNvSpPr>
            <p:nvPr/>
          </p:nvSpPr>
          <p:spPr bwMode="auto">
            <a:xfrm>
              <a:off x="134" y="195"/>
              <a:ext cx="13"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b="1">
                  <a:latin typeface="Times New Roman" pitchFamily="18" charset="0"/>
                  <a:cs typeface="Times New Roman" pitchFamily="18" charset="0"/>
                  <a:sym typeface="Times New Roman" pitchFamily="18" charset="0"/>
                </a:rPr>
                <a:t>D</a:t>
              </a:r>
              <a:endParaRPr lang="tr-TR"/>
            </a:p>
          </p:txBody>
        </p:sp>
        <p:sp>
          <p:nvSpPr>
            <p:cNvPr id="19539" name="AutoShape 83"/>
            <p:cNvSpPr>
              <a:spLocks/>
            </p:cNvSpPr>
            <p:nvPr/>
          </p:nvSpPr>
          <p:spPr bwMode="auto">
            <a:xfrm>
              <a:off x="144" y="203"/>
              <a:ext cx="11" cy="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000" b="1">
                  <a:latin typeface="Times New Roman" pitchFamily="18" charset="0"/>
                  <a:cs typeface="Times New Roman" pitchFamily="18" charset="0"/>
                  <a:sym typeface="Times New Roman" pitchFamily="18" charset="0"/>
                </a:rPr>
                <a:t>2</a:t>
              </a:r>
              <a:endParaRPr lang="tr-TR"/>
            </a:p>
          </p:txBody>
        </p:sp>
        <p:sp>
          <p:nvSpPr>
            <p:cNvPr id="19540" name="AutoShape 84"/>
            <p:cNvSpPr>
              <a:spLocks/>
            </p:cNvSpPr>
            <p:nvPr/>
          </p:nvSpPr>
          <p:spPr bwMode="auto">
            <a:xfrm>
              <a:off x="79" y="151"/>
              <a:ext cx="53" cy="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82" y="0"/>
                  </a:moveTo>
                  <a:lnTo>
                    <a:pt x="5382" y="5316"/>
                  </a:lnTo>
                  <a:lnTo>
                    <a:pt x="21600" y="5316"/>
                  </a:lnTo>
                  <a:lnTo>
                    <a:pt x="21600" y="16172"/>
                  </a:lnTo>
                  <a:lnTo>
                    <a:pt x="5382" y="16172"/>
                  </a:lnTo>
                  <a:lnTo>
                    <a:pt x="5382" y="21600"/>
                  </a:lnTo>
                  <a:lnTo>
                    <a:pt x="0" y="10855"/>
                  </a:lnTo>
                  <a:lnTo>
                    <a:pt x="5382" y="0"/>
                  </a:lnTo>
                  <a:close/>
                </a:path>
              </a:pathLst>
            </a:custGeom>
            <a:solidFill>
              <a:srgbClr val="DE381C"/>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541" name="AutoShape 85"/>
            <p:cNvSpPr>
              <a:spLocks/>
            </p:cNvSpPr>
            <p:nvPr/>
          </p:nvSpPr>
          <p:spPr bwMode="auto">
            <a:xfrm>
              <a:off x="79" y="151"/>
              <a:ext cx="53" cy="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82" y="0"/>
                  </a:moveTo>
                  <a:lnTo>
                    <a:pt x="5382" y="5316"/>
                  </a:lnTo>
                  <a:lnTo>
                    <a:pt x="21600" y="5316"/>
                  </a:lnTo>
                  <a:lnTo>
                    <a:pt x="21600" y="16172"/>
                  </a:lnTo>
                  <a:lnTo>
                    <a:pt x="5382" y="16172"/>
                  </a:lnTo>
                  <a:lnTo>
                    <a:pt x="5382" y="21600"/>
                  </a:lnTo>
                  <a:lnTo>
                    <a:pt x="0" y="10855"/>
                  </a:lnTo>
                  <a:lnTo>
                    <a:pt x="5382" y="0"/>
                  </a:lnTo>
                  <a:close/>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19542" name="AutoShape 86"/>
            <p:cNvSpPr>
              <a:spLocks/>
            </p:cNvSpPr>
            <p:nvPr/>
          </p:nvSpPr>
          <p:spPr bwMode="auto">
            <a:xfrm>
              <a:off x="0" y="0"/>
              <a:ext cx="176"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600">
                  <a:latin typeface="Arial" pitchFamily="34" charset="0"/>
                  <a:cs typeface="Arial" pitchFamily="34" charset="0"/>
                  <a:sym typeface="Arial" pitchFamily="34" charset="0"/>
                </a:rPr>
                <a:t>Inferior Good: e.g. bread</a:t>
              </a:r>
              <a:endParaRPr lang="tr-TR"/>
            </a:p>
          </p:txBody>
        </p:sp>
      </p:grpSp>
      <p:sp>
        <p:nvSpPr>
          <p:cNvPr id="19543" name="AutoShape 87"/>
          <p:cNvSpPr>
            <a:spLocks/>
          </p:cNvSpPr>
          <p:nvPr/>
        </p:nvSpPr>
        <p:spPr bwMode="auto">
          <a:xfrm>
            <a:off x="4953000" y="3505200"/>
            <a:ext cx="3873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b="1" dirty="0" smtClean="0">
                <a:latin typeface="Arial" pitchFamily="34" charset="0"/>
                <a:cs typeface="Arial" pitchFamily="34" charset="0"/>
                <a:sym typeface="Arial" pitchFamily="34" charset="0"/>
              </a:rPr>
              <a:t>P</a:t>
            </a:r>
            <a:endParaRPr lang="tr-TR" dirty="0"/>
          </a:p>
        </p:txBody>
      </p:sp>
      <p:sp>
        <p:nvSpPr>
          <p:cNvPr id="19544" name="AutoShape 88"/>
          <p:cNvSpPr>
            <a:spLocks/>
          </p:cNvSpPr>
          <p:nvPr/>
        </p:nvSpPr>
        <p:spPr bwMode="auto">
          <a:xfrm>
            <a:off x="7848600" y="5715000"/>
            <a:ext cx="855663" cy="3698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b="1" dirty="0" smtClean="0">
                <a:latin typeface="Arial" pitchFamily="34" charset="0"/>
                <a:cs typeface="Arial" pitchFamily="34" charset="0"/>
                <a:sym typeface="Arial" pitchFamily="34" charset="0"/>
              </a:rPr>
              <a:t>Q</a:t>
            </a:r>
            <a:endParaRPr lang="tr-TR" dirty="0"/>
          </a:p>
        </p:txBody>
      </p:sp>
    </p:spTree>
    <p:extLst>
      <p:ext uri="{BB962C8B-B14F-4D97-AF65-F5344CB8AC3E}">
        <p14:creationId xmlns:p14="http://schemas.microsoft.com/office/powerpoint/2010/main" val="347451819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914400" y="274638"/>
            <a:ext cx="7772400" cy="1143000"/>
          </a:xfrm>
        </p:spPr>
        <p:txBody>
          <a:bodyPr/>
          <a:lstStyle/>
          <a:p>
            <a:pPr defTabSz="914400"/>
            <a:r>
              <a:rPr lang="tr-TR" sz="4000">
                <a:solidFill>
                  <a:srgbClr val="696464"/>
                </a:solidFill>
                <a:latin typeface="Arial" pitchFamily="34" charset="0"/>
                <a:cs typeface="Arial" pitchFamily="34" charset="0"/>
                <a:sym typeface="Arial" pitchFamily="34" charset="0"/>
              </a:rPr>
              <a:t>Shifts in the Demand Curve</a:t>
            </a:r>
            <a:endParaRPr lang="tr-TR"/>
          </a:p>
        </p:txBody>
      </p:sp>
      <p:sp>
        <p:nvSpPr>
          <p:cNvPr id="20482" name="Rectangle 2"/>
          <p:cNvSpPr>
            <a:spLocks noGrp="1"/>
          </p:cNvSpPr>
          <p:nvPr>
            <p:ph type="body" idx="1"/>
          </p:nvPr>
        </p:nvSpPr>
        <p:spPr bwMode="auto">
          <a:xfrm>
            <a:off x="457200" y="13700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spcBef>
                <a:spcPts val="500"/>
              </a:spcBef>
              <a:buClr>
                <a:srgbClr val="D34817"/>
              </a:buClr>
              <a:buSzPct val="85000"/>
              <a:buFont typeface="Wingdings 2" pitchFamily="18" charset="2"/>
              <a:buChar char="•"/>
            </a:pPr>
            <a:r>
              <a:rPr lang="tr-TR">
                <a:latin typeface="Arial" pitchFamily="34" charset="0"/>
                <a:cs typeface="Arial" pitchFamily="34" charset="0"/>
                <a:sym typeface="Arial" pitchFamily="34" charset="0"/>
              </a:rPr>
              <a:t>Prices of Related Goods</a:t>
            </a:r>
          </a:p>
          <a:p>
            <a:pPr marL="509588" lvl="1" indent="-190500">
              <a:spcBef>
                <a:spcPts val="300"/>
              </a:spcBef>
              <a:buClr>
                <a:srgbClr val="9B2D1F"/>
              </a:buClr>
              <a:buSzPct val="85000"/>
              <a:buFont typeface="Wingdings 2" pitchFamily="18" charset="2"/>
              <a:buChar char="•"/>
            </a:pPr>
            <a:r>
              <a:rPr lang="tr-TR" sz="2000">
                <a:latin typeface="Arial" pitchFamily="34" charset="0"/>
                <a:cs typeface="Arial" pitchFamily="34" charset="0"/>
                <a:sym typeface="Arial" pitchFamily="34" charset="0"/>
              </a:rPr>
              <a:t>When a fall in the price of good </a:t>
            </a:r>
            <a:r>
              <a:rPr lang="tr-TR" sz="2000" i="1">
                <a:latin typeface="Arial" pitchFamily="34" charset="0"/>
                <a:cs typeface="Arial" pitchFamily="34" charset="0"/>
                <a:sym typeface="Arial" pitchFamily="34" charset="0"/>
              </a:rPr>
              <a:t>X</a:t>
            </a:r>
            <a:r>
              <a:rPr lang="tr-TR" sz="2000">
                <a:latin typeface="Arial" pitchFamily="34" charset="0"/>
                <a:cs typeface="Arial" pitchFamily="34" charset="0"/>
                <a:sym typeface="Arial" pitchFamily="34" charset="0"/>
              </a:rPr>
              <a:t> reduces the demand for good </a:t>
            </a:r>
            <a:r>
              <a:rPr lang="tr-TR" sz="2000" i="1">
                <a:latin typeface="Arial" pitchFamily="34" charset="0"/>
                <a:cs typeface="Arial" pitchFamily="34" charset="0"/>
                <a:sym typeface="Arial" pitchFamily="34" charset="0"/>
              </a:rPr>
              <a:t>Y</a:t>
            </a:r>
            <a:r>
              <a:rPr lang="tr-TR" sz="2000">
                <a:latin typeface="Arial" pitchFamily="34" charset="0"/>
                <a:cs typeface="Arial" pitchFamily="34" charset="0"/>
                <a:sym typeface="Arial" pitchFamily="34" charset="0"/>
              </a:rPr>
              <a:t>, these two goods </a:t>
            </a:r>
            <a:r>
              <a:rPr lang="tr-TR" sz="2000" i="1">
                <a:latin typeface="Arial" pitchFamily="34" charset="0"/>
                <a:cs typeface="Arial" pitchFamily="34" charset="0"/>
                <a:sym typeface="Arial" pitchFamily="34" charset="0"/>
              </a:rPr>
              <a:t>X</a:t>
            </a:r>
            <a:r>
              <a:rPr lang="tr-TR" sz="2000">
                <a:latin typeface="Arial" pitchFamily="34" charset="0"/>
                <a:cs typeface="Arial" pitchFamily="34" charset="0"/>
                <a:sym typeface="Arial" pitchFamily="34" charset="0"/>
              </a:rPr>
              <a:t> and </a:t>
            </a:r>
            <a:r>
              <a:rPr lang="tr-TR" sz="2000" i="1">
                <a:latin typeface="Arial" pitchFamily="34" charset="0"/>
                <a:cs typeface="Arial" pitchFamily="34" charset="0"/>
                <a:sym typeface="Arial" pitchFamily="34" charset="0"/>
              </a:rPr>
              <a:t>Y</a:t>
            </a:r>
            <a:r>
              <a:rPr lang="tr-TR" sz="2000">
                <a:latin typeface="Arial" pitchFamily="34" charset="0"/>
                <a:cs typeface="Arial" pitchFamily="34" charset="0"/>
                <a:sym typeface="Arial" pitchFamily="34" charset="0"/>
              </a:rPr>
              <a:t> are called </a:t>
            </a:r>
            <a:r>
              <a:rPr lang="tr-TR" sz="2000" b="1" u="sng">
                <a:latin typeface="Arial" pitchFamily="34" charset="0"/>
                <a:cs typeface="Arial" pitchFamily="34" charset="0"/>
                <a:sym typeface="Arial" pitchFamily="34" charset="0"/>
              </a:rPr>
              <a:t>substitutes</a:t>
            </a:r>
            <a:r>
              <a:rPr lang="tr-TR" sz="2000">
                <a:latin typeface="Arial" pitchFamily="34" charset="0"/>
                <a:cs typeface="Arial" pitchFamily="34" charset="0"/>
                <a:sym typeface="Arial" pitchFamily="34" charset="0"/>
              </a:rPr>
              <a:t>.</a:t>
            </a:r>
            <a:endParaRPr lang="tr-TR">
              <a:latin typeface="Helvetica" charset="0"/>
              <a:sym typeface="Helvetica" charset="0"/>
            </a:endParaRPr>
          </a:p>
          <a:p>
            <a:pPr marL="822325" lvl="2" indent="-228600">
              <a:spcBef>
                <a:spcPts val="300"/>
              </a:spcBef>
              <a:buClr>
                <a:srgbClr val="E6AFA9"/>
              </a:buClr>
              <a:buSzPct val="85000"/>
              <a:buFont typeface="Wingdings 2" pitchFamily="18" charset="2"/>
              <a:buChar char="•"/>
            </a:pPr>
            <a:r>
              <a:rPr lang="tr-TR" sz="2000">
                <a:latin typeface="Arial" pitchFamily="34" charset="0"/>
                <a:cs typeface="Arial" pitchFamily="34" charset="0"/>
                <a:sym typeface="Arial" pitchFamily="34" charset="0"/>
              </a:rPr>
              <a:t>Example: Ipad and labtop are substitutes. Suppose the price of Ipad decreases.</a:t>
            </a:r>
            <a:endParaRPr lang="tr-TR"/>
          </a:p>
        </p:txBody>
      </p:sp>
      <p:grpSp>
        <p:nvGrpSpPr>
          <p:cNvPr id="2" name="Group 3"/>
          <p:cNvGrpSpPr>
            <a:grpSpLocks/>
          </p:cNvGrpSpPr>
          <p:nvPr/>
        </p:nvGrpSpPr>
        <p:grpSpPr bwMode="auto">
          <a:xfrm>
            <a:off x="1217613" y="3656013"/>
            <a:ext cx="3675062" cy="2679700"/>
            <a:chOff x="0" y="0"/>
            <a:chExt cx="290" cy="211"/>
          </a:xfrm>
        </p:grpSpPr>
        <p:sp>
          <p:nvSpPr>
            <p:cNvPr id="20484" name="Line 4"/>
            <p:cNvSpPr>
              <a:spLocks noChangeShapeType="1"/>
            </p:cNvSpPr>
            <p:nvPr/>
          </p:nvSpPr>
          <p:spPr bwMode="auto">
            <a:xfrm>
              <a:off x="32" y="47"/>
              <a:ext cx="1" cy="139"/>
            </a:xfrm>
            <a:prstGeom prst="line">
              <a:avLst/>
            </a:prstGeom>
            <a:noFill/>
            <a:ln w="3175" cap="flat" cmpd="sng">
              <a:solidFill>
                <a:srgbClr val="000000"/>
              </a:solidFill>
              <a:prstDash val="solid"/>
              <a:round/>
              <a:headEnd/>
              <a:tailEnd/>
            </a:ln>
            <a:effectLst/>
          </p:spPr>
          <p:txBody>
            <a:bodyPr/>
            <a:lstStyle/>
            <a:p>
              <a:endParaRPr lang="tr-TR"/>
            </a:p>
          </p:txBody>
        </p:sp>
        <p:sp>
          <p:nvSpPr>
            <p:cNvPr id="20485" name="Line 5"/>
            <p:cNvSpPr>
              <a:spLocks noChangeShapeType="1"/>
            </p:cNvSpPr>
            <p:nvPr/>
          </p:nvSpPr>
          <p:spPr bwMode="auto">
            <a:xfrm>
              <a:off x="32" y="185"/>
              <a:ext cx="189" cy="1"/>
            </a:xfrm>
            <a:prstGeom prst="line">
              <a:avLst/>
            </a:prstGeom>
            <a:noFill/>
            <a:ln w="3175" cap="flat" cmpd="sng">
              <a:solidFill>
                <a:srgbClr val="000000"/>
              </a:solidFill>
              <a:prstDash val="solid"/>
              <a:round/>
              <a:headEnd/>
              <a:tailEnd/>
            </a:ln>
            <a:effectLst/>
          </p:spPr>
          <p:txBody>
            <a:bodyPr/>
            <a:lstStyle/>
            <a:p>
              <a:endParaRPr lang="tr-TR"/>
            </a:p>
          </p:txBody>
        </p:sp>
        <p:sp>
          <p:nvSpPr>
            <p:cNvPr id="20486" name="Line 6"/>
            <p:cNvSpPr>
              <a:spLocks noChangeShapeType="1"/>
            </p:cNvSpPr>
            <p:nvPr/>
          </p:nvSpPr>
          <p:spPr bwMode="auto">
            <a:xfrm>
              <a:off x="32" y="59"/>
              <a:ext cx="165" cy="127"/>
            </a:xfrm>
            <a:prstGeom prst="line">
              <a:avLst/>
            </a:prstGeom>
            <a:noFill/>
            <a:ln w="3175" cap="flat" cmpd="sng">
              <a:solidFill>
                <a:srgbClr val="000099"/>
              </a:solidFill>
              <a:prstDash val="solid"/>
              <a:round/>
              <a:headEnd/>
              <a:tailEnd/>
            </a:ln>
            <a:effectLst/>
          </p:spPr>
          <p:txBody>
            <a:bodyPr/>
            <a:lstStyle/>
            <a:p>
              <a:endParaRPr lang="tr-TR"/>
            </a:p>
          </p:txBody>
        </p:sp>
        <p:sp>
          <p:nvSpPr>
            <p:cNvPr id="20487" name="AutoShape 7"/>
            <p:cNvSpPr>
              <a:spLocks/>
            </p:cNvSpPr>
            <p:nvPr/>
          </p:nvSpPr>
          <p:spPr bwMode="auto">
            <a:xfrm>
              <a:off x="190" y="182"/>
              <a:ext cx="7"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83" y="0"/>
                  </a:moveTo>
                  <a:lnTo>
                    <a:pt x="9544" y="0"/>
                  </a:lnTo>
                  <a:lnTo>
                    <a:pt x="8539" y="167"/>
                  </a:lnTo>
                  <a:lnTo>
                    <a:pt x="7534" y="334"/>
                  </a:lnTo>
                  <a:lnTo>
                    <a:pt x="6530" y="502"/>
                  </a:lnTo>
                  <a:lnTo>
                    <a:pt x="5693" y="1172"/>
                  </a:lnTo>
                  <a:lnTo>
                    <a:pt x="4855" y="1674"/>
                  </a:lnTo>
                  <a:lnTo>
                    <a:pt x="3851" y="2344"/>
                  </a:lnTo>
                  <a:lnTo>
                    <a:pt x="3013" y="3013"/>
                  </a:lnTo>
                  <a:lnTo>
                    <a:pt x="2344" y="3851"/>
                  </a:lnTo>
                  <a:lnTo>
                    <a:pt x="1841" y="4688"/>
                  </a:lnTo>
                  <a:lnTo>
                    <a:pt x="1339" y="5525"/>
                  </a:lnTo>
                  <a:lnTo>
                    <a:pt x="669" y="6362"/>
                  </a:lnTo>
                  <a:lnTo>
                    <a:pt x="502" y="7534"/>
                  </a:lnTo>
                  <a:lnTo>
                    <a:pt x="167" y="8372"/>
                  </a:lnTo>
                  <a:lnTo>
                    <a:pt x="0" y="9376"/>
                  </a:lnTo>
                  <a:lnTo>
                    <a:pt x="0" y="10716"/>
                  </a:lnTo>
                  <a:lnTo>
                    <a:pt x="0" y="11888"/>
                  </a:lnTo>
                  <a:lnTo>
                    <a:pt x="167" y="12893"/>
                  </a:lnTo>
                  <a:lnTo>
                    <a:pt x="502" y="13730"/>
                  </a:lnTo>
                  <a:lnTo>
                    <a:pt x="669" y="14902"/>
                  </a:lnTo>
                  <a:lnTo>
                    <a:pt x="1339" y="15739"/>
                  </a:lnTo>
                  <a:lnTo>
                    <a:pt x="1841" y="16744"/>
                  </a:lnTo>
                  <a:lnTo>
                    <a:pt x="2344" y="17413"/>
                  </a:lnTo>
                  <a:lnTo>
                    <a:pt x="3013" y="18251"/>
                  </a:lnTo>
                  <a:lnTo>
                    <a:pt x="3851" y="18920"/>
                  </a:lnTo>
                  <a:lnTo>
                    <a:pt x="4855" y="19590"/>
                  </a:lnTo>
                  <a:lnTo>
                    <a:pt x="5693" y="20260"/>
                  </a:lnTo>
                  <a:lnTo>
                    <a:pt x="6530" y="20595"/>
                  </a:lnTo>
                  <a:lnTo>
                    <a:pt x="7534" y="20930"/>
                  </a:lnTo>
                  <a:lnTo>
                    <a:pt x="8539" y="21265"/>
                  </a:lnTo>
                  <a:lnTo>
                    <a:pt x="9544" y="21265"/>
                  </a:lnTo>
                  <a:lnTo>
                    <a:pt x="10883" y="21600"/>
                  </a:lnTo>
                  <a:lnTo>
                    <a:pt x="11888" y="21265"/>
                  </a:lnTo>
                  <a:lnTo>
                    <a:pt x="13060" y="21265"/>
                  </a:lnTo>
                  <a:lnTo>
                    <a:pt x="13897" y="20930"/>
                  </a:lnTo>
                  <a:lnTo>
                    <a:pt x="14902" y="20595"/>
                  </a:lnTo>
                  <a:lnTo>
                    <a:pt x="15739" y="20260"/>
                  </a:lnTo>
                  <a:lnTo>
                    <a:pt x="16911" y="19590"/>
                  </a:lnTo>
                  <a:lnTo>
                    <a:pt x="17581" y="18920"/>
                  </a:lnTo>
                  <a:lnTo>
                    <a:pt x="18418" y="18251"/>
                  </a:lnTo>
                  <a:lnTo>
                    <a:pt x="19088" y="17413"/>
                  </a:lnTo>
                  <a:lnTo>
                    <a:pt x="19758" y="16744"/>
                  </a:lnTo>
                  <a:lnTo>
                    <a:pt x="20260" y="15739"/>
                  </a:lnTo>
                  <a:lnTo>
                    <a:pt x="20762" y="14902"/>
                  </a:lnTo>
                  <a:lnTo>
                    <a:pt x="20930" y="13730"/>
                  </a:lnTo>
                  <a:lnTo>
                    <a:pt x="21432" y="12893"/>
                  </a:lnTo>
                  <a:lnTo>
                    <a:pt x="21432" y="11888"/>
                  </a:lnTo>
                  <a:lnTo>
                    <a:pt x="21600" y="10716"/>
                  </a:lnTo>
                  <a:lnTo>
                    <a:pt x="21432" y="9376"/>
                  </a:lnTo>
                  <a:lnTo>
                    <a:pt x="21432" y="8372"/>
                  </a:lnTo>
                  <a:lnTo>
                    <a:pt x="20930" y="7534"/>
                  </a:lnTo>
                  <a:lnTo>
                    <a:pt x="20762" y="6362"/>
                  </a:lnTo>
                  <a:lnTo>
                    <a:pt x="20260" y="5525"/>
                  </a:lnTo>
                  <a:lnTo>
                    <a:pt x="19758" y="4688"/>
                  </a:lnTo>
                  <a:lnTo>
                    <a:pt x="19088" y="3851"/>
                  </a:lnTo>
                  <a:lnTo>
                    <a:pt x="18418" y="3013"/>
                  </a:lnTo>
                  <a:lnTo>
                    <a:pt x="17581" y="2344"/>
                  </a:lnTo>
                  <a:lnTo>
                    <a:pt x="16911" y="1674"/>
                  </a:lnTo>
                  <a:lnTo>
                    <a:pt x="15739" y="1172"/>
                  </a:lnTo>
                  <a:lnTo>
                    <a:pt x="14902" y="502"/>
                  </a:lnTo>
                  <a:lnTo>
                    <a:pt x="13897" y="334"/>
                  </a:lnTo>
                  <a:lnTo>
                    <a:pt x="13060" y="167"/>
                  </a:lnTo>
                  <a:lnTo>
                    <a:pt x="11888" y="0"/>
                  </a:lnTo>
                  <a:lnTo>
                    <a:pt x="10883" y="0"/>
                  </a:lnTo>
                  <a:close/>
                </a:path>
              </a:pathLst>
            </a:custGeom>
            <a:solidFill>
              <a:srgbClr val="000000"/>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0488" name="AutoShape 8"/>
            <p:cNvSpPr>
              <a:spLocks/>
            </p:cNvSpPr>
            <p:nvPr/>
          </p:nvSpPr>
          <p:spPr bwMode="auto">
            <a:xfrm>
              <a:off x="190" y="182"/>
              <a:ext cx="7"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83" y="0"/>
                  </a:moveTo>
                  <a:lnTo>
                    <a:pt x="9544" y="0"/>
                  </a:lnTo>
                  <a:lnTo>
                    <a:pt x="8539" y="167"/>
                  </a:lnTo>
                  <a:lnTo>
                    <a:pt x="7534" y="334"/>
                  </a:lnTo>
                  <a:lnTo>
                    <a:pt x="6530" y="502"/>
                  </a:lnTo>
                  <a:lnTo>
                    <a:pt x="5693" y="1172"/>
                  </a:lnTo>
                  <a:lnTo>
                    <a:pt x="4855" y="1674"/>
                  </a:lnTo>
                  <a:lnTo>
                    <a:pt x="3851" y="2344"/>
                  </a:lnTo>
                  <a:lnTo>
                    <a:pt x="3013" y="3013"/>
                  </a:lnTo>
                  <a:lnTo>
                    <a:pt x="2344" y="3851"/>
                  </a:lnTo>
                  <a:lnTo>
                    <a:pt x="1841" y="4688"/>
                  </a:lnTo>
                  <a:lnTo>
                    <a:pt x="1339" y="5525"/>
                  </a:lnTo>
                  <a:lnTo>
                    <a:pt x="669" y="6362"/>
                  </a:lnTo>
                  <a:lnTo>
                    <a:pt x="502" y="7534"/>
                  </a:lnTo>
                  <a:lnTo>
                    <a:pt x="167" y="8372"/>
                  </a:lnTo>
                  <a:lnTo>
                    <a:pt x="0" y="9376"/>
                  </a:lnTo>
                  <a:lnTo>
                    <a:pt x="0" y="10716"/>
                  </a:lnTo>
                  <a:lnTo>
                    <a:pt x="0" y="11888"/>
                  </a:lnTo>
                  <a:lnTo>
                    <a:pt x="167" y="12893"/>
                  </a:lnTo>
                  <a:lnTo>
                    <a:pt x="502" y="13730"/>
                  </a:lnTo>
                  <a:lnTo>
                    <a:pt x="669" y="14902"/>
                  </a:lnTo>
                  <a:lnTo>
                    <a:pt x="1339" y="15739"/>
                  </a:lnTo>
                  <a:lnTo>
                    <a:pt x="1841" y="16744"/>
                  </a:lnTo>
                  <a:lnTo>
                    <a:pt x="2344" y="17413"/>
                  </a:lnTo>
                  <a:lnTo>
                    <a:pt x="3013" y="18251"/>
                  </a:lnTo>
                  <a:lnTo>
                    <a:pt x="3851" y="18920"/>
                  </a:lnTo>
                  <a:lnTo>
                    <a:pt x="4855" y="19590"/>
                  </a:lnTo>
                  <a:lnTo>
                    <a:pt x="5693" y="20260"/>
                  </a:lnTo>
                  <a:lnTo>
                    <a:pt x="6530" y="20595"/>
                  </a:lnTo>
                  <a:lnTo>
                    <a:pt x="7534" y="20930"/>
                  </a:lnTo>
                  <a:lnTo>
                    <a:pt x="8539" y="21265"/>
                  </a:lnTo>
                  <a:lnTo>
                    <a:pt x="9544" y="21265"/>
                  </a:lnTo>
                  <a:lnTo>
                    <a:pt x="10883" y="21600"/>
                  </a:lnTo>
                  <a:lnTo>
                    <a:pt x="11888" y="21265"/>
                  </a:lnTo>
                  <a:lnTo>
                    <a:pt x="13060" y="21265"/>
                  </a:lnTo>
                  <a:lnTo>
                    <a:pt x="13897" y="20930"/>
                  </a:lnTo>
                  <a:lnTo>
                    <a:pt x="14902" y="20595"/>
                  </a:lnTo>
                  <a:lnTo>
                    <a:pt x="15739" y="20260"/>
                  </a:lnTo>
                  <a:lnTo>
                    <a:pt x="16911" y="19590"/>
                  </a:lnTo>
                  <a:lnTo>
                    <a:pt x="17581" y="18920"/>
                  </a:lnTo>
                  <a:lnTo>
                    <a:pt x="18418" y="18251"/>
                  </a:lnTo>
                  <a:lnTo>
                    <a:pt x="19088" y="17413"/>
                  </a:lnTo>
                  <a:lnTo>
                    <a:pt x="19758" y="16744"/>
                  </a:lnTo>
                  <a:lnTo>
                    <a:pt x="20260" y="15739"/>
                  </a:lnTo>
                  <a:lnTo>
                    <a:pt x="20762" y="14902"/>
                  </a:lnTo>
                  <a:lnTo>
                    <a:pt x="20930" y="13730"/>
                  </a:lnTo>
                  <a:lnTo>
                    <a:pt x="21432" y="12893"/>
                  </a:lnTo>
                  <a:lnTo>
                    <a:pt x="21432" y="11888"/>
                  </a:lnTo>
                  <a:lnTo>
                    <a:pt x="21600" y="10716"/>
                  </a:lnTo>
                  <a:lnTo>
                    <a:pt x="21432" y="9376"/>
                  </a:lnTo>
                  <a:lnTo>
                    <a:pt x="21432" y="8372"/>
                  </a:lnTo>
                  <a:lnTo>
                    <a:pt x="20930" y="7534"/>
                  </a:lnTo>
                  <a:lnTo>
                    <a:pt x="20762" y="6362"/>
                  </a:lnTo>
                  <a:lnTo>
                    <a:pt x="20260" y="5525"/>
                  </a:lnTo>
                  <a:lnTo>
                    <a:pt x="19758" y="4688"/>
                  </a:lnTo>
                  <a:lnTo>
                    <a:pt x="19088" y="3851"/>
                  </a:lnTo>
                  <a:lnTo>
                    <a:pt x="18418" y="3013"/>
                  </a:lnTo>
                  <a:lnTo>
                    <a:pt x="17581" y="2344"/>
                  </a:lnTo>
                  <a:lnTo>
                    <a:pt x="16911" y="1674"/>
                  </a:lnTo>
                  <a:lnTo>
                    <a:pt x="15739" y="1172"/>
                  </a:lnTo>
                  <a:lnTo>
                    <a:pt x="14902" y="502"/>
                  </a:lnTo>
                  <a:lnTo>
                    <a:pt x="13897" y="334"/>
                  </a:lnTo>
                  <a:lnTo>
                    <a:pt x="13060" y="167"/>
                  </a:lnTo>
                  <a:lnTo>
                    <a:pt x="11888" y="0"/>
                  </a:lnTo>
                  <a:lnTo>
                    <a:pt x="10883" y="0"/>
                  </a:lnTo>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0489" name="AutoShape 9"/>
            <p:cNvSpPr>
              <a:spLocks/>
            </p:cNvSpPr>
            <p:nvPr/>
          </p:nvSpPr>
          <p:spPr bwMode="auto">
            <a:xfrm>
              <a:off x="29" y="56"/>
              <a:ext cx="7"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16" y="0"/>
                  </a:moveTo>
                  <a:lnTo>
                    <a:pt x="9544" y="0"/>
                  </a:lnTo>
                  <a:lnTo>
                    <a:pt x="8372" y="167"/>
                  </a:lnTo>
                  <a:lnTo>
                    <a:pt x="7534" y="502"/>
                  </a:lnTo>
                  <a:lnTo>
                    <a:pt x="6362" y="669"/>
                  </a:lnTo>
                  <a:lnTo>
                    <a:pt x="5525" y="1339"/>
                  </a:lnTo>
                  <a:lnTo>
                    <a:pt x="4688" y="1841"/>
                  </a:lnTo>
                  <a:lnTo>
                    <a:pt x="3851" y="2344"/>
                  </a:lnTo>
                  <a:lnTo>
                    <a:pt x="3013" y="3013"/>
                  </a:lnTo>
                  <a:lnTo>
                    <a:pt x="2344" y="3851"/>
                  </a:lnTo>
                  <a:lnTo>
                    <a:pt x="1674" y="4855"/>
                  </a:lnTo>
                  <a:lnTo>
                    <a:pt x="1339" y="5693"/>
                  </a:lnTo>
                  <a:lnTo>
                    <a:pt x="669" y="6530"/>
                  </a:lnTo>
                  <a:lnTo>
                    <a:pt x="334" y="7534"/>
                  </a:lnTo>
                  <a:lnTo>
                    <a:pt x="167" y="8372"/>
                  </a:lnTo>
                  <a:lnTo>
                    <a:pt x="0" y="9544"/>
                  </a:lnTo>
                  <a:lnTo>
                    <a:pt x="0" y="10883"/>
                  </a:lnTo>
                  <a:lnTo>
                    <a:pt x="0" y="11888"/>
                  </a:lnTo>
                  <a:lnTo>
                    <a:pt x="167" y="13060"/>
                  </a:lnTo>
                  <a:lnTo>
                    <a:pt x="334" y="13897"/>
                  </a:lnTo>
                  <a:lnTo>
                    <a:pt x="669" y="14902"/>
                  </a:lnTo>
                  <a:lnTo>
                    <a:pt x="1339" y="15739"/>
                  </a:lnTo>
                  <a:lnTo>
                    <a:pt x="1674" y="16744"/>
                  </a:lnTo>
                  <a:lnTo>
                    <a:pt x="2344" y="17581"/>
                  </a:lnTo>
                  <a:lnTo>
                    <a:pt x="3013" y="18418"/>
                  </a:lnTo>
                  <a:lnTo>
                    <a:pt x="3851" y="19088"/>
                  </a:lnTo>
                  <a:lnTo>
                    <a:pt x="4688" y="19758"/>
                  </a:lnTo>
                  <a:lnTo>
                    <a:pt x="5525" y="20093"/>
                  </a:lnTo>
                  <a:lnTo>
                    <a:pt x="6362" y="20762"/>
                  </a:lnTo>
                  <a:lnTo>
                    <a:pt x="7534" y="20930"/>
                  </a:lnTo>
                  <a:lnTo>
                    <a:pt x="8372" y="21432"/>
                  </a:lnTo>
                  <a:lnTo>
                    <a:pt x="9544" y="21432"/>
                  </a:lnTo>
                  <a:lnTo>
                    <a:pt x="10716" y="21600"/>
                  </a:lnTo>
                  <a:lnTo>
                    <a:pt x="11888" y="21432"/>
                  </a:lnTo>
                  <a:lnTo>
                    <a:pt x="12893" y="21432"/>
                  </a:lnTo>
                  <a:lnTo>
                    <a:pt x="13730" y="20930"/>
                  </a:lnTo>
                  <a:lnTo>
                    <a:pt x="14902" y="20762"/>
                  </a:lnTo>
                  <a:lnTo>
                    <a:pt x="15739" y="20093"/>
                  </a:lnTo>
                  <a:lnTo>
                    <a:pt x="16576" y="19758"/>
                  </a:lnTo>
                  <a:lnTo>
                    <a:pt x="17413" y="19088"/>
                  </a:lnTo>
                  <a:lnTo>
                    <a:pt x="18251" y="18418"/>
                  </a:lnTo>
                  <a:lnTo>
                    <a:pt x="18920" y="17581"/>
                  </a:lnTo>
                  <a:lnTo>
                    <a:pt x="19590" y="16744"/>
                  </a:lnTo>
                  <a:lnTo>
                    <a:pt x="20093" y="15739"/>
                  </a:lnTo>
                  <a:lnTo>
                    <a:pt x="20762" y="14902"/>
                  </a:lnTo>
                  <a:lnTo>
                    <a:pt x="20930" y="13897"/>
                  </a:lnTo>
                  <a:lnTo>
                    <a:pt x="21265" y="13060"/>
                  </a:lnTo>
                  <a:lnTo>
                    <a:pt x="21265" y="11888"/>
                  </a:lnTo>
                  <a:lnTo>
                    <a:pt x="21600" y="10883"/>
                  </a:lnTo>
                  <a:lnTo>
                    <a:pt x="21265" y="9544"/>
                  </a:lnTo>
                  <a:lnTo>
                    <a:pt x="21265" y="8372"/>
                  </a:lnTo>
                  <a:lnTo>
                    <a:pt x="20930" y="7534"/>
                  </a:lnTo>
                  <a:lnTo>
                    <a:pt x="20762" y="6530"/>
                  </a:lnTo>
                  <a:lnTo>
                    <a:pt x="20093" y="5693"/>
                  </a:lnTo>
                  <a:lnTo>
                    <a:pt x="19590" y="4855"/>
                  </a:lnTo>
                  <a:lnTo>
                    <a:pt x="18920" y="3851"/>
                  </a:lnTo>
                  <a:lnTo>
                    <a:pt x="18251" y="3013"/>
                  </a:lnTo>
                  <a:lnTo>
                    <a:pt x="17413" y="2344"/>
                  </a:lnTo>
                  <a:lnTo>
                    <a:pt x="16576" y="1841"/>
                  </a:lnTo>
                  <a:lnTo>
                    <a:pt x="15739" y="1339"/>
                  </a:lnTo>
                  <a:lnTo>
                    <a:pt x="14902" y="669"/>
                  </a:lnTo>
                  <a:lnTo>
                    <a:pt x="13730" y="502"/>
                  </a:lnTo>
                  <a:lnTo>
                    <a:pt x="12893" y="167"/>
                  </a:lnTo>
                  <a:lnTo>
                    <a:pt x="11888" y="0"/>
                  </a:lnTo>
                  <a:lnTo>
                    <a:pt x="10716" y="0"/>
                  </a:lnTo>
                  <a:close/>
                </a:path>
              </a:pathLst>
            </a:custGeom>
            <a:solidFill>
              <a:srgbClr val="000000"/>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0490" name="AutoShape 10"/>
            <p:cNvSpPr>
              <a:spLocks/>
            </p:cNvSpPr>
            <p:nvPr/>
          </p:nvSpPr>
          <p:spPr bwMode="auto">
            <a:xfrm>
              <a:off x="29" y="56"/>
              <a:ext cx="7"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16" y="0"/>
                  </a:moveTo>
                  <a:lnTo>
                    <a:pt x="9544" y="0"/>
                  </a:lnTo>
                  <a:lnTo>
                    <a:pt x="8372" y="167"/>
                  </a:lnTo>
                  <a:lnTo>
                    <a:pt x="7534" y="502"/>
                  </a:lnTo>
                  <a:lnTo>
                    <a:pt x="6362" y="669"/>
                  </a:lnTo>
                  <a:lnTo>
                    <a:pt x="5525" y="1339"/>
                  </a:lnTo>
                  <a:lnTo>
                    <a:pt x="4688" y="1841"/>
                  </a:lnTo>
                  <a:lnTo>
                    <a:pt x="3851" y="2344"/>
                  </a:lnTo>
                  <a:lnTo>
                    <a:pt x="3013" y="3013"/>
                  </a:lnTo>
                  <a:lnTo>
                    <a:pt x="2344" y="3851"/>
                  </a:lnTo>
                  <a:lnTo>
                    <a:pt x="1674" y="4855"/>
                  </a:lnTo>
                  <a:lnTo>
                    <a:pt x="1339" y="5693"/>
                  </a:lnTo>
                  <a:lnTo>
                    <a:pt x="669" y="6530"/>
                  </a:lnTo>
                  <a:lnTo>
                    <a:pt x="334" y="7534"/>
                  </a:lnTo>
                  <a:lnTo>
                    <a:pt x="167" y="8372"/>
                  </a:lnTo>
                  <a:lnTo>
                    <a:pt x="0" y="9544"/>
                  </a:lnTo>
                  <a:lnTo>
                    <a:pt x="0" y="10883"/>
                  </a:lnTo>
                  <a:lnTo>
                    <a:pt x="0" y="11888"/>
                  </a:lnTo>
                  <a:lnTo>
                    <a:pt x="167" y="13060"/>
                  </a:lnTo>
                  <a:lnTo>
                    <a:pt x="334" y="13897"/>
                  </a:lnTo>
                  <a:lnTo>
                    <a:pt x="669" y="14902"/>
                  </a:lnTo>
                  <a:lnTo>
                    <a:pt x="1339" y="15739"/>
                  </a:lnTo>
                  <a:lnTo>
                    <a:pt x="1674" y="16744"/>
                  </a:lnTo>
                  <a:lnTo>
                    <a:pt x="2344" y="17581"/>
                  </a:lnTo>
                  <a:lnTo>
                    <a:pt x="3013" y="18418"/>
                  </a:lnTo>
                  <a:lnTo>
                    <a:pt x="3851" y="19088"/>
                  </a:lnTo>
                  <a:lnTo>
                    <a:pt x="4688" y="19758"/>
                  </a:lnTo>
                  <a:lnTo>
                    <a:pt x="5525" y="20093"/>
                  </a:lnTo>
                  <a:lnTo>
                    <a:pt x="6362" y="20762"/>
                  </a:lnTo>
                  <a:lnTo>
                    <a:pt x="7534" y="20930"/>
                  </a:lnTo>
                  <a:lnTo>
                    <a:pt x="8372" y="21432"/>
                  </a:lnTo>
                  <a:lnTo>
                    <a:pt x="9544" y="21432"/>
                  </a:lnTo>
                  <a:lnTo>
                    <a:pt x="10716" y="21600"/>
                  </a:lnTo>
                  <a:lnTo>
                    <a:pt x="11888" y="21432"/>
                  </a:lnTo>
                  <a:lnTo>
                    <a:pt x="12893" y="21432"/>
                  </a:lnTo>
                  <a:lnTo>
                    <a:pt x="13730" y="20930"/>
                  </a:lnTo>
                  <a:lnTo>
                    <a:pt x="14902" y="20762"/>
                  </a:lnTo>
                  <a:lnTo>
                    <a:pt x="15739" y="20093"/>
                  </a:lnTo>
                  <a:lnTo>
                    <a:pt x="16576" y="19758"/>
                  </a:lnTo>
                  <a:lnTo>
                    <a:pt x="17413" y="19088"/>
                  </a:lnTo>
                  <a:lnTo>
                    <a:pt x="18251" y="18418"/>
                  </a:lnTo>
                  <a:lnTo>
                    <a:pt x="18920" y="17581"/>
                  </a:lnTo>
                  <a:lnTo>
                    <a:pt x="19590" y="16744"/>
                  </a:lnTo>
                  <a:lnTo>
                    <a:pt x="20093" y="15739"/>
                  </a:lnTo>
                  <a:lnTo>
                    <a:pt x="20762" y="14902"/>
                  </a:lnTo>
                  <a:lnTo>
                    <a:pt x="20930" y="13897"/>
                  </a:lnTo>
                  <a:lnTo>
                    <a:pt x="21265" y="13060"/>
                  </a:lnTo>
                  <a:lnTo>
                    <a:pt x="21265" y="11888"/>
                  </a:lnTo>
                  <a:lnTo>
                    <a:pt x="21600" y="10883"/>
                  </a:lnTo>
                  <a:lnTo>
                    <a:pt x="21265" y="9544"/>
                  </a:lnTo>
                  <a:lnTo>
                    <a:pt x="21265" y="8372"/>
                  </a:lnTo>
                  <a:lnTo>
                    <a:pt x="20930" y="7534"/>
                  </a:lnTo>
                  <a:lnTo>
                    <a:pt x="20762" y="6530"/>
                  </a:lnTo>
                  <a:lnTo>
                    <a:pt x="20093" y="5693"/>
                  </a:lnTo>
                  <a:lnTo>
                    <a:pt x="19590" y="4855"/>
                  </a:lnTo>
                  <a:lnTo>
                    <a:pt x="18920" y="3851"/>
                  </a:lnTo>
                  <a:lnTo>
                    <a:pt x="18251" y="3013"/>
                  </a:lnTo>
                  <a:lnTo>
                    <a:pt x="17413" y="2344"/>
                  </a:lnTo>
                  <a:lnTo>
                    <a:pt x="16576" y="1841"/>
                  </a:lnTo>
                  <a:lnTo>
                    <a:pt x="15739" y="1339"/>
                  </a:lnTo>
                  <a:lnTo>
                    <a:pt x="14902" y="669"/>
                  </a:lnTo>
                  <a:lnTo>
                    <a:pt x="13730" y="502"/>
                  </a:lnTo>
                  <a:lnTo>
                    <a:pt x="12893" y="167"/>
                  </a:lnTo>
                  <a:lnTo>
                    <a:pt x="11888" y="0"/>
                  </a:lnTo>
                  <a:lnTo>
                    <a:pt x="10716" y="0"/>
                  </a:lnTo>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0491" name="AutoShape 11"/>
            <p:cNvSpPr>
              <a:spLocks/>
            </p:cNvSpPr>
            <p:nvPr/>
          </p:nvSpPr>
          <p:spPr bwMode="auto">
            <a:xfrm>
              <a:off x="0" y="53"/>
              <a:ext cx="25"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$3.00</a:t>
              </a:r>
              <a:endParaRPr lang="tr-TR"/>
            </a:p>
          </p:txBody>
        </p:sp>
        <p:sp>
          <p:nvSpPr>
            <p:cNvPr id="20492" name="AutoShape 12"/>
            <p:cNvSpPr>
              <a:spLocks/>
            </p:cNvSpPr>
            <p:nvPr/>
          </p:nvSpPr>
          <p:spPr bwMode="auto">
            <a:xfrm>
              <a:off x="6" y="72"/>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2.50</a:t>
              </a:r>
              <a:endParaRPr lang="tr-TR"/>
            </a:p>
          </p:txBody>
        </p:sp>
        <p:sp>
          <p:nvSpPr>
            <p:cNvPr id="20493" name="AutoShape 13"/>
            <p:cNvSpPr>
              <a:spLocks/>
            </p:cNvSpPr>
            <p:nvPr/>
          </p:nvSpPr>
          <p:spPr bwMode="auto">
            <a:xfrm>
              <a:off x="6" y="94"/>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2.00</a:t>
              </a:r>
              <a:endParaRPr lang="tr-TR"/>
            </a:p>
          </p:txBody>
        </p:sp>
        <p:sp>
          <p:nvSpPr>
            <p:cNvPr id="20494" name="AutoShape 14"/>
            <p:cNvSpPr>
              <a:spLocks/>
            </p:cNvSpPr>
            <p:nvPr/>
          </p:nvSpPr>
          <p:spPr bwMode="auto">
            <a:xfrm>
              <a:off x="6" y="113"/>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1.50</a:t>
              </a:r>
              <a:endParaRPr lang="tr-TR"/>
            </a:p>
          </p:txBody>
        </p:sp>
        <p:sp>
          <p:nvSpPr>
            <p:cNvPr id="20495" name="AutoShape 15"/>
            <p:cNvSpPr>
              <a:spLocks/>
            </p:cNvSpPr>
            <p:nvPr/>
          </p:nvSpPr>
          <p:spPr bwMode="auto">
            <a:xfrm>
              <a:off x="6" y="133"/>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1.00</a:t>
              </a:r>
              <a:endParaRPr lang="tr-TR"/>
            </a:p>
          </p:txBody>
        </p:sp>
        <p:sp>
          <p:nvSpPr>
            <p:cNvPr id="20496" name="AutoShape 16"/>
            <p:cNvSpPr>
              <a:spLocks/>
            </p:cNvSpPr>
            <p:nvPr/>
          </p:nvSpPr>
          <p:spPr bwMode="auto">
            <a:xfrm>
              <a:off x="6" y="154"/>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0.50</a:t>
              </a:r>
              <a:endParaRPr lang="tr-TR"/>
            </a:p>
          </p:txBody>
        </p:sp>
        <p:sp>
          <p:nvSpPr>
            <p:cNvPr id="20497" name="AutoShape 17"/>
            <p:cNvSpPr>
              <a:spLocks/>
            </p:cNvSpPr>
            <p:nvPr/>
          </p:nvSpPr>
          <p:spPr bwMode="auto">
            <a:xfrm>
              <a:off x="57"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a:t>
              </a:r>
              <a:endParaRPr lang="tr-TR"/>
            </a:p>
          </p:txBody>
        </p:sp>
        <p:sp>
          <p:nvSpPr>
            <p:cNvPr id="20498" name="AutoShape 18"/>
            <p:cNvSpPr>
              <a:spLocks/>
            </p:cNvSpPr>
            <p:nvPr/>
          </p:nvSpPr>
          <p:spPr bwMode="auto">
            <a:xfrm>
              <a:off x="41" y="186"/>
              <a:ext cx="10"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a:t>
              </a:r>
              <a:endParaRPr lang="tr-TR"/>
            </a:p>
          </p:txBody>
        </p:sp>
        <p:sp>
          <p:nvSpPr>
            <p:cNvPr id="20499" name="AutoShape 19"/>
            <p:cNvSpPr>
              <a:spLocks/>
            </p:cNvSpPr>
            <p:nvPr/>
          </p:nvSpPr>
          <p:spPr bwMode="auto">
            <a:xfrm>
              <a:off x="70"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3</a:t>
              </a:r>
              <a:endParaRPr lang="tr-TR"/>
            </a:p>
          </p:txBody>
        </p:sp>
        <p:sp>
          <p:nvSpPr>
            <p:cNvPr id="20500" name="AutoShape 20"/>
            <p:cNvSpPr>
              <a:spLocks/>
            </p:cNvSpPr>
            <p:nvPr/>
          </p:nvSpPr>
          <p:spPr bwMode="auto">
            <a:xfrm>
              <a:off x="84" y="186"/>
              <a:ext cx="10"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4</a:t>
              </a:r>
              <a:endParaRPr lang="tr-TR"/>
            </a:p>
          </p:txBody>
        </p:sp>
        <p:sp>
          <p:nvSpPr>
            <p:cNvPr id="20501" name="AutoShape 21"/>
            <p:cNvSpPr>
              <a:spLocks/>
            </p:cNvSpPr>
            <p:nvPr/>
          </p:nvSpPr>
          <p:spPr bwMode="auto">
            <a:xfrm>
              <a:off x="94"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5</a:t>
              </a:r>
              <a:endParaRPr lang="tr-TR"/>
            </a:p>
          </p:txBody>
        </p:sp>
        <p:sp>
          <p:nvSpPr>
            <p:cNvPr id="20502" name="AutoShape 22"/>
            <p:cNvSpPr>
              <a:spLocks/>
            </p:cNvSpPr>
            <p:nvPr/>
          </p:nvSpPr>
          <p:spPr bwMode="auto">
            <a:xfrm>
              <a:off x="108"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6</a:t>
              </a:r>
              <a:endParaRPr lang="tr-TR"/>
            </a:p>
          </p:txBody>
        </p:sp>
        <p:sp>
          <p:nvSpPr>
            <p:cNvPr id="20503" name="AutoShape 23"/>
            <p:cNvSpPr>
              <a:spLocks/>
            </p:cNvSpPr>
            <p:nvPr/>
          </p:nvSpPr>
          <p:spPr bwMode="auto">
            <a:xfrm>
              <a:off x="121"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7</a:t>
              </a:r>
              <a:endParaRPr lang="tr-TR"/>
            </a:p>
          </p:txBody>
        </p:sp>
        <p:sp>
          <p:nvSpPr>
            <p:cNvPr id="20504" name="AutoShape 24"/>
            <p:cNvSpPr>
              <a:spLocks/>
            </p:cNvSpPr>
            <p:nvPr/>
          </p:nvSpPr>
          <p:spPr bwMode="auto">
            <a:xfrm>
              <a:off x="135"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8</a:t>
              </a:r>
              <a:endParaRPr lang="tr-TR"/>
            </a:p>
          </p:txBody>
        </p:sp>
        <p:sp>
          <p:nvSpPr>
            <p:cNvPr id="20505" name="AutoShape 25"/>
            <p:cNvSpPr>
              <a:spLocks/>
            </p:cNvSpPr>
            <p:nvPr/>
          </p:nvSpPr>
          <p:spPr bwMode="auto">
            <a:xfrm>
              <a:off x="148"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9</a:t>
              </a:r>
              <a:endParaRPr lang="tr-TR"/>
            </a:p>
          </p:txBody>
        </p:sp>
        <p:sp>
          <p:nvSpPr>
            <p:cNvPr id="20506" name="AutoShape 26"/>
            <p:cNvSpPr>
              <a:spLocks/>
            </p:cNvSpPr>
            <p:nvPr/>
          </p:nvSpPr>
          <p:spPr bwMode="auto">
            <a:xfrm>
              <a:off x="159" y="186"/>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10</a:t>
              </a:r>
              <a:endParaRPr lang="tr-TR"/>
            </a:p>
          </p:txBody>
        </p:sp>
        <p:sp>
          <p:nvSpPr>
            <p:cNvPr id="20507" name="AutoShape 27"/>
            <p:cNvSpPr>
              <a:spLocks/>
            </p:cNvSpPr>
            <p:nvPr/>
          </p:nvSpPr>
          <p:spPr bwMode="auto">
            <a:xfrm>
              <a:off x="191" y="186"/>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12</a:t>
              </a:r>
              <a:endParaRPr lang="tr-TR"/>
            </a:p>
          </p:txBody>
        </p:sp>
        <p:sp>
          <p:nvSpPr>
            <p:cNvPr id="20508" name="AutoShape 28"/>
            <p:cNvSpPr>
              <a:spLocks/>
            </p:cNvSpPr>
            <p:nvPr/>
          </p:nvSpPr>
          <p:spPr bwMode="auto">
            <a:xfrm>
              <a:off x="175"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11</a:t>
              </a:r>
              <a:endParaRPr lang="tr-TR"/>
            </a:p>
          </p:txBody>
        </p:sp>
        <p:sp>
          <p:nvSpPr>
            <p:cNvPr id="20509" name="AutoShape 29"/>
            <p:cNvSpPr>
              <a:spLocks/>
            </p:cNvSpPr>
            <p:nvPr/>
          </p:nvSpPr>
          <p:spPr bwMode="auto">
            <a:xfrm>
              <a:off x="0" y="18"/>
              <a:ext cx="31" cy="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b="1" dirty="0" smtClean="0">
                  <a:latin typeface="Arial" pitchFamily="34" charset="0"/>
                  <a:cs typeface="Arial" pitchFamily="34" charset="0"/>
                  <a:sym typeface="Arial" pitchFamily="34" charset="0"/>
                </a:rPr>
                <a:t>P</a:t>
              </a:r>
              <a:endParaRPr lang="tr-TR" dirty="0"/>
            </a:p>
          </p:txBody>
        </p:sp>
        <p:sp>
          <p:nvSpPr>
            <p:cNvPr id="20510" name="AutoShape 30"/>
            <p:cNvSpPr>
              <a:spLocks/>
            </p:cNvSpPr>
            <p:nvPr/>
          </p:nvSpPr>
          <p:spPr bwMode="auto">
            <a:xfrm>
              <a:off x="221" y="182"/>
              <a:ext cx="69" cy="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b="1" dirty="0" smtClean="0">
                  <a:latin typeface="Arial" pitchFamily="34" charset="0"/>
                  <a:cs typeface="Arial" pitchFamily="34" charset="0"/>
                  <a:sym typeface="Arial" pitchFamily="34" charset="0"/>
                </a:rPr>
                <a:t>Q</a:t>
              </a:r>
              <a:endParaRPr lang="tr-TR" dirty="0"/>
            </a:p>
          </p:txBody>
        </p:sp>
        <p:sp>
          <p:nvSpPr>
            <p:cNvPr id="20511" name="AutoShape 31"/>
            <p:cNvSpPr>
              <a:spLocks/>
            </p:cNvSpPr>
            <p:nvPr/>
          </p:nvSpPr>
          <p:spPr bwMode="auto">
            <a:xfrm>
              <a:off x="27"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0</a:t>
              </a:r>
              <a:endParaRPr lang="tr-TR"/>
            </a:p>
          </p:txBody>
        </p:sp>
        <p:sp>
          <p:nvSpPr>
            <p:cNvPr id="20512" name="AutoShape 32"/>
            <p:cNvSpPr>
              <a:spLocks/>
            </p:cNvSpPr>
            <p:nvPr/>
          </p:nvSpPr>
          <p:spPr bwMode="auto">
            <a:xfrm>
              <a:off x="108" y="0"/>
              <a:ext cx="79" cy="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400">
                  <a:solidFill>
                    <a:srgbClr val="494076"/>
                  </a:solidFill>
                  <a:latin typeface="Arial" pitchFamily="34" charset="0"/>
                  <a:cs typeface="Arial" pitchFamily="34" charset="0"/>
                  <a:sym typeface="Arial" pitchFamily="34" charset="0"/>
                </a:rPr>
                <a:t>Ipad market </a:t>
              </a:r>
              <a:endParaRPr lang="tr-TR"/>
            </a:p>
          </p:txBody>
        </p:sp>
        <p:sp>
          <p:nvSpPr>
            <p:cNvPr id="20513" name="AutoShape 33"/>
            <p:cNvSpPr>
              <a:spLocks/>
            </p:cNvSpPr>
            <p:nvPr/>
          </p:nvSpPr>
          <p:spPr bwMode="auto">
            <a:xfrm>
              <a:off x="191" y="168"/>
              <a:ext cx="12" cy="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400" b="1">
                  <a:latin typeface="Times New Roman" pitchFamily="18" charset="0"/>
                  <a:cs typeface="Times New Roman" pitchFamily="18" charset="0"/>
                  <a:sym typeface="Times New Roman" pitchFamily="18" charset="0"/>
                </a:rPr>
                <a:t>D</a:t>
              </a:r>
              <a:endParaRPr lang="tr-TR"/>
            </a:p>
          </p:txBody>
        </p:sp>
        <p:sp>
          <p:nvSpPr>
            <p:cNvPr id="20514" name="AutoShape 34"/>
            <p:cNvSpPr>
              <a:spLocks/>
            </p:cNvSpPr>
            <p:nvPr/>
          </p:nvSpPr>
          <p:spPr bwMode="auto">
            <a:xfrm>
              <a:off x="201" y="175"/>
              <a:ext cx="11"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latin typeface="Times New Roman" pitchFamily="18" charset="0"/>
                  <a:cs typeface="Times New Roman" pitchFamily="18" charset="0"/>
                  <a:sym typeface="Times New Roman" pitchFamily="18" charset="0"/>
                </a:rPr>
                <a:t>1</a:t>
              </a:r>
              <a:endParaRPr lang="tr-TR"/>
            </a:p>
          </p:txBody>
        </p:sp>
      </p:grpSp>
      <p:grpSp>
        <p:nvGrpSpPr>
          <p:cNvPr id="3" name="Group 35"/>
          <p:cNvGrpSpPr>
            <a:grpSpLocks/>
          </p:cNvGrpSpPr>
          <p:nvPr/>
        </p:nvGrpSpPr>
        <p:grpSpPr bwMode="auto">
          <a:xfrm>
            <a:off x="5338763" y="3733800"/>
            <a:ext cx="3132137" cy="2449513"/>
            <a:chOff x="0" y="0"/>
            <a:chExt cx="247" cy="193"/>
          </a:xfrm>
        </p:grpSpPr>
        <p:sp>
          <p:nvSpPr>
            <p:cNvPr id="20516" name="Line 36"/>
            <p:cNvSpPr>
              <a:spLocks noChangeShapeType="1"/>
            </p:cNvSpPr>
            <p:nvPr/>
          </p:nvSpPr>
          <p:spPr bwMode="auto">
            <a:xfrm>
              <a:off x="32" y="23"/>
              <a:ext cx="1" cy="156"/>
            </a:xfrm>
            <a:prstGeom prst="line">
              <a:avLst/>
            </a:prstGeom>
            <a:noFill/>
            <a:ln w="3175" cap="flat" cmpd="sng">
              <a:solidFill>
                <a:srgbClr val="000000"/>
              </a:solidFill>
              <a:prstDash val="solid"/>
              <a:round/>
              <a:headEnd/>
              <a:tailEnd/>
            </a:ln>
            <a:effectLst/>
          </p:spPr>
          <p:txBody>
            <a:bodyPr/>
            <a:lstStyle/>
            <a:p>
              <a:endParaRPr lang="tr-TR"/>
            </a:p>
          </p:txBody>
        </p:sp>
        <p:sp>
          <p:nvSpPr>
            <p:cNvPr id="20517" name="Line 37"/>
            <p:cNvSpPr>
              <a:spLocks noChangeShapeType="1"/>
            </p:cNvSpPr>
            <p:nvPr/>
          </p:nvSpPr>
          <p:spPr bwMode="auto">
            <a:xfrm>
              <a:off x="10" y="178"/>
              <a:ext cx="202" cy="1"/>
            </a:xfrm>
            <a:prstGeom prst="line">
              <a:avLst/>
            </a:prstGeom>
            <a:noFill/>
            <a:ln w="3175" cap="flat" cmpd="sng">
              <a:solidFill>
                <a:srgbClr val="000000"/>
              </a:solidFill>
              <a:prstDash val="solid"/>
              <a:round/>
              <a:headEnd/>
              <a:tailEnd/>
            </a:ln>
            <a:effectLst/>
          </p:spPr>
          <p:txBody>
            <a:bodyPr/>
            <a:lstStyle/>
            <a:p>
              <a:endParaRPr lang="tr-TR"/>
            </a:p>
          </p:txBody>
        </p:sp>
        <p:sp>
          <p:nvSpPr>
            <p:cNvPr id="20518" name="Line 38"/>
            <p:cNvSpPr>
              <a:spLocks noChangeShapeType="1"/>
            </p:cNvSpPr>
            <p:nvPr/>
          </p:nvSpPr>
          <p:spPr bwMode="auto">
            <a:xfrm>
              <a:off x="32" y="37"/>
              <a:ext cx="166" cy="142"/>
            </a:xfrm>
            <a:prstGeom prst="line">
              <a:avLst/>
            </a:prstGeom>
            <a:noFill/>
            <a:ln w="3175" cap="flat" cmpd="sng">
              <a:solidFill>
                <a:srgbClr val="000000"/>
              </a:solidFill>
              <a:prstDash val="solid"/>
              <a:round/>
              <a:headEnd/>
              <a:tailEnd/>
            </a:ln>
            <a:effectLst/>
          </p:spPr>
          <p:txBody>
            <a:bodyPr/>
            <a:lstStyle/>
            <a:p>
              <a:endParaRPr lang="tr-TR"/>
            </a:p>
          </p:txBody>
        </p:sp>
        <p:sp>
          <p:nvSpPr>
            <p:cNvPr id="20519" name="AutoShape 39"/>
            <p:cNvSpPr>
              <a:spLocks/>
            </p:cNvSpPr>
            <p:nvPr/>
          </p:nvSpPr>
          <p:spPr bwMode="auto">
            <a:xfrm>
              <a:off x="192" y="175"/>
              <a:ext cx="6"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9470" y="0"/>
                  </a:lnTo>
                  <a:lnTo>
                    <a:pt x="8473" y="329"/>
                  </a:lnTo>
                  <a:lnTo>
                    <a:pt x="7643" y="494"/>
                  </a:lnTo>
                  <a:lnTo>
                    <a:pt x="6479" y="659"/>
                  </a:lnTo>
                  <a:lnTo>
                    <a:pt x="5649" y="1319"/>
                  </a:lnTo>
                  <a:lnTo>
                    <a:pt x="4818" y="1813"/>
                  </a:lnTo>
                  <a:lnTo>
                    <a:pt x="3987" y="2473"/>
                  </a:lnTo>
                  <a:lnTo>
                    <a:pt x="2990" y="3132"/>
                  </a:lnTo>
                  <a:lnTo>
                    <a:pt x="2326" y="3957"/>
                  </a:lnTo>
                  <a:lnTo>
                    <a:pt x="1827" y="4781"/>
                  </a:lnTo>
                  <a:lnTo>
                    <a:pt x="1329" y="5606"/>
                  </a:lnTo>
                  <a:lnTo>
                    <a:pt x="664" y="6595"/>
                  </a:lnTo>
                  <a:lnTo>
                    <a:pt x="498" y="7584"/>
                  </a:lnTo>
                  <a:lnTo>
                    <a:pt x="166" y="8409"/>
                  </a:lnTo>
                  <a:lnTo>
                    <a:pt x="0" y="9563"/>
                  </a:lnTo>
                  <a:lnTo>
                    <a:pt x="0" y="10882"/>
                  </a:lnTo>
                  <a:lnTo>
                    <a:pt x="0" y="11871"/>
                  </a:lnTo>
                  <a:lnTo>
                    <a:pt x="166" y="13025"/>
                  </a:lnTo>
                  <a:lnTo>
                    <a:pt x="498" y="13850"/>
                  </a:lnTo>
                  <a:lnTo>
                    <a:pt x="664" y="14839"/>
                  </a:lnTo>
                  <a:lnTo>
                    <a:pt x="1329" y="15664"/>
                  </a:lnTo>
                  <a:lnTo>
                    <a:pt x="1827" y="16818"/>
                  </a:lnTo>
                  <a:lnTo>
                    <a:pt x="2326" y="17477"/>
                  </a:lnTo>
                  <a:lnTo>
                    <a:pt x="2990" y="18302"/>
                  </a:lnTo>
                  <a:lnTo>
                    <a:pt x="3987" y="18961"/>
                  </a:lnTo>
                  <a:lnTo>
                    <a:pt x="4818" y="19621"/>
                  </a:lnTo>
                  <a:lnTo>
                    <a:pt x="5649" y="20280"/>
                  </a:lnTo>
                  <a:lnTo>
                    <a:pt x="6479" y="20610"/>
                  </a:lnTo>
                  <a:lnTo>
                    <a:pt x="7643" y="20940"/>
                  </a:lnTo>
                  <a:lnTo>
                    <a:pt x="8473" y="21270"/>
                  </a:lnTo>
                  <a:lnTo>
                    <a:pt x="9470" y="21270"/>
                  </a:lnTo>
                  <a:lnTo>
                    <a:pt x="10800" y="21600"/>
                  </a:lnTo>
                  <a:lnTo>
                    <a:pt x="11963" y="21270"/>
                  </a:lnTo>
                  <a:lnTo>
                    <a:pt x="12960" y="21270"/>
                  </a:lnTo>
                  <a:lnTo>
                    <a:pt x="13790" y="20940"/>
                  </a:lnTo>
                  <a:lnTo>
                    <a:pt x="14953" y="20610"/>
                  </a:lnTo>
                  <a:lnTo>
                    <a:pt x="15784" y="20280"/>
                  </a:lnTo>
                  <a:lnTo>
                    <a:pt x="16947" y="19621"/>
                  </a:lnTo>
                  <a:lnTo>
                    <a:pt x="17612" y="18961"/>
                  </a:lnTo>
                  <a:lnTo>
                    <a:pt x="18443" y="18302"/>
                  </a:lnTo>
                  <a:lnTo>
                    <a:pt x="19107" y="17477"/>
                  </a:lnTo>
                  <a:lnTo>
                    <a:pt x="19772" y="16818"/>
                  </a:lnTo>
                  <a:lnTo>
                    <a:pt x="20436" y="15664"/>
                  </a:lnTo>
                  <a:lnTo>
                    <a:pt x="20769" y="14839"/>
                  </a:lnTo>
                  <a:lnTo>
                    <a:pt x="20935" y="13850"/>
                  </a:lnTo>
                  <a:lnTo>
                    <a:pt x="21433" y="13025"/>
                  </a:lnTo>
                  <a:lnTo>
                    <a:pt x="21433" y="11871"/>
                  </a:lnTo>
                  <a:lnTo>
                    <a:pt x="21600" y="10882"/>
                  </a:lnTo>
                  <a:lnTo>
                    <a:pt x="21433" y="9563"/>
                  </a:lnTo>
                  <a:lnTo>
                    <a:pt x="21433" y="8409"/>
                  </a:lnTo>
                  <a:lnTo>
                    <a:pt x="20935" y="7584"/>
                  </a:lnTo>
                  <a:lnTo>
                    <a:pt x="20769" y="6595"/>
                  </a:lnTo>
                  <a:lnTo>
                    <a:pt x="20436" y="5606"/>
                  </a:lnTo>
                  <a:lnTo>
                    <a:pt x="19772" y="4781"/>
                  </a:lnTo>
                  <a:lnTo>
                    <a:pt x="19107" y="3957"/>
                  </a:lnTo>
                  <a:lnTo>
                    <a:pt x="18443" y="3132"/>
                  </a:lnTo>
                  <a:lnTo>
                    <a:pt x="17612" y="2473"/>
                  </a:lnTo>
                  <a:lnTo>
                    <a:pt x="16947" y="1813"/>
                  </a:lnTo>
                  <a:lnTo>
                    <a:pt x="15784" y="1319"/>
                  </a:lnTo>
                  <a:lnTo>
                    <a:pt x="14953" y="659"/>
                  </a:lnTo>
                  <a:lnTo>
                    <a:pt x="13790" y="494"/>
                  </a:lnTo>
                  <a:lnTo>
                    <a:pt x="12960" y="329"/>
                  </a:lnTo>
                  <a:lnTo>
                    <a:pt x="11963" y="0"/>
                  </a:lnTo>
                  <a:lnTo>
                    <a:pt x="10800" y="0"/>
                  </a:lnTo>
                  <a:close/>
                </a:path>
              </a:pathLst>
            </a:custGeom>
            <a:solidFill>
              <a:srgbClr val="000000"/>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0520" name="AutoShape 40"/>
            <p:cNvSpPr>
              <a:spLocks/>
            </p:cNvSpPr>
            <p:nvPr/>
          </p:nvSpPr>
          <p:spPr bwMode="auto">
            <a:xfrm>
              <a:off x="192" y="175"/>
              <a:ext cx="6"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9470" y="0"/>
                  </a:lnTo>
                  <a:lnTo>
                    <a:pt x="8473" y="329"/>
                  </a:lnTo>
                  <a:lnTo>
                    <a:pt x="7643" y="494"/>
                  </a:lnTo>
                  <a:lnTo>
                    <a:pt x="6479" y="659"/>
                  </a:lnTo>
                  <a:lnTo>
                    <a:pt x="5649" y="1319"/>
                  </a:lnTo>
                  <a:lnTo>
                    <a:pt x="4818" y="1813"/>
                  </a:lnTo>
                  <a:lnTo>
                    <a:pt x="3987" y="2473"/>
                  </a:lnTo>
                  <a:lnTo>
                    <a:pt x="2990" y="3132"/>
                  </a:lnTo>
                  <a:lnTo>
                    <a:pt x="2326" y="3957"/>
                  </a:lnTo>
                  <a:lnTo>
                    <a:pt x="1827" y="4781"/>
                  </a:lnTo>
                  <a:lnTo>
                    <a:pt x="1329" y="5606"/>
                  </a:lnTo>
                  <a:lnTo>
                    <a:pt x="664" y="6595"/>
                  </a:lnTo>
                  <a:lnTo>
                    <a:pt x="498" y="7584"/>
                  </a:lnTo>
                  <a:lnTo>
                    <a:pt x="166" y="8409"/>
                  </a:lnTo>
                  <a:lnTo>
                    <a:pt x="0" y="9563"/>
                  </a:lnTo>
                  <a:lnTo>
                    <a:pt x="0" y="10882"/>
                  </a:lnTo>
                  <a:lnTo>
                    <a:pt x="0" y="11871"/>
                  </a:lnTo>
                  <a:lnTo>
                    <a:pt x="166" y="13025"/>
                  </a:lnTo>
                  <a:lnTo>
                    <a:pt x="498" y="13850"/>
                  </a:lnTo>
                  <a:lnTo>
                    <a:pt x="664" y="14839"/>
                  </a:lnTo>
                  <a:lnTo>
                    <a:pt x="1329" y="15664"/>
                  </a:lnTo>
                  <a:lnTo>
                    <a:pt x="1827" y="16818"/>
                  </a:lnTo>
                  <a:lnTo>
                    <a:pt x="2326" y="17477"/>
                  </a:lnTo>
                  <a:lnTo>
                    <a:pt x="2990" y="18302"/>
                  </a:lnTo>
                  <a:lnTo>
                    <a:pt x="3987" y="18961"/>
                  </a:lnTo>
                  <a:lnTo>
                    <a:pt x="4818" y="19621"/>
                  </a:lnTo>
                  <a:lnTo>
                    <a:pt x="5649" y="20280"/>
                  </a:lnTo>
                  <a:lnTo>
                    <a:pt x="6479" y="20610"/>
                  </a:lnTo>
                  <a:lnTo>
                    <a:pt x="7643" y="20940"/>
                  </a:lnTo>
                  <a:lnTo>
                    <a:pt x="8473" y="21270"/>
                  </a:lnTo>
                  <a:lnTo>
                    <a:pt x="9470" y="21270"/>
                  </a:lnTo>
                  <a:lnTo>
                    <a:pt x="10800" y="21600"/>
                  </a:lnTo>
                  <a:lnTo>
                    <a:pt x="11963" y="21270"/>
                  </a:lnTo>
                  <a:lnTo>
                    <a:pt x="12960" y="21270"/>
                  </a:lnTo>
                  <a:lnTo>
                    <a:pt x="13790" y="20940"/>
                  </a:lnTo>
                  <a:lnTo>
                    <a:pt x="14953" y="20610"/>
                  </a:lnTo>
                  <a:lnTo>
                    <a:pt x="15784" y="20280"/>
                  </a:lnTo>
                  <a:lnTo>
                    <a:pt x="16947" y="19621"/>
                  </a:lnTo>
                  <a:lnTo>
                    <a:pt x="17612" y="18961"/>
                  </a:lnTo>
                  <a:lnTo>
                    <a:pt x="18443" y="18302"/>
                  </a:lnTo>
                  <a:lnTo>
                    <a:pt x="19107" y="17477"/>
                  </a:lnTo>
                  <a:lnTo>
                    <a:pt x="19772" y="16818"/>
                  </a:lnTo>
                  <a:lnTo>
                    <a:pt x="20436" y="15664"/>
                  </a:lnTo>
                  <a:lnTo>
                    <a:pt x="20769" y="14839"/>
                  </a:lnTo>
                  <a:lnTo>
                    <a:pt x="20935" y="13850"/>
                  </a:lnTo>
                  <a:lnTo>
                    <a:pt x="21433" y="13025"/>
                  </a:lnTo>
                  <a:lnTo>
                    <a:pt x="21433" y="11871"/>
                  </a:lnTo>
                  <a:lnTo>
                    <a:pt x="21600" y="10882"/>
                  </a:lnTo>
                  <a:lnTo>
                    <a:pt x="21433" y="9563"/>
                  </a:lnTo>
                  <a:lnTo>
                    <a:pt x="21433" y="8409"/>
                  </a:lnTo>
                  <a:lnTo>
                    <a:pt x="20935" y="7584"/>
                  </a:lnTo>
                  <a:lnTo>
                    <a:pt x="20769" y="6595"/>
                  </a:lnTo>
                  <a:lnTo>
                    <a:pt x="20436" y="5606"/>
                  </a:lnTo>
                  <a:lnTo>
                    <a:pt x="19772" y="4781"/>
                  </a:lnTo>
                  <a:lnTo>
                    <a:pt x="19107" y="3957"/>
                  </a:lnTo>
                  <a:lnTo>
                    <a:pt x="18443" y="3132"/>
                  </a:lnTo>
                  <a:lnTo>
                    <a:pt x="17612" y="2473"/>
                  </a:lnTo>
                  <a:lnTo>
                    <a:pt x="16947" y="1813"/>
                  </a:lnTo>
                  <a:lnTo>
                    <a:pt x="15784" y="1319"/>
                  </a:lnTo>
                  <a:lnTo>
                    <a:pt x="14953" y="659"/>
                  </a:lnTo>
                  <a:lnTo>
                    <a:pt x="13790" y="494"/>
                  </a:lnTo>
                  <a:lnTo>
                    <a:pt x="12960" y="329"/>
                  </a:lnTo>
                  <a:lnTo>
                    <a:pt x="11963" y="0"/>
                  </a:lnTo>
                  <a:lnTo>
                    <a:pt x="10800" y="0"/>
                  </a:lnTo>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0521" name="AutoShape 41"/>
            <p:cNvSpPr>
              <a:spLocks/>
            </p:cNvSpPr>
            <p:nvPr/>
          </p:nvSpPr>
          <p:spPr bwMode="auto">
            <a:xfrm>
              <a:off x="29" y="34"/>
              <a:ext cx="6"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lnTo>
                    <a:pt x="9470" y="0"/>
                  </a:lnTo>
                  <a:lnTo>
                    <a:pt x="8307" y="166"/>
                  </a:lnTo>
                  <a:lnTo>
                    <a:pt x="7476" y="332"/>
                  </a:lnTo>
                  <a:lnTo>
                    <a:pt x="6479" y="664"/>
                  </a:lnTo>
                  <a:lnTo>
                    <a:pt x="5483" y="1329"/>
                  </a:lnTo>
                  <a:lnTo>
                    <a:pt x="4652" y="1661"/>
                  </a:lnTo>
                  <a:lnTo>
                    <a:pt x="3821" y="2326"/>
                  </a:lnTo>
                  <a:lnTo>
                    <a:pt x="2990" y="2990"/>
                  </a:lnTo>
                  <a:lnTo>
                    <a:pt x="2326" y="3821"/>
                  </a:lnTo>
                  <a:lnTo>
                    <a:pt x="1661" y="4652"/>
                  </a:lnTo>
                  <a:lnTo>
                    <a:pt x="1163" y="5649"/>
                  </a:lnTo>
                  <a:lnTo>
                    <a:pt x="664" y="6479"/>
                  </a:lnTo>
                  <a:lnTo>
                    <a:pt x="332" y="7476"/>
                  </a:lnTo>
                  <a:lnTo>
                    <a:pt x="166" y="8473"/>
                  </a:lnTo>
                  <a:lnTo>
                    <a:pt x="0" y="9470"/>
                  </a:lnTo>
                  <a:lnTo>
                    <a:pt x="0" y="10800"/>
                  </a:lnTo>
                  <a:lnTo>
                    <a:pt x="0" y="11796"/>
                  </a:lnTo>
                  <a:lnTo>
                    <a:pt x="166" y="12960"/>
                  </a:lnTo>
                  <a:lnTo>
                    <a:pt x="332" y="13790"/>
                  </a:lnTo>
                  <a:lnTo>
                    <a:pt x="664" y="14953"/>
                  </a:lnTo>
                  <a:lnTo>
                    <a:pt x="1163" y="15784"/>
                  </a:lnTo>
                  <a:lnTo>
                    <a:pt x="1661" y="16615"/>
                  </a:lnTo>
                  <a:lnTo>
                    <a:pt x="2326" y="17446"/>
                  </a:lnTo>
                  <a:lnTo>
                    <a:pt x="2990" y="18276"/>
                  </a:lnTo>
                  <a:lnTo>
                    <a:pt x="3821" y="18941"/>
                  </a:lnTo>
                  <a:lnTo>
                    <a:pt x="4652" y="19606"/>
                  </a:lnTo>
                  <a:lnTo>
                    <a:pt x="5483" y="20104"/>
                  </a:lnTo>
                  <a:lnTo>
                    <a:pt x="6479" y="20769"/>
                  </a:lnTo>
                  <a:lnTo>
                    <a:pt x="7476" y="20935"/>
                  </a:lnTo>
                  <a:lnTo>
                    <a:pt x="8307" y="21433"/>
                  </a:lnTo>
                  <a:lnTo>
                    <a:pt x="9470" y="21433"/>
                  </a:lnTo>
                  <a:lnTo>
                    <a:pt x="10799" y="21600"/>
                  </a:lnTo>
                  <a:lnTo>
                    <a:pt x="11796" y="21433"/>
                  </a:lnTo>
                  <a:lnTo>
                    <a:pt x="12960" y="21433"/>
                  </a:lnTo>
                  <a:lnTo>
                    <a:pt x="13790" y="20935"/>
                  </a:lnTo>
                  <a:lnTo>
                    <a:pt x="14787" y="20769"/>
                  </a:lnTo>
                  <a:lnTo>
                    <a:pt x="15784" y="20104"/>
                  </a:lnTo>
                  <a:lnTo>
                    <a:pt x="16615" y="19606"/>
                  </a:lnTo>
                  <a:lnTo>
                    <a:pt x="17446" y="18941"/>
                  </a:lnTo>
                  <a:lnTo>
                    <a:pt x="18276" y="18276"/>
                  </a:lnTo>
                  <a:lnTo>
                    <a:pt x="18941" y="17446"/>
                  </a:lnTo>
                  <a:lnTo>
                    <a:pt x="19606" y="16615"/>
                  </a:lnTo>
                  <a:lnTo>
                    <a:pt x="20104" y="15784"/>
                  </a:lnTo>
                  <a:lnTo>
                    <a:pt x="20769" y="14953"/>
                  </a:lnTo>
                  <a:lnTo>
                    <a:pt x="20935" y="13790"/>
                  </a:lnTo>
                  <a:lnTo>
                    <a:pt x="21433" y="12960"/>
                  </a:lnTo>
                  <a:lnTo>
                    <a:pt x="21433" y="11796"/>
                  </a:lnTo>
                  <a:lnTo>
                    <a:pt x="21600" y="10800"/>
                  </a:lnTo>
                  <a:lnTo>
                    <a:pt x="21433" y="9470"/>
                  </a:lnTo>
                  <a:lnTo>
                    <a:pt x="21433" y="8473"/>
                  </a:lnTo>
                  <a:lnTo>
                    <a:pt x="20935" y="7476"/>
                  </a:lnTo>
                  <a:lnTo>
                    <a:pt x="20769" y="6479"/>
                  </a:lnTo>
                  <a:lnTo>
                    <a:pt x="20104" y="5649"/>
                  </a:lnTo>
                  <a:lnTo>
                    <a:pt x="19606" y="4652"/>
                  </a:lnTo>
                  <a:lnTo>
                    <a:pt x="18941" y="3821"/>
                  </a:lnTo>
                  <a:lnTo>
                    <a:pt x="18276" y="2990"/>
                  </a:lnTo>
                  <a:lnTo>
                    <a:pt x="17446" y="2326"/>
                  </a:lnTo>
                  <a:lnTo>
                    <a:pt x="16615" y="1661"/>
                  </a:lnTo>
                  <a:lnTo>
                    <a:pt x="15784" y="1329"/>
                  </a:lnTo>
                  <a:lnTo>
                    <a:pt x="14787" y="664"/>
                  </a:lnTo>
                  <a:lnTo>
                    <a:pt x="13790" y="332"/>
                  </a:lnTo>
                  <a:lnTo>
                    <a:pt x="12960" y="166"/>
                  </a:lnTo>
                  <a:lnTo>
                    <a:pt x="11796" y="0"/>
                  </a:lnTo>
                  <a:lnTo>
                    <a:pt x="10799" y="0"/>
                  </a:lnTo>
                  <a:close/>
                </a:path>
              </a:pathLst>
            </a:custGeom>
            <a:solidFill>
              <a:srgbClr val="000000"/>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0522" name="AutoShape 42"/>
            <p:cNvSpPr>
              <a:spLocks/>
            </p:cNvSpPr>
            <p:nvPr/>
          </p:nvSpPr>
          <p:spPr bwMode="auto">
            <a:xfrm>
              <a:off x="29" y="34"/>
              <a:ext cx="6"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lnTo>
                    <a:pt x="9470" y="0"/>
                  </a:lnTo>
                  <a:lnTo>
                    <a:pt x="8307" y="166"/>
                  </a:lnTo>
                  <a:lnTo>
                    <a:pt x="7476" y="332"/>
                  </a:lnTo>
                  <a:lnTo>
                    <a:pt x="6479" y="664"/>
                  </a:lnTo>
                  <a:lnTo>
                    <a:pt x="5483" y="1329"/>
                  </a:lnTo>
                  <a:lnTo>
                    <a:pt x="4652" y="1661"/>
                  </a:lnTo>
                  <a:lnTo>
                    <a:pt x="3821" y="2326"/>
                  </a:lnTo>
                  <a:lnTo>
                    <a:pt x="2990" y="2990"/>
                  </a:lnTo>
                  <a:lnTo>
                    <a:pt x="2326" y="3821"/>
                  </a:lnTo>
                  <a:lnTo>
                    <a:pt x="1661" y="4652"/>
                  </a:lnTo>
                  <a:lnTo>
                    <a:pt x="1163" y="5649"/>
                  </a:lnTo>
                  <a:lnTo>
                    <a:pt x="664" y="6479"/>
                  </a:lnTo>
                  <a:lnTo>
                    <a:pt x="332" y="7476"/>
                  </a:lnTo>
                  <a:lnTo>
                    <a:pt x="166" y="8473"/>
                  </a:lnTo>
                  <a:lnTo>
                    <a:pt x="0" y="9470"/>
                  </a:lnTo>
                  <a:lnTo>
                    <a:pt x="0" y="10800"/>
                  </a:lnTo>
                  <a:lnTo>
                    <a:pt x="0" y="11796"/>
                  </a:lnTo>
                  <a:lnTo>
                    <a:pt x="166" y="12960"/>
                  </a:lnTo>
                  <a:lnTo>
                    <a:pt x="332" y="13790"/>
                  </a:lnTo>
                  <a:lnTo>
                    <a:pt x="664" y="14953"/>
                  </a:lnTo>
                  <a:lnTo>
                    <a:pt x="1163" y="15784"/>
                  </a:lnTo>
                  <a:lnTo>
                    <a:pt x="1661" y="16615"/>
                  </a:lnTo>
                  <a:lnTo>
                    <a:pt x="2326" y="17446"/>
                  </a:lnTo>
                  <a:lnTo>
                    <a:pt x="2990" y="18276"/>
                  </a:lnTo>
                  <a:lnTo>
                    <a:pt x="3821" y="18941"/>
                  </a:lnTo>
                  <a:lnTo>
                    <a:pt x="4652" y="19606"/>
                  </a:lnTo>
                  <a:lnTo>
                    <a:pt x="5483" y="20104"/>
                  </a:lnTo>
                  <a:lnTo>
                    <a:pt x="6479" y="20769"/>
                  </a:lnTo>
                  <a:lnTo>
                    <a:pt x="7476" y="20935"/>
                  </a:lnTo>
                  <a:lnTo>
                    <a:pt x="8307" y="21433"/>
                  </a:lnTo>
                  <a:lnTo>
                    <a:pt x="9470" y="21433"/>
                  </a:lnTo>
                  <a:lnTo>
                    <a:pt x="10799" y="21600"/>
                  </a:lnTo>
                  <a:lnTo>
                    <a:pt x="11796" y="21433"/>
                  </a:lnTo>
                  <a:lnTo>
                    <a:pt x="12960" y="21433"/>
                  </a:lnTo>
                  <a:lnTo>
                    <a:pt x="13790" y="20935"/>
                  </a:lnTo>
                  <a:lnTo>
                    <a:pt x="14787" y="20769"/>
                  </a:lnTo>
                  <a:lnTo>
                    <a:pt x="15784" y="20104"/>
                  </a:lnTo>
                  <a:lnTo>
                    <a:pt x="16615" y="19606"/>
                  </a:lnTo>
                  <a:lnTo>
                    <a:pt x="17446" y="18941"/>
                  </a:lnTo>
                  <a:lnTo>
                    <a:pt x="18276" y="18276"/>
                  </a:lnTo>
                  <a:lnTo>
                    <a:pt x="18941" y="17446"/>
                  </a:lnTo>
                  <a:lnTo>
                    <a:pt x="19606" y="16615"/>
                  </a:lnTo>
                  <a:lnTo>
                    <a:pt x="20104" y="15784"/>
                  </a:lnTo>
                  <a:lnTo>
                    <a:pt x="20769" y="14953"/>
                  </a:lnTo>
                  <a:lnTo>
                    <a:pt x="20935" y="13790"/>
                  </a:lnTo>
                  <a:lnTo>
                    <a:pt x="21433" y="12960"/>
                  </a:lnTo>
                  <a:lnTo>
                    <a:pt x="21433" y="11796"/>
                  </a:lnTo>
                  <a:lnTo>
                    <a:pt x="21600" y="10800"/>
                  </a:lnTo>
                  <a:lnTo>
                    <a:pt x="21433" y="9470"/>
                  </a:lnTo>
                  <a:lnTo>
                    <a:pt x="21433" y="8473"/>
                  </a:lnTo>
                  <a:lnTo>
                    <a:pt x="20935" y="7476"/>
                  </a:lnTo>
                  <a:lnTo>
                    <a:pt x="20769" y="6479"/>
                  </a:lnTo>
                  <a:lnTo>
                    <a:pt x="20104" y="5649"/>
                  </a:lnTo>
                  <a:lnTo>
                    <a:pt x="19606" y="4652"/>
                  </a:lnTo>
                  <a:lnTo>
                    <a:pt x="18941" y="3821"/>
                  </a:lnTo>
                  <a:lnTo>
                    <a:pt x="18276" y="2990"/>
                  </a:lnTo>
                  <a:lnTo>
                    <a:pt x="17446" y="2326"/>
                  </a:lnTo>
                  <a:lnTo>
                    <a:pt x="16615" y="1661"/>
                  </a:lnTo>
                  <a:lnTo>
                    <a:pt x="15784" y="1329"/>
                  </a:lnTo>
                  <a:lnTo>
                    <a:pt x="14787" y="664"/>
                  </a:lnTo>
                  <a:lnTo>
                    <a:pt x="13790" y="332"/>
                  </a:lnTo>
                  <a:lnTo>
                    <a:pt x="12960" y="166"/>
                  </a:lnTo>
                  <a:lnTo>
                    <a:pt x="11796" y="0"/>
                  </a:lnTo>
                  <a:lnTo>
                    <a:pt x="10799" y="0"/>
                  </a:lnTo>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0523" name="AutoShape 43"/>
            <p:cNvSpPr>
              <a:spLocks/>
            </p:cNvSpPr>
            <p:nvPr/>
          </p:nvSpPr>
          <p:spPr bwMode="auto">
            <a:xfrm>
              <a:off x="0" y="30"/>
              <a:ext cx="24"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$3.00</a:t>
              </a:r>
              <a:endParaRPr lang="tr-TR"/>
            </a:p>
          </p:txBody>
        </p:sp>
        <p:sp>
          <p:nvSpPr>
            <p:cNvPr id="20524" name="AutoShape 44"/>
            <p:cNvSpPr>
              <a:spLocks/>
            </p:cNvSpPr>
            <p:nvPr/>
          </p:nvSpPr>
          <p:spPr bwMode="auto">
            <a:xfrm>
              <a:off x="5" y="52"/>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2.50</a:t>
              </a:r>
              <a:endParaRPr lang="tr-TR"/>
            </a:p>
          </p:txBody>
        </p:sp>
        <p:sp>
          <p:nvSpPr>
            <p:cNvPr id="20525" name="AutoShape 45"/>
            <p:cNvSpPr>
              <a:spLocks/>
            </p:cNvSpPr>
            <p:nvPr/>
          </p:nvSpPr>
          <p:spPr bwMode="auto">
            <a:xfrm>
              <a:off x="5" y="76"/>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2.00</a:t>
              </a:r>
              <a:endParaRPr lang="tr-TR"/>
            </a:p>
          </p:txBody>
        </p:sp>
        <p:sp>
          <p:nvSpPr>
            <p:cNvPr id="20526" name="AutoShape 46"/>
            <p:cNvSpPr>
              <a:spLocks/>
            </p:cNvSpPr>
            <p:nvPr/>
          </p:nvSpPr>
          <p:spPr bwMode="auto">
            <a:xfrm>
              <a:off x="5" y="98"/>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1.50</a:t>
              </a:r>
              <a:endParaRPr lang="tr-TR"/>
            </a:p>
          </p:txBody>
        </p:sp>
        <p:sp>
          <p:nvSpPr>
            <p:cNvPr id="20527" name="AutoShape 47"/>
            <p:cNvSpPr>
              <a:spLocks/>
            </p:cNvSpPr>
            <p:nvPr/>
          </p:nvSpPr>
          <p:spPr bwMode="auto">
            <a:xfrm>
              <a:off x="5" y="120"/>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1.00</a:t>
              </a:r>
              <a:endParaRPr lang="tr-TR"/>
            </a:p>
          </p:txBody>
        </p:sp>
        <p:sp>
          <p:nvSpPr>
            <p:cNvPr id="20528" name="AutoShape 48"/>
            <p:cNvSpPr>
              <a:spLocks/>
            </p:cNvSpPr>
            <p:nvPr/>
          </p:nvSpPr>
          <p:spPr bwMode="auto">
            <a:xfrm>
              <a:off x="5" y="144"/>
              <a:ext cx="1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0.50</a:t>
              </a:r>
              <a:endParaRPr lang="tr-TR"/>
            </a:p>
          </p:txBody>
        </p:sp>
        <p:sp>
          <p:nvSpPr>
            <p:cNvPr id="20529" name="AutoShape 49"/>
            <p:cNvSpPr>
              <a:spLocks/>
            </p:cNvSpPr>
            <p:nvPr/>
          </p:nvSpPr>
          <p:spPr bwMode="auto">
            <a:xfrm>
              <a:off x="56"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a:t>
              </a:r>
              <a:endParaRPr lang="tr-TR"/>
            </a:p>
          </p:txBody>
        </p:sp>
        <p:sp>
          <p:nvSpPr>
            <p:cNvPr id="20530" name="AutoShape 50"/>
            <p:cNvSpPr>
              <a:spLocks/>
            </p:cNvSpPr>
            <p:nvPr/>
          </p:nvSpPr>
          <p:spPr bwMode="auto">
            <a:xfrm>
              <a:off x="40"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a:t>
              </a:r>
              <a:endParaRPr lang="tr-TR"/>
            </a:p>
          </p:txBody>
        </p:sp>
        <p:sp>
          <p:nvSpPr>
            <p:cNvPr id="20531" name="AutoShape 51"/>
            <p:cNvSpPr>
              <a:spLocks/>
            </p:cNvSpPr>
            <p:nvPr/>
          </p:nvSpPr>
          <p:spPr bwMode="auto">
            <a:xfrm>
              <a:off x="70"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3</a:t>
              </a:r>
              <a:endParaRPr lang="tr-TR"/>
            </a:p>
          </p:txBody>
        </p:sp>
        <p:sp>
          <p:nvSpPr>
            <p:cNvPr id="20532" name="AutoShape 52"/>
            <p:cNvSpPr>
              <a:spLocks/>
            </p:cNvSpPr>
            <p:nvPr/>
          </p:nvSpPr>
          <p:spPr bwMode="auto">
            <a:xfrm>
              <a:off x="84"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4</a:t>
              </a:r>
              <a:endParaRPr lang="tr-TR"/>
            </a:p>
          </p:txBody>
        </p:sp>
        <p:sp>
          <p:nvSpPr>
            <p:cNvPr id="20533" name="AutoShape 53"/>
            <p:cNvSpPr>
              <a:spLocks/>
            </p:cNvSpPr>
            <p:nvPr/>
          </p:nvSpPr>
          <p:spPr bwMode="auto">
            <a:xfrm>
              <a:off x="94"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5</a:t>
              </a:r>
              <a:endParaRPr lang="tr-TR"/>
            </a:p>
          </p:txBody>
        </p:sp>
        <p:sp>
          <p:nvSpPr>
            <p:cNvPr id="20534" name="AutoShape 54"/>
            <p:cNvSpPr>
              <a:spLocks/>
            </p:cNvSpPr>
            <p:nvPr/>
          </p:nvSpPr>
          <p:spPr bwMode="auto">
            <a:xfrm>
              <a:off x="108"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6</a:t>
              </a:r>
              <a:endParaRPr lang="tr-TR"/>
            </a:p>
          </p:txBody>
        </p:sp>
        <p:sp>
          <p:nvSpPr>
            <p:cNvPr id="20535" name="AutoShape 55"/>
            <p:cNvSpPr>
              <a:spLocks/>
            </p:cNvSpPr>
            <p:nvPr/>
          </p:nvSpPr>
          <p:spPr bwMode="auto">
            <a:xfrm>
              <a:off x="122"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7</a:t>
              </a:r>
              <a:endParaRPr lang="tr-TR"/>
            </a:p>
          </p:txBody>
        </p:sp>
        <p:sp>
          <p:nvSpPr>
            <p:cNvPr id="20536" name="AutoShape 56"/>
            <p:cNvSpPr>
              <a:spLocks/>
            </p:cNvSpPr>
            <p:nvPr/>
          </p:nvSpPr>
          <p:spPr bwMode="auto">
            <a:xfrm>
              <a:off x="135"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8</a:t>
              </a:r>
              <a:endParaRPr lang="tr-TR"/>
            </a:p>
          </p:txBody>
        </p:sp>
        <p:sp>
          <p:nvSpPr>
            <p:cNvPr id="20537" name="AutoShape 57"/>
            <p:cNvSpPr>
              <a:spLocks/>
            </p:cNvSpPr>
            <p:nvPr/>
          </p:nvSpPr>
          <p:spPr bwMode="auto">
            <a:xfrm>
              <a:off x="149"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9</a:t>
              </a:r>
              <a:endParaRPr lang="tr-TR"/>
            </a:p>
          </p:txBody>
        </p:sp>
        <p:sp>
          <p:nvSpPr>
            <p:cNvPr id="20538" name="AutoShape 58"/>
            <p:cNvSpPr>
              <a:spLocks/>
            </p:cNvSpPr>
            <p:nvPr/>
          </p:nvSpPr>
          <p:spPr bwMode="auto">
            <a:xfrm>
              <a:off x="160" y="179"/>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10</a:t>
              </a:r>
              <a:endParaRPr lang="tr-TR"/>
            </a:p>
          </p:txBody>
        </p:sp>
        <p:sp>
          <p:nvSpPr>
            <p:cNvPr id="20539" name="AutoShape 59"/>
            <p:cNvSpPr>
              <a:spLocks/>
            </p:cNvSpPr>
            <p:nvPr/>
          </p:nvSpPr>
          <p:spPr bwMode="auto">
            <a:xfrm>
              <a:off x="192" y="179"/>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12</a:t>
              </a:r>
              <a:endParaRPr lang="tr-TR"/>
            </a:p>
          </p:txBody>
        </p:sp>
        <p:sp>
          <p:nvSpPr>
            <p:cNvPr id="20540" name="AutoShape 60"/>
            <p:cNvSpPr>
              <a:spLocks/>
            </p:cNvSpPr>
            <p:nvPr/>
          </p:nvSpPr>
          <p:spPr bwMode="auto">
            <a:xfrm>
              <a:off x="176"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11</a:t>
              </a:r>
              <a:endParaRPr lang="tr-TR"/>
            </a:p>
          </p:txBody>
        </p:sp>
        <p:sp>
          <p:nvSpPr>
            <p:cNvPr id="20541" name="AutoShape 61"/>
            <p:cNvSpPr>
              <a:spLocks/>
            </p:cNvSpPr>
            <p:nvPr/>
          </p:nvSpPr>
          <p:spPr bwMode="auto">
            <a:xfrm>
              <a:off x="27" y="9"/>
              <a:ext cx="11"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800" b="1">
                  <a:solidFill>
                    <a:srgbClr val="0000CC"/>
                  </a:solidFill>
                  <a:latin typeface="Arial" pitchFamily="34" charset="0"/>
                  <a:cs typeface="Arial" pitchFamily="34" charset="0"/>
                  <a:sym typeface="Arial" pitchFamily="34" charset="0"/>
                </a:rPr>
                <a:t>-</a:t>
              </a:r>
              <a:endParaRPr lang="tr-TR"/>
            </a:p>
          </p:txBody>
        </p:sp>
        <p:sp>
          <p:nvSpPr>
            <p:cNvPr id="20542" name="AutoShape 62"/>
            <p:cNvSpPr>
              <a:spLocks/>
            </p:cNvSpPr>
            <p:nvPr/>
          </p:nvSpPr>
          <p:spPr bwMode="auto">
            <a:xfrm>
              <a:off x="236" y="173"/>
              <a:ext cx="11"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800" b="1">
                  <a:solidFill>
                    <a:srgbClr val="0000CC"/>
                  </a:solidFill>
                  <a:latin typeface="Arial" pitchFamily="34" charset="0"/>
                  <a:cs typeface="Arial" pitchFamily="34" charset="0"/>
                  <a:sym typeface="Arial" pitchFamily="34" charset="0"/>
                </a:rPr>
                <a:t>-</a:t>
              </a:r>
              <a:endParaRPr lang="tr-TR"/>
            </a:p>
          </p:txBody>
        </p:sp>
        <p:sp>
          <p:nvSpPr>
            <p:cNvPr id="20543" name="AutoShape 63"/>
            <p:cNvSpPr>
              <a:spLocks/>
            </p:cNvSpPr>
            <p:nvPr/>
          </p:nvSpPr>
          <p:spPr bwMode="auto">
            <a:xfrm>
              <a:off x="27"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0</a:t>
              </a:r>
              <a:endParaRPr lang="tr-TR"/>
            </a:p>
          </p:txBody>
        </p:sp>
        <p:sp>
          <p:nvSpPr>
            <p:cNvPr id="20544" name="Line 64"/>
            <p:cNvSpPr>
              <a:spLocks noChangeShapeType="1"/>
            </p:cNvSpPr>
            <p:nvPr/>
          </p:nvSpPr>
          <p:spPr bwMode="auto">
            <a:xfrm>
              <a:off x="32" y="99"/>
              <a:ext cx="93" cy="80"/>
            </a:xfrm>
            <a:prstGeom prst="line">
              <a:avLst/>
            </a:prstGeom>
            <a:noFill/>
            <a:ln w="3175" cap="flat" cmpd="sng">
              <a:solidFill>
                <a:srgbClr val="000000"/>
              </a:solidFill>
              <a:prstDash val="solid"/>
              <a:round/>
              <a:headEnd/>
              <a:tailEnd/>
            </a:ln>
            <a:effectLst/>
          </p:spPr>
          <p:txBody>
            <a:bodyPr/>
            <a:lstStyle/>
            <a:p>
              <a:endParaRPr lang="tr-TR"/>
            </a:p>
          </p:txBody>
        </p:sp>
        <p:sp>
          <p:nvSpPr>
            <p:cNvPr id="20545" name="AutoShape 65"/>
            <p:cNvSpPr>
              <a:spLocks/>
            </p:cNvSpPr>
            <p:nvPr/>
          </p:nvSpPr>
          <p:spPr bwMode="auto">
            <a:xfrm>
              <a:off x="58" y="91"/>
              <a:ext cx="4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latin typeface="Arial" pitchFamily="34" charset="0"/>
                  <a:cs typeface="Arial" pitchFamily="34" charset="0"/>
                  <a:sym typeface="Arial" pitchFamily="34" charset="0"/>
                </a:rPr>
                <a:t>Decrease</a:t>
              </a:r>
              <a:endParaRPr lang="tr-TR"/>
            </a:p>
          </p:txBody>
        </p:sp>
        <p:sp>
          <p:nvSpPr>
            <p:cNvPr id="20546" name="AutoShape 66"/>
            <p:cNvSpPr>
              <a:spLocks/>
            </p:cNvSpPr>
            <p:nvPr/>
          </p:nvSpPr>
          <p:spPr bwMode="auto">
            <a:xfrm>
              <a:off x="53" y="102"/>
              <a:ext cx="47"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latin typeface="Arial" pitchFamily="34" charset="0"/>
                  <a:cs typeface="Arial" pitchFamily="34" charset="0"/>
                  <a:sym typeface="Arial" pitchFamily="34" charset="0"/>
                </a:rPr>
                <a:t>in demand</a:t>
              </a:r>
              <a:endParaRPr lang="tr-TR"/>
            </a:p>
          </p:txBody>
        </p:sp>
        <p:sp>
          <p:nvSpPr>
            <p:cNvPr id="20547" name="AutoShape 67"/>
            <p:cNvSpPr>
              <a:spLocks/>
            </p:cNvSpPr>
            <p:nvPr/>
          </p:nvSpPr>
          <p:spPr bwMode="auto">
            <a:xfrm>
              <a:off x="137" y="50"/>
              <a:ext cx="85" cy="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0548" name="AutoShape 68"/>
            <p:cNvSpPr>
              <a:spLocks/>
            </p:cNvSpPr>
            <p:nvPr/>
          </p:nvSpPr>
          <p:spPr bwMode="auto">
            <a:xfrm>
              <a:off x="192" y="159"/>
              <a:ext cx="13"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b="1">
                  <a:latin typeface="Times New Roman" pitchFamily="18" charset="0"/>
                  <a:cs typeface="Times New Roman" pitchFamily="18" charset="0"/>
                  <a:sym typeface="Times New Roman" pitchFamily="18" charset="0"/>
                </a:rPr>
                <a:t>D</a:t>
              </a:r>
              <a:endParaRPr lang="tr-TR"/>
            </a:p>
          </p:txBody>
        </p:sp>
        <p:sp>
          <p:nvSpPr>
            <p:cNvPr id="20549" name="AutoShape 69"/>
            <p:cNvSpPr>
              <a:spLocks/>
            </p:cNvSpPr>
            <p:nvPr/>
          </p:nvSpPr>
          <p:spPr bwMode="auto">
            <a:xfrm>
              <a:off x="203" y="167"/>
              <a:ext cx="11" cy="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000" b="1">
                  <a:latin typeface="Times New Roman" pitchFamily="18" charset="0"/>
                  <a:cs typeface="Times New Roman" pitchFamily="18" charset="0"/>
                  <a:sym typeface="Times New Roman" pitchFamily="18" charset="0"/>
                </a:rPr>
                <a:t>1</a:t>
              </a:r>
              <a:endParaRPr lang="tr-TR"/>
            </a:p>
          </p:txBody>
        </p:sp>
        <p:sp>
          <p:nvSpPr>
            <p:cNvPr id="20550" name="AutoShape 70"/>
            <p:cNvSpPr>
              <a:spLocks/>
            </p:cNvSpPr>
            <p:nvPr/>
          </p:nvSpPr>
          <p:spPr bwMode="auto">
            <a:xfrm>
              <a:off x="122" y="159"/>
              <a:ext cx="12"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b="1">
                  <a:latin typeface="Times New Roman" pitchFamily="18" charset="0"/>
                  <a:cs typeface="Times New Roman" pitchFamily="18" charset="0"/>
                  <a:sym typeface="Times New Roman" pitchFamily="18" charset="0"/>
                </a:rPr>
                <a:t>D</a:t>
              </a:r>
              <a:endParaRPr lang="tr-TR"/>
            </a:p>
          </p:txBody>
        </p:sp>
        <p:sp>
          <p:nvSpPr>
            <p:cNvPr id="20551" name="AutoShape 71"/>
            <p:cNvSpPr>
              <a:spLocks/>
            </p:cNvSpPr>
            <p:nvPr/>
          </p:nvSpPr>
          <p:spPr bwMode="auto">
            <a:xfrm>
              <a:off x="132" y="167"/>
              <a:ext cx="11" cy="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000" b="1">
                  <a:latin typeface="Times New Roman" pitchFamily="18" charset="0"/>
                  <a:cs typeface="Times New Roman" pitchFamily="18" charset="0"/>
                  <a:sym typeface="Times New Roman" pitchFamily="18" charset="0"/>
                </a:rPr>
                <a:t>2</a:t>
              </a:r>
              <a:endParaRPr lang="tr-TR"/>
            </a:p>
          </p:txBody>
        </p:sp>
        <p:sp>
          <p:nvSpPr>
            <p:cNvPr id="20552" name="AutoShape 72"/>
            <p:cNvSpPr>
              <a:spLocks/>
            </p:cNvSpPr>
            <p:nvPr/>
          </p:nvSpPr>
          <p:spPr bwMode="auto">
            <a:xfrm>
              <a:off x="67" y="115"/>
              <a:ext cx="52" cy="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82" y="0"/>
                  </a:moveTo>
                  <a:lnTo>
                    <a:pt x="5382" y="5316"/>
                  </a:lnTo>
                  <a:lnTo>
                    <a:pt x="21600" y="5316"/>
                  </a:lnTo>
                  <a:lnTo>
                    <a:pt x="21600" y="16172"/>
                  </a:lnTo>
                  <a:lnTo>
                    <a:pt x="5382" y="16172"/>
                  </a:lnTo>
                  <a:lnTo>
                    <a:pt x="5382" y="21600"/>
                  </a:lnTo>
                  <a:lnTo>
                    <a:pt x="0" y="10855"/>
                  </a:lnTo>
                  <a:lnTo>
                    <a:pt x="5382" y="0"/>
                  </a:lnTo>
                  <a:close/>
                </a:path>
              </a:pathLst>
            </a:custGeom>
            <a:solidFill>
              <a:srgbClr val="DE381C"/>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0553" name="AutoShape 73"/>
            <p:cNvSpPr>
              <a:spLocks/>
            </p:cNvSpPr>
            <p:nvPr/>
          </p:nvSpPr>
          <p:spPr bwMode="auto">
            <a:xfrm>
              <a:off x="67" y="115"/>
              <a:ext cx="52" cy="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82" y="0"/>
                  </a:moveTo>
                  <a:lnTo>
                    <a:pt x="5382" y="5316"/>
                  </a:lnTo>
                  <a:lnTo>
                    <a:pt x="21600" y="5316"/>
                  </a:lnTo>
                  <a:lnTo>
                    <a:pt x="21600" y="16172"/>
                  </a:lnTo>
                  <a:lnTo>
                    <a:pt x="5382" y="16172"/>
                  </a:lnTo>
                  <a:lnTo>
                    <a:pt x="5382" y="21600"/>
                  </a:lnTo>
                  <a:lnTo>
                    <a:pt x="0" y="10855"/>
                  </a:lnTo>
                  <a:lnTo>
                    <a:pt x="5382" y="0"/>
                  </a:lnTo>
                  <a:close/>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0554" name="AutoShape 74"/>
            <p:cNvSpPr>
              <a:spLocks/>
            </p:cNvSpPr>
            <p:nvPr/>
          </p:nvSpPr>
          <p:spPr bwMode="auto">
            <a:xfrm>
              <a:off x="83" y="0"/>
              <a:ext cx="92" cy="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400">
                  <a:latin typeface="Arial" pitchFamily="34" charset="0"/>
                  <a:cs typeface="Arial" pitchFamily="34" charset="0"/>
                  <a:sym typeface="Arial" pitchFamily="34" charset="0"/>
                </a:rPr>
                <a:t>Labtop market</a:t>
              </a:r>
              <a:endParaRPr lang="tr-TR"/>
            </a:p>
          </p:txBody>
        </p:sp>
      </p:grpSp>
      <p:sp>
        <p:nvSpPr>
          <p:cNvPr id="20555" name="Line 75"/>
          <p:cNvSpPr>
            <a:spLocks noChangeShapeType="1"/>
          </p:cNvSpPr>
          <p:nvPr/>
        </p:nvSpPr>
        <p:spPr bwMode="auto">
          <a:xfrm>
            <a:off x="2438400" y="4800600"/>
            <a:ext cx="762000" cy="609600"/>
          </a:xfrm>
          <a:prstGeom prst="line">
            <a:avLst/>
          </a:prstGeom>
          <a:noFill/>
          <a:ln w="9525" cap="flat" cmpd="sng">
            <a:solidFill>
              <a:srgbClr val="D34412"/>
            </a:solidFill>
            <a:prstDash val="solid"/>
            <a:round/>
            <a:headEnd/>
            <a:tailEnd type="triangle" w="med" len="med"/>
          </a:ln>
          <a:effectLst/>
        </p:spPr>
        <p:txBody>
          <a:bodyPr/>
          <a:lstStyle/>
          <a:p>
            <a:endParaRPr lang="tr-TR"/>
          </a:p>
        </p:txBody>
      </p:sp>
      <p:sp>
        <p:nvSpPr>
          <p:cNvPr id="20556" name="Line 76"/>
          <p:cNvSpPr>
            <a:spLocks noChangeShapeType="1"/>
          </p:cNvSpPr>
          <p:nvPr/>
        </p:nvSpPr>
        <p:spPr bwMode="auto">
          <a:xfrm>
            <a:off x="1676400" y="4876800"/>
            <a:ext cx="533400" cy="1588"/>
          </a:xfrm>
          <a:prstGeom prst="line">
            <a:avLst/>
          </a:prstGeom>
          <a:noFill/>
          <a:ln w="9525" cap="flat" cmpd="sng">
            <a:solidFill>
              <a:srgbClr val="D34412"/>
            </a:solidFill>
            <a:prstDash val="sysDot"/>
            <a:round/>
            <a:headEnd/>
            <a:tailEnd/>
          </a:ln>
          <a:effectLst/>
        </p:spPr>
        <p:txBody>
          <a:bodyPr/>
          <a:lstStyle/>
          <a:p>
            <a:endParaRPr lang="tr-TR"/>
          </a:p>
        </p:txBody>
      </p:sp>
      <p:sp>
        <p:nvSpPr>
          <p:cNvPr id="20557" name="Line 77"/>
          <p:cNvSpPr>
            <a:spLocks noChangeShapeType="1"/>
          </p:cNvSpPr>
          <p:nvPr/>
        </p:nvSpPr>
        <p:spPr bwMode="auto">
          <a:xfrm flipH="1">
            <a:off x="2208213" y="4876800"/>
            <a:ext cx="1587" cy="1066800"/>
          </a:xfrm>
          <a:prstGeom prst="line">
            <a:avLst/>
          </a:prstGeom>
          <a:noFill/>
          <a:ln w="9525" cap="flat" cmpd="sng">
            <a:solidFill>
              <a:srgbClr val="D34412"/>
            </a:solidFill>
            <a:prstDash val="sysDot"/>
            <a:round/>
            <a:headEnd/>
            <a:tailEnd/>
          </a:ln>
          <a:effectLst/>
        </p:spPr>
        <p:txBody>
          <a:bodyPr/>
          <a:lstStyle/>
          <a:p>
            <a:endParaRPr lang="tr-TR"/>
          </a:p>
        </p:txBody>
      </p:sp>
      <p:sp>
        <p:nvSpPr>
          <p:cNvPr id="20558" name="Line 78"/>
          <p:cNvSpPr>
            <a:spLocks noChangeShapeType="1"/>
          </p:cNvSpPr>
          <p:nvPr/>
        </p:nvSpPr>
        <p:spPr bwMode="auto">
          <a:xfrm>
            <a:off x="1676400" y="5638800"/>
            <a:ext cx="1524000" cy="1588"/>
          </a:xfrm>
          <a:prstGeom prst="line">
            <a:avLst/>
          </a:prstGeom>
          <a:noFill/>
          <a:ln w="9525" cap="flat" cmpd="sng">
            <a:solidFill>
              <a:srgbClr val="D34412"/>
            </a:solidFill>
            <a:prstDash val="sysDot"/>
            <a:round/>
            <a:headEnd/>
            <a:tailEnd/>
          </a:ln>
          <a:effectLst/>
        </p:spPr>
        <p:txBody>
          <a:bodyPr/>
          <a:lstStyle/>
          <a:p>
            <a:endParaRPr lang="tr-TR"/>
          </a:p>
        </p:txBody>
      </p:sp>
      <p:sp>
        <p:nvSpPr>
          <p:cNvPr id="20559" name="Line 79"/>
          <p:cNvSpPr>
            <a:spLocks noChangeShapeType="1"/>
          </p:cNvSpPr>
          <p:nvPr/>
        </p:nvSpPr>
        <p:spPr bwMode="auto">
          <a:xfrm flipH="1">
            <a:off x="3198813" y="5637213"/>
            <a:ext cx="1587" cy="306387"/>
          </a:xfrm>
          <a:prstGeom prst="line">
            <a:avLst/>
          </a:prstGeom>
          <a:noFill/>
          <a:ln w="9525" cap="flat" cmpd="sng">
            <a:solidFill>
              <a:srgbClr val="D34412"/>
            </a:solidFill>
            <a:prstDash val="sysDot"/>
            <a:round/>
            <a:headEnd/>
            <a:tailEnd/>
          </a:ln>
          <a:effectLst/>
        </p:spPr>
        <p:txBody>
          <a:bodyPr/>
          <a:lstStyle/>
          <a:p>
            <a:endParaRPr lang="tr-TR"/>
          </a:p>
        </p:txBody>
      </p:sp>
      <p:sp>
        <p:nvSpPr>
          <p:cNvPr id="20560" name="AutoShape 80"/>
          <p:cNvSpPr>
            <a:spLocks/>
          </p:cNvSpPr>
          <p:nvPr/>
        </p:nvSpPr>
        <p:spPr bwMode="auto">
          <a:xfrm>
            <a:off x="2209800" y="4648200"/>
            <a:ext cx="169863" cy="21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400">
                <a:solidFill>
                  <a:srgbClr val="494076"/>
                </a:solidFill>
                <a:latin typeface="Arial" pitchFamily="34" charset="0"/>
                <a:cs typeface="Arial" pitchFamily="34" charset="0"/>
                <a:sym typeface="Arial" pitchFamily="34" charset="0"/>
              </a:rPr>
              <a:t>A </a:t>
            </a:r>
            <a:endParaRPr lang="tr-TR"/>
          </a:p>
        </p:txBody>
      </p:sp>
      <p:sp>
        <p:nvSpPr>
          <p:cNvPr id="20561" name="AutoShape 81"/>
          <p:cNvSpPr>
            <a:spLocks/>
          </p:cNvSpPr>
          <p:nvPr/>
        </p:nvSpPr>
        <p:spPr bwMode="auto">
          <a:xfrm>
            <a:off x="3276600" y="5410200"/>
            <a:ext cx="179388" cy="21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400">
                <a:solidFill>
                  <a:srgbClr val="494076"/>
                </a:solidFill>
                <a:latin typeface="Arial" pitchFamily="34" charset="0"/>
                <a:cs typeface="Arial" pitchFamily="34" charset="0"/>
                <a:sym typeface="Arial" pitchFamily="34" charset="0"/>
              </a:rPr>
              <a:t>B </a:t>
            </a:r>
            <a:endParaRPr lang="tr-TR"/>
          </a:p>
        </p:txBody>
      </p:sp>
      <p:sp>
        <p:nvSpPr>
          <p:cNvPr id="20562" name="AutoShape 82"/>
          <p:cNvSpPr>
            <a:spLocks/>
          </p:cNvSpPr>
          <p:nvPr/>
        </p:nvSpPr>
        <p:spPr bwMode="auto">
          <a:xfrm>
            <a:off x="5029200" y="3733800"/>
            <a:ext cx="3873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b="1" dirty="0" smtClean="0">
                <a:latin typeface="Arial" pitchFamily="34" charset="0"/>
                <a:cs typeface="Arial" pitchFamily="34" charset="0"/>
                <a:sym typeface="Arial" pitchFamily="34" charset="0"/>
              </a:rPr>
              <a:t>P</a:t>
            </a:r>
            <a:endParaRPr lang="tr-TR" dirty="0"/>
          </a:p>
        </p:txBody>
      </p:sp>
      <p:sp>
        <p:nvSpPr>
          <p:cNvPr id="20563" name="AutoShape 83"/>
          <p:cNvSpPr>
            <a:spLocks/>
          </p:cNvSpPr>
          <p:nvPr/>
        </p:nvSpPr>
        <p:spPr bwMode="auto">
          <a:xfrm>
            <a:off x="8077200" y="5943600"/>
            <a:ext cx="855663"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b="1" dirty="0" smtClean="0">
                <a:latin typeface="Arial" pitchFamily="34" charset="0"/>
                <a:cs typeface="Arial" pitchFamily="34" charset="0"/>
                <a:sym typeface="Arial" pitchFamily="34" charset="0"/>
              </a:rPr>
              <a:t>Q</a:t>
            </a:r>
            <a:endParaRPr lang="tr-TR" dirty="0"/>
          </a:p>
        </p:txBody>
      </p:sp>
    </p:spTree>
    <p:extLst>
      <p:ext uri="{BB962C8B-B14F-4D97-AF65-F5344CB8AC3E}">
        <p14:creationId xmlns:p14="http://schemas.microsoft.com/office/powerpoint/2010/main" val="38903814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914400" y="274638"/>
            <a:ext cx="7772400" cy="1143000"/>
          </a:xfrm>
        </p:spPr>
        <p:txBody>
          <a:bodyPr/>
          <a:lstStyle/>
          <a:p>
            <a:pPr defTabSz="914400"/>
            <a:r>
              <a:rPr lang="tr-TR" sz="4000">
                <a:solidFill>
                  <a:srgbClr val="696464"/>
                </a:solidFill>
                <a:latin typeface="Arial" pitchFamily="34" charset="0"/>
                <a:cs typeface="Arial" pitchFamily="34" charset="0"/>
                <a:sym typeface="Arial" pitchFamily="34" charset="0"/>
              </a:rPr>
              <a:t>Shifts in the Demand Curve</a:t>
            </a:r>
            <a:endParaRPr lang="tr-TR"/>
          </a:p>
        </p:txBody>
      </p:sp>
      <p:sp>
        <p:nvSpPr>
          <p:cNvPr id="21506" name="Rectangle 2"/>
          <p:cNvSpPr>
            <a:spLocks noGrp="1"/>
          </p:cNvSpPr>
          <p:nvPr>
            <p:ph type="body" idx="1"/>
          </p:nvPr>
        </p:nvSpPr>
        <p:spPr bwMode="auto">
          <a:xfrm>
            <a:off x="457200" y="13700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spcBef>
                <a:spcPts val="500"/>
              </a:spcBef>
              <a:buClr>
                <a:srgbClr val="D34817"/>
              </a:buClr>
              <a:buSzPct val="85000"/>
              <a:buFont typeface="Wingdings 2" pitchFamily="18" charset="2"/>
              <a:buChar char="•"/>
            </a:pPr>
            <a:r>
              <a:rPr lang="tr-TR">
                <a:latin typeface="Arial" pitchFamily="34" charset="0"/>
                <a:cs typeface="Arial" pitchFamily="34" charset="0"/>
                <a:sym typeface="Arial" pitchFamily="34" charset="0"/>
              </a:rPr>
              <a:t>Prices of Related Goods</a:t>
            </a:r>
          </a:p>
          <a:p>
            <a:pPr marL="509588" lvl="1" indent="-190500">
              <a:spcBef>
                <a:spcPts val="300"/>
              </a:spcBef>
              <a:buClr>
                <a:srgbClr val="9B2D1F"/>
              </a:buClr>
              <a:buSzPct val="85000"/>
              <a:buFont typeface="Wingdings 2" pitchFamily="18" charset="2"/>
              <a:buChar char="•"/>
            </a:pPr>
            <a:r>
              <a:rPr lang="tr-TR" sz="2000">
                <a:latin typeface="Arial" pitchFamily="34" charset="0"/>
                <a:cs typeface="Arial" pitchFamily="34" charset="0"/>
                <a:sym typeface="Arial" pitchFamily="34" charset="0"/>
              </a:rPr>
              <a:t>When a fall in the price of good </a:t>
            </a:r>
            <a:r>
              <a:rPr lang="tr-TR" sz="2000" i="1">
                <a:latin typeface="Arial" pitchFamily="34" charset="0"/>
                <a:cs typeface="Arial" pitchFamily="34" charset="0"/>
                <a:sym typeface="Arial" pitchFamily="34" charset="0"/>
              </a:rPr>
              <a:t>X</a:t>
            </a:r>
            <a:r>
              <a:rPr lang="tr-TR" sz="2000">
                <a:latin typeface="Arial" pitchFamily="34" charset="0"/>
                <a:cs typeface="Arial" pitchFamily="34" charset="0"/>
                <a:sym typeface="Arial" pitchFamily="34" charset="0"/>
              </a:rPr>
              <a:t> increases the demand for good </a:t>
            </a:r>
            <a:r>
              <a:rPr lang="tr-TR" sz="2000" i="1">
                <a:latin typeface="Arial" pitchFamily="34" charset="0"/>
                <a:cs typeface="Arial" pitchFamily="34" charset="0"/>
                <a:sym typeface="Arial" pitchFamily="34" charset="0"/>
              </a:rPr>
              <a:t>Y</a:t>
            </a:r>
            <a:r>
              <a:rPr lang="tr-TR" sz="2000">
                <a:latin typeface="Arial" pitchFamily="34" charset="0"/>
                <a:cs typeface="Arial" pitchFamily="34" charset="0"/>
                <a:sym typeface="Arial" pitchFamily="34" charset="0"/>
              </a:rPr>
              <a:t>, these two goods </a:t>
            </a:r>
            <a:r>
              <a:rPr lang="tr-TR" sz="2000" i="1">
                <a:latin typeface="Arial" pitchFamily="34" charset="0"/>
                <a:cs typeface="Arial" pitchFamily="34" charset="0"/>
                <a:sym typeface="Arial" pitchFamily="34" charset="0"/>
              </a:rPr>
              <a:t>X</a:t>
            </a:r>
            <a:r>
              <a:rPr lang="tr-TR" sz="2000">
                <a:latin typeface="Arial" pitchFamily="34" charset="0"/>
                <a:cs typeface="Arial" pitchFamily="34" charset="0"/>
                <a:sym typeface="Arial" pitchFamily="34" charset="0"/>
              </a:rPr>
              <a:t> and </a:t>
            </a:r>
            <a:r>
              <a:rPr lang="tr-TR" sz="2000" i="1">
                <a:latin typeface="Arial" pitchFamily="34" charset="0"/>
                <a:cs typeface="Arial" pitchFamily="34" charset="0"/>
                <a:sym typeface="Arial" pitchFamily="34" charset="0"/>
              </a:rPr>
              <a:t>Y</a:t>
            </a:r>
            <a:r>
              <a:rPr lang="tr-TR" sz="2000">
                <a:latin typeface="Arial" pitchFamily="34" charset="0"/>
                <a:cs typeface="Arial" pitchFamily="34" charset="0"/>
                <a:sym typeface="Arial" pitchFamily="34" charset="0"/>
              </a:rPr>
              <a:t> are called </a:t>
            </a:r>
            <a:r>
              <a:rPr lang="tr-TR" sz="2000" b="1" u="sng">
                <a:latin typeface="Arial" pitchFamily="34" charset="0"/>
                <a:cs typeface="Arial" pitchFamily="34" charset="0"/>
                <a:sym typeface="Arial" pitchFamily="34" charset="0"/>
              </a:rPr>
              <a:t>complements</a:t>
            </a:r>
            <a:r>
              <a:rPr lang="tr-TR" sz="2000">
                <a:latin typeface="Arial" pitchFamily="34" charset="0"/>
                <a:cs typeface="Arial" pitchFamily="34" charset="0"/>
                <a:sym typeface="Arial" pitchFamily="34" charset="0"/>
              </a:rPr>
              <a:t>.</a:t>
            </a:r>
            <a:endParaRPr lang="tr-TR">
              <a:latin typeface="Helvetica" charset="0"/>
              <a:sym typeface="Helvetica" charset="0"/>
            </a:endParaRPr>
          </a:p>
          <a:p>
            <a:pPr marL="822325" lvl="2" indent="-228600">
              <a:spcBef>
                <a:spcPts val="300"/>
              </a:spcBef>
              <a:buClr>
                <a:srgbClr val="E6AFA9"/>
              </a:buClr>
              <a:buSzPct val="85000"/>
              <a:buFont typeface="Wingdings 2" pitchFamily="18" charset="2"/>
              <a:buChar char="•"/>
            </a:pPr>
            <a:r>
              <a:rPr lang="tr-TR" sz="2000">
                <a:latin typeface="Arial" pitchFamily="34" charset="0"/>
                <a:cs typeface="Arial" pitchFamily="34" charset="0"/>
                <a:sym typeface="Arial" pitchFamily="34" charset="0"/>
              </a:rPr>
              <a:t>Example: DVD and DVD player are complements. Suppose the price of DVD’s decreases.</a:t>
            </a:r>
            <a:endParaRPr lang="tr-TR"/>
          </a:p>
        </p:txBody>
      </p:sp>
      <p:grpSp>
        <p:nvGrpSpPr>
          <p:cNvPr id="2" name="Group 3"/>
          <p:cNvGrpSpPr>
            <a:grpSpLocks/>
          </p:cNvGrpSpPr>
          <p:nvPr/>
        </p:nvGrpSpPr>
        <p:grpSpPr bwMode="auto">
          <a:xfrm>
            <a:off x="1217613" y="3656013"/>
            <a:ext cx="3675062" cy="2679700"/>
            <a:chOff x="0" y="0"/>
            <a:chExt cx="290" cy="211"/>
          </a:xfrm>
        </p:grpSpPr>
        <p:sp>
          <p:nvSpPr>
            <p:cNvPr id="21508" name="Line 4"/>
            <p:cNvSpPr>
              <a:spLocks noChangeShapeType="1"/>
            </p:cNvSpPr>
            <p:nvPr/>
          </p:nvSpPr>
          <p:spPr bwMode="auto">
            <a:xfrm>
              <a:off x="32" y="47"/>
              <a:ext cx="1" cy="139"/>
            </a:xfrm>
            <a:prstGeom prst="line">
              <a:avLst/>
            </a:prstGeom>
            <a:noFill/>
            <a:ln w="3175" cap="flat" cmpd="sng">
              <a:solidFill>
                <a:srgbClr val="000000"/>
              </a:solidFill>
              <a:prstDash val="solid"/>
              <a:round/>
              <a:headEnd/>
              <a:tailEnd/>
            </a:ln>
            <a:effectLst/>
          </p:spPr>
          <p:txBody>
            <a:bodyPr/>
            <a:lstStyle/>
            <a:p>
              <a:endParaRPr lang="tr-TR"/>
            </a:p>
          </p:txBody>
        </p:sp>
        <p:sp>
          <p:nvSpPr>
            <p:cNvPr id="21509" name="Line 5"/>
            <p:cNvSpPr>
              <a:spLocks noChangeShapeType="1"/>
            </p:cNvSpPr>
            <p:nvPr/>
          </p:nvSpPr>
          <p:spPr bwMode="auto">
            <a:xfrm>
              <a:off x="32" y="185"/>
              <a:ext cx="189" cy="1"/>
            </a:xfrm>
            <a:prstGeom prst="line">
              <a:avLst/>
            </a:prstGeom>
            <a:noFill/>
            <a:ln w="3175" cap="flat" cmpd="sng">
              <a:solidFill>
                <a:srgbClr val="000000"/>
              </a:solidFill>
              <a:prstDash val="solid"/>
              <a:round/>
              <a:headEnd/>
              <a:tailEnd/>
            </a:ln>
            <a:effectLst/>
          </p:spPr>
          <p:txBody>
            <a:bodyPr/>
            <a:lstStyle/>
            <a:p>
              <a:endParaRPr lang="tr-TR"/>
            </a:p>
          </p:txBody>
        </p:sp>
        <p:sp>
          <p:nvSpPr>
            <p:cNvPr id="21510" name="Line 6"/>
            <p:cNvSpPr>
              <a:spLocks noChangeShapeType="1"/>
            </p:cNvSpPr>
            <p:nvPr/>
          </p:nvSpPr>
          <p:spPr bwMode="auto">
            <a:xfrm>
              <a:off x="32" y="59"/>
              <a:ext cx="165" cy="127"/>
            </a:xfrm>
            <a:prstGeom prst="line">
              <a:avLst/>
            </a:prstGeom>
            <a:noFill/>
            <a:ln w="3175" cap="flat" cmpd="sng">
              <a:solidFill>
                <a:srgbClr val="000099"/>
              </a:solidFill>
              <a:prstDash val="solid"/>
              <a:round/>
              <a:headEnd/>
              <a:tailEnd/>
            </a:ln>
            <a:effectLst/>
          </p:spPr>
          <p:txBody>
            <a:bodyPr/>
            <a:lstStyle/>
            <a:p>
              <a:endParaRPr lang="tr-TR"/>
            </a:p>
          </p:txBody>
        </p:sp>
        <p:sp>
          <p:nvSpPr>
            <p:cNvPr id="21511" name="AutoShape 7"/>
            <p:cNvSpPr>
              <a:spLocks/>
            </p:cNvSpPr>
            <p:nvPr/>
          </p:nvSpPr>
          <p:spPr bwMode="auto">
            <a:xfrm>
              <a:off x="190" y="182"/>
              <a:ext cx="7"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83" y="0"/>
                  </a:moveTo>
                  <a:lnTo>
                    <a:pt x="9544" y="0"/>
                  </a:lnTo>
                  <a:lnTo>
                    <a:pt x="8539" y="167"/>
                  </a:lnTo>
                  <a:lnTo>
                    <a:pt x="7534" y="334"/>
                  </a:lnTo>
                  <a:lnTo>
                    <a:pt x="6530" y="502"/>
                  </a:lnTo>
                  <a:lnTo>
                    <a:pt x="5693" y="1172"/>
                  </a:lnTo>
                  <a:lnTo>
                    <a:pt x="4855" y="1674"/>
                  </a:lnTo>
                  <a:lnTo>
                    <a:pt x="3851" y="2344"/>
                  </a:lnTo>
                  <a:lnTo>
                    <a:pt x="3013" y="3013"/>
                  </a:lnTo>
                  <a:lnTo>
                    <a:pt x="2344" y="3851"/>
                  </a:lnTo>
                  <a:lnTo>
                    <a:pt x="1841" y="4688"/>
                  </a:lnTo>
                  <a:lnTo>
                    <a:pt x="1339" y="5525"/>
                  </a:lnTo>
                  <a:lnTo>
                    <a:pt x="669" y="6362"/>
                  </a:lnTo>
                  <a:lnTo>
                    <a:pt x="502" y="7534"/>
                  </a:lnTo>
                  <a:lnTo>
                    <a:pt x="167" y="8372"/>
                  </a:lnTo>
                  <a:lnTo>
                    <a:pt x="0" y="9376"/>
                  </a:lnTo>
                  <a:lnTo>
                    <a:pt x="0" y="10716"/>
                  </a:lnTo>
                  <a:lnTo>
                    <a:pt x="0" y="11888"/>
                  </a:lnTo>
                  <a:lnTo>
                    <a:pt x="167" y="12893"/>
                  </a:lnTo>
                  <a:lnTo>
                    <a:pt x="502" y="13730"/>
                  </a:lnTo>
                  <a:lnTo>
                    <a:pt x="669" y="14902"/>
                  </a:lnTo>
                  <a:lnTo>
                    <a:pt x="1339" y="15739"/>
                  </a:lnTo>
                  <a:lnTo>
                    <a:pt x="1841" y="16744"/>
                  </a:lnTo>
                  <a:lnTo>
                    <a:pt x="2344" y="17413"/>
                  </a:lnTo>
                  <a:lnTo>
                    <a:pt x="3013" y="18251"/>
                  </a:lnTo>
                  <a:lnTo>
                    <a:pt x="3851" y="18920"/>
                  </a:lnTo>
                  <a:lnTo>
                    <a:pt x="4855" y="19590"/>
                  </a:lnTo>
                  <a:lnTo>
                    <a:pt x="5693" y="20260"/>
                  </a:lnTo>
                  <a:lnTo>
                    <a:pt x="6530" y="20595"/>
                  </a:lnTo>
                  <a:lnTo>
                    <a:pt x="7534" y="20930"/>
                  </a:lnTo>
                  <a:lnTo>
                    <a:pt x="8539" y="21265"/>
                  </a:lnTo>
                  <a:lnTo>
                    <a:pt x="9544" y="21265"/>
                  </a:lnTo>
                  <a:lnTo>
                    <a:pt x="10883" y="21600"/>
                  </a:lnTo>
                  <a:lnTo>
                    <a:pt x="11888" y="21265"/>
                  </a:lnTo>
                  <a:lnTo>
                    <a:pt x="13060" y="21265"/>
                  </a:lnTo>
                  <a:lnTo>
                    <a:pt x="13897" y="20930"/>
                  </a:lnTo>
                  <a:lnTo>
                    <a:pt x="14902" y="20595"/>
                  </a:lnTo>
                  <a:lnTo>
                    <a:pt x="15739" y="20260"/>
                  </a:lnTo>
                  <a:lnTo>
                    <a:pt x="16911" y="19590"/>
                  </a:lnTo>
                  <a:lnTo>
                    <a:pt x="17581" y="18920"/>
                  </a:lnTo>
                  <a:lnTo>
                    <a:pt x="18418" y="18251"/>
                  </a:lnTo>
                  <a:lnTo>
                    <a:pt x="19088" y="17413"/>
                  </a:lnTo>
                  <a:lnTo>
                    <a:pt x="19758" y="16744"/>
                  </a:lnTo>
                  <a:lnTo>
                    <a:pt x="20260" y="15739"/>
                  </a:lnTo>
                  <a:lnTo>
                    <a:pt x="20762" y="14902"/>
                  </a:lnTo>
                  <a:lnTo>
                    <a:pt x="20930" y="13730"/>
                  </a:lnTo>
                  <a:lnTo>
                    <a:pt x="21432" y="12893"/>
                  </a:lnTo>
                  <a:lnTo>
                    <a:pt x="21432" y="11888"/>
                  </a:lnTo>
                  <a:lnTo>
                    <a:pt x="21600" y="10716"/>
                  </a:lnTo>
                  <a:lnTo>
                    <a:pt x="21432" y="9376"/>
                  </a:lnTo>
                  <a:lnTo>
                    <a:pt x="21432" y="8372"/>
                  </a:lnTo>
                  <a:lnTo>
                    <a:pt x="20930" y="7534"/>
                  </a:lnTo>
                  <a:lnTo>
                    <a:pt x="20762" y="6362"/>
                  </a:lnTo>
                  <a:lnTo>
                    <a:pt x="20260" y="5525"/>
                  </a:lnTo>
                  <a:lnTo>
                    <a:pt x="19758" y="4688"/>
                  </a:lnTo>
                  <a:lnTo>
                    <a:pt x="19088" y="3851"/>
                  </a:lnTo>
                  <a:lnTo>
                    <a:pt x="18418" y="3013"/>
                  </a:lnTo>
                  <a:lnTo>
                    <a:pt x="17581" y="2344"/>
                  </a:lnTo>
                  <a:lnTo>
                    <a:pt x="16911" y="1674"/>
                  </a:lnTo>
                  <a:lnTo>
                    <a:pt x="15739" y="1172"/>
                  </a:lnTo>
                  <a:lnTo>
                    <a:pt x="14902" y="502"/>
                  </a:lnTo>
                  <a:lnTo>
                    <a:pt x="13897" y="334"/>
                  </a:lnTo>
                  <a:lnTo>
                    <a:pt x="13060" y="167"/>
                  </a:lnTo>
                  <a:lnTo>
                    <a:pt x="11888" y="0"/>
                  </a:lnTo>
                  <a:lnTo>
                    <a:pt x="10883" y="0"/>
                  </a:lnTo>
                  <a:close/>
                </a:path>
              </a:pathLst>
            </a:custGeom>
            <a:solidFill>
              <a:srgbClr val="000000"/>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1512" name="AutoShape 8"/>
            <p:cNvSpPr>
              <a:spLocks/>
            </p:cNvSpPr>
            <p:nvPr/>
          </p:nvSpPr>
          <p:spPr bwMode="auto">
            <a:xfrm>
              <a:off x="190" y="182"/>
              <a:ext cx="7"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83" y="0"/>
                  </a:moveTo>
                  <a:lnTo>
                    <a:pt x="9544" y="0"/>
                  </a:lnTo>
                  <a:lnTo>
                    <a:pt x="8539" y="167"/>
                  </a:lnTo>
                  <a:lnTo>
                    <a:pt x="7534" y="334"/>
                  </a:lnTo>
                  <a:lnTo>
                    <a:pt x="6530" y="502"/>
                  </a:lnTo>
                  <a:lnTo>
                    <a:pt x="5693" y="1172"/>
                  </a:lnTo>
                  <a:lnTo>
                    <a:pt x="4855" y="1674"/>
                  </a:lnTo>
                  <a:lnTo>
                    <a:pt x="3851" y="2344"/>
                  </a:lnTo>
                  <a:lnTo>
                    <a:pt x="3013" y="3013"/>
                  </a:lnTo>
                  <a:lnTo>
                    <a:pt x="2344" y="3851"/>
                  </a:lnTo>
                  <a:lnTo>
                    <a:pt x="1841" y="4688"/>
                  </a:lnTo>
                  <a:lnTo>
                    <a:pt x="1339" y="5525"/>
                  </a:lnTo>
                  <a:lnTo>
                    <a:pt x="669" y="6362"/>
                  </a:lnTo>
                  <a:lnTo>
                    <a:pt x="502" y="7534"/>
                  </a:lnTo>
                  <a:lnTo>
                    <a:pt x="167" y="8372"/>
                  </a:lnTo>
                  <a:lnTo>
                    <a:pt x="0" y="9376"/>
                  </a:lnTo>
                  <a:lnTo>
                    <a:pt x="0" y="10716"/>
                  </a:lnTo>
                  <a:lnTo>
                    <a:pt x="0" y="11888"/>
                  </a:lnTo>
                  <a:lnTo>
                    <a:pt x="167" y="12893"/>
                  </a:lnTo>
                  <a:lnTo>
                    <a:pt x="502" y="13730"/>
                  </a:lnTo>
                  <a:lnTo>
                    <a:pt x="669" y="14902"/>
                  </a:lnTo>
                  <a:lnTo>
                    <a:pt x="1339" y="15739"/>
                  </a:lnTo>
                  <a:lnTo>
                    <a:pt x="1841" y="16744"/>
                  </a:lnTo>
                  <a:lnTo>
                    <a:pt x="2344" y="17413"/>
                  </a:lnTo>
                  <a:lnTo>
                    <a:pt x="3013" y="18251"/>
                  </a:lnTo>
                  <a:lnTo>
                    <a:pt x="3851" y="18920"/>
                  </a:lnTo>
                  <a:lnTo>
                    <a:pt x="4855" y="19590"/>
                  </a:lnTo>
                  <a:lnTo>
                    <a:pt x="5693" y="20260"/>
                  </a:lnTo>
                  <a:lnTo>
                    <a:pt x="6530" y="20595"/>
                  </a:lnTo>
                  <a:lnTo>
                    <a:pt x="7534" y="20930"/>
                  </a:lnTo>
                  <a:lnTo>
                    <a:pt x="8539" y="21265"/>
                  </a:lnTo>
                  <a:lnTo>
                    <a:pt x="9544" y="21265"/>
                  </a:lnTo>
                  <a:lnTo>
                    <a:pt x="10883" y="21600"/>
                  </a:lnTo>
                  <a:lnTo>
                    <a:pt x="11888" y="21265"/>
                  </a:lnTo>
                  <a:lnTo>
                    <a:pt x="13060" y="21265"/>
                  </a:lnTo>
                  <a:lnTo>
                    <a:pt x="13897" y="20930"/>
                  </a:lnTo>
                  <a:lnTo>
                    <a:pt x="14902" y="20595"/>
                  </a:lnTo>
                  <a:lnTo>
                    <a:pt x="15739" y="20260"/>
                  </a:lnTo>
                  <a:lnTo>
                    <a:pt x="16911" y="19590"/>
                  </a:lnTo>
                  <a:lnTo>
                    <a:pt x="17581" y="18920"/>
                  </a:lnTo>
                  <a:lnTo>
                    <a:pt x="18418" y="18251"/>
                  </a:lnTo>
                  <a:lnTo>
                    <a:pt x="19088" y="17413"/>
                  </a:lnTo>
                  <a:lnTo>
                    <a:pt x="19758" y="16744"/>
                  </a:lnTo>
                  <a:lnTo>
                    <a:pt x="20260" y="15739"/>
                  </a:lnTo>
                  <a:lnTo>
                    <a:pt x="20762" y="14902"/>
                  </a:lnTo>
                  <a:lnTo>
                    <a:pt x="20930" y="13730"/>
                  </a:lnTo>
                  <a:lnTo>
                    <a:pt x="21432" y="12893"/>
                  </a:lnTo>
                  <a:lnTo>
                    <a:pt x="21432" y="11888"/>
                  </a:lnTo>
                  <a:lnTo>
                    <a:pt x="21600" y="10716"/>
                  </a:lnTo>
                  <a:lnTo>
                    <a:pt x="21432" y="9376"/>
                  </a:lnTo>
                  <a:lnTo>
                    <a:pt x="21432" y="8372"/>
                  </a:lnTo>
                  <a:lnTo>
                    <a:pt x="20930" y="7534"/>
                  </a:lnTo>
                  <a:lnTo>
                    <a:pt x="20762" y="6362"/>
                  </a:lnTo>
                  <a:lnTo>
                    <a:pt x="20260" y="5525"/>
                  </a:lnTo>
                  <a:lnTo>
                    <a:pt x="19758" y="4688"/>
                  </a:lnTo>
                  <a:lnTo>
                    <a:pt x="19088" y="3851"/>
                  </a:lnTo>
                  <a:lnTo>
                    <a:pt x="18418" y="3013"/>
                  </a:lnTo>
                  <a:lnTo>
                    <a:pt x="17581" y="2344"/>
                  </a:lnTo>
                  <a:lnTo>
                    <a:pt x="16911" y="1674"/>
                  </a:lnTo>
                  <a:lnTo>
                    <a:pt x="15739" y="1172"/>
                  </a:lnTo>
                  <a:lnTo>
                    <a:pt x="14902" y="502"/>
                  </a:lnTo>
                  <a:lnTo>
                    <a:pt x="13897" y="334"/>
                  </a:lnTo>
                  <a:lnTo>
                    <a:pt x="13060" y="167"/>
                  </a:lnTo>
                  <a:lnTo>
                    <a:pt x="11888" y="0"/>
                  </a:lnTo>
                  <a:lnTo>
                    <a:pt x="10883" y="0"/>
                  </a:lnTo>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1513" name="AutoShape 9"/>
            <p:cNvSpPr>
              <a:spLocks/>
            </p:cNvSpPr>
            <p:nvPr/>
          </p:nvSpPr>
          <p:spPr bwMode="auto">
            <a:xfrm>
              <a:off x="29" y="56"/>
              <a:ext cx="7"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16" y="0"/>
                  </a:moveTo>
                  <a:lnTo>
                    <a:pt x="9544" y="0"/>
                  </a:lnTo>
                  <a:lnTo>
                    <a:pt x="8372" y="167"/>
                  </a:lnTo>
                  <a:lnTo>
                    <a:pt x="7534" y="502"/>
                  </a:lnTo>
                  <a:lnTo>
                    <a:pt x="6362" y="669"/>
                  </a:lnTo>
                  <a:lnTo>
                    <a:pt x="5525" y="1339"/>
                  </a:lnTo>
                  <a:lnTo>
                    <a:pt x="4688" y="1841"/>
                  </a:lnTo>
                  <a:lnTo>
                    <a:pt x="3851" y="2344"/>
                  </a:lnTo>
                  <a:lnTo>
                    <a:pt x="3013" y="3013"/>
                  </a:lnTo>
                  <a:lnTo>
                    <a:pt x="2344" y="3851"/>
                  </a:lnTo>
                  <a:lnTo>
                    <a:pt x="1674" y="4855"/>
                  </a:lnTo>
                  <a:lnTo>
                    <a:pt x="1339" y="5693"/>
                  </a:lnTo>
                  <a:lnTo>
                    <a:pt x="669" y="6530"/>
                  </a:lnTo>
                  <a:lnTo>
                    <a:pt x="334" y="7534"/>
                  </a:lnTo>
                  <a:lnTo>
                    <a:pt x="167" y="8372"/>
                  </a:lnTo>
                  <a:lnTo>
                    <a:pt x="0" y="9544"/>
                  </a:lnTo>
                  <a:lnTo>
                    <a:pt x="0" y="10883"/>
                  </a:lnTo>
                  <a:lnTo>
                    <a:pt x="0" y="11888"/>
                  </a:lnTo>
                  <a:lnTo>
                    <a:pt x="167" y="13060"/>
                  </a:lnTo>
                  <a:lnTo>
                    <a:pt x="334" y="13897"/>
                  </a:lnTo>
                  <a:lnTo>
                    <a:pt x="669" y="14902"/>
                  </a:lnTo>
                  <a:lnTo>
                    <a:pt x="1339" y="15739"/>
                  </a:lnTo>
                  <a:lnTo>
                    <a:pt x="1674" y="16744"/>
                  </a:lnTo>
                  <a:lnTo>
                    <a:pt x="2344" y="17581"/>
                  </a:lnTo>
                  <a:lnTo>
                    <a:pt x="3013" y="18418"/>
                  </a:lnTo>
                  <a:lnTo>
                    <a:pt x="3851" y="19088"/>
                  </a:lnTo>
                  <a:lnTo>
                    <a:pt x="4688" y="19758"/>
                  </a:lnTo>
                  <a:lnTo>
                    <a:pt x="5525" y="20093"/>
                  </a:lnTo>
                  <a:lnTo>
                    <a:pt x="6362" y="20762"/>
                  </a:lnTo>
                  <a:lnTo>
                    <a:pt x="7534" y="20930"/>
                  </a:lnTo>
                  <a:lnTo>
                    <a:pt x="8372" y="21432"/>
                  </a:lnTo>
                  <a:lnTo>
                    <a:pt x="9544" y="21432"/>
                  </a:lnTo>
                  <a:lnTo>
                    <a:pt x="10716" y="21600"/>
                  </a:lnTo>
                  <a:lnTo>
                    <a:pt x="11888" y="21432"/>
                  </a:lnTo>
                  <a:lnTo>
                    <a:pt x="12893" y="21432"/>
                  </a:lnTo>
                  <a:lnTo>
                    <a:pt x="13730" y="20930"/>
                  </a:lnTo>
                  <a:lnTo>
                    <a:pt x="14902" y="20762"/>
                  </a:lnTo>
                  <a:lnTo>
                    <a:pt x="15739" y="20093"/>
                  </a:lnTo>
                  <a:lnTo>
                    <a:pt x="16576" y="19758"/>
                  </a:lnTo>
                  <a:lnTo>
                    <a:pt x="17413" y="19088"/>
                  </a:lnTo>
                  <a:lnTo>
                    <a:pt x="18251" y="18418"/>
                  </a:lnTo>
                  <a:lnTo>
                    <a:pt x="18920" y="17581"/>
                  </a:lnTo>
                  <a:lnTo>
                    <a:pt x="19590" y="16744"/>
                  </a:lnTo>
                  <a:lnTo>
                    <a:pt x="20093" y="15739"/>
                  </a:lnTo>
                  <a:lnTo>
                    <a:pt x="20762" y="14902"/>
                  </a:lnTo>
                  <a:lnTo>
                    <a:pt x="20930" y="13897"/>
                  </a:lnTo>
                  <a:lnTo>
                    <a:pt x="21265" y="13060"/>
                  </a:lnTo>
                  <a:lnTo>
                    <a:pt x="21265" y="11888"/>
                  </a:lnTo>
                  <a:lnTo>
                    <a:pt x="21600" y="10883"/>
                  </a:lnTo>
                  <a:lnTo>
                    <a:pt x="21265" y="9544"/>
                  </a:lnTo>
                  <a:lnTo>
                    <a:pt x="21265" y="8372"/>
                  </a:lnTo>
                  <a:lnTo>
                    <a:pt x="20930" y="7534"/>
                  </a:lnTo>
                  <a:lnTo>
                    <a:pt x="20762" y="6530"/>
                  </a:lnTo>
                  <a:lnTo>
                    <a:pt x="20093" y="5693"/>
                  </a:lnTo>
                  <a:lnTo>
                    <a:pt x="19590" y="4855"/>
                  </a:lnTo>
                  <a:lnTo>
                    <a:pt x="18920" y="3851"/>
                  </a:lnTo>
                  <a:lnTo>
                    <a:pt x="18251" y="3013"/>
                  </a:lnTo>
                  <a:lnTo>
                    <a:pt x="17413" y="2344"/>
                  </a:lnTo>
                  <a:lnTo>
                    <a:pt x="16576" y="1841"/>
                  </a:lnTo>
                  <a:lnTo>
                    <a:pt x="15739" y="1339"/>
                  </a:lnTo>
                  <a:lnTo>
                    <a:pt x="14902" y="669"/>
                  </a:lnTo>
                  <a:lnTo>
                    <a:pt x="13730" y="502"/>
                  </a:lnTo>
                  <a:lnTo>
                    <a:pt x="12893" y="167"/>
                  </a:lnTo>
                  <a:lnTo>
                    <a:pt x="11888" y="0"/>
                  </a:lnTo>
                  <a:lnTo>
                    <a:pt x="10716" y="0"/>
                  </a:lnTo>
                  <a:close/>
                </a:path>
              </a:pathLst>
            </a:custGeom>
            <a:solidFill>
              <a:srgbClr val="000000"/>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1514" name="AutoShape 10"/>
            <p:cNvSpPr>
              <a:spLocks/>
            </p:cNvSpPr>
            <p:nvPr/>
          </p:nvSpPr>
          <p:spPr bwMode="auto">
            <a:xfrm>
              <a:off x="29" y="56"/>
              <a:ext cx="7"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16" y="0"/>
                  </a:moveTo>
                  <a:lnTo>
                    <a:pt x="9544" y="0"/>
                  </a:lnTo>
                  <a:lnTo>
                    <a:pt x="8372" y="167"/>
                  </a:lnTo>
                  <a:lnTo>
                    <a:pt x="7534" y="502"/>
                  </a:lnTo>
                  <a:lnTo>
                    <a:pt x="6362" y="669"/>
                  </a:lnTo>
                  <a:lnTo>
                    <a:pt x="5525" y="1339"/>
                  </a:lnTo>
                  <a:lnTo>
                    <a:pt x="4688" y="1841"/>
                  </a:lnTo>
                  <a:lnTo>
                    <a:pt x="3851" y="2344"/>
                  </a:lnTo>
                  <a:lnTo>
                    <a:pt x="3013" y="3013"/>
                  </a:lnTo>
                  <a:lnTo>
                    <a:pt x="2344" y="3851"/>
                  </a:lnTo>
                  <a:lnTo>
                    <a:pt x="1674" y="4855"/>
                  </a:lnTo>
                  <a:lnTo>
                    <a:pt x="1339" y="5693"/>
                  </a:lnTo>
                  <a:lnTo>
                    <a:pt x="669" y="6530"/>
                  </a:lnTo>
                  <a:lnTo>
                    <a:pt x="334" y="7534"/>
                  </a:lnTo>
                  <a:lnTo>
                    <a:pt x="167" y="8372"/>
                  </a:lnTo>
                  <a:lnTo>
                    <a:pt x="0" y="9544"/>
                  </a:lnTo>
                  <a:lnTo>
                    <a:pt x="0" y="10883"/>
                  </a:lnTo>
                  <a:lnTo>
                    <a:pt x="0" y="11888"/>
                  </a:lnTo>
                  <a:lnTo>
                    <a:pt x="167" y="13060"/>
                  </a:lnTo>
                  <a:lnTo>
                    <a:pt x="334" y="13897"/>
                  </a:lnTo>
                  <a:lnTo>
                    <a:pt x="669" y="14902"/>
                  </a:lnTo>
                  <a:lnTo>
                    <a:pt x="1339" y="15739"/>
                  </a:lnTo>
                  <a:lnTo>
                    <a:pt x="1674" y="16744"/>
                  </a:lnTo>
                  <a:lnTo>
                    <a:pt x="2344" y="17581"/>
                  </a:lnTo>
                  <a:lnTo>
                    <a:pt x="3013" y="18418"/>
                  </a:lnTo>
                  <a:lnTo>
                    <a:pt x="3851" y="19088"/>
                  </a:lnTo>
                  <a:lnTo>
                    <a:pt x="4688" y="19758"/>
                  </a:lnTo>
                  <a:lnTo>
                    <a:pt x="5525" y="20093"/>
                  </a:lnTo>
                  <a:lnTo>
                    <a:pt x="6362" y="20762"/>
                  </a:lnTo>
                  <a:lnTo>
                    <a:pt x="7534" y="20930"/>
                  </a:lnTo>
                  <a:lnTo>
                    <a:pt x="8372" y="21432"/>
                  </a:lnTo>
                  <a:lnTo>
                    <a:pt x="9544" y="21432"/>
                  </a:lnTo>
                  <a:lnTo>
                    <a:pt x="10716" y="21600"/>
                  </a:lnTo>
                  <a:lnTo>
                    <a:pt x="11888" y="21432"/>
                  </a:lnTo>
                  <a:lnTo>
                    <a:pt x="12893" y="21432"/>
                  </a:lnTo>
                  <a:lnTo>
                    <a:pt x="13730" y="20930"/>
                  </a:lnTo>
                  <a:lnTo>
                    <a:pt x="14902" y="20762"/>
                  </a:lnTo>
                  <a:lnTo>
                    <a:pt x="15739" y="20093"/>
                  </a:lnTo>
                  <a:lnTo>
                    <a:pt x="16576" y="19758"/>
                  </a:lnTo>
                  <a:lnTo>
                    <a:pt x="17413" y="19088"/>
                  </a:lnTo>
                  <a:lnTo>
                    <a:pt x="18251" y="18418"/>
                  </a:lnTo>
                  <a:lnTo>
                    <a:pt x="18920" y="17581"/>
                  </a:lnTo>
                  <a:lnTo>
                    <a:pt x="19590" y="16744"/>
                  </a:lnTo>
                  <a:lnTo>
                    <a:pt x="20093" y="15739"/>
                  </a:lnTo>
                  <a:lnTo>
                    <a:pt x="20762" y="14902"/>
                  </a:lnTo>
                  <a:lnTo>
                    <a:pt x="20930" y="13897"/>
                  </a:lnTo>
                  <a:lnTo>
                    <a:pt x="21265" y="13060"/>
                  </a:lnTo>
                  <a:lnTo>
                    <a:pt x="21265" y="11888"/>
                  </a:lnTo>
                  <a:lnTo>
                    <a:pt x="21600" y="10883"/>
                  </a:lnTo>
                  <a:lnTo>
                    <a:pt x="21265" y="9544"/>
                  </a:lnTo>
                  <a:lnTo>
                    <a:pt x="21265" y="8372"/>
                  </a:lnTo>
                  <a:lnTo>
                    <a:pt x="20930" y="7534"/>
                  </a:lnTo>
                  <a:lnTo>
                    <a:pt x="20762" y="6530"/>
                  </a:lnTo>
                  <a:lnTo>
                    <a:pt x="20093" y="5693"/>
                  </a:lnTo>
                  <a:lnTo>
                    <a:pt x="19590" y="4855"/>
                  </a:lnTo>
                  <a:lnTo>
                    <a:pt x="18920" y="3851"/>
                  </a:lnTo>
                  <a:lnTo>
                    <a:pt x="18251" y="3013"/>
                  </a:lnTo>
                  <a:lnTo>
                    <a:pt x="17413" y="2344"/>
                  </a:lnTo>
                  <a:lnTo>
                    <a:pt x="16576" y="1841"/>
                  </a:lnTo>
                  <a:lnTo>
                    <a:pt x="15739" y="1339"/>
                  </a:lnTo>
                  <a:lnTo>
                    <a:pt x="14902" y="669"/>
                  </a:lnTo>
                  <a:lnTo>
                    <a:pt x="13730" y="502"/>
                  </a:lnTo>
                  <a:lnTo>
                    <a:pt x="12893" y="167"/>
                  </a:lnTo>
                  <a:lnTo>
                    <a:pt x="11888" y="0"/>
                  </a:lnTo>
                  <a:lnTo>
                    <a:pt x="10716" y="0"/>
                  </a:lnTo>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1515" name="AutoShape 11"/>
            <p:cNvSpPr>
              <a:spLocks/>
            </p:cNvSpPr>
            <p:nvPr/>
          </p:nvSpPr>
          <p:spPr bwMode="auto">
            <a:xfrm>
              <a:off x="12" y="60"/>
              <a:ext cx="17"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$30</a:t>
              </a:r>
              <a:endParaRPr lang="tr-TR"/>
            </a:p>
          </p:txBody>
        </p:sp>
        <p:sp>
          <p:nvSpPr>
            <p:cNvPr id="21516" name="AutoShape 12"/>
            <p:cNvSpPr>
              <a:spLocks/>
            </p:cNvSpPr>
            <p:nvPr/>
          </p:nvSpPr>
          <p:spPr bwMode="auto">
            <a:xfrm>
              <a:off x="18" y="78"/>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25</a:t>
              </a:r>
              <a:endParaRPr lang="tr-TR"/>
            </a:p>
          </p:txBody>
        </p:sp>
        <p:sp>
          <p:nvSpPr>
            <p:cNvPr id="21517" name="AutoShape 13"/>
            <p:cNvSpPr>
              <a:spLocks/>
            </p:cNvSpPr>
            <p:nvPr/>
          </p:nvSpPr>
          <p:spPr bwMode="auto">
            <a:xfrm>
              <a:off x="18" y="96"/>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22</a:t>
              </a:r>
              <a:endParaRPr lang="tr-TR"/>
            </a:p>
          </p:txBody>
        </p:sp>
        <p:sp>
          <p:nvSpPr>
            <p:cNvPr id="21518" name="AutoShape 14"/>
            <p:cNvSpPr>
              <a:spLocks/>
            </p:cNvSpPr>
            <p:nvPr/>
          </p:nvSpPr>
          <p:spPr bwMode="auto">
            <a:xfrm>
              <a:off x="18" y="114"/>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15</a:t>
              </a:r>
              <a:endParaRPr lang="tr-TR"/>
            </a:p>
          </p:txBody>
        </p:sp>
        <p:sp>
          <p:nvSpPr>
            <p:cNvPr id="21519" name="AutoShape 15"/>
            <p:cNvSpPr>
              <a:spLocks/>
            </p:cNvSpPr>
            <p:nvPr/>
          </p:nvSpPr>
          <p:spPr bwMode="auto">
            <a:xfrm>
              <a:off x="18" y="132"/>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10</a:t>
              </a:r>
              <a:endParaRPr lang="tr-TR"/>
            </a:p>
          </p:txBody>
        </p:sp>
        <p:sp>
          <p:nvSpPr>
            <p:cNvPr id="21520" name="AutoShape 16"/>
            <p:cNvSpPr>
              <a:spLocks/>
            </p:cNvSpPr>
            <p:nvPr/>
          </p:nvSpPr>
          <p:spPr bwMode="auto">
            <a:xfrm>
              <a:off x="6" y="154"/>
              <a:ext cx="2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      5</a:t>
              </a:r>
              <a:endParaRPr lang="tr-TR"/>
            </a:p>
          </p:txBody>
        </p:sp>
        <p:sp>
          <p:nvSpPr>
            <p:cNvPr id="21521" name="AutoShape 17"/>
            <p:cNvSpPr>
              <a:spLocks/>
            </p:cNvSpPr>
            <p:nvPr/>
          </p:nvSpPr>
          <p:spPr bwMode="auto">
            <a:xfrm>
              <a:off x="57"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a:t>
              </a:r>
              <a:endParaRPr lang="tr-TR"/>
            </a:p>
          </p:txBody>
        </p:sp>
        <p:sp>
          <p:nvSpPr>
            <p:cNvPr id="21522" name="AutoShape 18"/>
            <p:cNvSpPr>
              <a:spLocks/>
            </p:cNvSpPr>
            <p:nvPr/>
          </p:nvSpPr>
          <p:spPr bwMode="auto">
            <a:xfrm>
              <a:off x="41" y="186"/>
              <a:ext cx="10"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a:t>
              </a:r>
              <a:endParaRPr lang="tr-TR"/>
            </a:p>
          </p:txBody>
        </p:sp>
        <p:sp>
          <p:nvSpPr>
            <p:cNvPr id="21523" name="AutoShape 19"/>
            <p:cNvSpPr>
              <a:spLocks/>
            </p:cNvSpPr>
            <p:nvPr/>
          </p:nvSpPr>
          <p:spPr bwMode="auto">
            <a:xfrm>
              <a:off x="70"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3</a:t>
              </a:r>
              <a:endParaRPr lang="tr-TR"/>
            </a:p>
          </p:txBody>
        </p:sp>
        <p:sp>
          <p:nvSpPr>
            <p:cNvPr id="21524" name="AutoShape 20"/>
            <p:cNvSpPr>
              <a:spLocks/>
            </p:cNvSpPr>
            <p:nvPr/>
          </p:nvSpPr>
          <p:spPr bwMode="auto">
            <a:xfrm>
              <a:off x="84" y="186"/>
              <a:ext cx="10"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4</a:t>
              </a:r>
              <a:endParaRPr lang="tr-TR"/>
            </a:p>
          </p:txBody>
        </p:sp>
        <p:sp>
          <p:nvSpPr>
            <p:cNvPr id="21525" name="AutoShape 21"/>
            <p:cNvSpPr>
              <a:spLocks/>
            </p:cNvSpPr>
            <p:nvPr/>
          </p:nvSpPr>
          <p:spPr bwMode="auto">
            <a:xfrm>
              <a:off x="94"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5</a:t>
              </a:r>
              <a:endParaRPr lang="tr-TR"/>
            </a:p>
          </p:txBody>
        </p:sp>
        <p:sp>
          <p:nvSpPr>
            <p:cNvPr id="21526" name="AutoShape 22"/>
            <p:cNvSpPr>
              <a:spLocks/>
            </p:cNvSpPr>
            <p:nvPr/>
          </p:nvSpPr>
          <p:spPr bwMode="auto">
            <a:xfrm>
              <a:off x="108"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6</a:t>
              </a:r>
              <a:endParaRPr lang="tr-TR"/>
            </a:p>
          </p:txBody>
        </p:sp>
        <p:sp>
          <p:nvSpPr>
            <p:cNvPr id="21527" name="AutoShape 23"/>
            <p:cNvSpPr>
              <a:spLocks/>
            </p:cNvSpPr>
            <p:nvPr/>
          </p:nvSpPr>
          <p:spPr bwMode="auto">
            <a:xfrm>
              <a:off x="121"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7</a:t>
              </a:r>
              <a:endParaRPr lang="tr-TR"/>
            </a:p>
          </p:txBody>
        </p:sp>
        <p:sp>
          <p:nvSpPr>
            <p:cNvPr id="21528" name="AutoShape 24"/>
            <p:cNvSpPr>
              <a:spLocks/>
            </p:cNvSpPr>
            <p:nvPr/>
          </p:nvSpPr>
          <p:spPr bwMode="auto">
            <a:xfrm>
              <a:off x="135"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8</a:t>
              </a:r>
              <a:endParaRPr lang="tr-TR"/>
            </a:p>
          </p:txBody>
        </p:sp>
        <p:sp>
          <p:nvSpPr>
            <p:cNvPr id="21529" name="AutoShape 25"/>
            <p:cNvSpPr>
              <a:spLocks/>
            </p:cNvSpPr>
            <p:nvPr/>
          </p:nvSpPr>
          <p:spPr bwMode="auto">
            <a:xfrm>
              <a:off x="148"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9</a:t>
              </a:r>
              <a:endParaRPr lang="tr-TR"/>
            </a:p>
          </p:txBody>
        </p:sp>
        <p:sp>
          <p:nvSpPr>
            <p:cNvPr id="21530" name="AutoShape 26"/>
            <p:cNvSpPr>
              <a:spLocks/>
            </p:cNvSpPr>
            <p:nvPr/>
          </p:nvSpPr>
          <p:spPr bwMode="auto">
            <a:xfrm>
              <a:off x="159" y="186"/>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10</a:t>
              </a:r>
              <a:endParaRPr lang="tr-TR"/>
            </a:p>
          </p:txBody>
        </p:sp>
        <p:sp>
          <p:nvSpPr>
            <p:cNvPr id="21531" name="AutoShape 27"/>
            <p:cNvSpPr>
              <a:spLocks/>
            </p:cNvSpPr>
            <p:nvPr/>
          </p:nvSpPr>
          <p:spPr bwMode="auto">
            <a:xfrm>
              <a:off x="191" y="186"/>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12</a:t>
              </a:r>
              <a:endParaRPr lang="tr-TR"/>
            </a:p>
          </p:txBody>
        </p:sp>
        <p:sp>
          <p:nvSpPr>
            <p:cNvPr id="21532" name="AutoShape 28"/>
            <p:cNvSpPr>
              <a:spLocks/>
            </p:cNvSpPr>
            <p:nvPr/>
          </p:nvSpPr>
          <p:spPr bwMode="auto">
            <a:xfrm>
              <a:off x="175"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11</a:t>
              </a:r>
              <a:endParaRPr lang="tr-TR"/>
            </a:p>
          </p:txBody>
        </p:sp>
        <p:sp>
          <p:nvSpPr>
            <p:cNvPr id="21533" name="AutoShape 29"/>
            <p:cNvSpPr>
              <a:spLocks/>
            </p:cNvSpPr>
            <p:nvPr/>
          </p:nvSpPr>
          <p:spPr bwMode="auto">
            <a:xfrm>
              <a:off x="0" y="26"/>
              <a:ext cx="31" cy="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b="1" dirty="0" smtClean="0">
                  <a:latin typeface="Arial" pitchFamily="34" charset="0"/>
                  <a:cs typeface="Arial" pitchFamily="34" charset="0"/>
                  <a:sym typeface="Arial" pitchFamily="34" charset="0"/>
                </a:rPr>
                <a:t>P</a:t>
              </a:r>
              <a:endParaRPr lang="tr-TR" dirty="0"/>
            </a:p>
          </p:txBody>
        </p:sp>
        <p:sp>
          <p:nvSpPr>
            <p:cNvPr id="21534" name="AutoShape 30"/>
            <p:cNvSpPr>
              <a:spLocks/>
            </p:cNvSpPr>
            <p:nvPr/>
          </p:nvSpPr>
          <p:spPr bwMode="auto">
            <a:xfrm>
              <a:off x="221" y="182"/>
              <a:ext cx="69" cy="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b="1" dirty="0" smtClean="0">
                  <a:latin typeface="Arial" pitchFamily="34" charset="0"/>
                  <a:cs typeface="Arial" pitchFamily="34" charset="0"/>
                  <a:sym typeface="Arial" pitchFamily="34" charset="0"/>
                </a:rPr>
                <a:t> </a:t>
              </a:r>
              <a:r>
                <a:rPr lang="en-US" b="1" dirty="0" smtClean="0">
                  <a:latin typeface="Arial" pitchFamily="34" charset="0"/>
                  <a:cs typeface="Arial" pitchFamily="34" charset="0"/>
                  <a:sym typeface="Arial" pitchFamily="34" charset="0"/>
                </a:rPr>
                <a:t>Q</a:t>
              </a:r>
              <a:endParaRPr lang="tr-TR" dirty="0"/>
            </a:p>
          </p:txBody>
        </p:sp>
        <p:sp>
          <p:nvSpPr>
            <p:cNvPr id="21535" name="AutoShape 31"/>
            <p:cNvSpPr>
              <a:spLocks/>
            </p:cNvSpPr>
            <p:nvPr/>
          </p:nvSpPr>
          <p:spPr bwMode="auto">
            <a:xfrm>
              <a:off x="27" y="186"/>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0</a:t>
              </a:r>
              <a:endParaRPr lang="tr-TR"/>
            </a:p>
          </p:txBody>
        </p:sp>
        <p:sp>
          <p:nvSpPr>
            <p:cNvPr id="21536" name="AutoShape 32"/>
            <p:cNvSpPr>
              <a:spLocks/>
            </p:cNvSpPr>
            <p:nvPr/>
          </p:nvSpPr>
          <p:spPr bwMode="auto">
            <a:xfrm>
              <a:off x="108" y="0"/>
              <a:ext cx="82" cy="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400">
                  <a:solidFill>
                    <a:srgbClr val="494076"/>
                  </a:solidFill>
                  <a:latin typeface="Arial" pitchFamily="34" charset="0"/>
                  <a:cs typeface="Arial" pitchFamily="34" charset="0"/>
                  <a:sym typeface="Arial" pitchFamily="34" charset="0"/>
                </a:rPr>
                <a:t>DVD market </a:t>
              </a:r>
              <a:endParaRPr lang="tr-TR"/>
            </a:p>
          </p:txBody>
        </p:sp>
        <p:sp>
          <p:nvSpPr>
            <p:cNvPr id="21537" name="AutoShape 33"/>
            <p:cNvSpPr>
              <a:spLocks/>
            </p:cNvSpPr>
            <p:nvPr/>
          </p:nvSpPr>
          <p:spPr bwMode="auto">
            <a:xfrm>
              <a:off x="191" y="168"/>
              <a:ext cx="12" cy="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400" b="1">
                  <a:latin typeface="Times New Roman" pitchFamily="18" charset="0"/>
                  <a:cs typeface="Times New Roman" pitchFamily="18" charset="0"/>
                  <a:sym typeface="Times New Roman" pitchFamily="18" charset="0"/>
                </a:rPr>
                <a:t>D</a:t>
              </a:r>
              <a:endParaRPr lang="tr-TR"/>
            </a:p>
          </p:txBody>
        </p:sp>
        <p:sp>
          <p:nvSpPr>
            <p:cNvPr id="21538" name="AutoShape 34"/>
            <p:cNvSpPr>
              <a:spLocks/>
            </p:cNvSpPr>
            <p:nvPr/>
          </p:nvSpPr>
          <p:spPr bwMode="auto">
            <a:xfrm>
              <a:off x="201" y="175"/>
              <a:ext cx="11"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latin typeface="Times New Roman" pitchFamily="18" charset="0"/>
                  <a:cs typeface="Times New Roman" pitchFamily="18" charset="0"/>
                  <a:sym typeface="Times New Roman" pitchFamily="18" charset="0"/>
                </a:rPr>
                <a:t>1</a:t>
              </a:r>
              <a:endParaRPr lang="tr-TR"/>
            </a:p>
          </p:txBody>
        </p:sp>
      </p:grpSp>
      <p:grpSp>
        <p:nvGrpSpPr>
          <p:cNvPr id="3" name="Group 35"/>
          <p:cNvGrpSpPr>
            <a:grpSpLocks/>
          </p:cNvGrpSpPr>
          <p:nvPr/>
        </p:nvGrpSpPr>
        <p:grpSpPr bwMode="auto">
          <a:xfrm>
            <a:off x="5338763" y="3733800"/>
            <a:ext cx="3132137" cy="2449513"/>
            <a:chOff x="0" y="0"/>
            <a:chExt cx="247" cy="193"/>
          </a:xfrm>
        </p:grpSpPr>
        <p:sp>
          <p:nvSpPr>
            <p:cNvPr id="21540" name="Line 36"/>
            <p:cNvSpPr>
              <a:spLocks noChangeShapeType="1"/>
            </p:cNvSpPr>
            <p:nvPr/>
          </p:nvSpPr>
          <p:spPr bwMode="auto">
            <a:xfrm>
              <a:off x="32" y="23"/>
              <a:ext cx="1" cy="156"/>
            </a:xfrm>
            <a:prstGeom prst="line">
              <a:avLst/>
            </a:prstGeom>
            <a:noFill/>
            <a:ln w="3175" cap="flat" cmpd="sng">
              <a:solidFill>
                <a:srgbClr val="000000"/>
              </a:solidFill>
              <a:prstDash val="solid"/>
              <a:round/>
              <a:headEnd/>
              <a:tailEnd/>
            </a:ln>
            <a:effectLst/>
          </p:spPr>
          <p:txBody>
            <a:bodyPr/>
            <a:lstStyle/>
            <a:p>
              <a:endParaRPr lang="tr-TR"/>
            </a:p>
          </p:txBody>
        </p:sp>
        <p:sp>
          <p:nvSpPr>
            <p:cNvPr id="21541" name="Line 37"/>
            <p:cNvSpPr>
              <a:spLocks noChangeShapeType="1"/>
            </p:cNvSpPr>
            <p:nvPr/>
          </p:nvSpPr>
          <p:spPr bwMode="auto">
            <a:xfrm>
              <a:off x="10" y="178"/>
              <a:ext cx="202" cy="1"/>
            </a:xfrm>
            <a:prstGeom prst="line">
              <a:avLst/>
            </a:prstGeom>
            <a:noFill/>
            <a:ln w="3175" cap="flat" cmpd="sng">
              <a:solidFill>
                <a:srgbClr val="000000"/>
              </a:solidFill>
              <a:prstDash val="solid"/>
              <a:round/>
              <a:headEnd/>
              <a:tailEnd/>
            </a:ln>
            <a:effectLst/>
          </p:spPr>
          <p:txBody>
            <a:bodyPr/>
            <a:lstStyle/>
            <a:p>
              <a:endParaRPr lang="tr-TR"/>
            </a:p>
          </p:txBody>
        </p:sp>
        <p:sp>
          <p:nvSpPr>
            <p:cNvPr id="21542" name="Line 38"/>
            <p:cNvSpPr>
              <a:spLocks noChangeShapeType="1"/>
            </p:cNvSpPr>
            <p:nvPr/>
          </p:nvSpPr>
          <p:spPr bwMode="auto">
            <a:xfrm>
              <a:off x="32" y="37"/>
              <a:ext cx="166" cy="142"/>
            </a:xfrm>
            <a:prstGeom prst="line">
              <a:avLst/>
            </a:prstGeom>
            <a:noFill/>
            <a:ln w="3175" cap="flat" cmpd="sng">
              <a:solidFill>
                <a:srgbClr val="000000"/>
              </a:solidFill>
              <a:prstDash val="solid"/>
              <a:round/>
              <a:headEnd/>
              <a:tailEnd/>
            </a:ln>
            <a:effectLst/>
          </p:spPr>
          <p:txBody>
            <a:bodyPr/>
            <a:lstStyle/>
            <a:p>
              <a:endParaRPr lang="tr-TR"/>
            </a:p>
          </p:txBody>
        </p:sp>
        <p:sp>
          <p:nvSpPr>
            <p:cNvPr id="21543" name="AutoShape 39"/>
            <p:cNvSpPr>
              <a:spLocks/>
            </p:cNvSpPr>
            <p:nvPr/>
          </p:nvSpPr>
          <p:spPr bwMode="auto">
            <a:xfrm>
              <a:off x="192" y="175"/>
              <a:ext cx="6"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9470" y="0"/>
                  </a:lnTo>
                  <a:lnTo>
                    <a:pt x="8473" y="329"/>
                  </a:lnTo>
                  <a:lnTo>
                    <a:pt x="7643" y="494"/>
                  </a:lnTo>
                  <a:lnTo>
                    <a:pt x="6479" y="659"/>
                  </a:lnTo>
                  <a:lnTo>
                    <a:pt x="5649" y="1319"/>
                  </a:lnTo>
                  <a:lnTo>
                    <a:pt x="4818" y="1813"/>
                  </a:lnTo>
                  <a:lnTo>
                    <a:pt x="3987" y="2473"/>
                  </a:lnTo>
                  <a:lnTo>
                    <a:pt x="2990" y="3132"/>
                  </a:lnTo>
                  <a:lnTo>
                    <a:pt x="2326" y="3957"/>
                  </a:lnTo>
                  <a:lnTo>
                    <a:pt x="1827" y="4781"/>
                  </a:lnTo>
                  <a:lnTo>
                    <a:pt x="1329" y="5606"/>
                  </a:lnTo>
                  <a:lnTo>
                    <a:pt x="664" y="6595"/>
                  </a:lnTo>
                  <a:lnTo>
                    <a:pt x="498" y="7584"/>
                  </a:lnTo>
                  <a:lnTo>
                    <a:pt x="166" y="8409"/>
                  </a:lnTo>
                  <a:lnTo>
                    <a:pt x="0" y="9563"/>
                  </a:lnTo>
                  <a:lnTo>
                    <a:pt x="0" y="10882"/>
                  </a:lnTo>
                  <a:lnTo>
                    <a:pt x="0" y="11871"/>
                  </a:lnTo>
                  <a:lnTo>
                    <a:pt x="166" y="13025"/>
                  </a:lnTo>
                  <a:lnTo>
                    <a:pt x="498" y="13850"/>
                  </a:lnTo>
                  <a:lnTo>
                    <a:pt x="664" y="14839"/>
                  </a:lnTo>
                  <a:lnTo>
                    <a:pt x="1329" y="15664"/>
                  </a:lnTo>
                  <a:lnTo>
                    <a:pt x="1827" y="16818"/>
                  </a:lnTo>
                  <a:lnTo>
                    <a:pt x="2326" y="17477"/>
                  </a:lnTo>
                  <a:lnTo>
                    <a:pt x="2990" y="18302"/>
                  </a:lnTo>
                  <a:lnTo>
                    <a:pt x="3987" y="18961"/>
                  </a:lnTo>
                  <a:lnTo>
                    <a:pt x="4818" y="19621"/>
                  </a:lnTo>
                  <a:lnTo>
                    <a:pt x="5649" y="20280"/>
                  </a:lnTo>
                  <a:lnTo>
                    <a:pt x="6479" y="20610"/>
                  </a:lnTo>
                  <a:lnTo>
                    <a:pt x="7643" y="20940"/>
                  </a:lnTo>
                  <a:lnTo>
                    <a:pt x="8473" y="21270"/>
                  </a:lnTo>
                  <a:lnTo>
                    <a:pt x="9470" y="21270"/>
                  </a:lnTo>
                  <a:lnTo>
                    <a:pt x="10800" y="21600"/>
                  </a:lnTo>
                  <a:lnTo>
                    <a:pt x="11963" y="21270"/>
                  </a:lnTo>
                  <a:lnTo>
                    <a:pt x="12960" y="21270"/>
                  </a:lnTo>
                  <a:lnTo>
                    <a:pt x="13790" y="20940"/>
                  </a:lnTo>
                  <a:lnTo>
                    <a:pt x="14953" y="20610"/>
                  </a:lnTo>
                  <a:lnTo>
                    <a:pt x="15784" y="20280"/>
                  </a:lnTo>
                  <a:lnTo>
                    <a:pt x="16947" y="19621"/>
                  </a:lnTo>
                  <a:lnTo>
                    <a:pt x="17612" y="18961"/>
                  </a:lnTo>
                  <a:lnTo>
                    <a:pt x="18443" y="18302"/>
                  </a:lnTo>
                  <a:lnTo>
                    <a:pt x="19107" y="17477"/>
                  </a:lnTo>
                  <a:lnTo>
                    <a:pt x="19772" y="16818"/>
                  </a:lnTo>
                  <a:lnTo>
                    <a:pt x="20436" y="15664"/>
                  </a:lnTo>
                  <a:lnTo>
                    <a:pt x="20769" y="14839"/>
                  </a:lnTo>
                  <a:lnTo>
                    <a:pt x="20935" y="13850"/>
                  </a:lnTo>
                  <a:lnTo>
                    <a:pt x="21433" y="13025"/>
                  </a:lnTo>
                  <a:lnTo>
                    <a:pt x="21433" y="11871"/>
                  </a:lnTo>
                  <a:lnTo>
                    <a:pt x="21600" y="10882"/>
                  </a:lnTo>
                  <a:lnTo>
                    <a:pt x="21433" y="9563"/>
                  </a:lnTo>
                  <a:lnTo>
                    <a:pt x="21433" y="8409"/>
                  </a:lnTo>
                  <a:lnTo>
                    <a:pt x="20935" y="7584"/>
                  </a:lnTo>
                  <a:lnTo>
                    <a:pt x="20769" y="6595"/>
                  </a:lnTo>
                  <a:lnTo>
                    <a:pt x="20436" y="5606"/>
                  </a:lnTo>
                  <a:lnTo>
                    <a:pt x="19772" y="4781"/>
                  </a:lnTo>
                  <a:lnTo>
                    <a:pt x="19107" y="3957"/>
                  </a:lnTo>
                  <a:lnTo>
                    <a:pt x="18443" y="3132"/>
                  </a:lnTo>
                  <a:lnTo>
                    <a:pt x="17612" y="2473"/>
                  </a:lnTo>
                  <a:lnTo>
                    <a:pt x="16947" y="1813"/>
                  </a:lnTo>
                  <a:lnTo>
                    <a:pt x="15784" y="1319"/>
                  </a:lnTo>
                  <a:lnTo>
                    <a:pt x="14953" y="659"/>
                  </a:lnTo>
                  <a:lnTo>
                    <a:pt x="13790" y="494"/>
                  </a:lnTo>
                  <a:lnTo>
                    <a:pt x="12960" y="329"/>
                  </a:lnTo>
                  <a:lnTo>
                    <a:pt x="11963" y="0"/>
                  </a:lnTo>
                  <a:lnTo>
                    <a:pt x="10800" y="0"/>
                  </a:lnTo>
                  <a:close/>
                </a:path>
              </a:pathLst>
            </a:custGeom>
            <a:solidFill>
              <a:srgbClr val="000000"/>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1544" name="AutoShape 40"/>
            <p:cNvSpPr>
              <a:spLocks/>
            </p:cNvSpPr>
            <p:nvPr/>
          </p:nvSpPr>
          <p:spPr bwMode="auto">
            <a:xfrm>
              <a:off x="192" y="175"/>
              <a:ext cx="6"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9470" y="0"/>
                  </a:lnTo>
                  <a:lnTo>
                    <a:pt x="8473" y="329"/>
                  </a:lnTo>
                  <a:lnTo>
                    <a:pt x="7643" y="494"/>
                  </a:lnTo>
                  <a:lnTo>
                    <a:pt x="6479" y="659"/>
                  </a:lnTo>
                  <a:lnTo>
                    <a:pt x="5649" y="1319"/>
                  </a:lnTo>
                  <a:lnTo>
                    <a:pt x="4818" y="1813"/>
                  </a:lnTo>
                  <a:lnTo>
                    <a:pt x="3987" y="2473"/>
                  </a:lnTo>
                  <a:lnTo>
                    <a:pt x="2990" y="3132"/>
                  </a:lnTo>
                  <a:lnTo>
                    <a:pt x="2326" y="3957"/>
                  </a:lnTo>
                  <a:lnTo>
                    <a:pt x="1827" y="4781"/>
                  </a:lnTo>
                  <a:lnTo>
                    <a:pt x="1329" y="5606"/>
                  </a:lnTo>
                  <a:lnTo>
                    <a:pt x="664" y="6595"/>
                  </a:lnTo>
                  <a:lnTo>
                    <a:pt x="498" y="7584"/>
                  </a:lnTo>
                  <a:lnTo>
                    <a:pt x="166" y="8409"/>
                  </a:lnTo>
                  <a:lnTo>
                    <a:pt x="0" y="9563"/>
                  </a:lnTo>
                  <a:lnTo>
                    <a:pt x="0" y="10882"/>
                  </a:lnTo>
                  <a:lnTo>
                    <a:pt x="0" y="11871"/>
                  </a:lnTo>
                  <a:lnTo>
                    <a:pt x="166" y="13025"/>
                  </a:lnTo>
                  <a:lnTo>
                    <a:pt x="498" y="13850"/>
                  </a:lnTo>
                  <a:lnTo>
                    <a:pt x="664" y="14839"/>
                  </a:lnTo>
                  <a:lnTo>
                    <a:pt x="1329" y="15664"/>
                  </a:lnTo>
                  <a:lnTo>
                    <a:pt x="1827" y="16818"/>
                  </a:lnTo>
                  <a:lnTo>
                    <a:pt x="2326" y="17477"/>
                  </a:lnTo>
                  <a:lnTo>
                    <a:pt x="2990" y="18302"/>
                  </a:lnTo>
                  <a:lnTo>
                    <a:pt x="3987" y="18961"/>
                  </a:lnTo>
                  <a:lnTo>
                    <a:pt x="4818" y="19621"/>
                  </a:lnTo>
                  <a:lnTo>
                    <a:pt x="5649" y="20280"/>
                  </a:lnTo>
                  <a:lnTo>
                    <a:pt x="6479" y="20610"/>
                  </a:lnTo>
                  <a:lnTo>
                    <a:pt x="7643" y="20940"/>
                  </a:lnTo>
                  <a:lnTo>
                    <a:pt x="8473" y="21270"/>
                  </a:lnTo>
                  <a:lnTo>
                    <a:pt x="9470" y="21270"/>
                  </a:lnTo>
                  <a:lnTo>
                    <a:pt x="10800" y="21600"/>
                  </a:lnTo>
                  <a:lnTo>
                    <a:pt x="11963" y="21270"/>
                  </a:lnTo>
                  <a:lnTo>
                    <a:pt x="12960" y="21270"/>
                  </a:lnTo>
                  <a:lnTo>
                    <a:pt x="13790" y="20940"/>
                  </a:lnTo>
                  <a:lnTo>
                    <a:pt x="14953" y="20610"/>
                  </a:lnTo>
                  <a:lnTo>
                    <a:pt x="15784" y="20280"/>
                  </a:lnTo>
                  <a:lnTo>
                    <a:pt x="16947" y="19621"/>
                  </a:lnTo>
                  <a:lnTo>
                    <a:pt x="17612" y="18961"/>
                  </a:lnTo>
                  <a:lnTo>
                    <a:pt x="18443" y="18302"/>
                  </a:lnTo>
                  <a:lnTo>
                    <a:pt x="19107" y="17477"/>
                  </a:lnTo>
                  <a:lnTo>
                    <a:pt x="19772" y="16818"/>
                  </a:lnTo>
                  <a:lnTo>
                    <a:pt x="20436" y="15664"/>
                  </a:lnTo>
                  <a:lnTo>
                    <a:pt x="20769" y="14839"/>
                  </a:lnTo>
                  <a:lnTo>
                    <a:pt x="20935" y="13850"/>
                  </a:lnTo>
                  <a:lnTo>
                    <a:pt x="21433" y="13025"/>
                  </a:lnTo>
                  <a:lnTo>
                    <a:pt x="21433" y="11871"/>
                  </a:lnTo>
                  <a:lnTo>
                    <a:pt x="21600" y="10882"/>
                  </a:lnTo>
                  <a:lnTo>
                    <a:pt x="21433" y="9563"/>
                  </a:lnTo>
                  <a:lnTo>
                    <a:pt x="21433" y="8409"/>
                  </a:lnTo>
                  <a:lnTo>
                    <a:pt x="20935" y="7584"/>
                  </a:lnTo>
                  <a:lnTo>
                    <a:pt x="20769" y="6595"/>
                  </a:lnTo>
                  <a:lnTo>
                    <a:pt x="20436" y="5606"/>
                  </a:lnTo>
                  <a:lnTo>
                    <a:pt x="19772" y="4781"/>
                  </a:lnTo>
                  <a:lnTo>
                    <a:pt x="19107" y="3957"/>
                  </a:lnTo>
                  <a:lnTo>
                    <a:pt x="18443" y="3132"/>
                  </a:lnTo>
                  <a:lnTo>
                    <a:pt x="17612" y="2473"/>
                  </a:lnTo>
                  <a:lnTo>
                    <a:pt x="16947" y="1813"/>
                  </a:lnTo>
                  <a:lnTo>
                    <a:pt x="15784" y="1319"/>
                  </a:lnTo>
                  <a:lnTo>
                    <a:pt x="14953" y="659"/>
                  </a:lnTo>
                  <a:lnTo>
                    <a:pt x="13790" y="494"/>
                  </a:lnTo>
                  <a:lnTo>
                    <a:pt x="12960" y="329"/>
                  </a:lnTo>
                  <a:lnTo>
                    <a:pt x="11963" y="0"/>
                  </a:lnTo>
                  <a:lnTo>
                    <a:pt x="10800" y="0"/>
                  </a:lnTo>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1545" name="AutoShape 41"/>
            <p:cNvSpPr>
              <a:spLocks/>
            </p:cNvSpPr>
            <p:nvPr/>
          </p:nvSpPr>
          <p:spPr bwMode="auto">
            <a:xfrm>
              <a:off x="29" y="34"/>
              <a:ext cx="6"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lnTo>
                    <a:pt x="9470" y="0"/>
                  </a:lnTo>
                  <a:lnTo>
                    <a:pt x="8307" y="166"/>
                  </a:lnTo>
                  <a:lnTo>
                    <a:pt x="7476" y="332"/>
                  </a:lnTo>
                  <a:lnTo>
                    <a:pt x="6479" y="664"/>
                  </a:lnTo>
                  <a:lnTo>
                    <a:pt x="5483" y="1329"/>
                  </a:lnTo>
                  <a:lnTo>
                    <a:pt x="4652" y="1661"/>
                  </a:lnTo>
                  <a:lnTo>
                    <a:pt x="3821" y="2326"/>
                  </a:lnTo>
                  <a:lnTo>
                    <a:pt x="2990" y="2990"/>
                  </a:lnTo>
                  <a:lnTo>
                    <a:pt x="2326" y="3821"/>
                  </a:lnTo>
                  <a:lnTo>
                    <a:pt x="1661" y="4652"/>
                  </a:lnTo>
                  <a:lnTo>
                    <a:pt x="1163" y="5649"/>
                  </a:lnTo>
                  <a:lnTo>
                    <a:pt x="664" y="6479"/>
                  </a:lnTo>
                  <a:lnTo>
                    <a:pt x="332" y="7476"/>
                  </a:lnTo>
                  <a:lnTo>
                    <a:pt x="166" y="8473"/>
                  </a:lnTo>
                  <a:lnTo>
                    <a:pt x="0" y="9470"/>
                  </a:lnTo>
                  <a:lnTo>
                    <a:pt x="0" y="10800"/>
                  </a:lnTo>
                  <a:lnTo>
                    <a:pt x="0" y="11796"/>
                  </a:lnTo>
                  <a:lnTo>
                    <a:pt x="166" y="12960"/>
                  </a:lnTo>
                  <a:lnTo>
                    <a:pt x="332" y="13790"/>
                  </a:lnTo>
                  <a:lnTo>
                    <a:pt x="664" y="14953"/>
                  </a:lnTo>
                  <a:lnTo>
                    <a:pt x="1163" y="15784"/>
                  </a:lnTo>
                  <a:lnTo>
                    <a:pt x="1661" y="16615"/>
                  </a:lnTo>
                  <a:lnTo>
                    <a:pt x="2326" y="17446"/>
                  </a:lnTo>
                  <a:lnTo>
                    <a:pt x="2990" y="18276"/>
                  </a:lnTo>
                  <a:lnTo>
                    <a:pt x="3821" y="18941"/>
                  </a:lnTo>
                  <a:lnTo>
                    <a:pt x="4652" y="19606"/>
                  </a:lnTo>
                  <a:lnTo>
                    <a:pt x="5483" y="20104"/>
                  </a:lnTo>
                  <a:lnTo>
                    <a:pt x="6479" y="20769"/>
                  </a:lnTo>
                  <a:lnTo>
                    <a:pt x="7476" y="20935"/>
                  </a:lnTo>
                  <a:lnTo>
                    <a:pt x="8307" y="21433"/>
                  </a:lnTo>
                  <a:lnTo>
                    <a:pt x="9470" y="21433"/>
                  </a:lnTo>
                  <a:lnTo>
                    <a:pt x="10799" y="21600"/>
                  </a:lnTo>
                  <a:lnTo>
                    <a:pt x="11796" y="21433"/>
                  </a:lnTo>
                  <a:lnTo>
                    <a:pt x="12960" y="21433"/>
                  </a:lnTo>
                  <a:lnTo>
                    <a:pt x="13790" y="20935"/>
                  </a:lnTo>
                  <a:lnTo>
                    <a:pt x="14787" y="20769"/>
                  </a:lnTo>
                  <a:lnTo>
                    <a:pt x="15784" y="20104"/>
                  </a:lnTo>
                  <a:lnTo>
                    <a:pt x="16615" y="19606"/>
                  </a:lnTo>
                  <a:lnTo>
                    <a:pt x="17446" y="18941"/>
                  </a:lnTo>
                  <a:lnTo>
                    <a:pt x="18276" y="18276"/>
                  </a:lnTo>
                  <a:lnTo>
                    <a:pt x="18941" y="17446"/>
                  </a:lnTo>
                  <a:lnTo>
                    <a:pt x="19606" y="16615"/>
                  </a:lnTo>
                  <a:lnTo>
                    <a:pt x="20104" y="15784"/>
                  </a:lnTo>
                  <a:lnTo>
                    <a:pt x="20769" y="14953"/>
                  </a:lnTo>
                  <a:lnTo>
                    <a:pt x="20935" y="13790"/>
                  </a:lnTo>
                  <a:lnTo>
                    <a:pt x="21433" y="12960"/>
                  </a:lnTo>
                  <a:lnTo>
                    <a:pt x="21433" y="11796"/>
                  </a:lnTo>
                  <a:lnTo>
                    <a:pt x="21600" y="10800"/>
                  </a:lnTo>
                  <a:lnTo>
                    <a:pt x="21433" y="9470"/>
                  </a:lnTo>
                  <a:lnTo>
                    <a:pt x="21433" y="8473"/>
                  </a:lnTo>
                  <a:lnTo>
                    <a:pt x="20935" y="7476"/>
                  </a:lnTo>
                  <a:lnTo>
                    <a:pt x="20769" y="6479"/>
                  </a:lnTo>
                  <a:lnTo>
                    <a:pt x="20104" y="5649"/>
                  </a:lnTo>
                  <a:lnTo>
                    <a:pt x="19606" y="4652"/>
                  </a:lnTo>
                  <a:lnTo>
                    <a:pt x="18941" y="3821"/>
                  </a:lnTo>
                  <a:lnTo>
                    <a:pt x="18276" y="2990"/>
                  </a:lnTo>
                  <a:lnTo>
                    <a:pt x="17446" y="2326"/>
                  </a:lnTo>
                  <a:lnTo>
                    <a:pt x="16615" y="1661"/>
                  </a:lnTo>
                  <a:lnTo>
                    <a:pt x="15784" y="1329"/>
                  </a:lnTo>
                  <a:lnTo>
                    <a:pt x="14787" y="664"/>
                  </a:lnTo>
                  <a:lnTo>
                    <a:pt x="13790" y="332"/>
                  </a:lnTo>
                  <a:lnTo>
                    <a:pt x="12960" y="166"/>
                  </a:lnTo>
                  <a:lnTo>
                    <a:pt x="11796" y="0"/>
                  </a:lnTo>
                  <a:lnTo>
                    <a:pt x="10799" y="0"/>
                  </a:lnTo>
                  <a:close/>
                </a:path>
              </a:pathLst>
            </a:custGeom>
            <a:solidFill>
              <a:srgbClr val="000000"/>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1546" name="AutoShape 42"/>
            <p:cNvSpPr>
              <a:spLocks/>
            </p:cNvSpPr>
            <p:nvPr/>
          </p:nvSpPr>
          <p:spPr bwMode="auto">
            <a:xfrm>
              <a:off x="29" y="34"/>
              <a:ext cx="6" cy="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lnTo>
                    <a:pt x="9470" y="0"/>
                  </a:lnTo>
                  <a:lnTo>
                    <a:pt x="8307" y="166"/>
                  </a:lnTo>
                  <a:lnTo>
                    <a:pt x="7476" y="332"/>
                  </a:lnTo>
                  <a:lnTo>
                    <a:pt x="6479" y="664"/>
                  </a:lnTo>
                  <a:lnTo>
                    <a:pt x="5483" y="1329"/>
                  </a:lnTo>
                  <a:lnTo>
                    <a:pt x="4652" y="1661"/>
                  </a:lnTo>
                  <a:lnTo>
                    <a:pt x="3821" y="2326"/>
                  </a:lnTo>
                  <a:lnTo>
                    <a:pt x="2990" y="2990"/>
                  </a:lnTo>
                  <a:lnTo>
                    <a:pt x="2326" y="3821"/>
                  </a:lnTo>
                  <a:lnTo>
                    <a:pt x="1661" y="4652"/>
                  </a:lnTo>
                  <a:lnTo>
                    <a:pt x="1163" y="5649"/>
                  </a:lnTo>
                  <a:lnTo>
                    <a:pt x="664" y="6479"/>
                  </a:lnTo>
                  <a:lnTo>
                    <a:pt x="332" y="7476"/>
                  </a:lnTo>
                  <a:lnTo>
                    <a:pt x="166" y="8473"/>
                  </a:lnTo>
                  <a:lnTo>
                    <a:pt x="0" y="9470"/>
                  </a:lnTo>
                  <a:lnTo>
                    <a:pt x="0" y="10800"/>
                  </a:lnTo>
                  <a:lnTo>
                    <a:pt x="0" y="11796"/>
                  </a:lnTo>
                  <a:lnTo>
                    <a:pt x="166" y="12960"/>
                  </a:lnTo>
                  <a:lnTo>
                    <a:pt x="332" y="13790"/>
                  </a:lnTo>
                  <a:lnTo>
                    <a:pt x="664" y="14953"/>
                  </a:lnTo>
                  <a:lnTo>
                    <a:pt x="1163" y="15784"/>
                  </a:lnTo>
                  <a:lnTo>
                    <a:pt x="1661" y="16615"/>
                  </a:lnTo>
                  <a:lnTo>
                    <a:pt x="2326" y="17446"/>
                  </a:lnTo>
                  <a:lnTo>
                    <a:pt x="2990" y="18276"/>
                  </a:lnTo>
                  <a:lnTo>
                    <a:pt x="3821" y="18941"/>
                  </a:lnTo>
                  <a:lnTo>
                    <a:pt x="4652" y="19606"/>
                  </a:lnTo>
                  <a:lnTo>
                    <a:pt x="5483" y="20104"/>
                  </a:lnTo>
                  <a:lnTo>
                    <a:pt x="6479" y="20769"/>
                  </a:lnTo>
                  <a:lnTo>
                    <a:pt x="7476" y="20935"/>
                  </a:lnTo>
                  <a:lnTo>
                    <a:pt x="8307" y="21433"/>
                  </a:lnTo>
                  <a:lnTo>
                    <a:pt x="9470" y="21433"/>
                  </a:lnTo>
                  <a:lnTo>
                    <a:pt x="10799" y="21600"/>
                  </a:lnTo>
                  <a:lnTo>
                    <a:pt x="11796" y="21433"/>
                  </a:lnTo>
                  <a:lnTo>
                    <a:pt x="12960" y="21433"/>
                  </a:lnTo>
                  <a:lnTo>
                    <a:pt x="13790" y="20935"/>
                  </a:lnTo>
                  <a:lnTo>
                    <a:pt x="14787" y="20769"/>
                  </a:lnTo>
                  <a:lnTo>
                    <a:pt x="15784" y="20104"/>
                  </a:lnTo>
                  <a:lnTo>
                    <a:pt x="16615" y="19606"/>
                  </a:lnTo>
                  <a:lnTo>
                    <a:pt x="17446" y="18941"/>
                  </a:lnTo>
                  <a:lnTo>
                    <a:pt x="18276" y="18276"/>
                  </a:lnTo>
                  <a:lnTo>
                    <a:pt x="18941" y="17446"/>
                  </a:lnTo>
                  <a:lnTo>
                    <a:pt x="19606" y="16615"/>
                  </a:lnTo>
                  <a:lnTo>
                    <a:pt x="20104" y="15784"/>
                  </a:lnTo>
                  <a:lnTo>
                    <a:pt x="20769" y="14953"/>
                  </a:lnTo>
                  <a:lnTo>
                    <a:pt x="20935" y="13790"/>
                  </a:lnTo>
                  <a:lnTo>
                    <a:pt x="21433" y="12960"/>
                  </a:lnTo>
                  <a:lnTo>
                    <a:pt x="21433" y="11796"/>
                  </a:lnTo>
                  <a:lnTo>
                    <a:pt x="21600" y="10800"/>
                  </a:lnTo>
                  <a:lnTo>
                    <a:pt x="21433" y="9470"/>
                  </a:lnTo>
                  <a:lnTo>
                    <a:pt x="21433" y="8473"/>
                  </a:lnTo>
                  <a:lnTo>
                    <a:pt x="20935" y="7476"/>
                  </a:lnTo>
                  <a:lnTo>
                    <a:pt x="20769" y="6479"/>
                  </a:lnTo>
                  <a:lnTo>
                    <a:pt x="20104" y="5649"/>
                  </a:lnTo>
                  <a:lnTo>
                    <a:pt x="19606" y="4652"/>
                  </a:lnTo>
                  <a:lnTo>
                    <a:pt x="18941" y="3821"/>
                  </a:lnTo>
                  <a:lnTo>
                    <a:pt x="18276" y="2990"/>
                  </a:lnTo>
                  <a:lnTo>
                    <a:pt x="17446" y="2326"/>
                  </a:lnTo>
                  <a:lnTo>
                    <a:pt x="16615" y="1661"/>
                  </a:lnTo>
                  <a:lnTo>
                    <a:pt x="15784" y="1329"/>
                  </a:lnTo>
                  <a:lnTo>
                    <a:pt x="14787" y="664"/>
                  </a:lnTo>
                  <a:lnTo>
                    <a:pt x="13790" y="332"/>
                  </a:lnTo>
                  <a:lnTo>
                    <a:pt x="12960" y="166"/>
                  </a:lnTo>
                  <a:lnTo>
                    <a:pt x="11796" y="0"/>
                  </a:lnTo>
                  <a:lnTo>
                    <a:pt x="10799" y="0"/>
                  </a:lnTo>
                </a:path>
              </a:pathLst>
            </a:custGeom>
            <a:no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1547" name="AutoShape 43"/>
            <p:cNvSpPr>
              <a:spLocks/>
            </p:cNvSpPr>
            <p:nvPr/>
          </p:nvSpPr>
          <p:spPr bwMode="auto">
            <a:xfrm>
              <a:off x="0" y="30"/>
              <a:ext cx="2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$300</a:t>
              </a:r>
              <a:endParaRPr lang="tr-TR"/>
            </a:p>
          </p:txBody>
        </p:sp>
        <p:sp>
          <p:nvSpPr>
            <p:cNvPr id="21548" name="AutoShape 44"/>
            <p:cNvSpPr>
              <a:spLocks/>
            </p:cNvSpPr>
            <p:nvPr/>
          </p:nvSpPr>
          <p:spPr bwMode="auto">
            <a:xfrm>
              <a:off x="11" y="60"/>
              <a:ext cx="17"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250</a:t>
              </a:r>
              <a:endParaRPr lang="tr-TR"/>
            </a:p>
          </p:txBody>
        </p:sp>
        <p:sp>
          <p:nvSpPr>
            <p:cNvPr id="21549" name="AutoShape 45"/>
            <p:cNvSpPr>
              <a:spLocks/>
            </p:cNvSpPr>
            <p:nvPr/>
          </p:nvSpPr>
          <p:spPr bwMode="auto">
            <a:xfrm>
              <a:off x="11" y="78"/>
              <a:ext cx="17"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200</a:t>
              </a:r>
              <a:endParaRPr lang="tr-TR"/>
            </a:p>
          </p:txBody>
        </p:sp>
        <p:sp>
          <p:nvSpPr>
            <p:cNvPr id="21550" name="AutoShape 46"/>
            <p:cNvSpPr>
              <a:spLocks/>
            </p:cNvSpPr>
            <p:nvPr/>
          </p:nvSpPr>
          <p:spPr bwMode="auto">
            <a:xfrm>
              <a:off x="11" y="96"/>
              <a:ext cx="17"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150</a:t>
              </a:r>
              <a:endParaRPr lang="tr-TR"/>
            </a:p>
          </p:txBody>
        </p:sp>
        <p:sp>
          <p:nvSpPr>
            <p:cNvPr id="21551" name="AutoShape 47"/>
            <p:cNvSpPr>
              <a:spLocks/>
            </p:cNvSpPr>
            <p:nvPr/>
          </p:nvSpPr>
          <p:spPr bwMode="auto">
            <a:xfrm>
              <a:off x="11" y="120"/>
              <a:ext cx="17"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100</a:t>
              </a:r>
              <a:endParaRPr lang="tr-TR"/>
            </a:p>
          </p:txBody>
        </p:sp>
        <p:sp>
          <p:nvSpPr>
            <p:cNvPr id="21552" name="AutoShape 48"/>
            <p:cNvSpPr>
              <a:spLocks/>
            </p:cNvSpPr>
            <p:nvPr/>
          </p:nvSpPr>
          <p:spPr bwMode="auto">
            <a:xfrm>
              <a:off x="11" y="144"/>
              <a:ext cx="20"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   50</a:t>
              </a:r>
              <a:endParaRPr lang="tr-TR"/>
            </a:p>
          </p:txBody>
        </p:sp>
        <p:sp>
          <p:nvSpPr>
            <p:cNvPr id="21553" name="AutoShape 49"/>
            <p:cNvSpPr>
              <a:spLocks/>
            </p:cNvSpPr>
            <p:nvPr/>
          </p:nvSpPr>
          <p:spPr bwMode="auto">
            <a:xfrm>
              <a:off x="56"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2</a:t>
              </a:r>
              <a:endParaRPr lang="tr-TR"/>
            </a:p>
          </p:txBody>
        </p:sp>
        <p:sp>
          <p:nvSpPr>
            <p:cNvPr id="21554" name="AutoShape 50"/>
            <p:cNvSpPr>
              <a:spLocks/>
            </p:cNvSpPr>
            <p:nvPr/>
          </p:nvSpPr>
          <p:spPr bwMode="auto">
            <a:xfrm>
              <a:off x="40"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a:t>
              </a:r>
              <a:endParaRPr lang="tr-TR"/>
            </a:p>
          </p:txBody>
        </p:sp>
        <p:sp>
          <p:nvSpPr>
            <p:cNvPr id="21555" name="AutoShape 51"/>
            <p:cNvSpPr>
              <a:spLocks/>
            </p:cNvSpPr>
            <p:nvPr/>
          </p:nvSpPr>
          <p:spPr bwMode="auto">
            <a:xfrm>
              <a:off x="70"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3</a:t>
              </a:r>
              <a:endParaRPr lang="tr-TR"/>
            </a:p>
          </p:txBody>
        </p:sp>
        <p:sp>
          <p:nvSpPr>
            <p:cNvPr id="21556" name="AutoShape 52"/>
            <p:cNvSpPr>
              <a:spLocks/>
            </p:cNvSpPr>
            <p:nvPr/>
          </p:nvSpPr>
          <p:spPr bwMode="auto">
            <a:xfrm>
              <a:off x="84"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4</a:t>
              </a:r>
              <a:endParaRPr lang="tr-TR"/>
            </a:p>
          </p:txBody>
        </p:sp>
        <p:sp>
          <p:nvSpPr>
            <p:cNvPr id="21557" name="AutoShape 53"/>
            <p:cNvSpPr>
              <a:spLocks/>
            </p:cNvSpPr>
            <p:nvPr/>
          </p:nvSpPr>
          <p:spPr bwMode="auto">
            <a:xfrm>
              <a:off x="94"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5</a:t>
              </a:r>
              <a:endParaRPr lang="tr-TR"/>
            </a:p>
          </p:txBody>
        </p:sp>
        <p:sp>
          <p:nvSpPr>
            <p:cNvPr id="21558" name="AutoShape 54"/>
            <p:cNvSpPr>
              <a:spLocks/>
            </p:cNvSpPr>
            <p:nvPr/>
          </p:nvSpPr>
          <p:spPr bwMode="auto">
            <a:xfrm>
              <a:off x="108"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6</a:t>
              </a:r>
              <a:endParaRPr lang="tr-TR"/>
            </a:p>
          </p:txBody>
        </p:sp>
        <p:sp>
          <p:nvSpPr>
            <p:cNvPr id="21559" name="AutoShape 55"/>
            <p:cNvSpPr>
              <a:spLocks/>
            </p:cNvSpPr>
            <p:nvPr/>
          </p:nvSpPr>
          <p:spPr bwMode="auto">
            <a:xfrm>
              <a:off x="122"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7</a:t>
              </a:r>
              <a:endParaRPr lang="tr-TR"/>
            </a:p>
          </p:txBody>
        </p:sp>
        <p:sp>
          <p:nvSpPr>
            <p:cNvPr id="21560" name="AutoShape 56"/>
            <p:cNvSpPr>
              <a:spLocks/>
            </p:cNvSpPr>
            <p:nvPr/>
          </p:nvSpPr>
          <p:spPr bwMode="auto">
            <a:xfrm>
              <a:off x="135"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8</a:t>
              </a:r>
              <a:endParaRPr lang="tr-TR"/>
            </a:p>
          </p:txBody>
        </p:sp>
        <p:sp>
          <p:nvSpPr>
            <p:cNvPr id="21561" name="AutoShape 57"/>
            <p:cNvSpPr>
              <a:spLocks/>
            </p:cNvSpPr>
            <p:nvPr/>
          </p:nvSpPr>
          <p:spPr bwMode="auto">
            <a:xfrm>
              <a:off x="149"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9</a:t>
              </a:r>
              <a:endParaRPr lang="tr-TR"/>
            </a:p>
          </p:txBody>
        </p:sp>
        <p:sp>
          <p:nvSpPr>
            <p:cNvPr id="21562" name="AutoShape 58"/>
            <p:cNvSpPr>
              <a:spLocks/>
            </p:cNvSpPr>
            <p:nvPr/>
          </p:nvSpPr>
          <p:spPr bwMode="auto">
            <a:xfrm>
              <a:off x="160" y="179"/>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10</a:t>
              </a:r>
              <a:endParaRPr lang="tr-TR"/>
            </a:p>
          </p:txBody>
        </p:sp>
        <p:sp>
          <p:nvSpPr>
            <p:cNvPr id="21563" name="AutoShape 59"/>
            <p:cNvSpPr>
              <a:spLocks/>
            </p:cNvSpPr>
            <p:nvPr/>
          </p:nvSpPr>
          <p:spPr bwMode="auto">
            <a:xfrm>
              <a:off x="192" y="179"/>
              <a:ext cx="12"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12</a:t>
              </a:r>
              <a:endParaRPr lang="tr-TR"/>
            </a:p>
          </p:txBody>
        </p:sp>
        <p:sp>
          <p:nvSpPr>
            <p:cNvPr id="21564" name="AutoShape 60"/>
            <p:cNvSpPr>
              <a:spLocks/>
            </p:cNvSpPr>
            <p:nvPr/>
          </p:nvSpPr>
          <p:spPr bwMode="auto">
            <a:xfrm>
              <a:off x="176"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11</a:t>
              </a:r>
              <a:endParaRPr lang="tr-TR"/>
            </a:p>
          </p:txBody>
        </p:sp>
        <p:sp>
          <p:nvSpPr>
            <p:cNvPr id="21565" name="AutoShape 61"/>
            <p:cNvSpPr>
              <a:spLocks/>
            </p:cNvSpPr>
            <p:nvPr/>
          </p:nvSpPr>
          <p:spPr bwMode="auto">
            <a:xfrm>
              <a:off x="27" y="9"/>
              <a:ext cx="11"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800" b="1">
                  <a:solidFill>
                    <a:srgbClr val="0000CC"/>
                  </a:solidFill>
                  <a:latin typeface="Arial" pitchFamily="34" charset="0"/>
                  <a:cs typeface="Arial" pitchFamily="34" charset="0"/>
                  <a:sym typeface="Arial" pitchFamily="34" charset="0"/>
                </a:rPr>
                <a:t>-</a:t>
              </a:r>
              <a:endParaRPr lang="tr-TR"/>
            </a:p>
          </p:txBody>
        </p:sp>
        <p:sp>
          <p:nvSpPr>
            <p:cNvPr id="21566" name="AutoShape 62"/>
            <p:cNvSpPr>
              <a:spLocks/>
            </p:cNvSpPr>
            <p:nvPr/>
          </p:nvSpPr>
          <p:spPr bwMode="auto">
            <a:xfrm>
              <a:off x="236" y="173"/>
              <a:ext cx="11" cy="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800" b="1">
                  <a:solidFill>
                    <a:srgbClr val="0000CC"/>
                  </a:solidFill>
                  <a:latin typeface="Arial" pitchFamily="34" charset="0"/>
                  <a:cs typeface="Arial" pitchFamily="34" charset="0"/>
                  <a:sym typeface="Arial" pitchFamily="34" charset="0"/>
                </a:rPr>
                <a:t>-</a:t>
              </a:r>
              <a:endParaRPr lang="tr-TR"/>
            </a:p>
          </p:txBody>
        </p:sp>
        <p:sp>
          <p:nvSpPr>
            <p:cNvPr id="21567" name="AutoShape 63"/>
            <p:cNvSpPr>
              <a:spLocks/>
            </p:cNvSpPr>
            <p:nvPr/>
          </p:nvSpPr>
          <p:spPr bwMode="auto">
            <a:xfrm>
              <a:off x="27" y="179"/>
              <a:ext cx="11"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t>0</a:t>
              </a:r>
              <a:endParaRPr lang="tr-TR"/>
            </a:p>
          </p:txBody>
        </p:sp>
        <p:sp>
          <p:nvSpPr>
            <p:cNvPr id="21568" name="Line 64"/>
            <p:cNvSpPr>
              <a:spLocks noChangeShapeType="1"/>
            </p:cNvSpPr>
            <p:nvPr/>
          </p:nvSpPr>
          <p:spPr bwMode="auto">
            <a:xfrm>
              <a:off x="32" y="99"/>
              <a:ext cx="93" cy="80"/>
            </a:xfrm>
            <a:prstGeom prst="line">
              <a:avLst/>
            </a:prstGeom>
            <a:noFill/>
            <a:ln w="3175" cap="flat" cmpd="sng">
              <a:solidFill>
                <a:srgbClr val="000000"/>
              </a:solidFill>
              <a:prstDash val="solid"/>
              <a:round/>
              <a:headEnd/>
              <a:tailEnd/>
            </a:ln>
            <a:effectLst/>
          </p:spPr>
          <p:txBody>
            <a:bodyPr/>
            <a:lstStyle/>
            <a:p>
              <a:endParaRPr lang="tr-TR"/>
            </a:p>
          </p:txBody>
        </p:sp>
        <p:sp>
          <p:nvSpPr>
            <p:cNvPr id="21569" name="AutoShape 65"/>
            <p:cNvSpPr>
              <a:spLocks/>
            </p:cNvSpPr>
            <p:nvPr/>
          </p:nvSpPr>
          <p:spPr bwMode="auto">
            <a:xfrm>
              <a:off x="58" y="91"/>
              <a:ext cx="39"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latin typeface="Arial" pitchFamily="34" charset="0"/>
                  <a:cs typeface="Arial" pitchFamily="34" charset="0"/>
                  <a:sym typeface="Arial" pitchFamily="34" charset="0"/>
                </a:rPr>
                <a:t>Increase</a:t>
              </a:r>
              <a:endParaRPr lang="tr-TR"/>
            </a:p>
          </p:txBody>
        </p:sp>
        <p:sp>
          <p:nvSpPr>
            <p:cNvPr id="21570" name="AutoShape 66"/>
            <p:cNvSpPr>
              <a:spLocks/>
            </p:cNvSpPr>
            <p:nvPr/>
          </p:nvSpPr>
          <p:spPr bwMode="auto">
            <a:xfrm>
              <a:off x="53" y="102"/>
              <a:ext cx="47"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900" b="1">
                  <a:latin typeface="Arial" pitchFamily="34" charset="0"/>
                  <a:cs typeface="Arial" pitchFamily="34" charset="0"/>
                  <a:sym typeface="Arial" pitchFamily="34" charset="0"/>
                </a:rPr>
                <a:t>in demand</a:t>
              </a:r>
              <a:endParaRPr lang="tr-TR"/>
            </a:p>
          </p:txBody>
        </p:sp>
        <p:sp>
          <p:nvSpPr>
            <p:cNvPr id="21571" name="AutoShape 67"/>
            <p:cNvSpPr>
              <a:spLocks/>
            </p:cNvSpPr>
            <p:nvPr/>
          </p:nvSpPr>
          <p:spPr bwMode="auto">
            <a:xfrm>
              <a:off x="137" y="50"/>
              <a:ext cx="85" cy="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1572" name="AutoShape 68"/>
            <p:cNvSpPr>
              <a:spLocks/>
            </p:cNvSpPr>
            <p:nvPr/>
          </p:nvSpPr>
          <p:spPr bwMode="auto">
            <a:xfrm>
              <a:off x="192" y="159"/>
              <a:ext cx="13"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b="1">
                  <a:latin typeface="Times New Roman" pitchFamily="18" charset="0"/>
                  <a:cs typeface="Times New Roman" pitchFamily="18" charset="0"/>
                  <a:sym typeface="Times New Roman" pitchFamily="18" charset="0"/>
                </a:rPr>
                <a:t>D</a:t>
              </a:r>
              <a:endParaRPr lang="tr-TR"/>
            </a:p>
          </p:txBody>
        </p:sp>
        <p:sp>
          <p:nvSpPr>
            <p:cNvPr id="21573" name="AutoShape 69"/>
            <p:cNvSpPr>
              <a:spLocks/>
            </p:cNvSpPr>
            <p:nvPr/>
          </p:nvSpPr>
          <p:spPr bwMode="auto">
            <a:xfrm>
              <a:off x="203" y="167"/>
              <a:ext cx="11" cy="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000" b="1">
                  <a:latin typeface="Times New Roman" pitchFamily="18" charset="0"/>
                  <a:cs typeface="Times New Roman" pitchFamily="18" charset="0"/>
                  <a:sym typeface="Times New Roman" pitchFamily="18" charset="0"/>
                </a:rPr>
                <a:t>1</a:t>
              </a:r>
              <a:endParaRPr lang="tr-TR"/>
            </a:p>
          </p:txBody>
        </p:sp>
        <p:sp>
          <p:nvSpPr>
            <p:cNvPr id="21574" name="AutoShape 70"/>
            <p:cNvSpPr>
              <a:spLocks/>
            </p:cNvSpPr>
            <p:nvPr/>
          </p:nvSpPr>
          <p:spPr bwMode="auto">
            <a:xfrm>
              <a:off x="122" y="159"/>
              <a:ext cx="12"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b="1">
                  <a:latin typeface="Times New Roman" pitchFamily="18" charset="0"/>
                  <a:cs typeface="Times New Roman" pitchFamily="18" charset="0"/>
                  <a:sym typeface="Times New Roman" pitchFamily="18" charset="0"/>
                </a:rPr>
                <a:t>D</a:t>
              </a:r>
              <a:endParaRPr lang="tr-TR"/>
            </a:p>
          </p:txBody>
        </p:sp>
        <p:sp>
          <p:nvSpPr>
            <p:cNvPr id="21575" name="AutoShape 71"/>
            <p:cNvSpPr>
              <a:spLocks/>
            </p:cNvSpPr>
            <p:nvPr/>
          </p:nvSpPr>
          <p:spPr bwMode="auto">
            <a:xfrm>
              <a:off x="132" y="167"/>
              <a:ext cx="11" cy="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000" b="1">
                  <a:latin typeface="Times New Roman" pitchFamily="18" charset="0"/>
                  <a:cs typeface="Times New Roman" pitchFamily="18" charset="0"/>
                  <a:sym typeface="Times New Roman" pitchFamily="18" charset="0"/>
                </a:rPr>
                <a:t>2</a:t>
              </a:r>
              <a:endParaRPr lang="tr-TR"/>
            </a:p>
          </p:txBody>
        </p:sp>
        <p:sp>
          <p:nvSpPr>
            <p:cNvPr id="21576" name="AutoShape 72"/>
            <p:cNvSpPr>
              <a:spLocks/>
            </p:cNvSpPr>
            <p:nvPr/>
          </p:nvSpPr>
          <p:spPr bwMode="auto">
            <a:xfrm rot="10800000">
              <a:off x="65" y="114"/>
              <a:ext cx="56" cy="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82" y="0"/>
                  </a:moveTo>
                  <a:lnTo>
                    <a:pt x="5382" y="5316"/>
                  </a:lnTo>
                  <a:lnTo>
                    <a:pt x="21600" y="5316"/>
                  </a:lnTo>
                  <a:lnTo>
                    <a:pt x="21600" y="16172"/>
                  </a:lnTo>
                  <a:lnTo>
                    <a:pt x="5382" y="16172"/>
                  </a:lnTo>
                  <a:lnTo>
                    <a:pt x="5382" y="21600"/>
                  </a:lnTo>
                  <a:lnTo>
                    <a:pt x="0" y="10855"/>
                  </a:lnTo>
                  <a:lnTo>
                    <a:pt x="5382" y="0"/>
                  </a:lnTo>
                  <a:close/>
                </a:path>
              </a:pathLst>
            </a:custGeom>
            <a:solidFill>
              <a:srgbClr val="D34817"/>
            </a:solidFill>
            <a:ln w="3175" cap="flat" cmpd="sng">
              <a:solidFill>
                <a:srgbClr val="000000"/>
              </a:solidFill>
              <a:prstDash val="solid"/>
              <a:round/>
              <a:headEnd/>
              <a:tailEnd/>
            </a:ln>
            <a:effectLst/>
          </p:spPr>
          <p:txBody>
            <a:bodyPr lIns="0" tIns="0" rIns="0" bIns="0"/>
            <a:lstStyle/>
            <a:p>
              <a:pPr defTabSz="914400"/>
              <a:endParaRPr lang="tr-TR" sz="2400">
                <a:latin typeface="Times New Roman" pitchFamily="18" charset="0"/>
                <a:cs typeface="Times New Roman" pitchFamily="18" charset="0"/>
                <a:sym typeface="Times New Roman" pitchFamily="18" charset="0"/>
              </a:endParaRPr>
            </a:p>
          </p:txBody>
        </p:sp>
        <p:sp>
          <p:nvSpPr>
            <p:cNvPr id="21577" name="AutoShape 73"/>
            <p:cNvSpPr>
              <a:spLocks/>
            </p:cNvSpPr>
            <p:nvPr/>
          </p:nvSpPr>
          <p:spPr bwMode="auto">
            <a:xfrm>
              <a:off x="83" y="0"/>
              <a:ext cx="120" cy="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400">
                  <a:latin typeface="Arial" pitchFamily="34" charset="0"/>
                  <a:cs typeface="Arial" pitchFamily="34" charset="0"/>
                  <a:sym typeface="Arial" pitchFamily="34" charset="0"/>
                </a:rPr>
                <a:t>DVD player market</a:t>
              </a:r>
              <a:endParaRPr lang="tr-TR"/>
            </a:p>
          </p:txBody>
        </p:sp>
      </p:grpSp>
      <p:sp>
        <p:nvSpPr>
          <p:cNvPr id="21578" name="Line 74"/>
          <p:cNvSpPr>
            <a:spLocks noChangeShapeType="1"/>
          </p:cNvSpPr>
          <p:nvPr/>
        </p:nvSpPr>
        <p:spPr bwMode="auto">
          <a:xfrm>
            <a:off x="2438400" y="4800600"/>
            <a:ext cx="762000" cy="609600"/>
          </a:xfrm>
          <a:prstGeom prst="line">
            <a:avLst/>
          </a:prstGeom>
          <a:noFill/>
          <a:ln w="9525" cap="flat" cmpd="sng">
            <a:solidFill>
              <a:srgbClr val="D34412"/>
            </a:solidFill>
            <a:prstDash val="solid"/>
            <a:round/>
            <a:headEnd/>
            <a:tailEnd type="triangle" w="med" len="med"/>
          </a:ln>
          <a:effectLst/>
        </p:spPr>
        <p:txBody>
          <a:bodyPr/>
          <a:lstStyle/>
          <a:p>
            <a:endParaRPr lang="tr-TR"/>
          </a:p>
        </p:txBody>
      </p:sp>
      <p:sp>
        <p:nvSpPr>
          <p:cNvPr id="21579" name="Line 75"/>
          <p:cNvSpPr>
            <a:spLocks noChangeShapeType="1"/>
          </p:cNvSpPr>
          <p:nvPr/>
        </p:nvSpPr>
        <p:spPr bwMode="auto">
          <a:xfrm>
            <a:off x="1676400" y="4876800"/>
            <a:ext cx="533400" cy="1588"/>
          </a:xfrm>
          <a:prstGeom prst="line">
            <a:avLst/>
          </a:prstGeom>
          <a:noFill/>
          <a:ln w="9525" cap="flat" cmpd="sng">
            <a:solidFill>
              <a:srgbClr val="D34412"/>
            </a:solidFill>
            <a:prstDash val="sysDot"/>
            <a:round/>
            <a:headEnd/>
            <a:tailEnd/>
          </a:ln>
          <a:effectLst/>
        </p:spPr>
        <p:txBody>
          <a:bodyPr/>
          <a:lstStyle/>
          <a:p>
            <a:endParaRPr lang="tr-TR"/>
          </a:p>
        </p:txBody>
      </p:sp>
      <p:sp>
        <p:nvSpPr>
          <p:cNvPr id="21580" name="Line 76"/>
          <p:cNvSpPr>
            <a:spLocks noChangeShapeType="1"/>
          </p:cNvSpPr>
          <p:nvPr/>
        </p:nvSpPr>
        <p:spPr bwMode="auto">
          <a:xfrm flipH="1">
            <a:off x="2208213" y="4876800"/>
            <a:ext cx="1587" cy="1066800"/>
          </a:xfrm>
          <a:prstGeom prst="line">
            <a:avLst/>
          </a:prstGeom>
          <a:noFill/>
          <a:ln w="9525" cap="flat" cmpd="sng">
            <a:solidFill>
              <a:srgbClr val="D34412"/>
            </a:solidFill>
            <a:prstDash val="sysDot"/>
            <a:round/>
            <a:headEnd/>
            <a:tailEnd/>
          </a:ln>
          <a:effectLst/>
        </p:spPr>
        <p:txBody>
          <a:bodyPr/>
          <a:lstStyle/>
          <a:p>
            <a:endParaRPr lang="tr-TR"/>
          </a:p>
        </p:txBody>
      </p:sp>
      <p:sp>
        <p:nvSpPr>
          <p:cNvPr id="21581" name="Line 77"/>
          <p:cNvSpPr>
            <a:spLocks noChangeShapeType="1"/>
          </p:cNvSpPr>
          <p:nvPr/>
        </p:nvSpPr>
        <p:spPr bwMode="auto">
          <a:xfrm>
            <a:off x="1676400" y="5638800"/>
            <a:ext cx="1524000" cy="1588"/>
          </a:xfrm>
          <a:prstGeom prst="line">
            <a:avLst/>
          </a:prstGeom>
          <a:noFill/>
          <a:ln w="9525" cap="flat" cmpd="sng">
            <a:solidFill>
              <a:srgbClr val="D34412"/>
            </a:solidFill>
            <a:prstDash val="sysDot"/>
            <a:round/>
            <a:headEnd/>
            <a:tailEnd/>
          </a:ln>
          <a:effectLst/>
        </p:spPr>
        <p:txBody>
          <a:bodyPr/>
          <a:lstStyle/>
          <a:p>
            <a:endParaRPr lang="tr-TR"/>
          </a:p>
        </p:txBody>
      </p:sp>
      <p:sp>
        <p:nvSpPr>
          <p:cNvPr id="21582" name="Line 78"/>
          <p:cNvSpPr>
            <a:spLocks noChangeShapeType="1"/>
          </p:cNvSpPr>
          <p:nvPr/>
        </p:nvSpPr>
        <p:spPr bwMode="auto">
          <a:xfrm flipH="1">
            <a:off x="3198813" y="5637213"/>
            <a:ext cx="1587" cy="306387"/>
          </a:xfrm>
          <a:prstGeom prst="line">
            <a:avLst/>
          </a:prstGeom>
          <a:noFill/>
          <a:ln w="9525" cap="flat" cmpd="sng">
            <a:solidFill>
              <a:srgbClr val="D34412"/>
            </a:solidFill>
            <a:prstDash val="sysDot"/>
            <a:round/>
            <a:headEnd/>
            <a:tailEnd/>
          </a:ln>
          <a:effectLst/>
        </p:spPr>
        <p:txBody>
          <a:bodyPr/>
          <a:lstStyle/>
          <a:p>
            <a:endParaRPr lang="tr-TR"/>
          </a:p>
        </p:txBody>
      </p:sp>
      <p:sp>
        <p:nvSpPr>
          <p:cNvPr id="21583" name="AutoShape 79"/>
          <p:cNvSpPr>
            <a:spLocks/>
          </p:cNvSpPr>
          <p:nvPr/>
        </p:nvSpPr>
        <p:spPr bwMode="auto">
          <a:xfrm>
            <a:off x="2209800" y="4648200"/>
            <a:ext cx="169863" cy="21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400">
                <a:solidFill>
                  <a:srgbClr val="494076"/>
                </a:solidFill>
                <a:latin typeface="Arial" pitchFamily="34" charset="0"/>
                <a:cs typeface="Arial" pitchFamily="34" charset="0"/>
                <a:sym typeface="Arial" pitchFamily="34" charset="0"/>
              </a:rPr>
              <a:t>A </a:t>
            </a:r>
            <a:endParaRPr lang="tr-TR"/>
          </a:p>
        </p:txBody>
      </p:sp>
      <p:sp>
        <p:nvSpPr>
          <p:cNvPr id="21584" name="AutoShape 80"/>
          <p:cNvSpPr>
            <a:spLocks/>
          </p:cNvSpPr>
          <p:nvPr/>
        </p:nvSpPr>
        <p:spPr bwMode="auto">
          <a:xfrm>
            <a:off x="3276600" y="5410200"/>
            <a:ext cx="179388" cy="21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400">
                <a:solidFill>
                  <a:srgbClr val="494076"/>
                </a:solidFill>
                <a:latin typeface="Arial" pitchFamily="34" charset="0"/>
                <a:cs typeface="Arial" pitchFamily="34" charset="0"/>
                <a:sym typeface="Arial" pitchFamily="34" charset="0"/>
              </a:rPr>
              <a:t>B </a:t>
            </a:r>
            <a:endParaRPr lang="tr-TR"/>
          </a:p>
        </p:txBody>
      </p:sp>
      <p:sp>
        <p:nvSpPr>
          <p:cNvPr id="21585" name="AutoShape 81"/>
          <p:cNvSpPr>
            <a:spLocks/>
          </p:cNvSpPr>
          <p:nvPr/>
        </p:nvSpPr>
        <p:spPr bwMode="auto">
          <a:xfrm>
            <a:off x="5029200" y="3886200"/>
            <a:ext cx="3873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b="1" dirty="0" smtClean="0">
                <a:latin typeface="Arial" pitchFamily="34" charset="0"/>
                <a:cs typeface="Arial" pitchFamily="34" charset="0"/>
                <a:sym typeface="Arial" pitchFamily="34" charset="0"/>
              </a:rPr>
              <a:t>P</a:t>
            </a:r>
            <a:endParaRPr lang="tr-TR" dirty="0"/>
          </a:p>
        </p:txBody>
      </p:sp>
      <p:sp>
        <p:nvSpPr>
          <p:cNvPr id="21586" name="AutoShape 82"/>
          <p:cNvSpPr>
            <a:spLocks/>
          </p:cNvSpPr>
          <p:nvPr/>
        </p:nvSpPr>
        <p:spPr bwMode="auto">
          <a:xfrm>
            <a:off x="8077200" y="5943600"/>
            <a:ext cx="855663"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b="1" dirty="0" smtClean="0">
                <a:latin typeface="Arial" pitchFamily="34" charset="0"/>
                <a:cs typeface="Arial" pitchFamily="34" charset="0"/>
                <a:sym typeface="Arial" pitchFamily="34" charset="0"/>
              </a:rPr>
              <a:t>Q</a:t>
            </a:r>
            <a:endParaRPr lang="tr-TR" dirty="0"/>
          </a:p>
        </p:txBody>
      </p:sp>
    </p:spTree>
    <p:extLst>
      <p:ext uri="{BB962C8B-B14F-4D97-AF65-F5344CB8AC3E}">
        <p14:creationId xmlns:p14="http://schemas.microsoft.com/office/powerpoint/2010/main" val="102506803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AutoShape 1"/>
          <p:cNvSpPr>
            <a:spLocks/>
          </p:cNvSpPr>
          <p:nvPr/>
        </p:nvSpPr>
        <p:spPr bwMode="auto">
          <a:xfrm>
            <a:off x="0" y="0"/>
            <a:ext cx="9144000" cy="6858000"/>
          </a:xfrm>
          <a:prstGeom prst="roundRect">
            <a:avLst>
              <a:gd name="adj" fmla="val 0"/>
            </a:avLst>
          </a:prstGeom>
          <a:solidFill>
            <a:srgbClr val="FFFFFF"/>
          </a:solidFill>
          <a:ln w="12700" cap="flat" cmpd="sng">
            <a:solidFill>
              <a:srgbClr val="000000"/>
            </a:solidFill>
            <a:prstDash val="solid"/>
            <a:miter lim="0"/>
            <a:headEnd/>
            <a:tailEnd/>
          </a:ln>
          <a:effectLst/>
        </p:spPr>
        <p:txBody>
          <a:bodyPr lIns="0" tIns="0" rIns="0" bIns="0" anchor="ctr"/>
          <a:lstStyle/>
          <a:p>
            <a:pPr defTabSz="914400"/>
            <a:endParaRPr lang="tr-TR" sz="2400"/>
          </a:p>
        </p:txBody>
      </p:sp>
      <p:sp>
        <p:nvSpPr>
          <p:cNvPr id="22530" name="Rectangle 2"/>
          <p:cNvSpPr>
            <a:spLocks noGrp="1" noChangeArrowheads="1"/>
          </p:cNvSpPr>
          <p:nvPr>
            <p:ph type="title"/>
          </p:nvPr>
        </p:nvSpPr>
        <p:spPr>
          <a:xfrm>
            <a:off x="457200" y="485775"/>
            <a:ext cx="8229600" cy="1143000"/>
          </a:xfrm>
        </p:spPr>
        <p:txBody>
          <a:bodyPr anchor="ctr"/>
          <a:lstStyle/>
          <a:p>
            <a:pPr algn="ctr" defTabSz="914400"/>
            <a:r>
              <a:rPr lang="tr-TR" sz="2800"/>
              <a:t>Question:  What is the effect of these events on the demand for small cars? </a:t>
            </a:r>
            <a:endParaRPr lang="tr-TR"/>
          </a:p>
        </p:txBody>
      </p:sp>
      <p:sp>
        <p:nvSpPr>
          <p:cNvPr id="22531" name="Rectangle 3"/>
          <p:cNvSpPr>
            <a:spLocks noGrp="1"/>
          </p:cNvSpPr>
          <p:nvPr>
            <p:ph type="body" idx="1"/>
          </p:nvPr>
        </p:nvSpPr>
        <p:spPr bwMode="auto">
          <a:xfrm>
            <a:off x="250825" y="1987550"/>
            <a:ext cx="8640763" cy="3889375"/>
          </a:xfrm>
          <a:noFill/>
          <a:ln w="12700" cap="flat">
            <a:miter lim="0"/>
            <a:headEnd/>
            <a:tailEnd/>
          </a:ln>
        </p:spPr>
        <p:txBody>
          <a:bodyPr vert="horz" wrap="square" lIns="50800" tIns="50800" rIns="50800" bIns="50800" numCol="1" anchor="t" anchorCtr="0" compatLnSpc="1">
            <a:prstTxWarp prst="textNoShape">
              <a:avLst/>
            </a:prstTxWarp>
          </a:bodyPr>
          <a:lstStyle/>
          <a:p>
            <a:pPr marL="385763" indent="-385763">
              <a:spcBef>
                <a:spcPts val="300"/>
              </a:spcBef>
              <a:buFont typeface="ArialMT" charset="0"/>
              <a:buAutoNum type="arabicPeriod"/>
            </a:pPr>
            <a:r>
              <a:rPr lang="tr-TR">
                <a:latin typeface="Helvetica" charset="0"/>
                <a:sym typeface="Helvetica" charset="0"/>
              </a:rPr>
              <a:t>Small cars become more fashionable.</a:t>
            </a:r>
          </a:p>
          <a:p>
            <a:pPr marL="385763" indent="-385763">
              <a:spcBef>
                <a:spcPts val="300"/>
              </a:spcBef>
              <a:buFont typeface="ArialMT" charset="0"/>
              <a:buAutoNum type="arabicPeriod"/>
            </a:pPr>
            <a:r>
              <a:rPr lang="tr-TR">
                <a:latin typeface="Helvetica" charset="0"/>
                <a:sym typeface="Helvetica" charset="0"/>
              </a:rPr>
              <a:t>The price of large cars rises (the price of small ones is the same).</a:t>
            </a:r>
          </a:p>
          <a:p>
            <a:pPr marL="385763" indent="-385763">
              <a:spcBef>
                <a:spcPts val="300"/>
              </a:spcBef>
              <a:buFont typeface="ArialMT" charset="0"/>
              <a:buAutoNum type="arabicPeriod"/>
            </a:pPr>
            <a:r>
              <a:rPr lang="tr-TR">
                <a:latin typeface="Helvetica" charset="0"/>
                <a:sym typeface="Helvetica" charset="0"/>
              </a:rPr>
              <a:t>Income declines (small cars are an inferior good).</a:t>
            </a:r>
          </a:p>
          <a:p>
            <a:pPr marL="385763" indent="-385763">
              <a:spcBef>
                <a:spcPts val="300"/>
              </a:spcBef>
              <a:buFont typeface="ArialMT" charset="0"/>
              <a:buAutoNum type="arabicPeriod"/>
            </a:pPr>
            <a:r>
              <a:rPr lang="tr-TR">
                <a:latin typeface="Helvetica" charset="0"/>
                <a:sym typeface="Helvetica" charset="0"/>
              </a:rPr>
              <a:t>A big decrease in the price of gasoline.</a:t>
            </a:r>
            <a:endParaRPr lang="tr-TR"/>
          </a:p>
        </p:txBody>
      </p:sp>
    </p:spTree>
    <p:extLst>
      <p:ext uri="{BB962C8B-B14F-4D97-AF65-F5344CB8AC3E}">
        <p14:creationId xmlns:p14="http://schemas.microsoft.com/office/powerpoint/2010/main" val="24712702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4638"/>
            <a:ext cx="7772400" cy="1654164"/>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Demand vs. need for water</a:t>
            </a:r>
            <a:br>
              <a:rPr lang="en-US" dirty="0" smtClean="0"/>
            </a:br>
            <a:endParaRPr lang="tr-TR" dirty="0"/>
          </a:p>
        </p:txBody>
      </p:sp>
      <p:sp>
        <p:nvSpPr>
          <p:cNvPr id="5" name="Subtitle 4"/>
          <p:cNvSpPr>
            <a:spLocks noGrp="1"/>
          </p:cNvSpPr>
          <p:nvPr>
            <p:ph sz="quarter" idx="1"/>
          </p:nvPr>
        </p:nvSpPr>
        <p:spPr>
          <a:xfrm>
            <a:off x="914400" y="2000240"/>
            <a:ext cx="7772400" cy="4019560"/>
          </a:xfrm>
        </p:spPr>
        <p:txBody>
          <a:bodyPr/>
          <a:lstStyle/>
          <a:p>
            <a:r>
              <a:rPr lang="en-US" dirty="0" smtClean="0"/>
              <a:t>Let’s see an example: How much water do you need?</a:t>
            </a:r>
            <a:endParaRPr lang="tr-TR" dirty="0" smtClean="0"/>
          </a:p>
          <a:p>
            <a:endParaRPr lang="tr-TR" dirty="0"/>
          </a:p>
        </p:txBody>
      </p:sp>
    </p:spTree>
    <p:extLst>
      <p:ext uri="{BB962C8B-B14F-4D97-AF65-F5344CB8AC3E}">
        <p14:creationId xmlns:p14="http://schemas.microsoft.com/office/powerpoint/2010/main" val="141057167"/>
      </p:ext>
    </p:extLst>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smtClean="0"/>
              <a:t>Demand vs. need for water</a:t>
            </a:r>
            <a:endParaRPr lang="tr-TR" dirty="0"/>
          </a:p>
        </p:txBody>
      </p:sp>
      <p:sp>
        <p:nvSpPr>
          <p:cNvPr id="5" name="Subtitle 4"/>
          <p:cNvSpPr>
            <a:spLocks noGrp="1"/>
          </p:cNvSpPr>
          <p:nvPr>
            <p:ph sz="quarter" idx="1"/>
          </p:nvPr>
        </p:nvSpPr>
        <p:spPr>
          <a:xfrm>
            <a:off x="914400" y="1714488"/>
            <a:ext cx="7772400" cy="4305312"/>
          </a:xfrm>
        </p:spPr>
        <p:txBody>
          <a:bodyPr/>
          <a:lstStyle/>
          <a:p>
            <a:r>
              <a:rPr lang="en-US" dirty="0" smtClean="0"/>
              <a:t>Some people need a lot of water</a:t>
            </a:r>
          </a:p>
          <a:p>
            <a:r>
              <a:rPr lang="en-US" dirty="0" smtClean="0"/>
              <a:t>For example…</a:t>
            </a:r>
            <a:endParaRPr lang="tr-TR" dirty="0"/>
          </a:p>
        </p:txBody>
      </p:sp>
    </p:spTree>
    <p:extLst>
      <p:ext uri="{BB962C8B-B14F-4D97-AF65-F5344CB8AC3E}">
        <p14:creationId xmlns:p14="http://schemas.microsoft.com/office/powerpoint/2010/main" val="462097275"/>
      </p:ext>
    </p:extLst>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0100" y="1714488"/>
            <a:ext cx="7772400" cy="1143000"/>
          </a:xfrm>
        </p:spPr>
        <p:txBody>
          <a:bodyPr/>
          <a:lstStyle/>
          <a:p>
            <a:r>
              <a:rPr lang="en-US" dirty="0" smtClean="0"/>
              <a:t>Lance Armstrong</a:t>
            </a:r>
            <a:endParaRPr lang="tr-TR" dirty="0"/>
          </a:p>
        </p:txBody>
      </p:sp>
      <p:sp>
        <p:nvSpPr>
          <p:cNvPr id="5" name="Content Placeholder 4"/>
          <p:cNvSpPr>
            <a:spLocks noGrp="1"/>
          </p:cNvSpPr>
          <p:nvPr>
            <p:ph sz="quarter" idx="1"/>
          </p:nvPr>
        </p:nvSpPr>
        <p:spPr/>
        <p:txBody>
          <a:bodyPr/>
          <a:lstStyle/>
          <a:p>
            <a:endParaRPr lang="tr-TR"/>
          </a:p>
        </p:txBody>
      </p:sp>
    </p:spTree>
    <p:extLst>
      <p:ext uri="{BB962C8B-B14F-4D97-AF65-F5344CB8AC3E}">
        <p14:creationId xmlns:p14="http://schemas.microsoft.com/office/powerpoint/2010/main" val="2870574311"/>
      </p:ext>
    </p:extLst>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706090"/>
          </a:xfrm>
        </p:spPr>
        <p:txBody>
          <a:bodyPr>
            <a:noAutofit/>
          </a:bodyPr>
          <a:lstStyle/>
          <a:p>
            <a:pPr algn="l"/>
            <a:r>
              <a:rPr lang="en-US" sz="2000" dirty="0" smtClean="0"/>
              <a:t>Lance Armstrong’s lush Spanish-colonial home, with an acre of gardens and a swimming pool. His consumption in July 2008 was 330,000 gallons water, the highest in Austin Texas.</a:t>
            </a:r>
            <a:endParaRPr lang="tr-TR" sz="2000" dirty="0"/>
          </a:p>
        </p:txBody>
      </p:sp>
      <p:pic>
        <p:nvPicPr>
          <p:cNvPr id="3074" name="Picture 2"/>
          <p:cNvPicPr>
            <a:picLocks noGrp="1" noChangeAspect="1" noChangeArrowheads="1"/>
          </p:cNvPicPr>
          <p:nvPr>
            <p:ph sz="quarter" idx="1"/>
          </p:nvPr>
        </p:nvPicPr>
        <p:blipFill>
          <a:blip r:embed="rId2" cstate="print"/>
          <a:stretch>
            <a:fillRect/>
          </a:stretch>
        </p:blipFill>
        <p:spPr bwMode="auto">
          <a:xfrm>
            <a:off x="1943100" y="2066925"/>
            <a:ext cx="5715000" cy="3333750"/>
          </a:xfrm>
          <a:prstGeom prst="rect">
            <a:avLst/>
          </a:prstGeom>
          <a:noFill/>
          <a:ln w="9525">
            <a:noFill/>
            <a:miter lim="800000"/>
            <a:headEnd/>
            <a:tailEnd/>
          </a:ln>
        </p:spPr>
      </p:pic>
    </p:spTree>
    <p:extLst>
      <p:ext uri="{BB962C8B-B14F-4D97-AF65-F5344CB8AC3E}">
        <p14:creationId xmlns:p14="http://schemas.microsoft.com/office/powerpoint/2010/main" val="1942772846"/>
      </p:ext>
    </p:extLst>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chor="t">
            <a:noAutofit/>
          </a:bodyPr>
          <a:lstStyle/>
          <a:p>
            <a:pPr algn="l"/>
            <a:r>
              <a:rPr lang="en-US" sz="2000" dirty="0" smtClean="0"/>
              <a:t>Lance Armstrong had won the Tour de France a record seven consecutive times between 1999 and 2005, </a:t>
            </a:r>
            <a:endParaRPr lang="tr-TR" sz="2000" dirty="0"/>
          </a:p>
        </p:txBody>
      </p:sp>
      <p:pic>
        <p:nvPicPr>
          <p:cNvPr id="5123" name="Picture 3"/>
          <p:cNvPicPr>
            <a:picLocks noGrp="1" noChangeAspect="1" noChangeArrowheads="1"/>
          </p:cNvPicPr>
          <p:nvPr>
            <p:ph sz="quarter" idx="1"/>
          </p:nvPr>
        </p:nvPicPr>
        <p:blipFill>
          <a:blip r:embed="rId2" cstate="print"/>
          <a:stretch>
            <a:fillRect/>
          </a:stretch>
        </p:blipFill>
        <p:spPr bwMode="auto">
          <a:xfrm>
            <a:off x="3813724" y="2994596"/>
            <a:ext cx="1973751" cy="1478408"/>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5004048" y="980728"/>
            <a:ext cx="3844641" cy="2151931"/>
          </a:xfrm>
          <a:prstGeom prst="rect">
            <a:avLst/>
          </a:prstGeom>
          <a:noFill/>
          <a:ln w="9525">
            <a:noFill/>
            <a:miter lim="800000"/>
            <a:headEnd/>
            <a:tailEnd/>
          </a:ln>
        </p:spPr>
      </p:pic>
      <p:pic>
        <p:nvPicPr>
          <p:cNvPr id="5126" name="Picture 6"/>
          <p:cNvPicPr>
            <a:picLocks noChangeAspect="1" noChangeArrowheads="1"/>
          </p:cNvPicPr>
          <p:nvPr/>
        </p:nvPicPr>
        <p:blipFill>
          <a:blip r:embed="rId4" cstate="print"/>
          <a:srcRect/>
          <a:stretch>
            <a:fillRect/>
          </a:stretch>
        </p:blipFill>
        <p:spPr bwMode="auto">
          <a:xfrm>
            <a:off x="539552" y="3342064"/>
            <a:ext cx="2592288" cy="3111272"/>
          </a:xfrm>
          <a:prstGeom prst="rect">
            <a:avLst/>
          </a:prstGeom>
          <a:noFill/>
          <a:ln w="9525">
            <a:noFill/>
            <a:miter lim="800000"/>
            <a:headEnd/>
            <a:tailEnd/>
          </a:ln>
        </p:spPr>
      </p:pic>
      <p:sp>
        <p:nvSpPr>
          <p:cNvPr id="6" name="Rectangle 5"/>
          <p:cNvSpPr/>
          <p:nvPr/>
        </p:nvSpPr>
        <p:spPr>
          <a:xfrm>
            <a:off x="467544" y="1509752"/>
            <a:ext cx="4104456" cy="1631216"/>
          </a:xfrm>
          <a:prstGeom prst="rect">
            <a:avLst/>
          </a:prstGeom>
        </p:spPr>
        <p:txBody>
          <a:bodyPr wrap="square">
            <a:spAutoFit/>
          </a:bodyPr>
          <a:lstStyle/>
          <a:p>
            <a:r>
              <a:rPr lang="en-US" sz="2000" dirty="0" smtClean="0"/>
              <a:t>He was disqualified from each of those races and banned from cycling for life for doping offenses by the United States Anti-Doping Agency (USADA) in 2012.</a:t>
            </a:r>
            <a:endParaRPr lang="tr-TR" sz="2000" dirty="0"/>
          </a:p>
        </p:txBody>
      </p:sp>
    </p:spTree>
    <p:extLst>
      <p:ext uri="{BB962C8B-B14F-4D97-AF65-F5344CB8AC3E}">
        <p14:creationId xmlns:p14="http://schemas.microsoft.com/office/powerpoint/2010/main" val="2286149630"/>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781</TotalTime>
  <Pages>64</Pages>
  <Words>2219</Words>
  <Application>Microsoft Office PowerPoint</Application>
  <PresentationFormat>On-screen Show (4:3)</PresentationFormat>
  <Paragraphs>384</Paragraphs>
  <Slides>47</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Equity</vt:lpstr>
      <vt:lpstr>Clip</vt:lpstr>
      <vt:lpstr>Econ 100 Principles of Economics</vt:lpstr>
      <vt:lpstr>Today:</vt:lpstr>
      <vt:lpstr>PowerPoint Presentation</vt:lpstr>
      <vt:lpstr>DEMAND</vt:lpstr>
      <vt:lpstr>  Demand vs. need for water </vt:lpstr>
      <vt:lpstr>Demand vs. need for water</vt:lpstr>
      <vt:lpstr>Lance Armstrong</vt:lpstr>
      <vt:lpstr>Lance Armstrong’s lush Spanish-colonial home, with an acre of gardens and a swimming pool. His consumption in July 2008 was 330,000 gallons water, the highest in Austin Texas.</vt:lpstr>
      <vt:lpstr>Lance Armstrong had won the Tour de France a record seven consecutive times between 1999 and 2005, </vt:lpstr>
      <vt:lpstr>A few questions</vt:lpstr>
      <vt:lpstr>PowerPoint Presentation</vt:lpstr>
      <vt:lpstr>Water shortage in New York City</vt:lpstr>
      <vt:lpstr>Substitutes for water in New York City</vt:lpstr>
      <vt:lpstr>The trick is to … </vt:lpstr>
      <vt:lpstr>How much water does the average person use at home? (US, per day)</vt:lpstr>
      <vt:lpstr>PowerPoint Presentation</vt:lpstr>
      <vt:lpstr>Again: need versus demand</vt:lpstr>
      <vt:lpstr>Fact List</vt:lpstr>
      <vt:lpstr>If the price of water doubles,</vt:lpstr>
      <vt:lpstr>Fact List</vt:lpstr>
      <vt:lpstr>Fact list</vt:lpstr>
      <vt:lpstr>Shortages everywhere!</vt:lpstr>
      <vt:lpstr>Demand is not need</vt:lpstr>
      <vt:lpstr>Last slide on “demand is not need”!</vt:lpstr>
      <vt:lpstr>In class activity (puzzle)</vt:lpstr>
      <vt:lpstr>All Scarce Goods Must Be Rationed Somehow</vt:lpstr>
      <vt:lpstr>All Scarce Goods Must Be Rationed Somehow</vt:lpstr>
      <vt:lpstr>Demand and Supply – Theory</vt:lpstr>
      <vt:lpstr>PowerPoint Presentation</vt:lpstr>
      <vt:lpstr>PowerPoint Presentation</vt:lpstr>
      <vt:lpstr>MARKETS AND COMPETITION </vt:lpstr>
      <vt:lpstr>MARKETS AND COMPETITION </vt:lpstr>
      <vt:lpstr>Markets and Competition: A few definitions</vt:lpstr>
      <vt:lpstr>Competition: Perfect and Otherwise</vt:lpstr>
      <vt:lpstr>Competition: Perfect and Otherwise</vt:lpstr>
      <vt:lpstr>Supply and Demand  (or Demand and Supply)</vt:lpstr>
      <vt:lpstr>Demand - Theory</vt:lpstr>
      <vt:lpstr>The textbook definition of demand</vt:lpstr>
      <vt:lpstr>PowerPoint Presentation</vt:lpstr>
      <vt:lpstr>Demand</vt:lpstr>
      <vt:lpstr>Demand</vt:lpstr>
      <vt:lpstr>Demand</vt:lpstr>
      <vt:lpstr>Demand</vt:lpstr>
      <vt:lpstr>Shifts in the Demand Curve</vt:lpstr>
      <vt:lpstr>Shifts in the Demand Curve</vt:lpstr>
      <vt:lpstr>Shifts in the Demand Curve</vt:lpstr>
      <vt:lpstr>Question:  What is the effect of these events on the demand for small cars?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34</dc:title>
  <dc:subject>Five Debates Over Macroeconomic Policies</dc:subject>
  <dc:creator>Mark P. Karscig</dc:creator>
  <cp:lastModifiedBy>selin öztürk</cp:lastModifiedBy>
  <cp:revision>178</cp:revision>
  <cp:lastPrinted>2000-03-23T20:57:05Z</cp:lastPrinted>
  <dcterms:created xsi:type="dcterms:W3CDTF">1998-06-22T00:04:04Z</dcterms:created>
  <dcterms:modified xsi:type="dcterms:W3CDTF">2023-03-26T07:55:30Z</dcterms:modified>
</cp:coreProperties>
</file>