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2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2BD0-F216-472A-84DB-F0DCDC124160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D2A7-A4D5-4803-AFA5-157996733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88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2BD0-F216-472A-84DB-F0DCDC124160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D2A7-A4D5-4803-AFA5-157996733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47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2BD0-F216-472A-84DB-F0DCDC124160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D2A7-A4D5-4803-AFA5-157996733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28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2BD0-F216-472A-84DB-F0DCDC124160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D2A7-A4D5-4803-AFA5-157996733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05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2BD0-F216-472A-84DB-F0DCDC124160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D2A7-A4D5-4803-AFA5-157996733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10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2BD0-F216-472A-84DB-F0DCDC124160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D2A7-A4D5-4803-AFA5-157996733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084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2BD0-F216-472A-84DB-F0DCDC124160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D2A7-A4D5-4803-AFA5-157996733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151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2BD0-F216-472A-84DB-F0DCDC124160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D2A7-A4D5-4803-AFA5-157996733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7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2BD0-F216-472A-84DB-F0DCDC124160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D2A7-A4D5-4803-AFA5-157996733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56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2BD0-F216-472A-84DB-F0DCDC124160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D2A7-A4D5-4803-AFA5-157996733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06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2BD0-F216-472A-84DB-F0DCDC124160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D2A7-A4D5-4803-AFA5-157996733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14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E2BD0-F216-472A-84DB-F0DCDC124160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CD2A7-A4D5-4803-AFA5-157996733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27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C++ Primer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9 – Sequential Containers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1000" smtClean="0">
                <a:solidFill>
                  <a:srgbClr val="000000"/>
                </a:solidFill>
                <a:latin typeface="Arial" panose="020B0604020202020204" pitchFamily="34" charset="0"/>
              </a:rPr>
              <a:t>Unrestricted</a:t>
            </a:r>
            <a:endParaRPr 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52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Library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most, but not all, of the containers, the information we must supply is the element type: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list&lt;</a:t>
            </a:r>
            <a:r>
              <a:rPr lang="en-US" dirty="0" err="1" smtClean="0"/>
              <a:t>Sales_data</a:t>
            </a:r>
            <a:r>
              <a:rPr lang="en-US" dirty="0" smtClean="0"/>
              <a:t>&gt; // list that holds </a:t>
            </a:r>
            <a:r>
              <a:rPr lang="en-US" dirty="0" err="1" smtClean="0"/>
              <a:t>Sales_data</a:t>
            </a:r>
            <a:r>
              <a:rPr lang="en-US" dirty="0" smtClean="0"/>
              <a:t> objects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deque</a:t>
            </a:r>
            <a:r>
              <a:rPr lang="en-US" dirty="0" smtClean="0"/>
              <a:t>&lt;double&gt; // </a:t>
            </a:r>
            <a:r>
              <a:rPr lang="en-US" dirty="0" err="1" smtClean="0"/>
              <a:t>deque</a:t>
            </a:r>
            <a:r>
              <a:rPr lang="en-US" dirty="0" smtClean="0"/>
              <a:t> that holds doubles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90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with the containers, iterators have a common interface</a:t>
            </a:r>
          </a:p>
          <a:p>
            <a:r>
              <a:rPr lang="en-US" dirty="0" smtClean="0"/>
              <a:t>Exception; the </a:t>
            </a:r>
            <a:r>
              <a:rPr lang="en-US" dirty="0" err="1" smtClean="0"/>
              <a:t>forward_list</a:t>
            </a:r>
            <a:r>
              <a:rPr lang="en-US" dirty="0" smtClean="0"/>
              <a:t> iterators do not support the decrement    (--) operator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5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 Ranges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iterator range is denoted by a pair of iterators</a:t>
            </a:r>
          </a:p>
          <a:p>
            <a:r>
              <a:rPr lang="en-US" dirty="0" smtClean="0"/>
              <a:t>[ begin, end ) Left-Inclusive Range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88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Implications of Using Left-Inclusive Ranges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library uses left-inclusive ranges because such ranges have three convenient properties;</a:t>
            </a:r>
          </a:p>
          <a:p>
            <a:pPr lvl="1"/>
            <a:r>
              <a:rPr lang="en-US" dirty="0" smtClean="0"/>
              <a:t>If begin equals end, the range is empty,</a:t>
            </a:r>
          </a:p>
          <a:p>
            <a:pPr lvl="1"/>
            <a:r>
              <a:rPr lang="en-US" dirty="0" smtClean="0"/>
              <a:t>If begin is not equal to end, there is at least one element in the range, and begin refers to the first element in that range,</a:t>
            </a:r>
          </a:p>
          <a:p>
            <a:pPr lvl="1"/>
            <a:r>
              <a:rPr lang="en-US" dirty="0" smtClean="0"/>
              <a:t>We can increment begin some number of times until begin == end</a:t>
            </a:r>
          </a:p>
          <a:p>
            <a:pPr marL="0" lvl="1" indent="0">
              <a:buNone/>
            </a:pPr>
            <a:r>
              <a:rPr lang="en-US" dirty="0" smtClean="0"/>
              <a:t>These properties mean that we can safely write loops such as:</a:t>
            </a:r>
          </a:p>
          <a:p>
            <a:pPr marL="457200" lvl="2" indent="0">
              <a:buNone/>
            </a:pPr>
            <a:r>
              <a:rPr lang="en-US" dirty="0" smtClean="0"/>
              <a:t>while (begin != end) {</a:t>
            </a:r>
          </a:p>
          <a:p>
            <a:pPr marL="457200" lvl="2" indent="0">
              <a:buNone/>
            </a:pPr>
            <a:r>
              <a:rPr lang="en-US" dirty="0" smtClean="0"/>
              <a:t>	*begin = </a:t>
            </a:r>
            <a:r>
              <a:rPr lang="en-US" dirty="0" err="1" smtClean="0"/>
              <a:t>val</a:t>
            </a:r>
            <a:r>
              <a:rPr lang="en-US" dirty="0" smtClean="0"/>
              <a:t>; // ok: range isn’t empty so begin denotes an element</a:t>
            </a:r>
          </a:p>
          <a:p>
            <a:pPr marL="457200" lvl="2" indent="0">
              <a:buNone/>
            </a:pPr>
            <a:r>
              <a:rPr lang="en-US" dirty="0" smtClean="0"/>
              <a:t>	++begin; // advance the iterator to get the next element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87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Type Members</a:t>
            </a:r>
            <a:br>
              <a:rPr lang="en-US" dirty="0" smtClean="0"/>
            </a:br>
            <a:r>
              <a:rPr lang="en-US" dirty="0" smtClean="0"/>
              <a:t>(Table 9.2)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most containers provide reverse iterators</a:t>
            </a:r>
          </a:p>
          <a:p>
            <a:r>
              <a:rPr lang="en-US" dirty="0" smtClean="0"/>
              <a:t>- For example, saying ++ on a reverse iterator yields the previous element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// </a:t>
            </a:r>
            <a:r>
              <a:rPr lang="en-US" dirty="0" err="1" smtClean="0"/>
              <a:t>iter</a:t>
            </a:r>
            <a:r>
              <a:rPr lang="en-US" dirty="0" smtClean="0"/>
              <a:t> is the iterator type defined by list&lt;string&gt;</a:t>
            </a:r>
          </a:p>
          <a:p>
            <a:pPr marL="0" indent="0">
              <a:buNone/>
            </a:pPr>
            <a:r>
              <a:rPr lang="en-US" dirty="0" smtClean="0"/>
              <a:t>	list&lt;string&gt;::iterator </a:t>
            </a:r>
            <a:r>
              <a:rPr lang="en-US" dirty="0" err="1" smtClean="0"/>
              <a:t>iter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	// count is the </a:t>
            </a:r>
            <a:r>
              <a:rPr lang="en-US" dirty="0" err="1" smtClean="0"/>
              <a:t>difference_type</a:t>
            </a:r>
            <a:r>
              <a:rPr lang="en-US" dirty="0" smtClean="0"/>
              <a:t> type defined by vector&lt;</a:t>
            </a:r>
            <a:r>
              <a:rPr lang="en-US" dirty="0" err="1" smtClean="0"/>
              <a:t>int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	vector&lt;</a:t>
            </a:r>
            <a:r>
              <a:rPr lang="en-US" dirty="0" err="1" smtClean="0"/>
              <a:t>int</a:t>
            </a:r>
            <a:r>
              <a:rPr lang="en-US" dirty="0" smtClean="0"/>
              <a:t>&gt;::</a:t>
            </a:r>
            <a:r>
              <a:rPr lang="en-US" dirty="0" err="1" smtClean="0"/>
              <a:t>difference_type</a:t>
            </a:r>
            <a:r>
              <a:rPr lang="en-US" dirty="0" smtClean="0"/>
              <a:t> count;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3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and Initializing a 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Every container type defines a default constructor(Exception Array)</a:t>
            </a:r>
          </a:p>
          <a:p>
            <a:r>
              <a:rPr lang="en-US" dirty="0" smtClean="0"/>
              <a:t>Other constructors take arguments that specify the size of the container and initial values for the elements(Exception Array)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// each container has three elements, initialized from the given initializers</a:t>
            </a:r>
          </a:p>
          <a:p>
            <a:pPr marL="0" indent="0">
              <a:buNone/>
            </a:pPr>
            <a:r>
              <a:rPr lang="en-US" dirty="0" smtClean="0"/>
              <a:t>	list&lt;string&gt; authors = {"Milton", "Shakespeare", "Austen"};</a:t>
            </a:r>
          </a:p>
          <a:p>
            <a:pPr marL="0" indent="0">
              <a:buNone/>
            </a:pPr>
            <a:r>
              <a:rPr lang="en-US" dirty="0" smtClean="0"/>
              <a:t>	vector&lt;</a:t>
            </a:r>
            <a:r>
              <a:rPr lang="en-US" dirty="0" err="1" smtClean="0"/>
              <a:t>const</a:t>
            </a:r>
            <a:r>
              <a:rPr lang="en-US" dirty="0" smtClean="0"/>
              <a:t> char*&gt; articles = {"a", "an", "the"};</a:t>
            </a:r>
          </a:p>
          <a:p>
            <a:pPr marL="0" indent="0">
              <a:buNone/>
            </a:pPr>
            <a:r>
              <a:rPr lang="en-US" dirty="0" smtClean="0"/>
              <a:t>	list&lt;string&gt; list2(authors); // ok: types match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deque</a:t>
            </a:r>
            <a:r>
              <a:rPr lang="en-US" dirty="0" smtClean="0"/>
              <a:t>&lt;string&gt; </a:t>
            </a:r>
            <a:r>
              <a:rPr lang="en-US" dirty="0" err="1" smtClean="0"/>
              <a:t>authList</a:t>
            </a:r>
            <a:r>
              <a:rPr lang="en-US" dirty="0" smtClean="0"/>
              <a:t>(authors); // error: container types don’t match</a:t>
            </a:r>
          </a:p>
          <a:p>
            <a:pPr marL="0" indent="0">
              <a:buNone/>
            </a:pPr>
            <a:r>
              <a:rPr lang="en-US" dirty="0" smtClean="0"/>
              <a:t>	vector&lt;string&gt; words(articles); // error: element types must match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// ok: converts </a:t>
            </a:r>
            <a:r>
              <a:rPr lang="en-US" dirty="0" err="1" smtClean="0"/>
              <a:t>const</a:t>
            </a:r>
            <a:r>
              <a:rPr lang="en-US" dirty="0" smtClean="0"/>
              <a:t> char* elements to string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forward_list</a:t>
            </a:r>
            <a:r>
              <a:rPr lang="en-US" dirty="0" smtClean="0"/>
              <a:t>&lt;string&gt; words(</a:t>
            </a:r>
            <a:r>
              <a:rPr lang="en-US" dirty="0" err="1" smtClean="0"/>
              <a:t>articles.begin</a:t>
            </a:r>
            <a:r>
              <a:rPr lang="en-US" dirty="0" smtClean="0"/>
              <a:t>(), </a:t>
            </a:r>
            <a:r>
              <a:rPr lang="en-US" dirty="0" err="1" smtClean="0"/>
              <a:t>articles.end</a:t>
            </a:r>
            <a:r>
              <a:rPr lang="en-US" dirty="0" smtClean="0"/>
              <a:t>());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Note: When we initialize a container as a copy of another container, the container type and element type of both containers must be identical,</a:t>
            </a:r>
          </a:p>
          <a:p>
            <a:r>
              <a:rPr lang="en-US" dirty="0" smtClean="0"/>
              <a:t>The constructor that takes two iterators uses them to denote a range of elements that we want to copy,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// copies up to but not including the element denoted by it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deque</a:t>
            </a:r>
            <a:r>
              <a:rPr lang="en-US" dirty="0" smtClean="0"/>
              <a:t>&lt;string&gt; </a:t>
            </a:r>
            <a:r>
              <a:rPr lang="en-US" dirty="0" err="1" smtClean="0"/>
              <a:t>authList</a:t>
            </a:r>
            <a:r>
              <a:rPr lang="en-US" dirty="0" smtClean="0"/>
              <a:t>(</a:t>
            </a:r>
            <a:r>
              <a:rPr lang="en-US" dirty="0" err="1" smtClean="0"/>
              <a:t>authors.begin</a:t>
            </a:r>
            <a:r>
              <a:rPr lang="en-US" dirty="0" smtClean="0"/>
              <a:t>(), it);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and Initializing a Container (cont’d)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67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and Initializing a Container (cont’d)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592" y="1690688"/>
            <a:ext cx="8235065" cy="482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67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(C++11) Under the new standard, we can list initialize a container: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400" dirty="0" smtClean="0"/>
              <a:t>//each container has three elements, initialized from the given initializers</a:t>
            </a:r>
          </a:p>
          <a:p>
            <a:pPr marL="0" indent="0">
              <a:buNone/>
            </a:pPr>
            <a:r>
              <a:rPr lang="en-US" sz="2400" dirty="0" smtClean="0"/>
              <a:t>	list&lt;string&gt; authors = {"Milton", "Shakespeare", "Austen"};</a:t>
            </a:r>
          </a:p>
          <a:p>
            <a:pPr marL="0" indent="0">
              <a:buNone/>
            </a:pPr>
            <a:r>
              <a:rPr lang="en-US" sz="2400" dirty="0" smtClean="0"/>
              <a:t>	vector&lt;</a:t>
            </a:r>
            <a:r>
              <a:rPr lang="en-US" sz="2400" dirty="0" err="1" smtClean="0"/>
              <a:t>const</a:t>
            </a:r>
            <a:r>
              <a:rPr lang="en-US" sz="2400" dirty="0" smtClean="0"/>
              <a:t> char*&gt; articles = {"a", "an", "the"};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1676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Container Size-Related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Sequential containers (Exception Array) can also initialize with a size and a default value;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vector&lt;</a:t>
            </a:r>
            <a:r>
              <a:rPr lang="en-US" dirty="0" err="1" smtClean="0"/>
              <a:t>int</a:t>
            </a:r>
            <a:r>
              <a:rPr lang="en-US" dirty="0" smtClean="0"/>
              <a:t>&gt; </a:t>
            </a:r>
            <a:r>
              <a:rPr lang="en-US" dirty="0" err="1" smtClean="0"/>
              <a:t>ivec</a:t>
            </a:r>
            <a:r>
              <a:rPr lang="en-US" dirty="0" smtClean="0"/>
              <a:t>(10, -1); // ten </a:t>
            </a:r>
            <a:r>
              <a:rPr lang="en-US" dirty="0" err="1" smtClean="0"/>
              <a:t>int</a:t>
            </a:r>
            <a:r>
              <a:rPr lang="en-US" dirty="0" smtClean="0"/>
              <a:t> elements, each initialized to -1</a:t>
            </a:r>
          </a:p>
          <a:p>
            <a:pPr marL="457200" lvl="1" indent="0">
              <a:buNone/>
            </a:pPr>
            <a:r>
              <a:rPr lang="en-US" dirty="0" smtClean="0"/>
              <a:t>list&lt;string&gt; </a:t>
            </a:r>
            <a:r>
              <a:rPr lang="en-US" dirty="0" err="1" smtClean="0"/>
              <a:t>svec</a:t>
            </a:r>
            <a:r>
              <a:rPr lang="en-US" dirty="0" smtClean="0"/>
              <a:t>(10, "hi!"); // ten strings; each element is "hi!"</a:t>
            </a:r>
          </a:p>
          <a:p>
            <a:pPr marL="457200" lvl="1" indent="0">
              <a:buNone/>
            </a:pPr>
            <a:r>
              <a:rPr lang="en-US" dirty="0" err="1" smtClean="0"/>
              <a:t>forward_list</a:t>
            </a:r>
            <a:r>
              <a:rPr lang="en-US" dirty="0" smtClean="0"/>
              <a:t>&lt;</a:t>
            </a:r>
            <a:r>
              <a:rPr lang="en-US" dirty="0" err="1" smtClean="0"/>
              <a:t>int</a:t>
            </a:r>
            <a:r>
              <a:rPr lang="en-US" dirty="0" smtClean="0"/>
              <a:t>&gt; </a:t>
            </a:r>
            <a:r>
              <a:rPr lang="en-US" dirty="0" err="1" smtClean="0"/>
              <a:t>ivec</a:t>
            </a:r>
            <a:r>
              <a:rPr lang="en-US" dirty="0" smtClean="0"/>
              <a:t>(10); // ten elements, each initialized to 0</a:t>
            </a:r>
          </a:p>
          <a:p>
            <a:pPr marL="457200" lvl="1" indent="0">
              <a:buNone/>
            </a:pPr>
            <a:r>
              <a:rPr lang="en-US" dirty="0" err="1" smtClean="0"/>
              <a:t>deque</a:t>
            </a:r>
            <a:r>
              <a:rPr lang="en-US" dirty="0" smtClean="0"/>
              <a:t>&lt;string&gt; </a:t>
            </a:r>
            <a:r>
              <a:rPr lang="en-US" dirty="0" err="1" smtClean="0"/>
              <a:t>svec</a:t>
            </a:r>
            <a:r>
              <a:rPr lang="en-US" dirty="0" smtClean="0"/>
              <a:t>(10); // ten elements, each an empty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88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order of the elements in a sequential container corresponds to the positions in which the elements are added to the container,</a:t>
            </a:r>
          </a:p>
          <a:p>
            <a:r>
              <a:rPr lang="en-US" dirty="0" smtClean="0"/>
              <a:t>The library also defines several associative containers(Chapter 11),</a:t>
            </a:r>
          </a:p>
          <a:p>
            <a:r>
              <a:rPr lang="en-US" dirty="0" smtClean="0"/>
              <a:t>The container classes share a common interface,</a:t>
            </a:r>
          </a:p>
          <a:p>
            <a:r>
              <a:rPr lang="en-US" dirty="0" smtClean="0"/>
              <a:t>The sequential containers let the programmer control the order in which the elements are stored and accessed,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99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Arrays Have Fixed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we define an array, in addition to specifying the element type, we also specify the container size;</a:t>
            </a:r>
          </a:p>
          <a:p>
            <a:pPr marL="457200" lvl="1" indent="0">
              <a:buNone/>
            </a:pPr>
            <a:r>
              <a:rPr lang="en-US" dirty="0" smtClean="0"/>
              <a:t>	array&lt;</a:t>
            </a:r>
            <a:r>
              <a:rPr lang="en-US" dirty="0" err="1" smtClean="0"/>
              <a:t>int</a:t>
            </a:r>
            <a:r>
              <a:rPr lang="en-US" dirty="0" smtClean="0"/>
              <a:t>, 42&gt; // type is: array that holds 42 </a:t>
            </a:r>
            <a:r>
              <a:rPr lang="en-US" dirty="0" err="1" smtClean="0"/>
              <a:t>ints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array&lt;string, 10&gt; // type is: array that holds 10 strings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342900" lvl="1" indent="-342900"/>
            <a:r>
              <a:rPr lang="en-US" dirty="0" smtClean="0"/>
              <a:t>To use an array type we must specify both the element type and the size:</a:t>
            </a:r>
          </a:p>
          <a:p>
            <a:pPr marL="0" lvl="1" indent="0">
              <a:buNone/>
            </a:pPr>
            <a:r>
              <a:rPr lang="en-US" dirty="0"/>
              <a:t>	</a:t>
            </a:r>
            <a:r>
              <a:rPr lang="en-US" dirty="0" smtClean="0"/>
              <a:t>array&lt;</a:t>
            </a:r>
            <a:r>
              <a:rPr lang="en-US" dirty="0" err="1" smtClean="0"/>
              <a:t>int</a:t>
            </a:r>
            <a:r>
              <a:rPr lang="en-US" dirty="0" smtClean="0"/>
              <a:t>, 10&gt;::</a:t>
            </a:r>
            <a:r>
              <a:rPr lang="en-US" dirty="0" err="1" smtClean="0"/>
              <a:t>size_type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; // array type includes element type and size</a:t>
            </a:r>
          </a:p>
          <a:p>
            <a:pPr marL="0" lvl="1" indent="0">
              <a:buNone/>
            </a:pPr>
            <a:r>
              <a:rPr lang="en-US" dirty="0" smtClean="0"/>
              <a:t>	array&lt;</a:t>
            </a:r>
            <a:r>
              <a:rPr lang="en-US" dirty="0" err="1" smtClean="0"/>
              <a:t>int</a:t>
            </a:r>
            <a:r>
              <a:rPr lang="en-US" dirty="0" smtClean="0"/>
              <a:t>&gt;::</a:t>
            </a:r>
            <a:r>
              <a:rPr lang="en-US" dirty="0" err="1" smtClean="0"/>
              <a:t>size_type</a:t>
            </a:r>
            <a:r>
              <a:rPr lang="en-US" dirty="0" smtClean="0"/>
              <a:t> j; // error: array&lt;</a:t>
            </a:r>
            <a:r>
              <a:rPr lang="en-US" dirty="0" err="1" smtClean="0"/>
              <a:t>int</a:t>
            </a:r>
            <a:r>
              <a:rPr lang="en-US" dirty="0" smtClean="0"/>
              <a:t>&gt; is not a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31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array&lt;</a:t>
            </a:r>
            <a:r>
              <a:rPr lang="en-US" dirty="0" err="1" smtClean="0"/>
              <a:t>int</a:t>
            </a:r>
            <a:r>
              <a:rPr lang="en-US" dirty="0" smtClean="0"/>
              <a:t>, 10&gt; ia1; // ten default-initialized </a:t>
            </a:r>
            <a:r>
              <a:rPr lang="en-US" dirty="0" err="1" smtClean="0"/>
              <a:t>ints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array&lt;</a:t>
            </a:r>
            <a:r>
              <a:rPr lang="en-US" dirty="0" err="1" smtClean="0"/>
              <a:t>int</a:t>
            </a:r>
            <a:r>
              <a:rPr lang="en-US" dirty="0" smtClean="0"/>
              <a:t>, 10&gt; ia2 = {0,1,2,3,4,5,6,7,8,9}; // list initialization</a:t>
            </a:r>
          </a:p>
          <a:p>
            <a:pPr marL="0" indent="0">
              <a:buNone/>
            </a:pPr>
            <a:r>
              <a:rPr lang="en-US" dirty="0" smtClean="0"/>
              <a:t>array&lt;</a:t>
            </a:r>
            <a:r>
              <a:rPr lang="en-US" dirty="0" err="1" smtClean="0"/>
              <a:t>int</a:t>
            </a:r>
            <a:r>
              <a:rPr lang="en-US" dirty="0" smtClean="0"/>
              <a:t>, 10&gt; ia3 = {42}; // ia3[0] is 42, remaining elements are 0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digs[10] = {0,1,2,3,4,5,6,7,8,9};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cpy</a:t>
            </a:r>
            <a:r>
              <a:rPr lang="en-US" dirty="0" smtClean="0"/>
              <a:t>[10] = digs; // error: no copy or assignment for built-in arrays</a:t>
            </a:r>
          </a:p>
          <a:p>
            <a:pPr marL="0" indent="0">
              <a:buNone/>
            </a:pPr>
            <a:r>
              <a:rPr lang="en-US" dirty="0" smtClean="0"/>
              <a:t>array&lt;</a:t>
            </a:r>
            <a:r>
              <a:rPr lang="en-US" dirty="0" err="1" smtClean="0"/>
              <a:t>int</a:t>
            </a:r>
            <a:r>
              <a:rPr lang="en-US" dirty="0" smtClean="0"/>
              <a:t>, 10&gt; digits = {0,1,2,3,4,5,6,7,8,9};</a:t>
            </a:r>
          </a:p>
          <a:p>
            <a:pPr marL="0" indent="0">
              <a:buNone/>
            </a:pPr>
            <a:r>
              <a:rPr lang="en-US" dirty="0" smtClean="0"/>
              <a:t>array&lt;</a:t>
            </a:r>
            <a:r>
              <a:rPr lang="en-US" dirty="0" err="1" smtClean="0"/>
              <a:t>int</a:t>
            </a:r>
            <a:r>
              <a:rPr lang="en-US" dirty="0" smtClean="0"/>
              <a:t>, 10&gt; copy = digits; // ok: so long as array types match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Arrays Have Fixed Size (cont’d)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05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Assignment and swap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683" y="1690688"/>
            <a:ext cx="8560633" cy="480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5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Container Size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size-related operations;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ize: # of elements in the container,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mpty: True/False if an element exist</a:t>
            </a:r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ax_size</a:t>
            </a:r>
            <a:r>
              <a:rPr lang="en-US" dirty="0" smtClean="0"/>
              <a:t>: number of elements that can be contained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09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Relational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vector&lt;</a:t>
            </a:r>
            <a:r>
              <a:rPr lang="en-US" dirty="0" err="1" smtClean="0"/>
              <a:t>int</a:t>
            </a:r>
            <a:r>
              <a:rPr lang="en-US" dirty="0" smtClean="0"/>
              <a:t>&gt; v1 = { 1, 3, 5, 7, 9, 12 };</a:t>
            </a:r>
          </a:p>
          <a:p>
            <a:pPr marL="0" indent="0">
              <a:buNone/>
            </a:pPr>
            <a:r>
              <a:rPr lang="en-US" dirty="0" smtClean="0"/>
              <a:t>vector&lt;</a:t>
            </a:r>
            <a:r>
              <a:rPr lang="en-US" dirty="0" err="1" smtClean="0"/>
              <a:t>int</a:t>
            </a:r>
            <a:r>
              <a:rPr lang="en-US" dirty="0" smtClean="0"/>
              <a:t>&gt; v2 = { 1, 3, 9 };</a:t>
            </a:r>
          </a:p>
          <a:p>
            <a:pPr marL="0" indent="0">
              <a:buNone/>
            </a:pPr>
            <a:r>
              <a:rPr lang="en-US" dirty="0" smtClean="0"/>
              <a:t>vector&lt;</a:t>
            </a:r>
            <a:r>
              <a:rPr lang="en-US" dirty="0" err="1" smtClean="0"/>
              <a:t>int</a:t>
            </a:r>
            <a:r>
              <a:rPr lang="en-US" dirty="0" smtClean="0"/>
              <a:t>&gt; v3 = { 1, 3, 5, 7 };</a:t>
            </a:r>
          </a:p>
          <a:p>
            <a:pPr marL="0" indent="0">
              <a:buNone/>
            </a:pPr>
            <a:r>
              <a:rPr lang="en-US" dirty="0" smtClean="0"/>
              <a:t>vector&lt;</a:t>
            </a:r>
            <a:r>
              <a:rPr lang="en-US" dirty="0" err="1" smtClean="0"/>
              <a:t>int</a:t>
            </a:r>
            <a:r>
              <a:rPr lang="en-US" dirty="0" smtClean="0"/>
              <a:t>&gt; v4 = { 1, 3, 5, 7, 9, 12 };</a:t>
            </a:r>
          </a:p>
          <a:p>
            <a:pPr marL="0" indent="0">
              <a:buNone/>
            </a:pPr>
            <a:r>
              <a:rPr lang="en-US" dirty="0" smtClean="0"/>
              <a:t>v1 &lt; v2 // true; v1 and v2 differ at element[2]: v1[2] is less than v2[2]</a:t>
            </a:r>
          </a:p>
          <a:p>
            <a:pPr marL="0" indent="0">
              <a:buNone/>
            </a:pPr>
            <a:r>
              <a:rPr lang="en-US" dirty="0" smtClean="0"/>
              <a:t>v1 &lt; v3 // false; all elements are equal, but v3 has fewer of them;</a:t>
            </a:r>
          </a:p>
          <a:p>
            <a:pPr marL="0" indent="0">
              <a:buNone/>
            </a:pPr>
            <a:r>
              <a:rPr lang="en-US" dirty="0" smtClean="0"/>
              <a:t>v1 == v4 // true; each element is equal and v1 and v4 have the same size()</a:t>
            </a:r>
          </a:p>
          <a:p>
            <a:pPr marL="0" indent="0">
              <a:buNone/>
            </a:pPr>
            <a:r>
              <a:rPr lang="en-US" dirty="0" smtClean="0"/>
              <a:t>v1 == v2 // false; v2 has fewer elements than v1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27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Sequential Container </a:t>
            </a:r>
            <a:r>
              <a:rPr lang="en-US" b="1" dirty="0" smtClean="0"/>
              <a:t>Operations</a:t>
            </a:r>
          </a:p>
          <a:p>
            <a:r>
              <a:rPr lang="en-US" b="1" dirty="0"/>
              <a:t>How a vector </a:t>
            </a:r>
            <a:r>
              <a:rPr lang="en-US" b="1" dirty="0" smtClean="0"/>
              <a:t>Grows</a:t>
            </a:r>
          </a:p>
          <a:p>
            <a:r>
              <a:rPr lang="en-US" b="1" dirty="0"/>
              <a:t>Additional string </a:t>
            </a:r>
            <a:r>
              <a:rPr lang="en-US" b="1" dirty="0" smtClean="0"/>
              <a:t>Operations</a:t>
            </a:r>
          </a:p>
          <a:p>
            <a:r>
              <a:rPr lang="en-US" b="1" dirty="0"/>
              <a:t>Container </a:t>
            </a:r>
            <a:r>
              <a:rPr lang="en-US" b="1" dirty="0" smtClean="0"/>
              <a:t>Adaptors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5202238">
              <a:buNone/>
            </a:pPr>
            <a:r>
              <a:rPr lang="en-US" b="1" dirty="0" smtClean="0"/>
              <a:t>Thanks,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7326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containers offer different performance trade-offs relative to;</a:t>
            </a:r>
          </a:p>
          <a:p>
            <a:pPr lvl="1"/>
            <a:r>
              <a:rPr lang="en-US" dirty="0" smtClean="0"/>
              <a:t>The costs to add or delete elements to the container</a:t>
            </a:r>
          </a:p>
          <a:p>
            <a:pPr lvl="1"/>
            <a:r>
              <a:rPr lang="en-US" dirty="0" smtClean="0"/>
              <a:t>The costs to perform </a:t>
            </a:r>
            <a:r>
              <a:rPr lang="en-US" dirty="0" err="1" smtClean="0"/>
              <a:t>nonsequential</a:t>
            </a:r>
            <a:r>
              <a:rPr lang="en-US" dirty="0" smtClean="0"/>
              <a:t> access to elements of the container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177" y="3185206"/>
            <a:ext cx="7529966" cy="322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79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Containers provide efficient, flexible memory management(ex. arrays)</a:t>
            </a:r>
          </a:p>
          <a:p>
            <a:pPr lvl="1"/>
            <a:r>
              <a:rPr lang="en-US" dirty="0" smtClean="0"/>
              <a:t>Add/Remove element,</a:t>
            </a:r>
          </a:p>
          <a:p>
            <a:pPr lvl="1"/>
            <a:r>
              <a:rPr lang="en-US" dirty="0" smtClean="0"/>
              <a:t>Grow/shrink size</a:t>
            </a:r>
          </a:p>
          <a:p>
            <a:pPr marL="0" lvl="1" indent="0">
              <a:buNone/>
            </a:pPr>
            <a:r>
              <a:rPr lang="en-US" dirty="0" smtClean="0"/>
              <a:t>Example;</a:t>
            </a:r>
          </a:p>
          <a:p>
            <a:pPr marL="342900" lvl="1" indent="-342900"/>
            <a:r>
              <a:rPr lang="en-US" dirty="0" smtClean="0"/>
              <a:t>String and vector hold their elements in contiguous memory,</a:t>
            </a:r>
          </a:p>
          <a:p>
            <a:pPr marL="342900" lvl="1" indent="-342900"/>
            <a:r>
              <a:rPr lang="en-US" dirty="0"/>
              <a:t>E</a:t>
            </a:r>
            <a:r>
              <a:rPr lang="en-US" dirty="0" smtClean="0"/>
              <a:t>lements are contiguous,</a:t>
            </a:r>
          </a:p>
          <a:p>
            <a:pPr marL="342900" lvl="1" indent="-342900"/>
            <a:r>
              <a:rPr lang="en-US" dirty="0"/>
              <a:t>I</a:t>
            </a:r>
            <a:r>
              <a:rPr lang="en-US" dirty="0" smtClean="0"/>
              <a:t>t is fast to compute the address of an element from its index,</a:t>
            </a:r>
          </a:p>
          <a:p>
            <a:pPr marL="342900" lvl="1" indent="-342900"/>
            <a:r>
              <a:rPr lang="en-US" dirty="0" smtClean="0"/>
              <a:t>For additional storage every element must be moved into the new storage</a:t>
            </a:r>
          </a:p>
          <a:p>
            <a:pPr marL="0" lvl="1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8965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(cont’d)</a:t>
            </a:r>
            <a:br>
              <a:rPr lang="en-US" dirty="0" smtClean="0"/>
            </a:br>
            <a:r>
              <a:rPr lang="en-US" dirty="0" smtClean="0"/>
              <a:t>List &amp; Forward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 add/remove an element anywhere,</a:t>
            </a:r>
          </a:p>
          <a:p>
            <a:r>
              <a:rPr lang="en-US" dirty="0" smtClean="0"/>
              <a:t>Do not support random access,</a:t>
            </a:r>
          </a:p>
          <a:p>
            <a:endParaRPr lang="en-US" dirty="0"/>
          </a:p>
        </p:txBody>
      </p:sp>
      <p:pic>
        <p:nvPicPr>
          <p:cNvPr id="1028" name="Picture 4" descr="forward list c++ ile ilgili görsel sonuc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404" y="2713307"/>
            <a:ext cx="7354497" cy="346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84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Supports fast random access(like string &amp; vector)</a:t>
            </a:r>
          </a:p>
          <a:p>
            <a:r>
              <a:rPr lang="en-US" dirty="0" smtClean="0"/>
              <a:t>Adding/Removing an element in the middle is expensive</a:t>
            </a:r>
            <a:r>
              <a:rPr lang="en-US" dirty="0" smtClean="0"/>
              <a:t>(like string &amp; vector)</a:t>
            </a:r>
          </a:p>
          <a:p>
            <a:r>
              <a:rPr lang="en-US" dirty="0" smtClean="0"/>
              <a:t>Adding/Removing an element at </a:t>
            </a:r>
            <a:r>
              <a:rPr lang="en-US" dirty="0"/>
              <a:t>t</a:t>
            </a:r>
            <a:r>
              <a:rPr lang="en-US" dirty="0" smtClean="0"/>
              <a:t>he end is faster than list/forward list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(cont’d)</a:t>
            </a:r>
            <a:br>
              <a:rPr lang="en-US" dirty="0" smtClean="0"/>
            </a:br>
            <a:r>
              <a:rPr lang="en-US" dirty="0" err="1" smtClean="0"/>
              <a:t>Deque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62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Added(as a type) with C++11</a:t>
            </a:r>
          </a:p>
          <a:p>
            <a:r>
              <a:rPr lang="en-US" dirty="0" smtClean="0"/>
              <a:t>Fixed size</a:t>
            </a:r>
          </a:p>
          <a:p>
            <a:r>
              <a:rPr lang="en-US" dirty="0" smtClean="0"/>
              <a:t>Do not support Add, Delete, Resize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(cont’d)</a:t>
            </a:r>
            <a:br>
              <a:rPr lang="en-US" dirty="0" smtClean="0"/>
            </a:br>
            <a:r>
              <a:rPr lang="en-US" dirty="0" smtClean="0"/>
              <a:t>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99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Best handwritten singly linked list</a:t>
            </a:r>
          </a:p>
          <a:p>
            <a:r>
              <a:rPr lang="en-US" dirty="0" smtClean="0"/>
              <a:t>Does not have Size operation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(cont’d)</a:t>
            </a:r>
            <a:br>
              <a:rPr lang="en-US" dirty="0" smtClean="0"/>
            </a:br>
            <a:r>
              <a:rPr lang="en-US" dirty="0" smtClean="0"/>
              <a:t>Forward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43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Unless you have a reason to use another container, use a vector</a:t>
            </a:r>
          </a:p>
          <a:p>
            <a:r>
              <a:rPr lang="en-US" dirty="0" smtClean="0"/>
              <a:t>If your program has lots of small elements and space overhead matters, don’t use list or </a:t>
            </a:r>
            <a:r>
              <a:rPr lang="en-US" dirty="0" err="1" smtClean="0"/>
              <a:t>forward_list</a:t>
            </a:r>
            <a:endParaRPr lang="en-US" dirty="0" smtClean="0"/>
          </a:p>
          <a:p>
            <a:r>
              <a:rPr lang="en-US" dirty="0" smtClean="0"/>
              <a:t>If the program needs to insert or delete elements in the middle of the container</a:t>
            </a:r>
            <a:r>
              <a:rPr lang="en-US" dirty="0"/>
              <a:t> </a:t>
            </a:r>
            <a:r>
              <a:rPr lang="en-US" dirty="0" smtClean="0"/>
              <a:t>use a list or </a:t>
            </a:r>
            <a:r>
              <a:rPr lang="en-US" dirty="0" err="1" smtClean="0"/>
              <a:t>forward_list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the program needs to insert or delete elements at the front and the back, but not in the middle, use a </a:t>
            </a:r>
            <a:r>
              <a:rPr lang="en-US" dirty="0" err="1" smtClean="0"/>
              <a:t>deque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(cont’d)</a:t>
            </a:r>
            <a:br>
              <a:rPr lang="en-US" dirty="0" smtClean="0"/>
            </a:br>
            <a:r>
              <a:rPr lang="en-US" dirty="0" smtClean="0"/>
              <a:t>Deciding Which Sequential Container to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54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1004</Words>
  <Application>Microsoft Office PowerPoint</Application>
  <PresentationFormat>Widescreen</PresentationFormat>
  <Paragraphs>142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C++ Primer</vt:lpstr>
      <vt:lpstr>Introduction</vt:lpstr>
      <vt:lpstr>Overview </vt:lpstr>
      <vt:lpstr>Overview (Cont’d)</vt:lpstr>
      <vt:lpstr>Overview (cont’d) List &amp; Forward List</vt:lpstr>
      <vt:lpstr>Overview (cont’d) Deque</vt:lpstr>
      <vt:lpstr>Overview (cont’d) Array</vt:lpstr>
      <vt:lpstr>Overview (cont’d) Forward List</vt:lpstr>
      <vt:lpstr>Overview (cont’d) Deciding Which Sequential Container to Use</vt:lpstr>
      <vt:lpstr>Container Library Overview</vt:lpstr>
      <vt:lpstr>Iterators</vt:lpstr>
      <vt:lpstr>Iterator Ranges</vt:lpstr>
      <vt:lpstr>Programming Implications of Using Left-Inclusive Ranges</vt:lpstr>
      <vt:lpstr>Container Type Members (Table 9.2)</vt:lpstr>
      <vt:lpstr>Defining and Initializing a Container</vt:lpstr>
      <vt:lpstr>Defining and Initializing a Container (cont’d)</vt:lpstr>
      <vt:lpstr>Defining and Initializing a Container (cont’d)</vt:lpstr>
      <vt:lpstr>List Initialization</vt:lpstr>
      <vt:lpstr>Sequential Container Size-Related Constructors</vt:lpstr>
      <vt:lpstr>Library Arrays Have Fixed Size</vt:lpstr>
      <vt:lpstr>Library Arrays Have Fixed Size (cont’d)</vt:lpstr>
      <vt:lpstr>Assignment and swap</vt:lpstr>
      <vt:lpstr>Container Size Operations</vt:lpstr>
      <vt:lpstr>Relational Operators</vt:lpstr>
      <vt:lpstr>Next Section</vt:lpstr>
    </vt:vector>
  </TitlesOfParts>
  <Company>evosoft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Primer</dc:title>
  <dc:creator>Ozel, Can (CT RDA DS EU TR PI PIA3)</dc:creator>
  <cp:keywords>C_Unrestricted</cp:keywords>
  <cp:lastModifiedBy>Ozel, Can (CT RDA DS EU TR PI PIA3)</cp:lastModifiedBy>
  <cp:revision>17</cp:revision>
  <dcterms:created xsi:type="dcterms:W3CDTF">2018-08-10T06:27:21Z</dcterms:created>
  <dcterms:modified xsi:type="dcterms:W3CDTF">2018-08-10T12:46:24Z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</Properties>
</file>