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8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8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5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7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0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BD0-F216-472A-84DB-F0DCDC12416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1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2BD0-F216-472A-84DB-F0DCDC12416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D2A7-A4D5-4803-AFA5-157996733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2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Primer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9 – Sequential Containers</a:t>
            </a:r>
          </a:p>
          <a:p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 smtClean="0">
                <a:solidFill>
                  <a:srgbClr val="000000"/>
                </a:solidFill>
                <a:latin typeface="Arial" panose="020B0604020202020204" pitchFamily="34" charset="0"/>
              </a:rPr>
              <a:t>Unrestricted</a:t>
            </a:r>
            <a:endParaRPr 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Access Members </a:t>
            </a:r>
            <a:r>
              <a:rPr lang="en-US" b="1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references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if </a:t>
            </a:r>
            <a:r>
              <a:rPr lang="en-US" sz="2000" dirty="0"/>
              <a:t>(!</a:t>
            </a:r>
            <a:r>
              <a:rPr lang="en-US" sz="2000" dirty="0" err="1"/>
              <a:t>c.empty</a:t>
            </a:r>
            <a:r>
              <a:rPr lang="en-US" sz="2000" dirty="0"/>
              <a:t>())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c.front</a:t>
            </a:r>
            <a:r>
              <a:rPr lang="en-US" sz="2000" dirty="0"/>
              <a:t>() = 42; // </a:t>
            </a:r>
            <a:r>
              <a:rPr lang="en-US" sz="2000" i="1" dirty="0"/>
              <a:t>assigns </a:t>
            </a:r>
            <a:r>
              <a:rPr lang="en-US" sz="2000" dirty="0"/>
              <a:t>42 </a:t>
            </a:r>
            <a:r>
              <a:rPr lang="en-US" sz="2000" i="1" dirty="0"/>
              <a:t>to the first element in </a:t>
            </a:r>
            <a:r>
              <a:rPr lang="en-US" sz="2000" dirty="0"/>
              <a:t>c</a:t>
            </a:r>
          </a:p>
          <a:p>
            <a:pPr marL="0" indent="0">
              <a:buNone/>
            </a:pPr>
            <a:r>
              <a:rPr lang="en-US" sz="2000" dirty="0" smtClean="0"/>
              <a:t>	auto </a:t>
            </a:r>
            <a:r>
              <a:rPr lang="en-US" sz="2000" dirty="0"/>
              <a:t>&amp;v = </a:t>
            </a:r>
            <a:r>
              <a:rPr lang="en-US" sz="2000" dirty="0" err="1"/>
              <a:t>c.back</a:t>
            </a:r>
            <a:r>
              <a:rPr lang="en-US" sz="2000" dirty="0"/>
              <a:t>(); // </a:t>
            </a:r>
            <a:r>
              <a:rPr lang="en-US" sz="2000" i="1" dirty="0"/>
              <a:t>get a reference to the last element</a:t>
            </a:r>
          </a:p>
          <a:p>
            <a:pPr marL="0" indent="0">
              <a:buNone/>
            </a:pPr>
            <a:r>
              <a:rPr lang="en-US" sz="2000" dirty="0" smtClean="0"/>
              <a:t>	v </a:t>
            </a:r>
            <a:r>
              <a:rPr lang="en-US" sz="2000" dirty="0"/>
              <a:t>= 1024; // </a:t>
            </a:r>
            <a:r>
              <a:rPr lang="en-US" sz="2000" i="1" dirty="0"/>
              <a:t>changes the element in </a:t>
            </a:r>
            <a:r>
              <a:rPr lang="en-US" sz="2000" dirty="0" smtClean="0"/>
              <a:t>c</a:t>
            </a:r>
          </a:p>
          <a:p>
            <a:pPr marL="0" indent="0">
              <a:buNone/>
            </a:pPr>
            <a:r>
              <a:rPr lang="en-US" sz="2000" dirty="0" smtClean="0"/>
              <a:t>	auto v2 = </a:t>
            </a:r>
            <a:r>
              <a:rPr lang="en-US" sz="2000" dirty="0" err="1" smtClean="0"/>
              <a:t>c.back</a:t>
            </a:r>
            <a:r>
              <a:rPr lang="en-US" sz="2000" dirty="0" smtClean="0"/>
              <a:t>(); // v2 </a:t>
            </a:r>
            <a:r>
              <a:rPr lang="en-US" sz="2000" i="1" dirty="0" smtClean="0"/>
              <a:t>is not a reference; it’s a copy of </a:t>
            </a:r>
            <a:r>
              <a:rPr lang="en-US" sz="2000" dirty="0" err="1" smtClean="0"/>
              <a:t>c.back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 smtClean="0"/>
              <a:t>	v2 </a:t>
            </a:r>
            <a:r>
              <a:rPr lang="en-US" sz="2000" dirty="0"/>
              <a:t>= 0; // </a:t>
            </a:r>
            <a:r>
              <a:rPr lang="en-US" sz="2000" i="1" dirty="0"/>
              <a:t>no change to the element in </a:t>
            </a:r>
            <a:r>
              <a:rPr lang="en-US" sz="2000" dirty="0"/>
              <a:t>c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886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Subscripting and Safe Random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vector&lt;string</a:t>
            </a:r>
            <a:r>
              <a:rPr lang="en-US" sz="2000" dirty="0"/>
              <a:t>&gt; </a:t>
            </a:r>
            <a:r>
              <a:rPr lang="en-US" sz="2000" dirty="0" err="1"/>
              <a:t>svec</a:t>
            </a:r>
            <a:r>
              <a:rPr lang="en-US" sz="2000" dirty="0"/>
              <a:t>; // </a:t>
            </a:r>
            <a:r>
              <a:rPr lang="en-US" sz="2000" i="1" dirty="0"/>
              <a:t>empty </a:t>
            </a:r>
            <a:r>
              <a:rPr lang="en-US" sz="2000" dirty="0"/>
              <a:t>vector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</a:t>
            </a:r>
            <a:r>
              <a:rPr lang="en-US" sz="2000" dirty="0" err="1"/>
              <a:t>svec</a:t>
            </a:r>
            <a:r>
              <a:rPr lang="en-US" sz="2000" dirty="0"/>
              <a:t>[0]; // </a:t>
            </a:r>
            <a:r>
              <a:rPr lang="en-US" sz="2000" i="1" dirty="0"/>
              <a:t>run-time error: there are no elements in </a:t>
            </a:r>
            <a:r>
              <a:rPr lang="en-US" sz="2000" dirty="0" err="1"/>
              <a:t>svec</a:t>
            </a:r>
            <a:r>
              <a:rPr lang="en-US" sz="2000" i="1" dirty="0"/>
              <a:t>!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svec.at(0); // </a:t>
            </a:r>
            <a:r>
              <a:rPr lang="en-US" sz="2000" i="1" dirty="0"/>
              <a:t>throws an </a:t>
            </a:r>
            <a:r>
              <a:rPr lang="en-US" sz="2000" dirty="0" err="1"/>
              <a:t>out_of_range</a:t>
            </a:r>
            <a:r>
              <a:rPr lang="en-US" sz="2000" dirty="0"/>
              <a:t> </a:t>
            </a:r>
            <a:r>
              <a:rPr lang="en-US" sz="2000" i="1" dirty="0"/>
              <a:t>exception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51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Erasing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 must check that element is exist!!!</a:t>
            </a:r>
          </a:p>
          <a:p>
            <a:r>
              <a:rPr lang="en-US" dirty="0" err="1" smtClean="0"/>
              <a:t>pop_front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err="1" smtClean="0"/>
              <a:t>pop_back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 smtClean="0"/>
              <a:t>These functions return </a:t>
            </a:r>
            <a:r>
              <a:rPr lang="en-US" b="1" dirty="0" smtClean="0"/>
              <a:t>void</a:t>
            </a:r>
            <a:r>
              <a:rPr lang="en-US" dirty="0" smtClean="0"/>
              <a:t>. So programmer </a:t>
            </a:r>
            <a:r>
              <a:rPr lang="en-US" dirty="0" err="1" smtClean="0"/>
              <a:t>neet</a:t>
            </a:r>
            <a:r>
              <a:rPr lang="en-US" dirty="0" smtClean="0"/>
              <a:t> to save the value before pop operation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while </a:t>
            </a:r>
            <a:r>
              <a:rPr lang="en-US" sz="2000" dirty="0"/>
              <a:t>(!</a:t>
            </a:r>
            <a:r>
              <a:rPr lang="en-US" sz="2000" dirty="0" err="1"/>
              <a:t>ilist.empty</a:t>
            </a:r>
            <a:r>
              <a:rPr lang="en-US" sz="2000" dirty="0"/>
              <a:t>()) {</a:t>
            </a:r>
          </a:p>
          <a:p>
            <a:pPr marL="457200" lvl="1" indent="0">
              <a:buNone/>
            </a:pPr>
            <a:r>
              <a:rPr lang="en-US" sz="2000" dirty="0" smtClean="0"/>
              <a:t>	process(</a:t>
            </a:r>
            <a:r>
              <a:rPr lang="en-US" sz="2000" dirty="0" err="1" smtClean="0"/>
              <a:t>ilist.front</a:t>
            </a:r>
            <a:r>
              <a:rPr lang="en-US" sz="2000" dirty="0"/>
              <a:t>()); // do something with the current top of </a:t>
            </a:r>
            <a:r>
              <a:rPr lang="en-US" sz="2000" dirty="0" err="1"/>
              <a:t>ilist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ilist.pop_front</a:t>
            </a:r>
            <a:r>
              <a:rPr lang="en-US" sz="2000" dirty="0"/>
              <a:t>(); // done; remove the first element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3751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an Element from within the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forms of erase </a:t>
            </a:r>
            <a:r>
              <a:rPr lang="en-US" dirty="0"/>
              <a:t>return an iterator referring to the </a:t>
            </a:r>
            <a:r>
              <a:rPr lang="en-US" dirty="0" smtClean="0"/>
              <a:t>location </a:t>
            </a:r>
            <a:r>
              <a:rPr lang="en-US" i="1" dirty="0" smtClean="0"/>
              <a:t>after </a:t>
            </a:r>
            <a:r>
              <a:rPr lang="en-US" dirty="0"/>
              <a:t>the (last) element that was </a:t>
            </a:r>
            <a:r>
              <a:rPr lang="en-US" dirty="0" smtClean="0"/>
              <a:t>removed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list&lt;</a:t>
            </a:r>
            <a:r>
              <a:rPr lang="en-US" sz="2000" dirty="0" err="1" smtClean="0"/>
              <a:t>int</a:t>
            </a:r>
            <a:r>
              <a:rPr lang="en-US" sz="2000" dirty="0"/>
              <a:t>&gt; </a:t>
            </a:r>
            <a:r>
              <a:rPr lang="en-US" sz="2000" dirty="0" err="1"/>
              <a:t>lst</a:t>
            </a:r>
            <a:r>
              <a:rPr lang="en-US" sz="2000" dirty="0"/>
              <a:t> = {0,1,2,3,4,5,6,7,8,9};</a:t>
            </a:r>
          </a:p>
          <a:p>
            <a:pPr marL="457200" lvl="1" indent="0">
              <a:buNone/>
            </a:pPr>
            <a:r>
              <a:rPr lang="en-US" sz="2000" dirty="0"/>
              <a:t>auto it = </a:t>
            </a:r>
            <a:r>
              <a:rPr lang="en-US" sz="2000" dirty="0" err="1"/>
              <a:t>lst.begin</a:t>
            </a:r>
            <a:r>
              <a:rPr lang="en-US" sz="2000" dirty="0"/>
              <a:t>();</a:t>
            </a:r>
          </a:p>
          <a:p>
            <a:pPr marL="457200" lvl="1" indent="0">
              <a:buNone/>
            </a:pPr>
            <a:r>
              <a:rPr lang="en-US" sz="2000" dirty="0"/>
              <a:t>while (it != </a:t>
            </a:r>
            <a:r>
              <a:rPr lang="en-US" sz="2000" dirty="0" err="1"/>
              <a:t>lst.end</a:t>
            </a:r>
            <a:r>
              <a:rPr lang="en-US" sz="2000" dirty="0"/>
              <a:t>())</a:t>
            </a:r>
          </a:p>
          <a:p>
            <a:pPr marL="457200" lvl="1" indent="0">
              <a:buNone/>
            </a:pPr>
            <a:r>
              <a:rPr lang="en-US" sz="2000" dirty="0" smtClean="0"/>
              <a:t>	if </a:t>
            </a:r>
            <a:r>
              <a:rPr lang="en-US" sz="2000" dirty="0"/>
              <a:t>(*it % 2) // if the element is odd</a:t>
            </a:r>
          </a:p>
          <a:p>
            <a:pPr marL="457200" lvl="1" indent="0">
              <a:buNone/>
            </a:pPr>
            <a:r>
              <a:rPr lang="en-US" sz="2000" dirty="0" smtClean="0"/>
              <a:t>		it </a:t>
            </a:r>
            <a:r>
              <a:rPr lang="en-US" sz="2000" dirty="0"/>
              <a:t>= </a:t>
            </a:r>
            <a:r>
              <a:rPr lang="en-US" sz="2000" dirty="0" err="1"/>
              <a:t>lst.erase</a:t>
            </a:r>
            <a:r>
              <a:rPr lang="en-US" sz="2000" dirty="0"/>
              <a:t>(it); // erase this element</a:t>
            </a:r>
          </a:p>
          <a:p>
            <a:pPr marL="457200" lvl="1" indent="0">
              <a:buNone/>
            </a:pPr>
            <a:r>
              <a:rPr lang="en-US" sz="2000" dirty="0" smtClean="0"/>
              <a:t>	else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		++</a:t>
            </a:r>
            <a:r>
              <a:rPr lang="en-US" sz="2000" dirty="0"/>
              <a:t>it;</a:t>
            </a:r>
          </a:p>
        </p:txBody>
      </p:sp>
    </p:spTree>
    <p:extLst>
      <p:ext uri="{BB962C8B-B14F-4D97-AF65-F5344CB8AC3E}">
        <p14:creationId xmlns:p14="http://schemas.microsoft.com/office/powerpoint/2010/main" val="394228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Removing Multiple </a:t>
            </a:r>
            <a:r>
              <a:rPr lang="en-US" b="1" dirty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iterator-pair version of erase lets us delete a range of elements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2000" dirty="0" smtClean="0"/>
              <a:t>// </a:t>
            </a:r>
            <a:r>
              <a:rPr lang="en-US" sz="2000" i="1" dirty="0"/>
              <a:t>delete the range of elements between two iterators</a:t>
            </a:r>
          </a:p>
          <a:p>
            <a:pPr marL="457200" lvl="1" indent="0">
              <a:buNone/>
            </a:pPr>
            <a:r>
              <a:rPr lang="en-US" sz="2000" dirty="0"/>
              <a:t>// </a:t>
            </a:r>
            <a:r>
              <a:rPr lang="en-US" sz="2000" i="1" dirty="0"/>
              <a:t>returns an iterator to the element just after the last removed element</a:t>
            </a:r>
          </a:p>
          <a:p>
            <a:pPr marL="457200" lvl="1" indent="0">
              <a:buNone/>
            </a:pPr>
            <a:r>
              <a:rPr lang="en-US" sz="2000" dirty="0" smtClean="0"/>
              <a:t>elem1 = </a:t>
            </a:r>
            <a:r>
              <a:rPr lang="en-US" sz="2000" dirty="0" err="1" smtClean="0"/>
              <a:t>slist.erase</a:t>
            </a:r>
            <a:r>
              <a:rPr lang="en-US" sz="2000" dirty="0" smtClean="0"/>
              <a:t>(elem1, elem2); // </a:t>
            </a:r>
            <a:r>
              <a:rPr lang="en-US" sz="2000" i="1" dirty="0" smtClean="0"/>
              <a:t>after the call </a:t>
            </a:r>
            <a:r>
              <a:rPr lang="en-US" sz="2000" dirty="0" smtClean="0"/>
              <a:t>elem1 == elem2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To delete all the elements: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 err="1"/>
              <a:t>slist.clear</a:t>
            </a:r>
            <a:r>
              <a:rPr lang="en-US" sz="2000" dirty="0"/>
              <a:t>(); // delete all the elements within the container</a:t>
            </a:r>
          </a:p>
          <a:p>
            <a:pPr marL="457200" lvl="1" indent="0">
              <a:buNone/>
            </a:pPr>
            <a:r>
              <a:rPr lang="en-US" sz="2000" dirty="0" err="1"/>
              <a:t>slist.erase</a:t>
            </a:r>
            <a:r>
              <a:rPr lang="en-US" sz="2000" dirty="0"/>
              <a:t>(</a:t>
            </a:r>
            <a:r>
              <a:rPr lang="en-US" sz="2000" dirty="0" err="1"/>
              <a:t>slist.begin</a:t>
            </a:r>
            <a:r>
              <a:rPr lang="en-US" sz="2000" dirty="0"/>
              <a:t>(), </a:t>
            </a:r>
            <a:r>
              <a:rPr lang="en-US" sz="2000" dirty="0" err="1"/>
              <a:t>slist.end</a:t>
            </a:r>
            <a:r>
              <a:rPr lang="en-US" sz="2000" dirty="0"/>
              <a:t>()); // equivalent</a:t>
            </a:r>
          </a:p>
        </p:txBody>
      </p:sp>
    </p:spTree>
    <p:extLst>
      <p:ext uri="{BB962C8B-B14F-4D97-AF65-F5344CB8AC3E}">
        <p14:creationId xmlns:p14="http://schemas.microsoft.com/office/powerpoint/2010/main" val="279355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Specialized </a:t>
            </a:r>
            <a:r>
              <a:rPr lang="en-US" b="1" dirty="0" err="1"/>
              <a:t>forward_list</a:t>
            </a:r>
            <a:r>
              <a:rPr lang="en-US" b="1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why </a:t>
            </a:r>
            <a:r>
              <a:rPr lang="en-US" dirty="0" err="1"/>
              <a:t>forward_list</a:t>
            </a:r>
            <a:r>
              <a:rPr lang="en-US" dirty="0"/>
              <a:t> has special versions of the operations to </a:t>
            </a:r>
            <a:r>
              <a:rPr lang="en-US" dirty="0" smtClean="0"/>
              <a:t>add and </a:t>
            </a:r>
            <a:r>
              <a:rPr lang="en-US" dirty="0"/>
              <a:t>remove elements, consider what must happen when we remove an </a:t>
            </a:r>
            <a:r>
              <a:rPr lang="en-US" dirty="0" smtClean="0"/>
              <a:t>element from </a:t>
            </a:r>
            <a:r>
              <a:rPr lang="en-US" dirty="0"/>
              <a:t>a singly linked </a:t>
            </a:r>
            <a:r>
              <a:rPr lang="en-US" dirty="0" smtClean="0"/>
              <a:t>list: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45" y="3600528"/>
            <a:ext cx="7277023" cy="235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8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Specialized </a:t>
            </a:r>
            <a:r>
              <a:rPr lang="en-US" b="1" dirty="0" err="1"/>
              <a:t>forward_list</a:t>
            </a:r>
            <a:r>
              <a:rPr lang="en-US" b="1" dirty="0"/>
              <a:t> </a:t>
            </a:r>
            <a:r>
              <a:rPr lang="en-US" b="1" dirty="0" smtClean="0"/>
              <a:t>Operations(Cont’d)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Prev</a:t>
            </a:r>
            <a:r>
              <a:rPr lang="en-US" dirty="0" smtClean="0"/>
              <a:t> connection is not exist so:</a:t>
            </a:r>
          </a:p>
          <a:p>
            <a:pPr lvl="1"/>
            <a:r>
              <a:rPr lang="en-US" dirty="0" err="1"/>
              <a:t>insert_after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emplace_after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erase_after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To erase first element:</a:t>
            </a:r>
          </a:p>
          <a:p>
            <a:pPr lvl="1"/>
            <a:r>
              <a:rPr lang="en-US" dirty="0" err="1" smtClean="0"/>
              <a:t>before_begin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0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forward_list</a:t>
            </a:r>
            <a:r>
              <a:rPr lang="en-US" sz="1400" dirty="0"/>
              <a:t>&lt;</a:t>
            </a:r>
            <a:r>
              <a:rPr lang="en-US" sz="1400" dirty="0" err="1"/>
              <a:t>int</a:t>
            </a:r>
            <a:r>
              <a:rPr lang="en-US" sz="1400" dirty="0"/>
              <a:t>&gt; </a:t>
            </a:r>
            <a:r>
              <a:rPr lang="en-US" sz="1400" dirty="0" err="1"/>
              <a:t>flst</a:t>
            </a:r>
            <a:r>
              <a:rPr lang="en-US" sz="1400" dirty="0"/>
              <a:t> = {0,1,2,3,4,5,6,7,8,9};</a:t>
            </a:r>
          </a:p>
          <a:p>
            <a:pPr marL="0" indent="0">
              <a:buNone/>
            </a:pPr>
            <a:r>
              <a:rPr lang="en-US" sz="1400" dirty="0"/>
              <a:t>auto </a:t>
            </a:r>
            <a:r>
              <a:rPr lang="en-US" sz="1400" dirty="0" err="1"/>
              <a:t>prev</a:t>
            </a:r>
            <a:r>
              <a:rPr lang="en-US" sz="1400" dirty="0"/>
              <a:t> = </a:t>
            </a:r>
            <a:r>
              <a:rPr lang="en-US" sz="1400" dirty="0" err="1"/>
              <a:t>flst.before_begin</a:t>
            </a:r>
            <a:r>
              <a:rPr lang="en-US" sz="1400" dirty="0"/>
              <a:t>(); // denotes element "off the start" of </a:t>
            </a:r>
            <a:r>
              <a:rPr lang="en-US" sz="1400" dirty="0" err="1"/>
              <a:t>flst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auto </a:t>
            </a:r>
            <a:r>
              <a:rPr lang="en-US" sz="1400" dirty="0" err="1"/>
              <a:t>curr</a:t>
            </a:r>
            <a:r>
              <a:rPr lang="en-US" sz="1400" dirty="0"/>
              <a:t> = </a:t>
            </a:r>
            <a:r>
              <a:rPr lang="en-US" sz="1400" dirty="0" err="1"/>
              <a:t>flst.begin</a:t>
            </a:r>
            <a:r>
              <a:rPr lang="en-US" sz="1400" dirty="0"/>
              <a:t>(); // denotes the first element in </a:t>
            </a:r>
            <a:r>
              <a:rPr lang="en-US" sz="1400" dirty="0" err="1"/>
              <a:t>flst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while (</a:t>
            </a:r>
            <a:r>
              <a:rPr lang="en-US" sz="1400" dirty="0" err="1"/>
              <a:t>curr</a:t>
            </a:r>
            <a:r>
              <a:rPr lang="en-US" sz="1400" dirty="0"/>
              <a:t> != </a:t>
            </a:r>
            <a:r>
              <a:rPr lang="en-US" sz="1400" dirty="0" err="1"/>
              <a:t>flst.end</a:t>
            </a:r>
            <a:r>
              <a:rPr lang="en-US" sz="1400" dirty="0"/>
              <a:t>()) { // while there are still elements to process</a:t>
            </a:r>
          </a:p>
          <a:p>
            <a:pPr marL="0" indent="0">
              <a:buNone/>
            </a:pPr>
            <a:r>
              <a:rPr lang="en-US" sz="1400" dirty="0" smtClean="0"/>
              <a:t>	if </a:t>
            </a:r>
            <a:r>
              <a:rPr lang="en-US" sz="1400" dirty="0"/>
              <a:t>(*</a:t>
            </a:r>
            <a:r>
              <a:rPr lang="en-US" sz="1400" dirty="0" err="1"/>
              <a:t>curr</a:t>
            </a:r>
            <a:r>
              <a:rPr lang="en-US" sz="1400" dirty="0"/>
              <a:t> % 2) // if the element is odd</a:t>
            </a:r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curr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flst.erase_after</a:t>
            </a:r>
            <a:r>
              <a:rPr lang="en-US" sz="1400" dirty="0"/>
              <a:t>(</a:t>
            </a:r>
            <a:r>
              <a:rPr lang="en-US" sz="1400" dirty="0" err="1"/>
              <a:t>prev</a:t>
            </a:r>
            <a:r>
              <a:rPr lang="en-US" sz="1400" dirty="0"/>
              <a:t>); // erase it and move </a:t>
            </a:r>
            <a:r>
              <a:rPr lang="en-US" sz="1400" dirty="0" err="1"/>
              <a:t>curr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else </a:t>
            </a: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prev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curr</a:t>
            </a:r>
            <a:r>
              <a:rPr lang="en-US" sz="1400" dirty="0"/>
              <a:t>; // move the iterators to denote the next</a:t>
            </a:r>
          </a:p>
          <a:p>
            <a:pPr marL="0" indent="0">
              <a:buNone/>
            </a:pPr>
            <a:r>
              <a:rPr lang="en-US" sz="1400" dirty="0" smtClean="0"/>
              <a:t>		++</a:t>
            </a:r>
            <a:r>
              <a:rPr lang="en-US" sz="1400" dirty="0" err="1"/>
              <a:t>curr</a:t>
            </a:r>
            <a:r>
              <a:rPr lang="en-US" sz="1400" dirty="0"/>
              <a:t>; // element and one before the next element</a:t>
            </a:r>
          </a:p>
          <a:p>
            <a:pPr marL="0" indent="0">
              <a:buNone/>
            </a:pPr>
            <a:r>
              <a:rPr lang="en-US" sz="1400" dirty="0" smtClean="0"/>
              <a:t>	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43" y="3338760"/>
            <a:ext cx="57721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2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Resizing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list&lt;</a:t>
            </a:r>
            <a:r>
              <a:rPr lang="en-US" sz="2000" dirty="0" err="1"/>
              <a:t>int</a:t>
            </a:r>
            <a:r>
              <a:rPr lang="en-US" sz="2000" dirty="0"/>
              <a:t>&gt; </a:t>
            </a:r>
            <a:r>
              <a:rPr lang="en-US" sz="2000" dirty="0" err="1"/>
              <a:t>ilist</a:t>
            </a:r>
            <a:r>
              <a:rPr lang="en-US" sz="2000" dirty="0"/>
              <a:t>(10, 42); // ten </a:t>
            </a:r>
            <a:r>
              <a:rPr lang="en-US" sz="2000" dirty="0" err="1"/>
              <a:t>ints</a:t>
            </a:r>
            <a:r>
              <a:rPr lang="en-US" sz="2000" dirty="0"/>
              <a:t>: each has value 42</a:t>
            </a:r>
          </a:p>
          <a:p>
            <a:pPr marL="0" indent="0">
              <a:buNone/>
            </a:pPr>
            <a:r>
              <a:rPr lang="en-US" sz="2000" dirty="0" err="1"/>
              <a:t>ilist.resize</a:t>
            </a:r>
            <a:r>
              <a:rPr lang="en-US" sz="2000" dirty="0"/>
              <a:t>(15); // adds five elements of value 0 to the back of </a:t>
            </a:r>
            <a:r>
              <a:rPr lang="en-US" sz="2000" dirty="0" err="1"/>
              <a:t>ilist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ilist.resize</a:t>
            </a:r>
            <a:r>
              <a:rPr lang="en-US" sz="2000" dirty="0"/>
              <a:t>(25, -1); // adds ten elements of value -1 to the back of </a:t>
            </a:r>
            <a:r>
              <a:rPr lang="en-US" sz="2000" dirty="0" err="1"/>
              <a:t>ilist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ilist.resize</a:t>
            </a:r>
            <a:r>
              <a:rPr lang="en-US" sz="2000" dirty="0"/>
              <a:t>(5); // erases 20 elements from the back of </a:t>
            </a:r>
            <a:r>
              <a:rPr lang="en-US" sz="2000" dirty="0" err="1"/>
              <a:t>ilist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301" y="4001294"/>
            <a:ext cx="57435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12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 Operations May Invalidate Iterators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ADVICE: </a:t>
            </a:r>
            <a:r>
              <a:rPr lang="en-US" dirty="0"/>
              <a:t>MANAGING </a:t>
            </a:r>
            <a:r>
              <a:rPr lang="en-US" dirty="0" smtClean="0"/>
              <a:t>ITERATORS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you use an iterator (or a reference or pointer to a container element), it is a </a:t>
            </a:r>
            <a:r>
              <a:rPr lang="en-US" dirty="0" smtClean="0"/>
              <a:t>good idea </a:t>
            </a:r>
            <a:r>
              <a:rPr lang="en-US" dirty="0"/>
              <a:t>to minimize the part of the program during which an iterator must stay valid.</a:t>
            </a:r>
          </a:p>
          <a:p>
            <a:pPr marL="0" indent="0">
              <a:buNone/>
            </a:pPr>
            <a:r>
              <a:rPr lang="en-US" dirty="0"/>
              <a:t>Because code that adds or removes elements to a container can invalidate </a:t>
            </a:r>
            <a:r>
              <a:rPr lang="en-US" dirty="0" smtClean="0"/>
              <a:t>iterators, you </a:t>
            </a:r>
            <a:r>
              <a:rPr lang="en-US" dirty="0"/>
              <a:t>need to ensure that the iterator is repositioned, as appropriate, after </a:t>
            </a:r>
            <a:r>
              <a:rPr lang="en-US" dirty="0" smtClean="0"/>
              <a:t>each operation </a:t>
            </a:r>
            <a:r>
              <a:rPr lang="en-US" dirty="0"/>
              <a:t>that changes the container. This advice is especially important for </a:t>
            </a:r>
            <a:r>
              <a:rPr lang="en-US" dirty="0" smtClean="0"/>
              <a:t>vector, string</a:t>
            </a:r>
            <a:r>
              <a:rPr lang="en-US" dirty="0"/>
              <a:t>, and </a:t>
            </a:r>
            <a:r>
              <a:rPr lang="en-US" dirty="0" err="1" smtClean="0"/>
              <a:t>deque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6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Sequential Container </a:t>
            </a:r>
            <a:r>
              <a:rPr lang="en-US" b="1" dirty="0" smtClean="0"/>
              <a:t>Operations</a:t>
            </a:r>
            <a:br>
              <a:rPr lang="en-US" b="1" dirty="0" smtClean="0"/>
            </a:br>
            <a:r>
              <a:rPr lang="en-US" b="1" dirty="0"/>
              <a:t>Adding Elements to a Sequential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memory management at runtime(</a:t>
            </a:r>
            <a:r>
              <a:rPr lang="en-US" dirty="0" err="1" smtClean="0"/>
              <a:t>Exc</a:t>
            </a:r>
            <a:r>
              <a:rPr lang="en-US" dirty="0" smtClean="0"/>
              <a:t> array)</a:t>
            </a:r>
          </a:p>
          <a:p>
            <a:r>
              <a:rPr lang="en-US" dirty="0" smtClean="0"/>
              <a:t>Adding an element to a vector/string</a:t>
            </a:r>
          </a:p>
          <a:p>
            <a:r>
              <a:rPr lang="en-US" dirty="0" smtClean="0"/>
              <a:t>Adding an element to </a:t>
            </a:r>
            <a:r>
              <a:rPr lang="en-US" dirty="0" err="1" smtClean="0"/>
              <a:t>deque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8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Loops That Change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insert(), erase()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silly loop to remove even-valued elements and insert a duplicate of odd-valued elements</a:t>
            </a:r>
          </a:p>
          <a:p>
            <a:pPr marL="0" indent="0">
              <a:buNone/>
            </a:pPr>
            <a:r>
              <a:rPr lang="en-US" sz="2400" dirty="0"/>
              <a:t>vector&lt;</a:t>
            </a:r>
            <a:r>
              <a:rPr lang="en-US" sz="2400" dirty="0" err="1"/>
              <a:t>int</a:t>
            </a:r>
            <a:r>
              <a:rPr lang="en-US" sz="2400" dirty="0"/>
              <a:t>&gt; vi = {0,1,2,3,4,5,6,7,8,9};</a:t>
            </a:r>
          </a:p>
          <a:p>
            <a:pPr marL="0" indent="0">
              <a:buNone/>
            </a:pPr>
            <a:r>
              <a:rPr lang="en-US" sz="2400" dirty="0"/>
              <a:t>auto </a:t>
            </a:r>
            <a:r>
              <a:rPr lang="en-US" sz="2400" dirty="0" err="1"/>
              <a:t>iter</a:t>
            </a:r>
            <a:r>
              <a:rPr lang="en-US" sz="2400" dirty="0"/>
              <a:t> = </a:t>
            </a:r>
            <a:r>
              <a:rPr lang="en-US" sz="2400" dirty="0" err="1"/>
              <a:t>vi.begin</a:t>
            </a:r>
            <a:r>
              <a:rPr lang="en-US" sz="2400" dirty="0"/>
              <a:t>(); // call begin, not </a:t>
            </a:r>
            <a:r>
              <a:rPr lang="en-US" sz="2400" dirty="0" err="1"/>
              <a:t>cbegin</a:t>
            </a:r>
            <a:r>
              <a:rPr lang="en-US" sz="2400" dirty="0"/>
              <a:t> because we’re changing vi</a:t>
            </a:r>
          </a:p>
          <a:p>
            <a:pPr marL="0" indent="0">
              <a:buNone/>
            </a:pPr>
            <a:r>
              <a:rPr lang="en-US" sz="2400" dirty="0"/>
              <a:t>while (</a:t>
            </a:r>
            <a:r>
              <a:rPr lang="en-US" sz="2400" dirty="0" err="1"/>
              <a:t>iter</a:t>
            </a:r>
            <a:r>
              <a:rPr lang="en-US" sz="2400" dirty="0"/>
              <a:t> != </a:t>
            </a:r>
            <a:r>
              <a:rPr lang="en-US" sz="2400" dirty="0" err="1"/>
              <a:t>vi.end</a:t>
            </a:r>
            <a:r>
              <a:rPr lang="en-US" sz="2400" dirty="0"/>
              <a:t>()) {</a:t>
            </a:r>
          </a:p>
          <a:p>
            <a:pPr marL="457200" lvl="1" indent="0">
              <a:buNone/>
            </a:pPr>
            <a:r>
              <a:rPr lang="en-US" sz="2000" dirty="0"/>
              <a:t>if (*</a:t>
            </a:r>
            <a:r>
              <a:rPr lang="en-US" sz="2000" dirty="0" err="1"/>
              <a:t>iter</a:t>
            </a:r>
            <a:r>
              <a:rPr lang="en-US" sz="2000" dirty="0"/>
              <a:t> % 2) {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iter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vi.insert</a:t>
            </a:r>
            <a:r>
              <a:rPr lang="en-US" sz="2000" dirty="0"/>
              <a:t>(</a:t>
            </a:r>
            <a:r>
              <a:rPr lang="en-US" sz="2000" dirty="0" err="1"/>
              <a:t>iter</a:t>
            </a:r>
            <a:r>
              <a:rPr lang="en-US" sz="2000" dirty="0"/>
              <a:t>, *</a:t>
            </a:r>
            <a:r>
              <a:rPr lang="en-US" sz="2000" dirty="0" err="1"/>
              <a:t>iter</a:t>
            </a:r>
            <a:r>
              <a:rPr lang="en-US" sz="2000" dirty="0"/>
              <a:t>); // duplicate the current element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iter</a:t>
            </a:r>
            <a:r>
              <a:rPr lang="en-US" sz="2000" dirty="0" smtClean="0"/>
              <a:t> </a:t>
            </a:r>
            <a:r>
              <a:rPr lang="en-US" sz="2000" dirty="0"/>
              <a:t>+= 2; // advance past this element and the one inserted before it</a:t>
            </a:r>
          </a:p>
          <a:p>
            <a:pPr marL="457200" lvl="1" indent="0">
              <a:buNone/>
            </a:pPr>
            <a:r>
              <a:rPr lang="en-US" sz="2000" dirty="0"/>
              <a:t>} else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iter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vi.erase</a:t>
            </a:r>
            <a:r>
              <a:rPr lang="en-US" sz="2000" dirty="0"/>
              <a:t>(</a:t>
            </a:r>
            <a:r>
              <a:rPr lang="en-US" sz="2000" dirty="0" err="1"/>
              <a:t>iter</a:t>
            </a:r>
            <a:r>
              <a:rPr lang="en-US" sz="2000" dirty="0"/>
              <a:t>); // remove even elements</a:t>
            </a:r>
          </a:p>
          <a:p>
            <a:pPr marL="457200" lvl="1" indent="0">
              <a:buNone/>
            </a:pPr>
            <a:r>
              <a:rPr lang="en-US" sz="2000" dirty="0" smtClean="0"/>
              <a:t>	// </a:t>
            </a:r>
            <a:r>
              <a:rPr lang="en-US" sz="2000" dirty="0"/>
              <a:t>don’t advance the iterator; </a:t>
            </a:r>
            <a:r>
              <a:rPr lang="en-US" sz="2000" dirty="0" err="1"/>
              <a:t>iter</a:t>
            </a:r>
            <a:r>
              <a:rPr lang="en-US" sz="2000" dirty="0"/>
              <a:t> denotes the element after the one we erased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5008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 vector Grows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eserve()</a:t>
            </a:r>
          </a:p>
          <a:p>
            <a:r>
              <a:rPr lang="en-US" dirty="0" err="1" smtClean="0"/>
              <a:t>Shrink_to_fit</a:t>
            </a:r>
            <a:r>
              <a:rPr lang="en-US" dirty="0" smtClean="0"/>
              <a:t>()(</a:t>
            </a:r>
            <a:r>
              <a:rPr lang="en-US" dirty="0" err="1" smtClean="0"/>
              <a:t>c++</a:t>
            </a:r>
            <a:r>
              <a:rPr lang="en-US" dirty="0" smtClean="0"/>
              <a:t>11) not have to return a memory, implementation can reduce the call</a:t>
            </a:r>
          </a:p>
          <a:p>
            <a:r>
              <a:rPr lang="en-US" dirty="0" smtClean="0"/>
              <a:t>capacity() and size()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4001294"/>
            <a:ext cx="57531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OtherWays</a:t>
            </a:r>
            <a:r>
              <a:rPr lang="en-US" dirty="0"/>
              <a:t> to Construct 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2854504"/>
            <a:ext cx="5886450" cy="2228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550" y="2854504"/>
            <a:ext cx="609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const</a:t>
            </a:r>
            <a:r>
              <a:rPr lang="en-US" sz="1600" dirty="0"/>
              <a:t> char *</a:t>
            </a:r>
            <a:r>
              <a:rPr lang="en-US" sz="1600" dirty="0" err="1"/>
              <a:t>cp</a:t>
            </a:r>
            <a:r>
              <a:rPr lang="en-US" sz="1600" dirty="0"/>
              <a:t> = "Hello World!!!"; // </a:t>
            </a:r>
            <a:r>
              <a:rPr lang="en-US" sz="1600" i="1" dirty="0"/>
              <a:t>null-terminated array</a:t>
            </a:r>
          </a:p>
          <a:p>
            <a:r>
              <a:rPr lang="en-US" sz="1600" dirty="0"/>
              <a:t>char </a:t>
            </a:r>
            <a:r>
              <a:rPr lang="en-US" sz="1600" dirty="0" err="1"/>
              <a:t>noNull</a:t>
            </a:r>
            <a:r>
              <a:rPr lang="en-US" sz="1600" dirty="0"/>
              <a:t>[] = {’H’, ’</a:t>
            </a:r>
            <a:r>
              <a:rPr lang="en-US" sz="1600" dirty="0" err="1"/>
              <a:t>i</a:t>
            </a:r>
            <a:r>
              <a:rPr lang="en-US" sz="1600" dirty="0"/>
              <a:t>’}; // </a:t>
            </a:r>
            <a:r>
              <a:rPr lang="en-US" sz="1600" i="1" dirty="0"/>
              <a:t>not null terminated</a:t>
            </a:r>
          </a:p>
          <a:p>
            <a:r>
              <a:rPr lang="en-US" sz="1600" dirty="0"/>
              <a:t>string s1(</a:t>
            </a:r>
            <a:r>
              <a:rPr lang="en-US" sz="1600" dirty="0" err="1"/>
              <a:t>cp</a:t>
            </a:r>
            <a:r>
              <a:rPr lang="en-US" sz="1600" dirty="0"/>
              <a:t>); // </a:t>
            </a:r>
            <a:r>
              <a:rPr lang="en-US" sz="1600" i="1" dirty="0"/>
              <a:t>copy up to the null in </a:t>
            </a:r>
            <a:r>
              <a:rPr lang="en-US" sz="1600" dirty="0" err="1"/>
              <a:t>cp</a:t>
            </a:r>
            <a:r>
              <a:rPr lang="en-US" sz="1600" i="1" dirty="0"/>
              <a:t>; </a:t>
            </a:r>
            <a:r>
              <a:rPr lang="en-US" sz="1600" dirty="0"/>
              <a:t>s1 == "Hello World!!!"</a:t>
            </a:r>
          </a:p>
          <a:p>
            <a:r>
              <a:rPr lang="en-US" sz="1600" dirty="0"/>
              <a:t>string s2(noNull,2); // </a:t>
            </a:r>
            <a:r>
              <a:rPr lang="en-US" sz="1600" i="1" dirty="0"/>
              <a:t>copy two characters from </a:t>
            </a:r>
            <a:r>
              <a:rPr lang="en-US" sz="1600" dirty="0" err="1"/>
              <a:t>no_null</a:t>
            </a:r>
            <a:r>
              <a:rPr lang="en-US" sz="1600" i="1" dirty="0"/>
              <a:t>; </a:t>
            </a:r>
            <a:r>
              <a:rPr lang="en-US" sz="1600" dirty="0"/>
              <a:t>s2 == "Hi"</a:t>
            </a:r>
          </a:p>
          <a:p>
            <a:r>
              <a:rPr lang="en-US" sz="1600" dirty="0"/>
              <a:t>string s3(</a:t>
            </a:r>
            <a:r>
              <a:rPr lang="en-US" sz="1600" dirty="0" err="1"/>
              <a:t>noNull</a:t>
            </a:r>
            <a:r>
              <a:rPr lang="en-US" sz="1600" dirty="0"/>
              <a:t>); // </a:t>
            </a:r>
            <a:r>
              <a:rPr lang="en-US" sz="1600" i="1" dirty="0"/>
              <a:t>undefined: </a:t>
            </a:r>
            <a:r>
              <a:rPr lang="en-US" sz="1600" dirty="0" err="1"/>
              <a:t>noNull</a:t>
            </a:r>
            <a:r>
              <a:rPr lang="en-US" sz="1600" dirty="0"/>
              <a:t> </a:t>
            </a:r>
            <a:r>
              <a:rPr lang="en-US" sz="1600" i="1" dirty="0"/>
              <a:t>not null terminated</a:t>
            </a:r>
          </a:p>
          <a:p>
            <a:r>
              <a:rPr lang="en-US" sz="1600" dirty="0"/>
              <a:t>string s4(</a:t>
            </a:r>
            <a:r>
              <a:rPr lang="en-US" sz="1600" dirty="0" err="1"/>
              <a:t>cp</a:t>
            </a:r>
            <a:r>
              <a:rPr lang="en-US" sz="1600" dirty="0"/>
              <a:t> + 6, 5);// </a:t>
            </a:r>
            <a:r>
              <a:rPr lang="en-US" sz="1600" i="1" dirty="0"/>
              <a:t>copy 5 characters starting at </a:t>
            </a:r>
            <a:r>
              <a:rPr lang="en-US" sz="1600" dirty="0" err="1"/>
              <a:t>cp</a:t>
            </a:r>
            <a:r>
              <a:rPr lang="en-US" sz="1600" dirty="0"/>
              <a:t>[6]</a:t>
            </a:r>
            <a:r>
              <a:rPr lang="en-US" sz="1600" i="1" dirty="0"/>
              <a:t>; </a:t>
            </a:r>
            <a:r>
              <a:rPr lang="en-US" sz="1600" dirty="0"/>
              <a:t>s4 == "World"</a:t>
            </a:r>
          </a:p>
          <a:p>
            <a:r>
              <a:rPr lang="en-US" sz="1600" dirty="0"/>
              <a:t>string s5(s1, 6, 5); // </a:t>
            </a:r>
            <a:r>
              <a:rPr lang="en-US" sz="1600" i="1" dirty="0"/>
              <a:t>copy 5 characters starting at </a:t>
            </a:r>
            <a:r>
              <a:rPr lang="en-US" sz="1600" dirty="0"/>
              <a:t>s1[6]</a:t>
            </a:r>
            <a:r>
              <a:rPr lang="en-US" sz="1600" i="1" dirty="0"/>
              <a:t>; </a:t>
            </a:r>
            <a:r>
              <a:rPr lang="en-US" sz="1600" dirty="0"/>
              <a:t>s5 == "World"</a:t>
            </a:r>
          </a:p>
          <a:p>
            <a:r>
              <a:rPr lang="en-US" sz="1600" dirty="0"/>
              <a:t>string s6(s1, 6); // </a:t>
            </a:r>
            <a:r>
              <a:rPr lang="en-US" sz="1600" i="1" dirty="0"/>
              <a:t>copy from </a:t>
            </a:r>
            <a:r>
              <a:rPr lang="en-US" sz="1600" dirty="0"/>
              <a:t>s1[6] </a:t>
            </a:r>
            <a:r>
              <a:rPr lang="en-US" sz="1600" i="1" dirty="0"/>
              <a:t>to end of </a:t>
            </a:r>
            <a:r>
              <a:rPr lang="en-US" sz="1600" dirty="0"/>
              <a:t>s1</a:t>
            </a:r>
            <a:r>
              <a:rPr lang="en-US" sz="1600" i="1" dirty="0"/>
              <a:t>; </a:t>
            </a:r>
            <a:r>
              <a:rPr lang="en-US" sz="1600" dirty="0"/>
              <a:t>s6 == "World!!!"</a:t>
            </a:r>
          </a:p>
          <a:p>
            <a:r>
              <a:rPr lang="en-US" sz="1600" dirty="0"/>
              <a:t>string s7(s1,6,20); // </a:t>
            </a:r>
            <a:r>
              <a:rPr lang="en-US" sz="1600" i="1" dirty="0"/>
              <a:t>ok, copies only to end of </a:t>
            </a:r>
            <a:r>
              <a:rPr lang="en-US" sz="1600" dirty="0"/>
              <a:t>s1</a:t>
            </a:r>
            <a:r>
              <a:rPr lang="en-US" sz="1600" i="1" dirty="0"/>
              <a:t>; </a:t>
            </a:r>
            <a:r>
              <a:rPr lang="en-US" sz="1600" dirty="0"/>
              <a:t>s7 == "World!!!"</a:t>
            </a:r>
          </a:p>
          <a:p>
            <a:r>
              <a:rPr lang="en-US" sz="1600" dirty="0"/>
              <a:t>string s8(s1, 16); // </a:t>
            </a:r>
            <a:r>
              <a:rPr lang="en-US" sz="1600" i="1" dirty="0"/>
              <a:t>throws an </a:t>
            </a:r>
            <a:r>
              <a:rPr lang="en-US" sz="1600" dirty="0" err="1"/>
              <a:t>out_of_range</a:t>
            </a:r>
            <a:r>
              <a:rPr lang="en-US" sz="1600" dirty="0"/>
              <a:t> </a:t>
            </a:r>
            <a:r>
              <a:rPr lang="en-US" sz="1600" i="1" dirty="0"/>
              <a:t>exception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0938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substr</a:t>
            </a:r>
            <a:r>
              <a:rPr lang="en-US" b="1" dirty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string s("hello world");</a:t>
            </a:r>
          </a:p>
          <a:p>
            <a:pPr marL="0" indent="0">
              <a:buNone/>
            </a:pPr>
            <a:r>
              <a:rPr lang="en-US" sz="1600" dirty="0"/>
              <a:t>string s2 = </a:t>
            </a:r>
            <a:r>
              <a:rPr lang="en-US" sz="1600" dirty="0" err="1"/>
              <a:t>s.substr</a:t>
            </a:r>
            <a:r>
              <a:rPr lang="en-US" sz="1600" dirty="0"/>
              <a:t>(0, 5); // s2 = hello</a:t>
            </a:r>
          </a:p>
          <a:p>
            <a:pPr marL="0" indent="0">
              <a:buNone/>
            </a:pPr>
            <a:r>
              <a:rPr lang="en-US" sz="1600" dirty="0"/>
              <a:t>string s3 = </a:t>
            </a:r>
            <a:r>
              <a:rPr lang="en-US" sz="1600" dirty="0" err="1"/>
              <a:t>s.substr</a:t>
            </a:r>
            <a:r>
              <a:rPr lang="en-US" sz="1600" dirty="0"/>
              <a:t>(6); // s3 = world</a:t>
            </a:r>
          </a:p>
          <a:p>
            <a:pPr marL="0" indent="0">
              <a:buNone/>
            </a:pPr>
            <a:r>
              <a:rPr lang="en-US" sz="1600" dirty="0"/>
              <a:t>string s4 = </a:t>
            </a:r>
            <a:r>
              <a:rPr lang="en-US" sz="1600" dirty="0" err="1"/>
              <a:t>s.substr</a:t>
            </a:r>
            <a:r>
              <a:rPr lang="en-US" sz="1600" dirty="0"/>
              <a:t>(6, 11); // s3 = world</a:t>
            </a:r>
          </a:p>
          <a:p>
            <a:pPr marL="0" indent="0">
              <a:buNone/>
            </a:pPr>
            <a:r>
              <a:rPr lang="en-US" sz="1600" dirty="0"/>
              <a:t>string s5 = </a:t>
            </a:r>
            <a:r>
              <a:rPr lang="en-US" sz="1600" dirty="0" err="1"/>
              <a:t>s.substr</a:t>
            </a:r>
            <a:r>
              <a:rPr lang="en-US" sz="1600" dirty="0"/>
              <a:t>(12); // throws an </a:t>
            </a:r>
            <a:r>
              <a:rPr lang="en-US" sz="1600" dirty="0" err="1"/>
              <a:t>out_of_range</a:t>
            </a:r>
            <a:r>
              <a:rPr lang="en-US" sz="1600" dirty="0"/>
              <a:t> exception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4279715"/>
            <a:ext cx="5886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1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 Adaptors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tack</a:t>
            </a:r>
          </a:p>
          <a:p>
            <a:r>
              <a:rPr lang="en-US" dirty="0"/>
              <a:t>q</a:t>
            </a:r>
            <a:r>
              <a:rPr lang="en-US" dirty="0" smtClean="0"/>
              <a:t>ueue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riority_queue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3452813"/>
            <a:ext cx="57626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59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Defining an Adaptor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deq</a:t>
            </a:r>
            <a:r>
              <a:rPr lang="en-US" dirty="0"/>
              <a:t> is a </a:t>
            </a:r>
            <a:r>
              <a:rPr lang="en-US" dirty="0" err="1"/>
              <a:t>deque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 smtClean="0"/>
              <a:t>&gt;;</a:t>
            </a:r>
          </a:p>
          <a:p>
            <a:pPr marL="457200" lvl="1" indent="0">
              <a:buNone/>
            </a:pPr>
            <a:r>
              <a:rPr lang="en-US" sz="2000" dirty="0"/>
              <a:t>stack&lt;</a:t>
            </a:r>
            <a:r>
              <a:rPr lang="en-US" sz="2000" dirty="0" err="1"/>
              <a:t>int</a:t>
            </a:r>
            <a:r>
              <a:rPr lang="en-US" sz="2000" dirty="0"/>
              <a:t>&gt; </a:t>
            </a:r>
            <a:r>
              <a:rPr lang="en-US" sz="2000" dirty="0" err="1"/>
              <a:t>stk</a:t>
            </a:r>
            <a:r>
              <a:rPr lang="en-US" sz="2000" dirty="0"/>
              <a:t>(</a:t>
            </a:r>
            <a:r>
              <a:rPr lang="en-US" sz="2000" dirty="0" err="1"/>
              <a:t>deq</a:t>
            </a:r>
            <a:r>
              <a:rPr lang="en-US" sz="2000" dirty="0"/>
              <a:t>); // </a:t>
            </a:r>
            <a:r>
              <a:rPr lang="en-US" sz="2000" i="1" dirty="0"/>
              <a:t>copies elements from </a:t>
            </a:r>
            <a:r>
              <a:rPr lang="en-US" sz="2000" dirty="0" err="1"/>
              <a:t>deq</a:t>
            </a:r>
            <a:r>
              <a:rPr lang="en-US" sz="2000" dirty="0"/>
              <a:t> </a:t>
            </a:r>
            <a:r>
              <a:rPr lang="en-US" sz="2000" i="1" dirty="0"/>
              <a:t>into </a:t>
            </a:r>
            <a:r>
              <a:rPr lang="en-US" sz="2000" dirty="0" err="1" smtClean="0"/>
              <a:t>stk</a:t>
            </a:r>
            <a:endParaRPr lang="en-US" sz="2000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By default; stack and queue is </a:t>
            </a:r>
            <a:r>
              <a:rPr lang="en-US" dirty="0" err="1" smtClean="0"/>
              <a:t>deque</a:t>
            </a:r>
            <a:r>
              <a:rPr lang="en-US" dirty="0" smtClean="0"/>
              <a:t>, </a:t>
            </a:r>
            <a:r>
              <a:rPr lang="en-US" dirty="0" err="1" smtClean="0"/>
              <a:t>priority_queue</a:t>
            </a:r>
            <a:r>
              <a:rPr lang="en-US" dirty="0" smtClean="0"/>
              <a:t> is vector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000" dirty="0"/>
              <a:t>// empty stack implemented on top of vector</a:t>
            </a:r>
          </a:p>
          <a:p>
            <a:pPr marL="457200" lvl="1" indent="0">
              <a:buNone/>
            </a:pPr>
            <a:r>
              <a:rPr lang="en-US" sz="2000" dirty="0"/>
              <a:t>stack&lt;string, vector&lt;string&gt;&gt; </a:t>
            </a:r>
            <a:r>
              <a:rPr lang="en-US" sz="2000" dirty="0" err="1"/>
              <a:t>str_stk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// str_stk2 is implemented on top of vector and initially holds a copy of </a:t>
            </a:r>
            <a:r>
              <a:rPr lang="en-US" sz="2000" dirty="0" err="1"/>
              <a:t>svec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stack&lt;string, vector&lt;string&gt;&gt; str_stk2(</a:t>
            </a:r>
            <a:r>
              <a:rPr lang="en-US" sz="2000" dirty="0" err="1"/>
              <a:t>svec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61631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Adaptor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stack&lt;</a:t>
            </a:r>
            <a:r>
              <a:rPr lang="en-US" sz="1600" dirty="0" err="1"/>
              <a:t>int</a:t>
            </a:r>
            <a:r>
              <a:rPr lang="en-US" sz="1600" dirty="0"/>
              <a:t>&gt; </a:t>
            </a:r>
            <a:r>
              <a:rPr lang="en-US" sz="1600" dirty="0" err="1"/>
              <a:t>intStack</a:t>
            </a:r>
            <a:r>
              <a:rPr lang="en-US" sz="1600" dirty="0"/>
              <a:t>; // empty stack</a:t>
            </a:r>
          </a:p>
          <a:p>
            <a:pPr marL="0" indent="0">
              <a:buNone/>
            </a:pPr>
            <a:r>
              <a:rPr lang="en-US" sz="1600" dirty="0"/>
              <a:t>// fill up the stack</a:t>
            </a:r>
          </a:p>
          <a:p>
            <a:pPr marL="0" indent="0">
              <a:buNone/>
            </a:pPr>
            <a:r>
              <a:rPr lang="en-US" sz="1600" dirty="0"/>
              <a:t>for (</a:t>
            </a:r>
            <a:r>
              <a:rPr lang="en-US" sz="1600" dirty="0" err="1"/>
              <a:t>size_t</a:t>
            </a:r>
            <a:r>
              <a:rPr lang="en-US" sz="1600" dirty="0"/>
              <a:t> ix = 0; ix != 10; ++ix)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intStack.push</a:t>
            </a:r>
            <a:r>
              <a:rPr lang="en-US" sz="1600" dirty="0" smtClean="0"/>
              <a:t>(ix</a:t>
            </a:r>
            <a:r>
              <a:rPr lang="en-US" sz="1600" dirty="0"/>
              <a:t>); // </a:t>
            </a:r>
            <a:r>
              <a:rPr lang="en-US" sz="1600" dirty="0" err="1"/>
              <a:t>intStack</a:t>
            </a:r>
            <a:r>
              <a:rPr lang="en-US" sz="1600" dirty="0"/>
              <a:t> holds 0 . . . 9 inclusive</a:t>
            </a:r>
          </a:p>
          <a:p>
            <a:pPr marL="0" indent="0">
              <a:buNone/>
            </a:pPr>
            <a:r>
              <a:rPr lang="en-US" sz="1600" dirty="0"/>
              <a:t>while (!</a:t>
            </a:r>
            <a:r>
              <a:rPr lang="en-US" sz="1600" dirty="0" err="1"/>
              <a:t>intStack.empty</a:t>
            </a:r>
            <a:r>
              <a:rPr lang="en-US" sz="1600" dirty="0"/>
              <a:t>()) { // while there are still values in </a:t>
            </a:r>
            <a:r>
              <a:rPr lang="en-US" sz="1600" dirty="0" err="1"/>
              <a:t>intStack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value = </a:t>
            </a:r>
            <a:r>
              <a:rPr lang="en-US" sz="1600" dirty="0" err="1"/>
              <a:t>intStack.top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	// </a:t>
            </a:r>
            <a:r>
              <a:rPr lang="en-US" sz="1600" dirty="0"/>
              <a:t>code that uses value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intStack.pop</a:t>
            </a:r>
            <a:r>
              <a:rPr lang="en-US" sz="1600" dirty="0"/>
              <a:t>(); // pop the top element, and repeat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4692391"/>
            <a:ext cx="5724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24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Queue Adaptors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2713"/>
            <a:ext cx="10515600" cy="4351338"/>
          </a:xfrm>
        </p:spPr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ueue(FIFO)</a:t>
            </a:r>
          </a:p>
          <a:p>
            <a:r>
              <a:rPr lang="en-US" dirty="0" err="1" smtClean="0"/>
              <a:t>Priority_queue</a:t>
            </a:r>
            <a:r>
              <a:rPr lang="en-US" smtClean="0"/>
              <a:t>(priority)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3434537"/>
            <a:ext cx="57626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9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ush_back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element at the end of </a:t>
            </a:r>
            <a:r>
              <a:rPr lang="en-US" dirty="0" smtClean="0"/>
              <a:t>container</a:t>
            </a:r>
          </a:p>
          <a:p>
            <a:r>
              <a:rPr lang="en-US" dirty="0" smtClean="0"/>
              <a:t>Increase the </a:t>
            </a:r>
            <a:r>
              <a:rPr lang="en-US" dirty="0"/>
              <a:t>size of container by </a:t>
            </a:r>
            <a:r>
              <a:rPr lang="en-US" dirty="0" smtClean="0"/>
              <a:t>1</a:t>
            </a:r>
          </a:p>
          <a:p>
            <a:r>
              <a:rPr lang="en-US" dirty="0" smtClean="0"/>
              <a:t>Copy the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/>
              <a:t>void pluralize(</a:t>
            </a:r>
            <a:r>
              <a:rPr lang="en-US" sz="2000" dirty="0" err="1"/>
              <a:t>size_t</a:t>
            </a:r>
            <a:r>
              <a:rPr lang="en-US" sz="2000" dirty="0"/>
              <a:t> </a:t>
            </a:r>
            <a:r>
              <a:rPr lang="en-US" sz="2000" dirty="0" err="1"/>
              <a:t>cnt</a:t>
            </a:r>
            <a:r>
              <a:rPr lang="en-US" sz="2000" dirty="0"/>
              <a:t>, string &amp;word)</a:t>
            </a:r>
          </a:p>
          <a:p>
            <a:pPr marL="0" indent="0">
              <a:buNone/>
            </a:pPr>
            <a:r>
              <a:rPr lang="en-US" sz="2000" dirty="0" smtClean="0"/>
              <a:t>	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if </a:t>
            </a:r>
            <a:r>
              <a:rPr lang="en-US" sz="2000" dirty="0"/>
              <a:t>(</a:t>
            </a:r>
            <a:r>
              <a:rPr lang="en-US" sz="2000" dirty="0" err="1"/>
              <a:t>cnt</a:t>
            </a:r>
            <a:r>
              <a:rPr lang="en-US" sz="2000" dirty="0"/>
              <a:t> &gt; 1)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word.push_back</a:t>
            </a:r>
            <a:r>
              <a:rPr lang="en-US" sz="2000" dirty="0"/>
              <a:t>(’s’); // </a:t>
            </a:r>
            <a:r>
              <a:rPr lang="en-US" sz="2000" i="1" dirty="0"/>
              <a:t>same as </a:t>
            </a:r>
            <a:r>
              <a:rPr lang="en-US" sz="2000" dirty="0"/>
              <a:t>word += ’s’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560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push_front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List, </a:t>
            </a:r>
            <a:r>
              <a:rPr lang="en-US" dirty="0" err="1" smtClean="0"/>
              <a:t>forward_list</a:t>
            </a:r>
            <a:r>
              <a:rPr lang="en-US" dirty="0" smtClean="0"/>
              <a:t>, </a:t>
            </a:r>
            <a:r>
              <a:rPr lang="en-US" dirty="0" err="1" smtClean="0"/>
              <a:t>deque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list&lt;</a:t>
            </a:r>
            <a:r>
              <a:rPr lang="en-US" sz="2000" dirty="0" err="1" smtClean="0"/>
              <a:t>int</a:t>
            </a:r>
            <a:r>
              <a:rPr lang="en-US" sz="2000" dirty="0"/>
              <a:t>&gt; </a:t>
            </a:r>
            <a:r>
              <a:rPr lang="en-US" sz="2000" dirty="0" err="1"/>
              <a:t>ilist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// </a:t>
            </a:r>
            <a:r>
              <a:rPr lang="en-US" sz="2000" i="1" dirty="0"/>
              <a:t>add elements to the start of </a:t>
            </a:r>
            <a:r>
              <a:rPr lang="en-US" sz="2000" dirty="0" err="1"/>
              <a:t>ilist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for </a:t>
            </a:r>
            <a:r>
              <a:rPr lang="en-US" sz="2000" dirty="0"/>
              <a:t>(</a:t>
            </a:r>
            <a:r>
              <a:rPr lang="en-US" sz="2000" dirty="0" err="1"/>
              <a:t>size_t</a:t>
            </a:r>
            <a:r>
              <a:rPr lang="en-US" sz="2000" dirty="0"/>
              <a:t> ix = 0; ix != 4; ++ix)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ilist.push_front</a:t>
            </a:r>
            <a:r>
              <a:rPr lang="en-US" sz="2000" dirty="0" smtClean="0"/>
              <a:t>(ix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570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Elements at a Specified Point in the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</a:t>
            </a:r>
            <a:r>
              <a:rPr lang="en-US" dirty="0"/>
              <a:t>for vector, </a:t>
            </a:r>
            <a:r>
              <a:rPr lang="en-US" dirty="0" err="1"/>
              <a:t>deque</a:t>
            </a:r>
            <a:r>
              <a:rPr lang="en-US" dirty="0"/>
              <a:t>, list, </a:t>
            </a:r>
            <a:r>
              <a:rPr lang="en-US" dirty="0" smtClean="0"/>
              <a:t>and string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nb-NO" sz="2000" dirty="0" smtClean="0"/>
              <a:t>slist.insert(iter</a:t>
            </a:r>
            <a:r>
              <a:rPr lang="nb-NO" sz="2000" dirty="0"/>
              <a:t>, "Hello!"); // </a:t>
            </a:r>
            <a:r>
              <a:rPr lang="nb-NO" sz="2000" i="1" dirty="0"/>
              <a:t>insert </a:t>
            </a:r>
            <a:r>
              <a:rPr lang="nb-NO" sz="2000" dirty="0"/>
              <a:t>"Hello!" </a:t>
            </a:r>
            <a:r>
              <a:rPr lang="nb-NO" sz="2000" i="1" dirty="0"/>
              <a:t>just before </a:t>
            </a:r>
            <a:r>
              <a:rPr lang="nb-NO" sz="2000" dirty="0" smtClean="0"/>
              <a:t>iter</a:t>
            </a:r>
          </a:p>
          <a:p>
            <a:pPr marL="0" indent="0">
              <a:buNone/>
            </a:pPr>
            <a:endParaRPr lang="nb-NO" sz="2000" dirty="0"/>
          </a:p>
          <a:p>
            <a:r>
              <a:rPr lang="en-US" dirty="0"/>
              <a:t>It is legal to insert anywhere in a vector, </a:t>
            </a:r>
            <a:r>
              <a:rPr lang="en-US" dirty="0" err="1"/>
              <a:t>deque</a:t>
            </a:r>
            <a:r>
              <a:rPr lang="en-US" dirty="0"/>
              <a:t>, or string. </a:t>
            </a:r>
            <a:r>
              <a:rPr lang="en-US" dirty="0" smtClean="0"/>
              <a:t>However, doing </a:t>
            </a:r>
            <a:r>
              <a:rPr lang="en-US" dirty="0"/>
              <a:t>so can be an expensive </a:t>
            </a:r>
            <a:r>
              <a:rPr lang="en-US" dirty="0" smtClean="0"/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Inserting a Range of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err="1"/>
              <a:t>vector</a:t>
            </a:r>
            <a:r>
              <a:rPr lang="it-IT" sz="2000" dirty="0"/>
              <a:t>&lt;</a:t>
            </a:r>
            <a:r>
              <a:rPr lang="it-IT" sz="2000" dirty="0" err="1"/>
              <a:t>string</a:t>
            </a:r>
            <a:r>
              <a:rPr lang="it-IT" sz="2000" dirty="0"/>
              <a:t>&gt; v = {"quasi", "</a:t>
            </a:r>
            <a:r>
              <a:rPr lang="it-IT" sz="2000" dirty="0" err="1"/>
              <a:t>simba</a:t>
            </a:r>
            <a:r>
              <a:rPr lang="it-IT" sz="2000" dirty="0"/>
              <a:t>", "frollo", "</a:t>
            </a:r>
            <a:r>
              <a:rPr lang="it-IT" sz="2000" dirty="0" err="1"/>
              <a:t>scar</a:t>
            </a:r>
            <a:r>
              <a:rPr lang="it-IT" sz="2000" dirty="0"/>
              <a:t>"};</a:t>
            </a:r>
          </a:p>
          <a:p>
            <a:pPr marL="0" indent="0">
              <a:buNone/>
            </a:pPr>
            <a:r>
              <a:rPr lang="en-US" sz="2000" dirty="0"/>
              <a:t>// </a:t>
            </a:r>
            <a:r>
              <a:rPr lang="en-US" sz="2000" i="1" dirty="0"/>
              <a:t>insert the last two elements of </a:t>
            </a:r>
            <a:r>
              <a:rPr lang="en-US" sz="2000" dirty="0"/>
              <a:t>v </a:t>
            </a:r>
            <a:r>
              <a:rPr lang="en-US" sz="2000" i="1" dirty="0"/>
              <a:t>at the beginning of </a:t>
            </a:r>
            <a:r>
              <a:rPr lang="en-US" sz="2000" dirty="0" err="1"/>
              <a:t>slist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slist.insert</a:t>
            </a:r>
            <a:r>
              <a:rPr lang="en-US" sz="2000" dirty="0"/>
              <a:t>(</a:t>
            </a:r>
            <a:r>
              <a:rPr lang="en-US" sz="2000" dirty="0" err="1"/>
              <a:t>slist.begin</a:t>
            </a:r>
            <a:r>
              <a:rPr lang="en-US" sz="2000" dirty="0"/>
              <a:t>(), </a:t>
            </a:r>
            <a:r>
              <a:rPr lang="en-US" sz="2000" dirty="0" err="1"/>
              <a:t>v.end</a:t>
            </a:r>
            <a:r>
              <a:rPr lang="en-US" sz="2000" dirty="0"/>
              <a:t>() - 2, </a:t>
            </a:r>
            <a:r>
              <a:rPr lang="en-US" sz="2000" dirty="0" err="1"/>
              <a:t>v.end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 err="1"/>
              <a:t>slist.insert</a:t>
            </a:r>
            <a:r>
              <a:rPr lang="en-US" sz="2000" dirty="0"/>
              <a:t>(</a:t>
            </a:r>
            <a:r>
              <a:rPr lang="en-US" sz="2000" dirty="0" err="1"/>
              <a:t>slist.end</a:t>
            </a:r>
            <a:r>
              <a:rPr lang="en-US" sz="2000" dirty="0"/>
              <a:t>(), {"these", "words", "will",</a:t>
            </a:r>
          </a:p>
          <a:p>
            <a:pPr marL="0" indent="0">
              <a:buNone/>
            </a:pPr>
            <a:r>
              <a:rPr lang="en-US" sz="2000" dirty="0"/>
              <a:t>"go", "at", "the", "end"});</a:t>
            </a:r>
          </a:p>
          <a:p>
            <a:pPr marL="0" indent="0">
              <a:buNone/>
            </a:pPr>
            <a:r>
              <a:rPr lang="en-US" sz="2000" dirty="0"/>
              <a:t>// </a:t>
            </a:r>
            <a:r>
              <a:rPr lang="en-US" sz="2000" i="1" dirty="0"/>
              <a:t>run-time error: iterators denoting the range to copy from</a:t>
            </a:r>
          </a:p>
          <a:p>
            <a:pPr marL="0" indent="0">
              <a:buNone/>
            </a:pPr>
            <a:r>
              <a:rPr lang="en-US" sz="2000" dirty="0"/>
              <a:t>// </a:t>
            </a:r>
            <a:r>
              <a:rPr lang="en-US" sz="2000" i="1" dirty="0"/>
              <a:t>must not refer to the same container as the one we are changing</a:t>
            </a:r>
          </a:p>
          <a:p>
            <a:pPr marL="0" indent="0">
              <a:buNone/>
            </a:pPr>
            <a:r>
              <a:rPr lang="en-US" sz="2000" dirty="0" err="1"/>
              <a:t>slist.insert</a:t>
            </a:r>
            <a:r>
              <a:rPr lang="en-US" sz="2000" dirty="0"/>
              <a:t>(</a:t>
            </a:r>
            <a:r>
              <a:rPr lang="en-US" sz="2000" dirty="0" err="1"/>
              <a:t>slist.begin</a:t>
            </a:r>
            <a:r>
              <a:rPr lang="en-US" sz="2000" dirty="0"/>
              <a:t>(), </a:t>
            </a:r>
            <a:r>
              <a:rPr lang="en-US" sz="2000" dirty="0" err="1"/>
              <a:t>slist.begin</a:t>
            </a:r>
            <a:r>
              <a:rPr lang="en-US" sz="2000" dirty="0"/>
              <a:t>(), </a:t>
            </a:r>
            <a:r>
              <a:rPr lang="en-US" sz="2000" dirty="0" err="1"/>
              <a:t>slist.end</a:t>
            </a:r>
            <a:r>
              <a:rPr lang="en-US" sz="20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63843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the Return from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list&lt;string&gt; </a:t>
            </a:r>
            <a:r>
              <a:rPr lang="en-US" sz="2000" dirty="0" err="1"/>
              <a:t>lst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auto </a:t>
            </a:r>
            <a:r>
              <a:rPr lang="en-US" sz="2000" dirty="0" err="1"/>
              <a:t>iter</a:t>
            </a:r>
            <a:r>
              <a:rPr lang="en-US" sz="2000" dirty="0"/>
              <a:t> = </a:t>
            </a:r>
            <a:r>
              <a:rPr lang="en-US" sz="2000" dirty="0" err="1"/>
              <a:t>lst.begin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while (</a:t>
            </a:r>
            <a:r>
              <a:rPr lang="en-US" sz="2000" dirty="0" err="1"/>
              <a:t>cin</a:t>
            </a:r>
            <a:r>
              <a:rPr lang="en-US" sz="2000" dirty="0"/>
              <a:t> &gt;&gt; word)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iter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lst.insert</a:t>
            </a:r>
            <a:r>
              <a:rPr lang="en-US" sz="2000" dirty="0"/>
              <a:t>(</a:t>
            </a:r>
            <a:r>
              <a:rPr lang="en-US" sz="2000" dirty="0" err="1"/>
              <a:t>iter</a:t>
            </a:r>
            <a:r>
              <a:rPr lang="en-US" sz="2000" dirty="0"/>
              <a:t>, word); // </a:t>
            </a:r>
            <a:r>
              <a:rPr lang="en-US" sz="2000" i="1" dirty="0"/>
              <a:t>same as calling </a:t>
            </a:r>
            <a:r>
              <a:rPr lang="en-US" sz="2000" dirty="0" err="1"/>
              <a:t>push_front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27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the Emplace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emplace_front</a:t>
            </a:r>
            <a:r>
              <a:rPr lang="en-US" dirty="0"/>
              <a:t>, </a:t>
            </a:r>
            <a:r>
              <a:rPr lang="en-US" dirty="0" smtClean="0"/>
              <a:t>emplace, </a:t>
            </a:r>
            <a:r>
              <a:rPr lang="en-US" dirty="0" err="1" smtClean="0"/>
              <a:t>emplace_back</a:t>
            </a:r>
            <a:r>
              <a:rPr lang="en-US" dirty="0" smtClean="0"/>
              <a:t>(C++11)</a:t>
            </a:r>
          </a:p>
          <a:p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// </a:t>
            </a:r>
            <a:r>
              <a:rPr lang="en-US" sz="2000" i="1" dirty="0"/>
              <a:t>construct a </a:t>
            </a:r>
            <a:r>
              <a:rPr lang="en-US" sz="2000" dirty="0" err="1"/>
              <a:t>Sales_data</a:t>
            </a:r>
            <a:r>
              <a:rPr lang="en-US" sz="2000" dirty="0"/>
              <a:t> </a:t>
            </a:r>
            <a:r>
              <a:rPr lang="en-US" sz="2000" i="1" dirty="0"/>
              <a:t>object at the end of </a:t>
            </a:r>
            <a:r>
              <a:rPr lang="en-US" sz="2000" dirty="0"/>
              <a:t>c</a:t>
            </a:r>
          </a:p>
          <a:p>
            <a:pPr marL="457200" lvl="1" indent="0">
              <a:buNone/>
            </a:pPr>
            <a:r>
              <a:rPr lang="en-US" sz="2000" dirty="0"/>
              <a:t>// </a:t>
            </a:r>
            <a:r>
              <a:rPr lang="en-US" sz="2000" i="1" dirty="0"/>
              <a:t>uses the three-argument </a:t>
            </a:r>
            <a:r>
              <a:rPr lang="en-US" sz="2000" dirty="0" err="1"/>
              <a:t>Sales_data</a:t>
            </a:r>
            <a:r>
              <a:rPr lang="en-US" sz="2000" dirty="0"/>
              <a:t> </a:t>
            </a:r>
            <a:r>
              <a:rPr lang="en-US" sz="2000" i="1" dirty="0"/>
              <a:t>constructor</a:t>
            </a:r>
          </a:p>
          <a:p>
            <a:pPr marL="457200" lvl="1" indent="0">
              <a:buNone/>
            </a:pPr>
            <a:r>
              <a:rPr lang="en-US" sz="2000" dirty="0" err="1"/>
              <a:t>c.emplace_back</a:t>
            </a:r>
            <a:r>
              <a:rPr lang="en-US" sz="2000" dirty="0"/>
              <a:t>("978-0590353403", 25, 15.99);</a:t>
            </a:r>
          </a:p>
          <a:p>
            <a:pPr marL="457200" lvl="1" indent="0">
              <a:buNone/>
            </a:pPr>
            <a:r>
              <a:rPr lang="en-US" sz="2000" dirty="0"/>
              <a:t>// </a:t>
            </a:r>
            <a:r>
              <a:rPr lang="en-US" sz="2000" i="1" dirty="0"/>
              <a:t>error: there is no version of </a:t>
            </a:r>
            <a:r>
              <a:rPr lang="en-US" sz="2000" dirty="0" err="1"/>
              <a:t>push_back</a:t>
            </a:r>
            <a:r>
              <a:rPr lang="en-US" sz="2000" dirty="0"/>
              <a:t> </a:t>
            </a:r>
            <a:r>
              <a:rPr lang="en-US" sz="2000" i="1" dirty="0"/>
              <a:t>that takes three arguments</a:t>
            </a:r>
          </a:p>
          <a:p>
            <a:pPr marL="457200" lvl="1" indent="0">
              <a:buNone/>
            </a:pPr>
            <a:r>
              <a:rPr lang="en-US" sz="2000" dirty="0" err="1"/>
              <a:t>c.push_back</a:t>
            </a:r>
            <a:r>
              <a:rPr lang="en-US" sz="2000" dirty="0"/>
              <a:t>("978-0590353403", 25, 15.99);</a:t>
            </a:r>
          </a:p>
          <a:p>
            <a:pPr marL="457200" lvl="1" indent="0">
              <a:buNone/>
            </a:pPr>
            <a:r>
              <a:rPr lang="en-US" sz="2000" dirty="0"/>
              <a:t>// </a:t>
            </a:r>
            <a:r>
              <a:rPr lang="en-US" sz="2000" i="1" dirty="0"/>
              <a:t>ok: we create a temporary </a:t>
            </a:r>
            <a:r>
              <a:rPr lang="en-US" sz="2000" dirty="0" err="1"/>
              <a:t>Sales_data</a:t>
            </a:r>
            <a:r>
              <a:rPr lang="en-US" sz="2000" dirty="0"/>
              <a:t> </a:t>
            </a:r>
            <a:r>
              <a:rPr lang="en-US" sz="2000" i="1" dirty="0"/>
              <a:t>object to pass to </a:t>
            </a:r>
            <a:r>
              <a:rPr lang="en-US" sz="2000" dirty="0" err="1"/>
              <a:t>push_back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err="1"/>
              <a:t>c.push_back</a:t>
            </a:r>
            <a:r>
              <a:rPr lang="en-US" sz="2000" dirty="0"/>
              <a:t>(</a:t>
            </a:r>
            <a:r>
              <a:rPr lang="en-US" sz="2000" dirty="0" err="1"/>
              <a:t>Sales_data</a:t>
            </a:r>
            <a:r>
              <a:rPr lang="en-US" sz="2000" dirty="0"/>
              <a:t>("978-0590353403", 25, 15.99</a:t>
            </a:r>
            <a:r>
              <a:rPr lang="en-US" sz="2000" dirty="0" smtClean="0"/>
              <a:t>));</a:t>
            </a:r>
          </a:p>
          <a:p>
            <a:pPr marL="457200" lvl="1" indent="0">
              <a:buNone/>
            </a:pPr>
            <a:r>
              <a:rPr lang="en-US" sz="2000" dirty="0"/>
              <a:t>// </a:t>
            </a:r>
            <a:r>
              <a:rPr lang="en-US" sz="2000" dirty="0" err="1"/>
              <a:t>iter</a:t>
            </a:r>
            <a:r>
              <a:rPr lang="en-US" sz="2000" dirty="0"/>
              <a:t> refers to an element in c, which holds </a:t>
            </a:r>
            <a:r>
              <a:rPr lang="en-US" sz="2000" dirty="0" err="1"/>
              <a:t>Sales_data</a:t>
            </a:r>
            <a:r>
              <a:rPr lang="en-US" sz="2000" dirty="0"/>
              <a:t> elements</a:t>
            </a:r>
          </a:p>
          <a:p>
            <a:pPr marL="457200" lvl="1" indent="0">
              <a:buNone/>
            </a:pPr>
            <a:r>
              <a:rPr lang="en-US" sz="2000" dirty="0" err="1"/>
              <a:t>c.emplace_back</a:t>
            </a:r>
            <a:r>
              <a:rPr lang="en-US" sz="2000" dirty="0"/>
              <a:t>(); // uses the </a:t>
            </a:r>
            <a:r>
              <a:rPr lang="en-US" sz="2000" dirty="0" err="1"/>
              <a:t>Sales_data</a:t>
            </a:r>
            <a:r>
              <a:rPr lang="en-US" sz="2000" dirty="0"/>
              <a:t> default constructor</a:t>
            </a:r>
          </a:p>
          <a:p>
            <a:pPr marL="457200" lvl="1" indent="0">
              <a:buNone/>
            </a:pPr>
            <a:r>
              <a:rPr lang="en-US" sz="2000" dirty="0" err="1"/>
              <a:t>c.emplace</a:t>
            </a:r>
            <a:r>
              <a:rPr lang="en-US" sz="2000" dirty="0"/>
              <a:t>(</a:t>
            </a:r>
            <a:r>
              <a:rPr lang="en-US" sz="2000" dirty="0" err="1"/>
              <a:t>iter</a:t>
            </a:r>
            <a:r>
              <a:rPr lang="en-US" sz="2000" dirty="0"/>
              <a:t>, "999-999999999"); // uses </a:t>
            </a:r>
            <a:r>
              <a:rPr lang="en-US" sz="2000" dirty="0" err="1"/>
              <a:t>Sales_data</a:t>
            </a:r>
            <a:r>
              <a:rPr lang="en-US" sz="2000" dirty="0"/>
              <a:t>(string)</a:t>
            </a:r>
          </a:p>
          <a:p>
            <a:pPr marL="457200" lvl="1" indent="0">
              <a:buNone/>
            </a:pPr>
            <a:r>
              <a:rPr lang="en-US" sz="2000" dirty="0"/>
              <a:t>// uses the </a:t>
            </a:r>
            <a:r>
              <a:rPr lang="en-US" sz="2000" dirty="0" err="1"/>
              <a:t>Sales_data</a:t>
            </a:r>
            <a:r>
              <a:rPr lang="en-US" sz="2000" dirty="0"/>
              <a:t> constructor that takes an ISBN, a count, and a price</a:t>
            </a:r>
          </a:p>
          <a:p>
            <a:pPr marL="457200" lvl="1" indent="0">
              <a:buNone/>
            </a:pPr>
            <a:r>
              <a:rPr lang="en-US" sz="2000" dirty="0" err="1"/>
              <a:t>c.emplace_front</a:t>
            </a:r>
            <a:r>
              <a:rPr lang="en-US" sz="2000" dirty="0"/>
              <a:t>("978-0590353403", 25, 15.99);</a:t>
            </a:r>
          </a:p>
        </p:txBody>
      </p:sp>
    </p:spTree>
    <p:extLst>
      <p:ext uri="{BB962C8B-B14F-4D97-AF65-F5344CB8AC3E}">
        <p14:creationId xmlns:p14="http://schemas.microsoft.com/office/powerpoint/2010/main" val="352581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= first element</a:t>
            </a:r>
          </a:p>
          <a:p>
            <a:r>
              <a:rPr lang="en-US" dirty="0" smtClean="0"/>
              <a:t>back = last element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71" y="2928932"/>
            <a:ext cx="8288858" cy="34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2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</Words>
  <Application>Microsoft Office PowerPoint</Application>
  <PresentationFormat>Widescreen</PresentationFormat>
  <Paragraphs>200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C++ Primer</vt:lpstr>
      <vt:lpstr>Sequential Container Operations Adding Elements to a Sequential Container</vt:lpstr>
      <vt:lpstr>push_back</vt:lpstr>
      <vt:lpstr>push_front</vt:lpstr>
      <vt:lpstr>Adding Elements at a Specified Point in the Container</vt:lpstr>
      <vt:lpstr>Inserting a Range of Elements</vt:lpstr>
      <vt:lpstr>Using the Return from insert</vt:lpstr>
      <vt:lpstr>Using the Emplace Operations</vt:lpstr>
      <vt:lpstr>Accessing Elements</vt:lpstr>
      <vt:lpstr>The Access Members Return</vt:lpstr>
      <vt:lpstr>Subscripting and Safe Random Access</vt:lpstr>
      <vt:lpstr>Erasing Elements</vt:lpstr>
      <vt:lpstr>Removing an Element from within the Container</vt:lpstr>
      <vt:lpstr>Removing Multiple Elements</vt:lpstr>
      <vt:lpstr>Specialized forward_list Operations</vt:lpstr>
      <vt:lpstr>Specialized forward_list Operations(Cont’d)</vt:lpstr>
      <vt:lpstr>PowerPoint Presentation</vt:lpstr>
      <vt:lpstr>Resizing a Container</vt:lpstr>
      <vt:lpstr>Container Operations May Invalidate Iterators</vt:lpstr>
      <vt:lpstr>Writing Loops That Change a Container</vt:lpstr>
      <vt:lpstr>How a vector Grows</vt:lpstr>
      <vt:lpstr>Additional string Operations</vt:lpstr>
      <vt:lpstr>The substr Operation</vt:lpstr>
      <vt:lpstr>Container Adaptors</vt:lpstr>
      <vt:lpstr>Defining an Adaptor</vt:lpstr>
      <vt:lpstr>Stack Adaptor</vt:lpstr>
      <vt:lpstr>The Queue Adaptors</vt:lpstr>
    </vt:vector>
  </TitlesOfParts>
  <Company>evosoft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Primer</dc:title>
  <dc:creator>Ozel, Can (CT RDA DS EU TR PI PIA3)</dc:creator>
  <cp:keywords>C_Unrestricted</cp:keywords>
  <cp:lastModifiedBy>Ozel, Can (CT RDA DS EU TR PI PIA3)</cp:lastModifiedBy>
  <cp:revision>40</cp:revision>
  <dcterms:created xsi:type="dcterms:W3CDTF">2018-08-10T06:27:21Z</dcterms:created>
  <dcterms:modified xsi:type="dcterms:W3CDTF">2018-10-01T07:56:29Z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