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5CA9B36-B303-4005-85C8-68F83440D81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AA896-BE86-41B6-AD76-5B4C48BC83BE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AB6BE45D-11F8-40C8-80D4-E04F8C53D4BA}">
      <dgm:prSet phldrT="[Metin]"/>
      <dgm:spPr/>
      <dgm:t>
        <a:bodyPr/>
        <a:lstStyle/>
        <a:p>
          <a:r>
            <a:rPr lang="tr-TR" dirty="0"/>
            <a:t>Mikrofon (Front-</a:t>
          </a:r>
          <a:r>
            <a:rPr lang="tr-TR" dirty="0" err="1"/>
            <a:t>end</a:t>
          </a:r>
          <a:r>
            <a:rPr lang="tr-TR" dirty="0"/>
            <a:t> tarafından gelen ses)</a:t>
          </a:r>
        </a:p>
      </dgm:t>
    </dgm:pt>
    <dgm:pt modelId="{968133AF-E6BC-427B-9180-36ACDDB111CA}" type="parTrans" cxnId="{1D540EA2-EA32-49A2-8071-5C737E7ED924}">
      <dgm:prSet/>
      <dgm:spPr/>
      <dgm:t>
        <a:bodyPr/>
        <a:lstStyle/>
        <a:p>
          <a:endParaRPr lang="tr-TR"/>
        </a:p>
      </dgm:t>
    </dgm:pt>
    <dgm:pt modelId="{F7258E99-5812-4A72-99AA-A5855BBEBA03}" type="sibTrans" cxnId="{1D540EA2-EA32-49A2-8071-5C737E7ED924}">
      <dgm:prSet/>
      <dgm:spPr/>
      <dgm:t>
        <a:bodyPr/>
        <a:lstStyle/>
        <a:p>
          <a:endParaRPr lang="tr-TR"/>
        </a:p>
      </dgm:t>
    </dgm:pt>
    <dgm:pt modelId="{108688E4-09AF-4D05-B057-C2C174E2658A}">
      <dgm:prSet phldrT="[Metin]"/>
      <dgm:spPr/>
      <dgm:t>
        <a:bodyPr/>
        <a:lstStyle/>
        <a:p>
          <a:r>
            <a:rPr lang="tr-TR" dirty="0"/>
            <a:t>Ön İşleme</a:t>
          </a:r>
        </a:p>
      </dgm:t>
    </dgm:pt>
    <dgm:pt modelId="{32E46EAB-4931-4C14-9043-2EF9CA9720A8}" type="parTrans" cxnId="{3B8867FE-D778-48E8-B302-FE0D30CAB337}">
      <dgm:prSet/>
      <dgm:spPr/>
      <dgm:t>
        <a:bodyPr/>
        <a:lstStyle/>
        <a:p>
          <a:endParaRPr lang="tr-TR"/>
        </a:p>
      </dgm:t>
    </dgm:pt>
    <dgm:pt modelId="{0FFF6255-1689-42D2-85ED-398230876DDF}" type="sibTrans" cxnId="{3B8867FE-D778-48E8-B302-FE0D30CAB337}">
      <dgm:prSet/>
      <dgm:spPr/>
      <dgm:t>
        <a:bodyPr/>
        <a:lstStyle/>
        <a:p>
          <a:endParaRPr lang="tr-TR"/>
        </a:p>
      </dgm:t>
    </dgm:pt>
    <dgm:pt modelId="{5F42F9D0-14B6-45BC-873A-6D2761BF3E60}">
      <dgm:prSet phldrT="[Metin]"/>
      <dgm:spPr/>
      <dgm:t>
        <a:bodyPr/>
        <a:lstStyle/>
        <a:p>
          <a:r>
            <a:rPr lang="tr-TR" dirty="0"/>
            <a:t>Sesin Yazıya Çevrilmesi</a:t>
          </a:r>
        </a:p>
      </dgm:t>
    </dgm:pt>
    <dgm:pt modelId="{1147995E-2FAC-4362-90DB-85B8FDA0892F}" type="parTrans" cxnId="{05A9AA65-55A5-413E-B299-B90BE3A10634}">
      <dgm:prSet/>
      <dgm:spPr/>
      <dgm:t>
        <a:bodyPr/>
        <a:lstStyle/>
        <a:p>
          <a:endParaRPr lang="tr-TR"/>
        </a:p>
      </dgm:t>
    </dgm:pt>
    <dgm:pt modelId="{1A51DA4B-F5A3-4CC5-8082-3613FFAAEE91}" type="sibTrans" cxnId="{05A9AA65-55A5-413E-B299-B90BE3A10634}">
      <dgm:prSet/>
      <dgm:spPr/>
      <dgm:t>
        <a:bodyPr/>
        <a:lstStyle/>
        <a:p>
          <a:endParaRPr lang="tr-TR"/>
        </a:p>
      </dgm:t>
    </dgm:pt>
    <dgm:pt modelId="{18743454-900E-4CCE-9FCC-C6BCACD99E65}">
      <dgm:prSet phldrT="[Metin]"/>
      <dgm:spPr/>
      <dgm:t>
        <a:bodyPr/>
        <a:lstStyle/>
        <a:p>
          <a:r>
            <a:rPr lang="tr-TR" dirty="0"/>
            <a:t>Post Process + Kurallar</a:t>
          </a:r>
        </a:p>
      </dgm:t>
    </dgm:pt>
    <dgm:pt modelId="{0CDE2788-2C1A-46BA-A104-5A5CA9147431}" type="parTrans" cxnId="{02BA0F55-CA82-486D-B63A-7804C510AF22}">
      <dgm:prSet/>
      <dgm:spPr/>
      <dgm:t>
        <a:bodyPr/>
        <a:lstStyle/>
        <a:p>
          <a:endParaRPr lang="tr-TR"/>
        </a:p>
      </dgm:t>
    </dgm:pt>
    <dgm:pt modelId="{9B573EFD-6EE1-4C97-8BD5-836A65D15F01}" type="sibTrans" cxnId="{02BA0F55-CA82-486D-B63A-7804C510AF22}">
      <dgm:prSet/>
      <dgm:spPr/>
      <dgm:t>
        <a:bodyPr/>
        <a:lstStyle/>
        <a:p>
          <a:endParaRPr lang="tr-TR"/>
        </a:p>
      </dgm:t>
    </dgm:pt>
    <dgm:pt modelId="{EF43BFF4-7317-44DE-9FA9-258B6DE7BD32}">
      <dgm:prSet phldrT="[Metin]"/>
      <dgm:spPr/>
      <dgm:t>
        <a:bodyPr/>
        <a:lstStyle/>
        <a:p>
          <a:r>
            <a:rPr lang="tr-TR" dirty="0"/>
            <a:t>Komut (Niyet) İşlemi</a:t>
          </a:r>
        </a:p>
      </dgm:t>
    </dgm:pt>
    <dgm:pt modelId="{9363324C-0BCA-472F-B6A7-2ED9BDA07939}" type="parTrans" cxnId="{D25C81E5-235A-49DB-813F-DED7A937E0A9}">
      <dgm:prSet/>
      <dgm:spPr/>
      <dgm:t>
        <a:bodyPr/>
        <a:lstStyle/>
        <a:p>
          <a:endParaRPr lang="tr-TR"/>
        </a:p>
      </dgm:t>
    </dgm:pt>
    <dgm:pt modelId="{DC65022D-FFB4-4424-BE17-0603117AF910}" type="sibTrans" cxnId="{D25C81E5-235A-49DB-813F-DED7A937E0A9}">
      <dgm:prSet/>
      <dgm:spPr/>
      <dgm:t>
        <a:bodyPr/>
        <a:lstStyle/>
        <a:p>
          <a:endParaRPr lang="tr-TR"/>
        </a:p>
      </dgm:t>
    </dgm:pt>
    <dgm:pt modelId="{9E38A435-5FBC-41A9-87DC-7B2CD1F7B424}" type="pres">
      <dgm:prSet presAssocID="{DAEAA896-BE86-41B6-AD76-5B4C48BC83BE}" presName="Name0" presStyleCnt="0">
        <dgm:presLayoutVars>
          <dgm:dir/>
          <dgm:animLvl val="lvl"/>
          <dgm:resizeHandles val="exact"/>
        </dgm:presLayoutVars>
      </dgm:prSet>
      <dgm:spPr/>
    </dgm:pt>
    <dgm:pt modelId="{FE1D8B81-6AA4-4EE6-AF91-D185B8B08A75}" type="pres">
      <dgm:prSet presAssocID="{AB6BE45D-11F8-40C8-80D4-E04F8C53D4B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D3E1729-D63D-4457-A52E-D2B17DCCAA4D}" type="pres">
      <dgm:prSet presAssocID="{F7258E99-5812-4A72-99AA-A5855BBEBA03}" presName="parTxOnlySpace" presStyleCnt="0"/>
      <dgm:spPr/>
    </dgm:pt>
    <dgm:pt modelId="{E7707D67-B83F-4952-8669-7693C2E0CD14}" type="pres">
      <dgm:prSet presAssocID="{108688E4-09AF-4D05-B057-C2C174E265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C79AD8C-78E4-4804-BF85-CFD6385BFE0A}" type="pres">
      <dgm:prSet presAssocID="{0FFF6255-1689-42D2-85ED-398230876DDF}" presName="parTxOnlySpace" presStyleCnt="0"/>
      <dgm:spPr/>
    </dgm:pt>
    <dgm:pt modelId="{6FD2DA49-349A-4D0D-9080-F5336909FD26}" type="pres">
      <dgm:prSet presAssocID="{5F42F9D0-14B6-45BC-873A-6D2761BF3E6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0BF4428-1CD9-4199-9186-51DC816072B5}" type="pres">
      <dgm:prSet presAssocID="{1A51DA4B-F5A3-4CC5-8082-3613FFAAEE91}" presName="parTxOnlySpace" presStyleCnt="0"/>
      <dgm:spPr/>
    </dgm:pt>
    <dgm:pt modelId="{7DC69D8E-CCC1-4018-AD9A-1C703318B319}" type="pres">
      <dgm:prSet presAssocID="{18743454-900E-4CCE-9FCC-C6BCACD99E6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FA5682A-854A-48D9-A535-46F6F40E73B0}" type="pres">
      <dgm:prSet presAssocID="{9B573EFD-6EE1-4C97-8BD5-836A65D15F01}" presName="parTxOnlySpace" presStyleCnt="0"/>
      <dgm:spPr/>
    </dgm:pt>
    <dgm:pt modelId="{5F2C7C86-794C-41D1-9BFE-07B518A2150A}" type="pres">
      <dgm:prSet presAssocID="{EF43BFF4-7317-44DE-9FA9-258B6DE7BD3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B0B2B2C-B0B2-42D7-A280-A311907614E6}" type="presOf" srcId="{DAEAA896-BE86-41B6-AD76-5B4C48BC83BE}" destId="{9E38A435-5FBC-41A9-87DC-7B2CD1F7B424}" srcOrd="0" destOrd="0" presId="urn:microsoft.com/office/officeart/2005/8/layout/chevron1"/>
    <dgm:cxn modelId="{10154A3C-6806-4F4A-AF9E-E190C73CB368}" type="presOf" srcId="{EF43BFF4-7317-44DE-9FA9-258B6DE7BD32}" destId="{5F2C7C86-794C-41D1-9BFE-07B518A2150A}" srcOrd="0" destOrd="0" presId="urn:microsoft.com/office/officeart/2005/8/layout/chevron1"/>
    <dgm:cxn modelId="{EAE34B5D-9414-4034-8E3E-FC281A655626}" type="presOf" srcId="{AB6BE45D-11F8-40C8-80D4-E04F8C53D4BA}" destId="{FE1D8B81-6AA4-4EE6-AF91-D185B8B08A75}" srcOrd="0" destOrd="0" presId="urn:microsoft.com/office/officeart/2005/8/layout/chevron1"/>
    <dgm:cxn modelId="{5284BA5D-8D54-49EA-93D8-20EFF3630B03}" type="presOf" srcId="{18743454-900E-4CCE-9FCC-C6BCACD99E65}" destId="{7DC69D8E-CCC1-4018-AD9A-1C703318B319}" srcOrd="0" destOrd="0" presId="urn:microsoft.com/office/officeart/2005/8/layout/chevron1"/>
    <dgm:cxn modelId="{05A9AA65-55A5-413E-B299-B90BE3A10634}" srcId="{DAEAA896-BE86-41B6-AD76-5B4C48BC83BE}" destId="{5F42F9D0-14B6-45BC-873A-6D2761BF3E60}" srcOrd="2" destOrd="0" parTransId="{1147995E-2FAC-4362-90DB-85B8FDA0892F}" sibTransId="{1A51DA4B-F5A3-4CC5-8082-3613FFAAEE91}"/>
    <dgm:cxn modelId="{02BA0F55-CA82-486D-B63A-7804C510AF22}" srcId="{DAEAA896-BE86-41B6-AD76-5B4C48BC83BE}" destId="{18743454-900E-4CCE-9FCC-C6BCACD99E65}" srcOrd="3" destOrd="0" parTransId="{0CDE2788-2C1A-46BA-A104-5A5CA9147431}" sibTransId="{9B573EFD-6EE1-4C97-8BD5-836A65D15F01}"/>
    <dgm:cxn modelId="{07D80388-A0B0-4E4B-A9B3-D7C8F2E0D5E7}" type="presOf" srcId="{108688E4-09AF-4D05-B057-C2C174E2658A}" destId="{E7707D67-B83F-4952-8669-7693C2E0CD14}" srcOrd="0" destOrd="0" presId="urn:microsoft.com/office/officeart/2005/8/layout/chevron1"/>
    <dgm:cxn modelId="{3EBE109A-93A3-4816-B2F5-46F6F219B252}" type="presOf" srcId="{5F42F9D0-14B6-45BC-873A-6D2761BF3E60}" destId="{6FD2DA49-349A-4D0D-9080-F5336909FD26}" srcOrd="0" destOrd="0" presId="urn:microsoft.com/office/officeart/2005/8/layout/chevron1"/>
    <dgm:cxn modelId="{1D540EA2-EA32-49A2-8071-5C737E7ED924}" srcId="{DAEAA896-BE86-41B6-AD76-5B4C48BC83BE}" destId="{AB6BE45D-11F8-40C8-80D4-E04F8C53D4BA}" srcOrd="0" destOrd="0" parTransId="{968133AF-E6BC-427B-9180-36ACDDB111CA}" sibTransId="{F7258E99-5812-4A72-99AA-A5855BBEBA03}"/>
    <dgm:cxn modelId="{D25C81E5-235A-49DB-813F-DED7A937E0A9}" srcId="{DAEAA896-BE86-41B6-AD76-5B4C48BC83BE}" destId="{EF43BFF4-7317-44DE-9FA9-258B6DE7BD32}" srcOrd="4" destOrd="0" parTransId="{9363324C-0BCA-472F-B6A7-2ED9BDA07939}" sibTransId="{DC65022D-FFB4-4424-BE17-0603117AF910}"/>
    <dgm:cxn modelId="{3B8867FE-D778-48E8-B302-FE0D30CAB337}" srcId="{DAEAA896-BE86-41B6-AD76-5B4C48BC83BE}" destId="{108688E4-09AF-4D05-B057-C2C174E2658A}" srcOrd="1" destOrd="0" parTransId="{32E46EAB-4931-4C14-9043-2EF9CA9720A8}" sibTransId="{0FFF6255-1689-42D2-85ED-398230876DDF}"/>
    <dgm:cxn modelId="{6C5873D1-4172-4517-A9D2-092512A8EDF8}" type="presParOf" srcId="{9E38A435-5FBC-41A9-87DC-7B2CD1F7B424}" destId="{FE1D8B81-6AA4-4EE6-AF91-D185B8B08A75}" srcOrd="0" destOrd="0" presId="urn:microsoft.com/office/officeart/2005/8/layout/chevron1"/>
    <dgm:cxn modelId="{EE9D4022-F927-490A-A735-E1213DF157C3}" type="presParOf" srcId="{9E38A435-5FBC-41A9-87DC-7B2CD1F7B424}" destId="{DD3E1729-D63D-4457-A52E-D2B17DCCAA4D}" srcOrd="1" destOrd="0" presId="urn:microsoft.com/office/officeart/2005/8/layout/chevron1"/>
    <dgm:cxn modelId="{1DEF09D2-315C-49CC-AA12-9B23BBE69CD1}" type="presParOf" srcId="{9E38A435-5FBC-41A9-87DC-7B2CD1F7B424}" destId="{E7707D67-B83F-4952-8669-7693C2E0CD14}" srcOrd="2" destOrd="0" presId="urn:microsoft.com/office/officeart/2005/8/layout/chevron1"/>
    <dgm:cxn modelId="{3034D678-CDDE-4A20-BBDC-0F44330235F2}" type="presParOf" srcId="{9E38A435-5FBC-41A9-87DC-7B2CD1F7B424}" destId="{1C79AD8C-78E4-4804-BF85-CFD6385BFE0A}" srcOrd="3" destOrd="0" presId="urn:microsoft.com/office/officeart/2005/8/layout/chevron1"/>
    <dgm:cxn modelId="{682C3B92-9C2B-4231-8977-F0CF11BE8FCA}" type="presParOf" srcId="{9E38A435-5FBC-41A9-87DC-7B2CD1F7B424}" destId="{6FD2DA49-349A-4D0D-9080-F5336909FD26}" srcOrd="4" destOrd="0" presId="urn:microsoft.com/office/officeart/2005/8/layout/chevron1"/>
    <dgm:cxn modelId="{4B4499E9-4721-43B9-94B5-35299843548D}" type="presParOf" srcId="{9E38A435-5FBC-41A9-87DC-7B2CD1F7B424}" destId="{60BF4428-1CD9-4199-9186-51DC816072B5}" srcOrd="5" destOrd="0" presId="urn:microsoft.com/office/officeart/2005/8/layout/chevron1"/>
    <dgm:cxn modelId="{F8BA4C4A-D185-404E-A878-514286E53329}" type="presParOf" srcId="{9E38A435-5FBC-41A9-87DC-7B2CD1F7B424}" destId="{7DC69D8E-CCC1-4018-AD9A-1C703318B319}" srcOrd="6" destOrd="0" presId="urn:microsoft.com/office/officeart/2005/8/layout/chevron1"/>
    <dgm:cxn modelId="{DA1F3EB6-D0AC-4B2A-AD8B-5D89A3DACF1C}" type="presParOf" srcId="{9E38A435-5FBC-41A9-87DC-7B2CD1F7B424}" destId="{5FA5682A-854A-48D9-A535-46F6F40E73B0}" srcOrd="7" destOrd="0" presId="urn:microsoft.com/office/officeart/2005/8/layout/chevron1"/>
    <dgm:cxn modelId="{F4471ED9-E897-4484-A790-D6A92F554F9A}" type="presParOf" srcId="{9E38A435-5FBC-41A9-87DC-7B2CD1F7B424}" destId="{5F2C7C86-794C-41D1-9BFE-07B518A2150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D8B81-6AA4-4EE6-AF91-D185B8B08A75}">
      <dsp:nvSpPr>
        <dsp:cNvPr id="0" name=""/>
        <dsp:cNvSpPr/>
      </dsp:nvSpPr>
      <dsp:spPr>
        <a:xfrm>
          <a:off x="2382" y="485139"/>
          <a:ext cx="2120664" cy="848265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Mikrofon (Front-</a:t>
          </a:r>
          <a:r>
            <a:rPr lang="tr-TR" sz="1400" kern="1200" dirty="0" err="1"/>
            <a:t>end</a:t>
          </a:r>
          <a:r>
            <a:rPr lang="tr-TR" sz="1400" kern="1200" dirty="0"/>
            <a:t> tarafından gelen ses)</a:t>
          </a:r>
        </a:p>
      </dsp:txBody>
      <dsp:txXfrm>
        <a:off x="426515" y="485139"/>
        <a:ext cx="1272399" cy="848265"/>
      </dsp:txXfrm>
    </dsp:sp>
    <dsp:sp modelId="{E7707D67-B83F-4952-8669-7693C2E0CD14}">
      <dsp:nvSpPr>
        <dsp:cNvPr id="0" name=""/>
        <dsp:cNvSpPr/>
      </dsp:nvSpPr>
      <dsp:spPr>
        <a:xfrm>
          <a:off x="1910980" y="485139"/>
          <a:ext cx="2120664" cy="848265"/>
        </a:xfrm>
        <a:prstGeom prst="chevron">
          <a:avLst/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Ön İşleme</a:t>
          </a:r>
        </a:p>
      </dsp:txBody>
      <dsp:txXfrm>
        <a:off x="2335113" y="485139"/>
        <a:ext cx="1272399" cy="848265"/>
      </dsp:txXfrm>
    </dsp:sp>
    <dsp:sp modelId="{6FD2DA49-349A-4D0D-9080-F5336909FD26}">
      <dsp:nvSpPr>
        <dsp:cNvPr id="0" name=""/>
        <dsp:cNvSpPr/>
      </dsp:nvSpPr>
      <dsp:spPr>
        <a:xfrm>
          <a:off x="3819577" y="485139"/>
          <a:ext cx="2120664" cy="848265"/>
        </a:xfrm>
        <a:prstGeom prst="chevron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Sesin Yazıya Çevrilmesi</a:t>
          </a:r>
        </a:p>
      </dsp:txBody>
      <dsp:txXfrm>
        <a:off x="4243710" y="485139"/>
        <a:ext cx="1272399" cy="848265"/>
      </dsp:txXfrm>
    </dsp:sp>
    <dsp:sp modelId="{7DC69D8E-CCC1-4018-AD9A-1C703318B319}">
      <dsp:nvSpPr>
        <dsp:cNvPr id="0" name=""/>
        <dsp:cNvSpPr/>
      </dsp:nvSpPr>
      <dsp:spPr>
        <a:xfrm>
          <a:off x="5728175" y="485139"/>
          <a:ext cx="2120664" cy="848265"/>
        </a:xfrm>
        <a:prstGeom prst="chevron">
          <a:avLst/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Post Process + Kurallar</a:t>
          </a:r>
        </a:p>
      </dsp:txBody>
      <dsp:txXfrm>
        <a:off x="6152308" y="485139"/>
        <a:ext cx="1272399" cy="848265"/>
      </dsp:txXfrm>
    </dsp:sp>
    <dsp:sp modelId="{5F2C7C86-794C-41D1-9BFE-07B518A2150A}">
      <dsp:nvSpPr>
        <dsp:cNvPr id="0" name=""/>
        <dsp:cNvSpPr/>
      </dsp:nvSpPr>
      <dsp:spPr>
        <a:xfrm>
          <a:off x="7636773" y="485139"/>
          <a:ext cx="2120664" cy="848265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Komut (Niyet) İşlemi</a:t>
          </a:r>
        </a:p>
      </dsp:txBody>
      <dsp:txXfrm>
        <a:off x="8060906" y="485139"/>
        <a:ext cx="1272399" cy="848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C17B0-E51C-D7B7-5D69-AFB51451E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01815B-5A48-9EEE-5E19-1838D38C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B2D9C1-5525-91AE-2CC8-617AD897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D51542-2A14-2B52-FE33-1CF33DB3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307B26-213A-2D06-25D1-6D267C84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04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6F4BCF-2E01-CE22-6AC0-6925162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8481351-2785-517A-A556-FF2CF4C0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F561AD-034F-B805-3828-1F303660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5BCB0E-168A-BB08-4923-1546BBB7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FBA54F-888C-7AA0-3D89-08B53C8E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69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2EA84E-2AD3-0FEC-BAB6-098A28F28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AB3F7F-EF3A-EC5B-AB4D-F3FE635E5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02830E-6DE0-972E-1A59-A4566DF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743DAC-97A9-9C8E-D8F7-989542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7615EA-EB9B-7804-78E5-8A1BEA12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87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2B4EFD-291F-E5E8-DA09-D014DE74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65149B-D384-257F-E262-1F7832B3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C7C09B-7F2C-3AC9-D6D4-D4D593AB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532BF8-85B2-1AC6-1611-DDE6176C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468131-CEE9-D6B6-310B-BB4E3CAC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39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4628FD-9E56-DE4E-BCCE-FC69BF1D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3384A7-FC8C-988C-9DC9-89D8B613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C37E50-6CA9-B3CD-5BD5-784A416F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C5B16B-36B6-3C42-DFBD-E598B8E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C9CB81-ADBF-B88F-2DF4-D9FC844C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09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128A89-B5CF-2D36-EBA7-CD82222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53B550-33E7-5A69-DB07-6A6B6BE47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CA745B4-BC9B-4133-28B4-27C2341E6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2905CDA-B220-87A1-6540-1FF20684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20E024-4C32-EDEA-6CF3-CB8569B9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85F80D-09A8-7D41-D788-3734498B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45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4328C-71C9-9333-CB73-49EB13A5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11CA24-30FC-C9F8-B3FC-A863C3B3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E59A597-FE81-B1FB-8E9A-7F8827797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5AB271D-5434-1E18-D6EB-BEF575B27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42D3162-C02F-4822-0A36-440CFE63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AFC19A2-E227-026D-829D-BE36728B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33B6E8-F4B3-FF0E-FD79-60481B48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181FC34-C9BB-5DD9-388F-20ED014C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84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08CFF3-1584-E5BA-0740-385BEB03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FF78E89-0E8C-53D9-6F54-FE59A199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2B5AFC6-D581-9A26-B505-AF5F80E3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541E4F-C5FC-2CEC-1256-C4AEB657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68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69D5ACC-8A3A-BEA4-3910-F4FD5909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B13F933-F0BA-770C-B2C5-1E455466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D934FC0-33EC-AA3B-C9A4-BDF77CF2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586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1C5BEA-438B-7120-BD42-B2D9B063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E2656C-67FC-F571-763D-366A0C1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E052D7B-8ED2-2058-766E-24DC0DFF2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9C84D7-42F4-F0ED-B45F-4290C285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A6FD01-09D0-D2C5-8662-F81F2649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F784EC6-CAA5-FC5D-4886-4ACD37D8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06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15B2D-022B-0F7F-661F-FF230E3A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32F7617-A990-D60F-574E-048E5DC10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62011E9-024B-BF17-CDF9-4460CE0A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1A85563-9B17-5201-9BCA-87F4A8F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308D8A4-840E-8929-A5D9-B3B733FA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DD2DD55-61F6-3160-1DAF-387543A1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43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C805EDF-7A95-BD35-1C03-6965B489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920669-4E4D-555D-FCE3-F5BA2ACD5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C1B007-D41D-CB9B-97D8-4FA5E96A1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72D3-1286-4B28-BEA2-518DA1D8F09D}" type="datetimeFigureOut">
              <a:rPr lang="tr-TR" smtClean="0"/>
              <a:t>11.09.2025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3A69CD-E0CD-12D2-C91C-C583C7339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DEF20-0CB2-2D34-43E9-61D43D4E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770C-9138-42B0-BA0E-E86831DAD2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9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62D8AC-E09C-BC71-3B51-79D153418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28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KONUŞMA TANIMA SİSTEMİ TASARIMI ve GELİŞTİRİLMESİ </a:t>
            </a:r>
            <a:br>
              <a:rPr lang="tr-TR" dirty="0"/>
            </a:br>
            <a:r>
              <a:rPr lang="tr-TR" dirty="0"/>
              <a:t>(Speech-To-Text)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8216F6-68DB-A1C7-D0BA-2F0B123E8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4307"/>
            <a:ext cx="9144000" cy="428787"/>
          </a:xfrm>
        </p:spPr>
        <p:txBody>
          <a:bodyPr/>
          <a:lstStyle/>
          <a:p>
            <a:r>
              <a:rPr lang="tr-TR" dirty="0"/>
              <a:t>Tunahan DÖNER</a:t>
            </a:r>
          </a:p>
        </p:txBody>
      </p:sp>
    </p:spTree>
    <p:extLst>
      <p:ext uri="{BB962C8B-B14F-4D97-AF65-F5344CB8AC3E}">
        <p14:creationId xmlns:p14="http://schemas.microsoft.com/office/powerpoint/2010/main" val="201119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FAC7C7-61DF-5681-ABF1-76B7116C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Mimari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FE15975-C3B7-6F6B-0814-9BD107C0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06" y="1573716"/>
            <a:ext cx="9414588" cy="491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4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B8A96A-37DB-EB67-B302-BBE5B763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Sistemin Akış Şeması ve Dosya Formatı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45D08ECB-3BA2-9B13-C129-E31C22CD5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297078"/>
              </p:ext>
            </p:extLst>
          </p:nvPr>
        </p:nvGraphicFramePr>
        <p:xfrm>
          <a:off x="1216090" y="1484029"/>
          <a:ext cx="9759820" cy="181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66A9D8A-3547-C0D8-26D0-16587863E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21" y="3178449"/>
            <a:ext cx="2631232" cy="3446286"/>
          </a:xfrm>
        </p:spPr>
      </p:pic>
    </p:spTree>
    <p:extLst>
      <p:ext uri="{BB962C8B-B14F-4D97-AF65-F5344CB8AC3E}">
        <p14:creationId xmlns:p14="http://schemas.microsoft.com/office/powerpoint/2010/main" val="39273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870677CE-DBDF-1E9A-270A-AFE7A975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90" y="177282"/>
            <a:ext cx="6885992" cy="64287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7D23052-D1F6-A9D1-B7E2-230130FEC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8" y="251927"/>
            <a:ext cx="6882882" cy="63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1F1AF2-1CE7-926F-4B16-8EA7B2D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Kullandığım Model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FCF6D54-30E0-4515-5546-8E1C7EAEC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08" y="4236270"/>
            <a:ext cx="2607611" cy="145875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85AC99D-A2A5-3B15-19C9-9D4ADC51E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071" y="4236269"/>
            <a:ext cx="2851852" cy="145875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03700BB-E165-51C5-7B63-D1D58ACB427D}"/>
              </a:ext>
            </a:extLst>
          </p:cNvPr>
          <p:cNvSpPr txBox="1"/>
          <p:nvPr/>
        </p:nvSpPr>
        <p:spPr>
          <a:xfrm>
            <a:off x="838200" y="1690688"/>
            <a:ext cx="10915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İlk yaptığım çalışmalarda </a:t>
            </a:r>
            <a:r>
              <a:rPr lang="tr-TR" dirty="0" err="1"/>
              <a:t>Whisper</a:t>
            </a:r>
            <a:r>
              <a:rPr lang="tr-TR" dirty="0"/>
              <a:t> modelinin </a:t>
            </a:r>
            <a:r>
              <a:rPr lang="tr-TR" dirty="0" err="1"/>
              <a:t>tiny</a:t>
            </a:r>
            <a:r>
              <a:rPr lang="tr-TR" dirty="0"/>
              <a:t>, </a:t>
            </a:r>
            <a:r>
              <a:rPr lang="tr-TR" dirty="0" err="1"/>
              <a:t>base</a:t>
            </a:r>
            <a:r>
              <a:rPr lang="tr-TR" dirty="0"/>
              <a:t>, </a:t>
            </a:r>
            <a:r>
              <a:rPr lang="tr-TR" dirty="0" err="1"/>
              <a:t>small</a:t>
            </a:r>
            <a:r>
              <a:rPr lang="tr-TR" dirty="0"/>
              <a:t>, </a:t>
            </a:r>
            <a:r>
              <a:rPr lang="tr-TR" dirty="0" err="1"/>
              <a:t>medium</a:t>
            </a:r>
            <a:r>
              <a:rPr lang="tr-TR" dirty="0"/>
              <a:t> ve </a:t>
            </a:r>
            <a:r>
              <a:rPr lang="tr-TR" dirty="0" err="1"/>
              <a:t>large</a:t>
            </a:r>
            <a:r>
              <a:rPr lang="tr-TR" dirty="0"/>
              <a:t> modellerini denedim. Bu denemelerim bir ses dosyası verilip onu işleyip sonrasında transkript yapılmasıydı ve bu işlem çok uzun sürüyordu. Ve mikrofondan kayıt yapılıp da </a:t>
            </a:r>
            <a:r>
              <a:rPr lang="tr-TR" dirty="0" err="1"/>
              <a:t>whisper</a:t>
            </a:r>
            <a:r>
              <a:rPr lang="tr-TR" dirty="0"/>
              <a:t> modeline verilip çıktı beklemek çok daha uzun bir süre oluyordu. Ardından araştırmalarım sonucunda optimize edilen </a:t>
            </a:r>
            <a:r>
              <a:rPr lang="tr-TR" dirty="0" err="1"/>
              <a:t>faster-whisper</a:t>
            </a:r>
            <a:r>
              <a:rPr lang="tr-TR" dirty="0"/>
              <a:t> modelini kullandığımda sürenin gözle görülür şekilde kısaldığını fark edince </a:t>
            </a:r>
            <a:r>
              <a:rPr lang="tr-TR" dirty="0" err="1"/>
              <a:t>faster-whisper</a:t>
            </a:r>
            <a:r>
              <a:rPr lang="tr-TR" dirty="0"/>
              <a:t> modelini kullandım. Bu model özel olarak </a:t>
            </a:r>
            <a:r>
              <a:rPr lang="tr-TR" dirty="0" err="1"/>
              <a:t>GPU’da</a:t>
            </a:r>
            <a:r>
              <a:rPr lang="tr-TR" dirty="0"/>
              <a:t> large-v3 modeli için optimize edilmiş modeldir. Fakat </a:t>
            </a:r>
            <a:r>
              <a:rPr lang="tr-TR" dirty="0" err="1"/>
              <a:t>medium</a:t>
            </a:r>
            <a:r>
              <a:rPr lang="tr-TR" dirty="0"/>
              <a:t> modelinde de </a:t>
            </a:r>
            <a:r>
              <a:rPr lang="tr-TR" dirty="0" err="1"/>
              <a:t>whisper</a:t>
            </a:r>
            <a:r>
              <a:rPr lang="tr-TR" dirty="0"/>
              <a:t> modeline göre daha hızlı cevap vermektedir.</a:t>
            </a:r>
          </a:p>
        </p:txBody>
      </p:sp>
    </p:spTree>
    <p:extLst>
      <p:ext uri="{BB962C8B-B14F-4D97-AF65-F5344CB8AC3E}">
        <p14:creationId xmlns:p14="http://schemas.microsoft.com/office/powerpoint/2010/main" val="300789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6EFFF4-E03E-5F39-7BE4-45690DA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5E18451-AAE3-2CC2-5C6B-4CF26B16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1320869"/>
            <a:ext cx="10748865" cy="53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723BB9-0303-5BBD-6706-3B2FA581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Servis (V1)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1649CC-DC05-5452-3BE3-A6BB2854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/>
              <a:t>Protokol =&gt; HTTP: Servisimiz, istemcilerle (kullanıcı arayüzü, mobil uygulama vb.) iletişim kurmak için evrensel bir standart olan HTTP protokolünü kullanmaktadır. Bu sayede her platformdan kolayca erişilebilir bir yapı oluşturdum.</a:t>
            </a:r>
          </a:p>
          <a:p>
            <a:pPr marL="0" indent="0">
              <a:buNone/>
            </a:pPr>
            <a:r>
              <a:rPr lang="tr-TR" dirty="0"/>
              <a:t>Uygulama Çatısı (Framework) =&gt; </a:t>
            </a:r>
            <a:r>
              <a:rPr lang="tr-TR" dirty="0" err="1"/>
              <a:t>Flask</a:t>
            </a:r>
            <a:r>
              <a:rPr lang="tr-TR" dirty="0"/>
              <a:t> (</a:t>
            </a:r>
            <a:r>
              <a:rPr lang="tr-TR" dirty="0" err="1"/>
              <a:t>RestAPI</a:t>
            </a:r>
            <a:r>
              <a:rPr lang="tr-TR" dirty="0"/>
              <a:t>): Gelen istekleri karşılamak, iş mantığını (örneğin ses dosyasını alıp modele göndermek) çalıştırmak ve istemciye cevap döndürmek. Kısacası uygulamamızın beyni görevini görüyor.</a:t>
            </a:r>
          </a:p>
          <a:p>
            <a:pPr marL="0" indent="0">
              <a:buNone/>
            </a:pPr>
            <a:r>
              <a:rPr lang="tr-TR" dirty="0"/>
              <a:t>Sunucu (Server) =&gt; </a:t>
            </a:r>
            <a:r>
              <a:rPr lang="tr-TR" dirty="0" err="1"/>
              <a:t>Waitress</a:t>
            </a:r>
            <a:r>
              <a:rPr lang="tr-TR" dirty="0"/>
              <a:t>: </a:t>
            </a:r>
            <a:r>
              <a:rPr lang="tr-TR" dirty="0" err="1"/>
              <a:t>Flask'ın</a:t>
            </a:r>
            <a:r>
              <a:rPr lang="tr-TR" dirty="0"/>
              <a:t> kendi geliştirme sunucusu canlı ortam (</a:t>
            </a:r>
            <a:r>
              <a:rPr lang="tr-TR" dirty="0" err="1"/>
              <a:t>production</a:t>
            </a:r>
            <a:r>
              <a:rPr lang="tr-TR" dirty="0"/>
              <a:t>) için uygun değildir. Bu nedenle, projemizi güvenli ve performanslı bir şekilde yayınlamak için </a:t>
            </a:r>
            <a:r>
              <a:rPr lang="tr-TR" dirty="0" err="1"/>
              <a:t>Waitress</a:t>
            </a:r>
            <a:r>
              <a:rPr lang="tr-TR" dirty="0"/>
              <a:t> adında bir WSGI (Web Server Gateway </a:t>
            </a:r>
            <a:r>
              <a:rPr lang="tr-TR" dirty="0" err="1"/>
              <a:t>Interface</a:t>
            </a:r>
            <a:r>
              <a:rPr lang="tr-TR" dirty="0"/>
              <a:t>) sunucusu kullandım. Aynı anda birden çok isteği yöneterek </a:t>
            </a:r>
            <a:r>
              <a:rPr lang="tr-TR" dirty="0" err="1"/>
              <a:t>multithreading</a:t>
            </a:r>
            <a:r>
              <a:rPr lang="tr-TR" dirty="0"/>
              <a:t> bir yapı oluşturuyor sistemime.</a:t>
            </a:r>
          </a:p>
        </p:txBody>
      </p:sp>
    </p:spTree>
    <p:extLst>
      <p:ext uri="{BB962C8B-B14F-4D97-AF65-F5344CB8AC3E}">
        <p14:creationId xmlns:p14="http://schemas.microsoft.com/office/powerpoint/2010/main" val="39117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52D81E-5A66-FCDA-1D87-2E68080E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Servis (V2)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A15F6-B49F-64AB-A2D9-6486FF0B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Protokoller =&gt; WebSocket + HTTP (Hibrit Yaklaşım): Servisimiz, canlı deşifre için ses paketlerinin anlık ve çift yönlü iletimini sağlayan WebSocket ile kayıtlı dosyaların tek seferde yüklendiği standart HTTP protokolünü birleştirir; bu hibrit yapı, uygulamamıza hem gerçek zamanlı akış hem de toplu işlem esnekliği kazandırır.</a:t>
            </a:r>
          </a:p>
          <a:p>
            <a:pPr marL="0" indent="0">
              <a:buNone/>
            </a:pPr>
            <a:r>
              <a:rPr lang="tr-TR" dirty="0"/>
              <a:t>Uygulama Çatısı (Framework) =&gt; </a:t>
            </a:r>
            <a:r>
              <a:rPr lang="tr-TR" dirty="0" err="1"/>
              <a:t>FastAPI</a:t>
            </a:r>
            <a:r>
              <a:rPr lang="tr-TR" dirty="0"/>
              <a:t>: Asenkron yapısı sayesinde yüksek performans sunan ve hem WebSocket hem de </a:t>
            </a:r>
            <a:r>
              <a:rPr lang="tr-TR" dirty="0" err="1"/>
              <a:t>RestAPI'leri</a:t>
            </a:r>
            <a:r>
              <a:rPr lang="tr-TR" dirty="0"/>
              <a:t> doğal olarak destekleyen </a:t>
            </a:r>
            <a:r>
              <a:rPr lang="tr-TR" dirty="0" err="1"/>
              <a:t>FastAPI'yi</a:t>
            </a:r>
            <a:r>
              <a:rPr lang="tr-TR" dirty="0"/>
              <a:t> kullandık; bu sayede gelen anlık ses paketlerini ve toplu dosya isteklerini aynı anda, birbirini bloklamadan verimli bir şekilde yöneten modern bir uygulama beyni oluşturduk.</a:t>
            </a:r>
          </a:p>
          <a:p>
            <a:pPr marL="0" indent="0">
              <a:buNone/>
            </a:pPr>
            <a:r>
              <a:rPr lang="tr-TR" dirty="0"/>
              <a:t>Sunucu (Server) =&gt; </a:t>
            </a:r>
            <a:r>
              <a:rPr lang="tr-TR" dirty="0" err="1"/>
              <a:t>Uvicorn</a:t>
            </a:r>
            <a:r>
              <a:rPr lang="tr-TR" dirty="0"/>
              <a:t>: </a:t>
            </a:r>
            <a:r>
              <a:rPr lang="tr-TR" dirty="0" err="1"/>
              <a:t>FastAPI</a:t>
            </a:r>
            <a:r>
              <a:rPr lang="tr-TR" dirty="0"/>
              <a:t> gibi asenkron (ASGI) uygulamaları canlı ortama taşımak için tasarlanmış yüksek hızlı bir sunucu olan </a:t>
            </a:r>
            <a:r>
              <a:rPr lang="tr-TR" dirty="0" err="1"/>
              <a:t>Uvicorn'u</a:t>
            </a:r>
            <a:r>
              <a:rPr lang="tr-TR" dirty="0"/>
              <a:t> tercih ettik; bu sayede </a:t>
            </a:r>
            <a:r>
              <a:rPr lang="tr-TR" dirty="0" err="1"/>
              <a:t>FastAPI'nin</a:t>
            </a:r>
            <a:r>
              <a:rPr lang="tr-TR" dirty="0"/>
              <a:t> asenkron yeteneklerinden tam olarak faydalanarak, düşük gecikme ile çok sayıda eş zamanlı bağlantıyı stabil bir şekilde yöneten bir altyapı kurduk.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39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B7CCBD-787C-7283-B7A6-B7BC283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3127C0-0326-C28E-67A5-5F7D1E93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430</Words>
  <Application>Microsoft Office PowerPoint</Application>
  <PresentationFormat>Geniş ekran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KONUŞMA TANIMA SİSTEMİ TASARIMI ve GELİŞTİRİLMESİ  (Speech-To-Text)</vt:lpstr>
      <vt:lpstr>Ana Mimari</vt:lpstr>
      <vt:lpstr>Sistemin Akış Şeması ve Dosya Formatı</vt:lpstr>
      <vt:lpstr>PowerPoint Sunusu</vt:lpstr>
      <vt:lpstr>Kullandığım Model</vt:lpstr>
      <vt:lpstr>Bellek Yönetimi</vt:lpstr>
      <vt:lpstr>Servis (V1)</vt:lpstr>
      <vt:lpstr>Servis (V2)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Tunahan DÖNER</dc:creator>
  <cp:lastModifiedBy>Tunahan DÖNER</cp:lastModifiedBy>
  <cp:revision>3</cp:revision>
  <dcterms:created xsi:type="dcterms:W3CDTF">2025-09-11T18:01:49Z</dcterms:created>
  <dcterms:modified xsi:type="dcterms:W3CDTF">2025-09-11T20:44:44Z</dcterms:modified>
</cp:coreProperties>
</file>