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1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09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6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60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41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60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71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9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7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00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1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87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4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76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68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0B3F-2176-4ACF-B6A4-5E73A3F2E15A}" type="datetimeFigureOut">
              <a:rPr lang="nl-NL" smtClean="0"/>
              <a:t>21-7-2022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44F824-587F-4A55-8A29-48D3ABA027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1C8F3-58EE-48B6-004D-FFAF89C1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922" y="4019955"/>
            <a:ext cx="5470690" cy="1338184"/>
          </a:xfrm>
        </p:spPr>
        <p:txBody>
          <a:bodyPr>
            <a:normAutofit fontScale="90000"/>
          </a:bodyPr>
          <a:lstStyle/>
          <a:p>
            <a:r>
              <a:rPr lang="tr-TR" sz="9800" b="1" i="1" dirty="0">
                <a:solidFill>
                  <a:srgbClr val="FF0000"/>
                </a:solidFill>
              </a:rPr>
              <a:t>LabSense</a:t>
            </a:r>
            <a:endParaRPr lang="nl-NL" sz="6600" b="1" i="1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34DF4E-96E3-A559-3EE5-2328B1D90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867" y="831557"/>
            <a:ext cx="3550763" cy="1073657"/>
          </a:xfrm>
        </p:spPr>
        <p:txBody>
          <a:bodyPr>
            <a:normAutofit fontScale="92500" lnSpcReduction="10000"/>
          </a:bodyPr>
          <a:lstStyle/>
          <a:p>
            <a:r>
              <a:rPr lang="tr-TR" sz="1800" b="0" i="0" u="none" strike="noStrike" baseline="0" dirty="0">
                <a:solidFill>
                  <a:srgbClr val="C10000"/>
                </a:solidFill>
                <a:latin typeface="CIDFont+F5"/>
              </a:rPr>
              <a:t>Yazılım Geliştirme Projesi</a:t>
            </a:r>
          </a:p>
          <a:p>
            <a:r>
              <a:rPr lang="tr-TR" sz="1800" b="0" i="0" u="none" strike="noStrike" baseline="0" dirty="0">
                <a:solidFill>
                  <a:srgbClr val="C10000"/>
                </a:solidFill>
                <a:latin typeface="CIDFont+F5"/>
              </a:rPr>
              <a:t>Bilgi Teknolojileri Sertifika Programı</a:t>
            </a:r>
          </a:p>
          <a:p>
            <a:r>
              <a:rPr lang="tr-TR" sz="1800" b="0" i="0" u="none" strike="noStrike" baseline="0" dirty="0">
                <a:solidFill>
                  <a:srgbClr val="C10000"/>
                </a:solidFill>
                <a:latin typeface="CIDFont+F5"/>
              </a:rPr>
              <a:t>İDEA: ODTÜ Sanal Kampüsü</a:t>
            </a:r>
            <a:endParaRPr lang="tr-TR" dirty="0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81D88BD5-3EDF-73B0-4B4C-C6462D3F0919}"/>
              </a:ext>
            </a:extLst>
          </p:cNvPr>
          <p:cNvSpPr txBox="1">
            <a:spLocks/>
          </p:cNvSpPr>
          <p:nvPr/>
        </p:nvSpPr>
        <p:spPr>
          <a:xfrm>
            <a:off x="8776354" y="831557"/>
            <a:ext cx="1948207" cy="107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10000"/>
                </a:solidFill>
                <a:latin typeface="CIDFont+F5"/>
              </a:rPr>
              <a:t>Haz</a:t>
            </a:r>
            <a:r>
              <a:rPr lang="tr-TR" dirty="0">
                <a:solidFill>
                  <a:srgbClr val="C10000"/>
                </a:solidFill>
                <a:latin typeface="CIDFont+F5"/>
              </a:rPr>
              <a:t>ırlayanlar:</a:t>
            </a:r>
            <a:endParaRPr lang="en-US" dirty="0">
              <a:solidFill>
                <a:srgbClr val="C10000"/>
              </a:solidFill>
              <a:latin typeface="CIDFont+F5"/>
            </a:endParaRPr>
          </a:p>
          <a:p>
            <a:r>
              <a:rPr lang="tr-TR" dirty="0">
                <a:solidFill>
                  <a:srgbClr val="C10000"/>
                </a:solidFill>
                <a:latin typeface="CIDFont+F5"/>
              </a:rPr>
              <a:t>*Tunahan KANBAK</a:t>
            </a:r>
          </a:p>
          <a:p>
            <a:r>
              <a:rPr lang="tr-TR" dirty="0">
                <a:solidFill>
                  <a:srgbClr val="C10000"/>
                </a:solidFill>
                <a:latin typeface="CIDFont+F5"/>
              </a:rPr>
              <a:t>*Murat UYANIK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90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C5365-84D5-E3A0-DC84-B37AF7AE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401" y="2292653"/>
            <a:ext cx="7361780" cy="1280890"/>
          </a:xfrm>
        </p:spPr>
        <p:txBody>
          <a:bodyPr>
            <a:normAutofit fontScale="90000"/>
          </a:bodyPr>
          <a:lstStyle/>
          <a:p>
            <a:r>
              <a:rPr lang="tr-TR" sz="8000" dirty="0">
                <a:solidFill>
                  <a:srgbClr val="FF0000"/>
                </a:solidFill>
              </a:rPr>
              <a:t>Teşekkürler</a:t>
            </a:r>
            <a:endParaRPr lang="nl-NL" sz="8000" dirty="0">
              <a:solidFill>
                <a:srgbClr val="FF0000"/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2C5AD018-B712-146C-45A1-F1FA8DDAFE73}"/>
              </a:ext>
            </a:extLst>
          </p:cNvPr>
          <p:cNvSpPr txBox="1">
            <a:spLocks/>
          </p:cNvSpPr>
          <p:nvPr/>
        </p:nvSpPr>
        <p:spPr>
          <a:xfrm>
            <a:off x="8512405" y="4949073"/>
            <a:ext cx="2504388" cy="868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solidFill>
                  <a:srgbClr val="C10000"/>
                </a:solidFill>
                <a:latin typeface="CIDFont+F5"/>
              </a:rPr>
              <a:t>Tunahan KANBAK</a:t>
            </a:r>
          </a:p>
          <a:p>
            <a:r>
              <a:rPr lang="tr-TR" sz="2400" dirty="0">
                <a:solidFill>
                  <a:srgbClr val="C10000"/>
                </a:solidFill>
                <a:latin typeface="CIDFont+F5"/>
              </a:rPr>
              <a:t>Murat UYANIK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692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16CFD-E77A-E80C-2A0A-FDC8FA1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350"/>
          </a:xfrm>
        </p:spPr>
        <p:txBody>
          <a:bodyPr>
            <a:noAutofit/>
          </a:bodyPr>
          <a:lstStyle/>
          <a:p>
            <a:r>
              <a:rPr lang="tr-TR" sz="4400" dirty="0" err="1">
                <a:solidFill>
                  <a:srgbClr val="FF0000"/>
                </a:solidFill>
              </a:rPr>
              <a:t>Outline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56A39-6DD4-559E-D1CD-F14C695D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602" y="1668544"/>
            <a:ext cx="8915400" cy="4044715"/>
          </a:xfrm>
        </p:spPr>
        <p:txBody>
          <a:bodyPr>
            <a:normAutofit lnSpcReduction="10000"/>
          </a:bodyPr>
          <a:lstStyle/>
          <a:p>
            <a:r>
              <a:rPr lang="tr-TR" sz="3200" dirty="0"/>
              <a:t>Projenin Tanımı</a:t>
            </a:r>
          </a:p>
          <a:p>
            <a:r>
              <a:rPr lang="tr-TR" sz="3200" dirty="0"/>
              <a:t>Projenin Gerçekleştirimi</a:t>
            </a:r>
          </a:p>
          <a:p>
            <a:r>
              <a:rPr lang="tr-TR" sz="3200" dirty="0"/>
              <a:t>ER-Diyagram</a:t>
            </a:r>
          </a:p>
          <a:p>
            <a:r>
              <a:rPr lang="tr-TR" sz="3200" dirty="0"/>
              <a:t>Kullanım Durumu Diyagramı</a:t>
            </a:r>
          </a:p>
          <a:p>
            <a:r>
              <a:rPr lang="tr-TR" sz="3200" dirty="0"/>
              <a:t>Sistem Mimarisi</a:t>
            </a:r>
          </a:p>
          <a:p>
            <a:r>
              <a:rPr lang="tr-TR" sz="3200" dirty="0"/>
              <a:t>İş bölümü</a:t>
            </a:r>
          </a:p>
          <a:p>
            <a:r>
              <a:rPr lang="tr-TR" sz="3200" dirty="0"/>
              <a:t>Demo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7569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16CFD-E77A-E80C-2A0A-FDC8FA1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20" y="580103"/>
            <a:ext cx="8911687" cy="733350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FF0000"/>
                </a:solidFill>
              </a:rPr>
              <a:t>Projenin Tanımı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56A39-6DD4-559E-D1CD-F14C695D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17715"/>
            <a:ext cx="9502269" cy="4393507"/>
          </a:xfrm>
        </p:spPr>
        <p:txBody>
          <a:bodyPr>
            <a:normAutofit/>
          </a:bodyPr>
          <a:lstStyle/>
          <a:p>
            <a:pPr algn="l"/>
            <a:r>
              <a:rPr lang="tr-TR" sz="2400" dirty="0">
                <a:latin typeface="CIDFont+F5"/>
              </a:rPr>
              <a:t>M</a:t>
            </a:r>
            <a:r>
              <a:rPr lang="nl-NL" sz="2400" b="0" i="0" u="none" strike="noStrike" baseline="0" dirty="0" err="1">
                <a:latin typeface="CIDFont+F5"/>
              </a:rPr>
              <a:t>üşteriler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ile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laboratuvar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arasındaki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iletişimi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sağlayacak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bir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veri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nl-NL" sz="2400" b="0" i="0" u="none" strike="noStrike" baseline="0" dirty="0" err="1">
                <a:latin typeface="CIDFont+F5"/>
              </a:rPr>
              <a:t>tabanı</a:t>
            </a:r>
            <a:r>
              <a:rPr lang="tr-TR" sz="2400" b="0" i="0" u="none" strike="noStrike" baseline="0" dirty="0">
                <a:latin typeface="CIDFont+F5"/>
              </a:rPr>
              <a:t> </a:t>
            </a:r>
          </a:p>
          <a:p>
            <a:pPr algn="l"/>
            <a:r>
              <a:rPr lang="nl-NL" sz="2400" b="0" i="0" u="none" strike="noStrike" baseline="0" dirty="0" err="1">
                <a:latin typeface="CIDFont+F5"/>
              </a:rPr>
              <a:t>Müşteriler</a:t>
            </a:r>
            <a:endParaRPr lang="nl-NL" sz="2400" b="0" i="0" u="none" strike="noStrike" baseline="0" dirty="0">
              <a:latin typeface="CIDFont+F5"/>
            </a:endParaRPr>
          </a:p>
          <a:p>
            <a:pPr marL="0" indent="0" algn="l">
              <a:buNone/>
            </a:pPr>
            <a:r>
              <a:rPr lang="nl-NL" sz="2400" dirty="0">
                <a:latin typeface="CIDFont+F5"/>
                <a:sym typeface="Wingdings" panose="05000000000000000000" pitchFamily="2" charset="2"/>
              </a:rPr>
              <a:t>		</a:t>
            </a:r>
            <a:r>
              <a:rPr lang="tr-TR" sz="2000" dirty="0">
                <a:latin typeface="CIDFont+F5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IDFont+F5"/>
                <a:sym typeface="Wingdings" panose="05000000000000000000" pitchFamily="2" charset="2"/>
              </a:rPr>
              <a:t> </a:t>
            </a:r>
            <a:r>
              <a:rPr lang="tr-TR" sz="2000" dirty="0">
                <a:latin typeface="CIDFont+F5"/>
                <a:sym typeface="Wingdings" panose="05000000000000000000" pitchFamily="2" charset="2"/>
              </a:rPr>
              <a:t>İ</a:t>
            </a:r>
            <a:r>
              <a:rPr lang="nl-NL" sz="2000" dirty="0">
                <a:latin typeface="CIDFont+F5"/>
              </a:rPr>
              <a:t>ki </a:t>
            </a:r>
            <a:r>
              <a:rPr lang="nl-NL" sz="2000" dirty="0" err="1">
                <a:latin typeface="CIDFont+F5"/>
              </a:rPr>
              <a:t>farklı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deney</a:t>
            </a:r>
            <a:r>
              <a:rPr lang="nl-NL" sz="2000" dirty="0">
                <a:latin typeface="CIDFont+F5"/>
              </a:rPr>
              <a:t> tipi </a:t>
            </a:r>
            <a:r>
              <a:rPr lang="nl-NL" sz="2000" dirty="0" err="1">
                <a:latin typeface="CIDFont+F5"/>
              </a:rPr>
              <a:t>için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deney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taleplerini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girebilecek</a:t>
            </a:r>
            <a:endParaRPr lang="tr-TR" sz="2000" dirty="0">
              <a:latin typeface="CIDFont+F5"/>
            </a:endParaRPr>
          </a:p>
          <a:p>
            <a:pPr marL="457200" lvl="1" indent="0">
              <a:buNone/>
            </a:pPr>
            <a:r>
              <a:rPr lang="en-US" sz="2000" dirty="0">
                <a:latin typeface="CIDFont+F5"/>
                <a:sym typeface="Wingdings" panose="05000000000000000000" pitchFamily="2" charset="2"/>
              </a:rPr>
              <a:t>	</a:t>
            </a:r>
            <a:r>
              <a:rPr lang="tr-TR" sz="2000" dirty="0">
                <a:latin typeface="CIDFont+F5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IDFont+F5"/>
                <a:sym typeface="Wingdings" panose="05000000000000000000" pitchFamily="2" charset="2"/>
              </a:rPr>
              <a:t> </a:t>
            </a:r>
            <a:r>
              <a:rPr lang="tr-TR" sz="2000" dirty="0">
                <a:latin typeface="CIDFont+F5"/>
              </a:rPr>
              <a:t>D</a:t>
            </a:r>
            <a:r>
              <a:rPr lang="nl-NL" sz="2000" dirty="0" err="1">
                <a:latin typeface="CIDFont+F5"/>
              </a:rPr>
              <a:t>eney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sonuçları</a:t>
            </a:r>
            <a:r>
              <a:rPr lang="nl-NL" sz="2000" dirty="0">
                <a:latin typeface="CIDFont+F5"/>
              </a:rPr>
              <a:t> </a:t>
            </a:r>
            <a:r>
              <a:rPr lang="tr-TR" sz="2000" dirty="0">
                <a:latin typeface="CIDFont+F5"/>
              </a:rPr>
              <a:t>için kolaylıkla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görüntüleme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ve</a:t>
            </a:r>
            <a:r>
              <a:rPr lang="nl-NL" sz="2000" dirty="0">
                <a:latin typeface="CIDFont+F5"/>
              </a:rPr>
              <a:t> </a:t>
            </a:r>
            <a:r>
              <a:rPr lang="nl-NL" sz="2000" dirty="0" err="1">
                <a:latin typeface="CIDFont+F5"/>
              </a:rPr>
              <a:t>kıyaslama</a:t>
            </a:r>
            <a:endParaRPr lang="tr-TR" sz="2000" dirty="0">
              <a:latin typeface="CIDFont+F5"/>
            </a:endParaRPr>
          </a:p>
          <a:p>
            <a:pPr algn="l"/>
            <a:r>
              <a:rPr lang="tr-TR" sz="2400" b="0" i="0" u="none" strike="noStrike" baseline="0" dirty="0">
                <a:latin typeface="CIDFont+F5"/>
              </a:rPr>
              <a:t>Laboratuvar</a:t>
            </a:r>
            <a:r>
              <a:rPr lang="nl-NL" sz="2400" b="0" i="0" u="none" strike="noStrike" baseline="0" dirty="0">
                <a:latin typeface="CIDFont+F5"/>
              </a:rPr>
              <a:t> </a:t>
            </a:r>
            <a:r>
              <a:rPr lang="tr-TR" sz="2400" b="0" i="0" u="none" strike="noStrike" baseline="0" dirty="0">
                <a:latin typeface="CIDFont+F5"/>
              </a:rPr>
              <a:t>çalışanları</a:t>
            </a:r>
          </a:p>
          <a:p>
            <a:pPr marL="0" indent="0" algn="l">
              <a:buNone/>
            </a:pPr>
            <a:r>
              <a:rPr lang="nl-NL" sz="2400" dirty="0">
                <a:latin typeface="CIDFont+F5"/>
                <a:sym typeface="Wingdings" panose="05000000000000000000" pitchFamily="2" charset="2"/>
              </a:rPr>
              <a:t>		</a:t>
            </a:r>
            <a:r>
              <a:rPr lang="nl-NL" sz="2000" b="0" i="0" u="none" strike="noStrike" baseline="0" dirty="0">
                <a:latin typeface="CIDFont+F5"/>
                <a:sym typeface="Wingdings" panose="05000000000000000000" pitchFamily="2" charset="2"/>
              </a:rPr>
              <a:t></a:t>
            </a:r>
            <a:r>
              <a:rPr lang="tr-TR" sz="2000" dirty="0">
                <a:latin typeface="CIDFont+F5"/>
              </a:rPr>
              <a:t>yapmış oldukları deneyleri kendileri için hazırlanmış arayüz 							üzerinden veri tabanına </a:t>
            </a:r>
            <a:r>
              <a:rPr lang="tr-TR" sz="2000" b="0" i="0" u="none" strike="noStrike" baseline="0" dirty="0">
                <a:latin typeface="CIDFont+F5"/>
              </a:rPr>
              <a:t>girme</a:t>
            </a:r>
            <a:endParaRPr lang="nl-NL" sz="2200" dirty="0"/>
          </a:p>
        </p:txBody>
      </p:sp>
      <p:pic>
        <p:nvPicPr>
          <p:cNvPr id="1028" name="Picture 4" descr="Müşteri sadakati ve müşteri memnuniyeti nasıl sağlanır?">
            <a:extLst>
              <a:ext uri="{FF2B5EF4-FFF2-40B4-BE49-F238E27FC236}">
                <a16:creationId xmlns:a16="http://schemas.microsoft.com/office/drawing/2014/main" id="{B99D5EAD-4F25-FD41-D1B8-AC55BD5D4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97" y="2101175"/>
            <a:ext cx="1920748" cy="12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Ürün Veri Girişi">
            <a:extLst>
              <a:ext uri="{FF2B5EF4-FFF2-40B4-BE49-F238E27FC236}">
                <a16:creationId xmlns:a16="http://schemas.microsoft.com/office/drawing/2014/main" id="{88EAD454-BF9E-D695-CBEA-EF3E6711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24" y="4315269"/>
            <a:ext cx="2398273" cy="134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0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16CFD-E77A-E80C-2A0A-FDC8FA1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659" y="589188"/>
            <a:ext cx="8911687" cy="733350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FF0000"/>
                </a:solidFill>
              </a:rPr>
              <a:t>Projenin Gerçekleştirimi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56A39-6DD4-559E-D1CD-F14C695DA2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592925" y="1706252"/>
            <a:ext cx="8915400" cy="43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         </a:t>
            </a:r>
            <a:r>
              <a:rPr lang="tr-TR" sz="2400" dirty="0"/>
              <a:t> </a:t>
            </a:r>
            <a:r>
              <a:rPr lang="en-US" sz="2400" dirty="0"/>
              <a:t>                       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tr-TR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lvl="5"/>
            <a:r>
              <a:rPr lang="tr-TR" sz="2400" dirty="0" err="1"/>
              <a:t>Veritabanı</a:t>
            </a:r>
            <a:r>
              <a:rPr lang="nl-NL" sz="2400" dirty="0"/>
              <a:t> </a:t>
            </a:r>
            <a:r>
              <a:rPr lang="tr-TR" sz="2400" dirty="0"/>
              <a:t>kontrolü</a:t>
            </a:r>
            <a:r>
              <a:rPr lang="nl-NL" sz="2400" dirty="0"/>
              <a:t> </a:t>
            </a:r>
            <a:r>
              <a:rPr lang="nl-NL" sz="2400" dirty="0">
                <a:sym typeface="Wingdings" panose="05000000000000000000" pitchFamily="2" charset="2"/>
              </a:rPr>
              <a:t> </a:t>
            </a:r>
            <a:endParaRPr lang="tr-TR" sz="2400" dirty="0">
              <a:sym typeface="Wingdings" panose="05000000000000000000" pitchFamily="2" charset="2"/>
            </a:endParaRPr>
          </a:p>
          <a:p>
            <a:endParaRPr lang="tr-TR" sz="2400" dirty="0">
              <a:sym typeface="Wingdings" panose="05000000000000000000" pitchFamily="2" charset="2"/>
            </a:endParaRPr>
          </a:p>
          <a:p>
            <a:r>
              <a:rPr lang="tr-TR" sz="2400" dirty="0"/>
              <a:t>Yazılım dili </a:t>
            </a:r>
            <a:r>
              <a:rPr lang="tr-TR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tr-TR" sz="2400" dirty="0">
              <a:sym typeface="Wingdings" panose="05000000000000000000" pitchFamily="2" charset="2"/>
            </a:endParaRPr>
          </a:p>
          <a:p>
            <a:endParaRPr lang="tr-TR" sz="2400" dirty="0">
              <a:sym typeface="Wingdings" panose="05000000000000000000" pitchFamily="2" charset="2"/>
            </a:endParaRPr>
          </a:p>
          <a:p>
            <a:pPr lvl="5"/>
            <a:r>
              <a:rPr lang="nl-NL" sz="2400" dirty="0"/>
              <a:t>Web </a:t>
            </a:r>
            <a:r>
              <a:rPr lang="tr-TR" sz="2400" dirty="0"/>
              <a:t>arayüzü</a:t>
            </a:r>
            <a:r>
              <a:rPr lang="nl-NL" sz="2400" dirty="0"/>
              <a:t> </a:t>
            </a:r>
            <a:r>
              <a:rPr lang="nl-NL" sz="2400" dirty="0">
                <a:sym typeface="Wingdings" panose="05000000000000000000" pitchFamily="2" charset="2"/>
              </a:rPr>
              <a:t></a:t>
            </a:r>
            <a:endParaRPr lang="tr-TR" sz="1600" dirty="0"/>
          </a:p>
        </p:txBody>
      </p:sp>
      <p:pic>
        <p:nvPicPr>
          <p:cNvPr id="2050" name="Picture 2" descr="Heidi SQL ile veritabanı yedeği nasıl alınır? | Natro">
            <a:extLst>
              <a:ext uri="{FF2B5EF4-FFF2-40B4-BE49-F238E27FC236}">
                <a16:creationId xmlns:a16="http://schemas.microsoft.com/office/drawing/2014/main" id="{8CD2EB05-54EA-7956-98A9-951CB4923A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96" y="1997351"/>
            <a:ext cx="2610795" cy="8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 reasons why Python is the future programming language - ICTSlab">
            <a:extLst>
              <a:ext uri="{FF2B5EF4-FFF2-40B4-BE49-F238E27FC236}">
                <a16:creationId xmlns:a16="http://schemas.microsoft.com/office/drawing/2014/main" id="{93BCB68C-DE4F-C5F9-C6C4-F1742CAA45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38" y="4295773"/>
            <a:ext cx="2150724" cy="8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amp Server Kurulumu - Wamp Server Nedir? - Mustafa AZAK">
            <a:extLst>
              <a:ext uri="{FF2B5EF4-FFF2-40B4-BE49-F238E27FC236}">
                <a16:creationId xmlns:a16="http://schemas.microsoft.com/office/drawing/2014/main" id="{A40B04C4-1BDB-E9BE-8850-47031B1974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3" y="3281517"/>
            <a:ext cx="1681264" cy="9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PIDS + Plotly Dash | RAPIDS">
            <a:extLst>
              <a:ext uri="{FF2B5EF4-FFF2-40B4-BE49-F238E27FC236}">
                <a16:creationId xmlns:a16="http://schemas.microsoft.com/office/drawing/2014/main" id="{9B300E82-CBFA-DC91-EB95-94361145D2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35" y="4817947"/>
            <a:ext cx="3361679" cy="16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 RDS for MySQL – Amazon Web Services (AWS)">
            <a:extLst>
              <a:ext uri="{FF2B5EF4-FFF2-40B4-BE49-F238E27FC236}">
                <a16:creationId xmlns:a16="http://schemas.microsoft.com/office/drawing/2014/main" id="{7C51B24B-03E6-3496-F49D-77C7EF656D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627" y="1996481"/>
            <a:ext cx="1658784" cy="8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ECA238E-F0CD-E27E-1D79-33E11930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2" y="1451728"/>
            <a:ext cx="8732926" cy="5056176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F3DA136A-8D75-4BF6-F807-3A31673D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06" y="606560"/>
            <a:ext cx="8911687" cy="733350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FF0000"/>
                </a:solidFill>
              </a:rPr>
              <a:t>ER Diyagram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4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3A3AB2D-1A40-7409-1D2D-505E84155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2" t="7120" r="23350" b="22636"/>
          <a:stretch/>
        </p:blipFill>
        <p:spPr>
          <a:xfrm>
            <a:off x="2976664" y="1391055"/>
            <a:ext cx="7568119" cy="493543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5F8AC0FD-EB06-6072-452E-C8D1EBE5C01F}"/>
              </a:ext>
            </a:extLst>
          </p:cNvPr>
          <p:cNvSpPr txBox="1">
            <a:spLocks/>
          </p:cNvSpPr>
          <p:nvPr/>
        </p:nvSpPr>
        <p:spPr>
          <a:xfrm>
            <a:off x="1640156" y="582247"/>
            <a:ext cx="8911687" cy="7333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dirty="0">
                <a:solidFill>
                  <a:srgbClr val="FF0000"/>
                </a:solidFill>
              </a:rPr>
              <a:t>Kullanım Durumu Diyagramı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8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42FB8-CC38-2939-F627-9809A82F7AF1}"/>
              </a:ext>
            </a:extLst>
          </p:cNvPr>
          <p:cNvGrpSpPr/>
          <p:nvPr/>
        </p:nvGrpSpPr>
        <p:grpSpPr>
          <a:xfrm>
            <a:off x="1527141" y="1470581"/>
            <a:ext cx="10241525" cy="5209618"/>
            <a:chOff x="567267" y="304799"/>
            <a:chExt cx="11201400" cy="6375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E2082E-E643-1265-5FEB-2B37619EA16B}"/>
                </a:ext>
              </a:extLst>
            </p:cNvPr>
            <p:cNvSpPr/>
            <p:nvPr/>
          </p:nvSpPr>
          <p:spPr>
            <a:xfrm>
              <a:off x="567267" y="304800"/>
              <a:ext cx="11201400" cy="6375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51C645-A740-280B-407F-427B1F241576}"/>
                </a:ext>
              </a:extLst>
            </p:cNvPr>
            <p:cNvSpPr/>
            <p:nvPr/>
          </p:nvSpPr>
          <p:spPr>
            <a:xfrm>
              <a:off x="567267" y="1566333"/>
              <a:ext cx="3310466" cy="5113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2D6EB-0957-2D81-D881-2BD321544C9F}"/>
                </a:ext>
              </a:extLst>
            </p:cNvPr>
            <p:cNvSpPr/>
            <p:nvPr/>
          </p:nvSpPr>
          <p:spPr>
            <a:xfrm>
              <a:off x="8458201" y="1566333"/>
              <a:ext cx="3310466" cy="5113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A6B931-A028-318D-5E99-3B6A9C57DE6B}"/>
                </a:ext>
              </a:extLst>
            </p:cNvPr>
            <p:cNvSpPr/>
            <p:nvPr/>
          </p:nvSpPr>
          <p:spPr>
            <a:xfrm>
              <a:off x="3877733" y="4952999"/>
              <a:ext cx="4580468" cy="172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AC0AFF-4431-C211-5257-2F25890BAE8C}"/>
                </a:ext>
              </a:extLst>
            </p:cNvPr>
            <p:cNvSpPr/>
            <p:nvPr/>
          </p:nvSpPr>
          <p:spPr>
            <a:xfrm>
              <a:off x="567267" y="304799"/>
              <a:ext cx="11201400" cy="1261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6B71CEB2-FA2C-6654-7D10-40336C6AD6D1}"/>
                </a:ext>
              </a:extLst>
            </p:cNvPr>
            <p:cNvSpPr/>
            <p:nvPr/>
          </p:nvSpPr>
          <p:spPr>
            <a:xfrm>
              <a:off x="5588000" y="5156202"/>
              <a:ext cx="1244600" cy="13969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MySQL VTYS</a:t>
              </a:r>
            </a:p>
          </p:txBody>
        </p:sp>
        <p:sp>
          <p:nvSpPr>
            <p:cNvPr id="10" name="Flowchart: Punched Tape 9">
              <a:extLst>
                <a:ext uri="{FF2B5EF4-FFF2-40B4-BE49-F238E27FC236}">
                  <a16:creationId xmlns:a16="http://schemas.microsoft.com/office/drawing/2014/main" id="{8CB52A05-BEE6-5D0E-47F8-AB7EE8F77124}"/>
                </a:ext>
              </a:extLst>
            </p:cNvPr>
            <p:cNvSpPr/>
            <p:nvPr/>
          </p:nvSpPr>
          <p:spPr>
            <a:xfrm>
              <a:off x="4817533" y="2379134"/>
              <a:ext cx="2827867" cy="1557866"/>
            </a:xfrm>
            <a:prstGeom prst="flowChartPunchedTap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LabSense</a:t>
              </a:r>
              <a:endParaRPr lang="en-US" sz="2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3F247D-0BB9-340D-043A-0088FE4248E1}"/>
                </a:ext>
              </a:extLst>
            </p:cNvPr>
            <p:cNvCxnSpPr>
              <a:cxnSpLocks/>
            </p:cNvCxnSpPr>
            <p:nvPr/>
          </p:nvCxnSpPr>
          <p:spPr>
            <a:xfrm>
              <a:off x="5969000" y="3937000"/>
              <a:ext cx="0" cy="1219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BF9D1A-AEEF-F60F-3DDD-1F2A59C83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733" y="3683000"/>
              <a:ext cx="0" cy="1473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609B7D9D-4B72-6136-2274-C60FA3ED6936}"/>
                </a:ext>
              </a:extLst>
            </p:cNvPr>
            <p:cNvSpPr/>
            <p:nvPr/>
          </p:nvSpPr>
          <p:spPr>
            <a:xfrm>
              <a:off x="681821" y="1905001"/>
              <a:ext cx="1583266" cy="719667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Müşteri</a:t>
              </a:r>
              <a:endParaRPr lang="en-US" sz="1600" dirty="0"/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56BDEB6-28B7-1791-A1C9-90CDFA61C570}"/>
                </a:ext>
              </a:extLst>
            </p:cNvPr>
            <p:cNvSpPr/>
            <p:nvPr/>
          </p:nvSpPr>
          <p:spPr>
            <a:xfrm>
              <a:off x="681821" y="3862977"/>
              <a:ext cx="1583266" cy="719667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Laboratuvar</a:t>
              </a:r>
              <a:endParaRPr lang="en-US" sz="1600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1A72CE1-2A75-7543-8A33-501118DB2582}"/>
                </a:ext>
              </a:extLst>
            </p:cNvPr>
            <p:cNvCxnSpPr>
              <a:stCxn id="17" idx="3"/>
              <a:endCxn id="10" idx="1"/>
            </p:cNvCxnSpPr>
            <p:nvPr/>
          </p:nvCxnSpPr>
          <p:spPr>
            <a:xfrm>
              <a:off x="2265087" y="2264835"/>
              <a:ext cx="2552446" cy="8932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ADCE2E5-98FB-16DC-D942-1225D001A14E}"/>
                </a:ext>
              </a:extLst>
            </p:cNvPr>
            <p:cNvCxnSpPr>
              <a:cxnSpLocks/>
              <a:stCxn id="18" idx="0"/>
              <a:endCxn id="10" idx="1"/>
            </p:cNvCxnSpPr>
            <p:nvPr/>
          </p:nvCxnSpPr>
          <p:spPr>
            <a:xfrm rot="5400000" flipH="1" flipV="1">
              <a:off x="2793038" y="1838483"/>
              <a:ext cx="704910" cy="33440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05C46D1-3CDF-1781-21B8-696338CD301E}"/>
                </a:ext>
              </a:extLst>
            </p:cNvPr>
            <p:cNvCxnSpPr>
              <a:cxnSpLocks/>
              <a:stCxn id="45" idx="3"/>
              <a:endCxn id="9" idx="2"/>
            </p:cNvCxnSpPr>
            <p:nvPr/>
          </p:nvCxnSpPr>
          <p:spPr>
            <a:xfrm flipV="1">
              <a:off x="2265087" y="5854701"/>
              <a:ext cx="3322913" cy="1661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8FFDE7-81CE-AE25-2179-DE167D09DF0E}"/>
                </a:ext>
              </a:extLst>
            </p:cNvPr>
            <p:cNvSpPr txBox="1"/>
            <p:nvPr/>
          </p:nvSpPr>
          <p:spPr>
            <a:xfrm>
              <a:off x="3032241" y="6052377"/>
              <a:ext cx="2503981" cy="62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Kullanıcı</a:t>
              </a:r>
              <a:r>
                <a:rPr lang="en-US" sz="900" b="1" dirty="0"/>
                <a:t> </a:t>
              </a:r>
              <a:r>
                <a:rPr lang="en-US" sz="900" b="1" dirty="0" err="1"/>
                <a:t>giriş</a:t>
              </a:r>
              <a:r>
                <a:rPr lang="en-US" sz="900" b="1" dirty="0"/>
                <a:t> </a:t>
              </a:r>
              <a:r>
                <a:rPr lang="en-US" sz="900" b="1" dirty="0" err="1"/>
                <a:t>bilgileri</a:t>
              </a:r>
              <a:endParaRPr lang="en-US" sz="900" b="1" dirty="0"/>
            </a:p>
            <a:p>
              <a:r>
                <a:rPr lang="en-US" sz="900" b="1" dirty="0"/>
                <a:t>- Yeni </a:t>
              </a:r>
              <a:r>
                <a:rPr lang="en-US" sz="900" b="1" dirty="0" err="1"/>
                <a:t>kullanıcı</a:t>
              </a:r>
              <a:r>
                <a:rPr lang="en-US" sz="900" b="1" dirty="0"/>
                <a:t> </a:t>
              </a:r>
              <a:r>
                <a:rPr lang="en-US" sz="900" b="1" dirty="0" err="1"/>
                <a:t>tanımlaması</a:t>
              </a:r>
              <a:endParaRPr lang="en-US" sz="900" b="1" dirty="0"/>
            </a:p>
            <a:p>
              <a:r>
                <a:rPr lang="en-US" sz="900" b="1" dirty="0"/>
                <a:t>- Veri </a:t>
              </a:r>
              <a:r>
                <a:rPr lang="en-US" sz="900" b="1" dirty="0" err="1"/>
                <a:t>tabanı</a:t>
              </a:r>
              <a:r>
                <a:rPr lang="en-US" sz="900" b="1" dirty="0"/>
                <a:t> </a:t>
              </a:r>
              <a:r>
                <a:rPr lang="en-US" sz="900" b="1" dirty="0" err="1"/>
                <a:t>bütünlüğünün</a:t>
              </a:r>
              <a:r>
                <a:rPr lang="en-US" sz="900" b="1" dirty="0"/>
                <a:t> </a:t>
              </a:r>
              <a:r>
                <a:rPr lang="en-US" sz="900" b="1" dirty="0" err="1"/>
                <a:t>korunması</a:t>
              </a:r>
              <a:endParaRPr lang="en-US" sz="9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7AA571-5B77-4CDC-0A7F-4DF4E9FA1A9E}"/>
                </a:ext>
              </a:extLst>
            </p:cNvPr>
            <p:cNvSpPr txBox="1"/>
            <p:nvPr/>
          </p:nvSpPr>
          <p:spPr>
            <a:xfrm>
              <a:off x="2309664" y="1721820"/>
              <a:ext cx="1551970" cy="62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Kullanıcı</a:t>
              </a:r>
              <a:r>
                <a:rPr lang="en-US" sz="900" b="1" dirty="0"/>
                <a:t> </a:t>
              </a:r>
              <a:r>
                <a:rPr lang="en-US" sz="900" b="1" dirty="0" err="1"/>
                <a:t>giriş</a:t>
              </a:r>
              <a:r>
                <a:rPr lang="en-US" sz="900" b="1" dirty="0"/>
                <a:t> </a:t>
              </a:r>
              <a:r>
                <a:rPr lang="en-US" sz="900" b="1" dirty="0" err="1"/>
                <a:t>bilgileri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numarası</a:t>
              </a:r>
              <a:r>
                <a:rPr lang="en-US" sz="900" b="1" dirty="0"/>
                <a:t>/</a:t>
              </a:r>
              <a:r>
                <a:rPr lang="en-US" sz="900" b="1" dirty="0" err="1"/>
                <a:t>ları</a:t>
              </a:r>
              <a:endParaRPr lang="en-US" sz="900" b="1" dirty="0"/>
            </a:p>
            <a:p>
              <a:r>
                <a:rPr lang="en-US" sz="900" b="1" dirty="0"/>
                <a:t>- Yeni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bilgileri</a:t>
              </a:r>
              <a:endParaRPr lang="en-US" sz="900" b="1" dirty="0"/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B289A99-BB3E-99EC-1C3A-76362163704C}"/>
                </a:ext>
              </a:extLst>
            </p:cNvPr>
            <p:cNvSpPr/>
            <p:nvPr/>
          </p:nvSpPr>
          <p:spPr>
            <a:xfrm>
              <a:off x="681821" y="5661053"/>
              <a:ext cx="1583266" cy="719667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Sistem</a:t>
              </a:r>
              <a:r>
                <a:rPr lang="en-US" sz="1600" dirty="0"/>
                <a:t> </a:t>
              </a:r>
              <a:r>
                <a:rPr lang="en-US" sz="1600" dirty="0" err="1"/>
                <a:t>Yöneticisi</a:t>
              </a:r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2A51BD-F2A6-7FF3-02F0-1377D159B816}"/>
                </a:ext>
              </a:extLst>
            </p:cNvPr>
            <p:cNvSpPr txBox="1"/>
            <p:nvPr/>
          </p:nvSpPr>
          <p:spPr>
            <a:xfrm>
              <a:off x="1473453" y="3203665"/>
              <a:ext cx="1551970" cy="451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Kullanıcı</a:t>
              </a:r>
              <a:r>
                <a:rPr lang="en-US" sz="900" b="1" dirty="0"/>
                <a:t> </a:t>
              </a:r>
              <a:r>
                <a:rPr lang="en-US" sz="900" b="1" dirty="0" err="1"/>
                <a:t>giriş</a:t>
              </a:r>
              <a:r>
                <a:rPr lang="en-US" sz="900" b="1" dirty="0"/>
                <a:t> </a:t>
              </a:r>
              <a:r>
                <a:rPr lang="en-US" sz="900" b="1" dirty="0" err="1"/>
                <a:t>bilgileri</a:t>
              </a:r>
              <a:endParaRPr lang="en-US" sz="900" b="1" dirty="0"/>
            </a:p>
            <a:p>
              <a:r>
                <a:rPr lang="en-US" sz="900" b="1" dirty="0"/>
                <a:t>- Yeni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verisi</a:t>
              </a:r>
              <a:endParaRPr lang="en-US" sz="900" b="1" dirty="0"/>
            </a:p>
          </p:txBody>
        </p:sp>
        <p:sp>
          <p:nvSpPr>
            <p:cNvPr id="49" name="Flowchart: Data 48">
              <a:extLst>
                <a:ext uri="{FF2B5EF4-FFF2-40B4-BE49-F238E27FC236}">
                  <a16:creationId xmlns:a16="http://schemas.microsoft.com/office/drawing/2014/main" id="{CC1B29EC-E3D1-8BA4-AAB2-7B0B893BA14C}"/>
                </a:ext>
              </a:extLst>
            </p:cNvPr>
            <p:cNvSpPr/>
            <p:nvPr/>
          </p:nvSpPr>
          <p:spPr>
            <a:xfrm>
              <a:off x="9593581" y="2372025"/>
              <a:ext cx="2057400" cy="2784177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Bilgisayar</a:t>
              </a:r>
              <a:r>
                <a:rPr lang="en-US" sz="1600" dirty="0"/>
                <a:t> </a:t>
              </a:r>
              <a:r>
                <a:rPr lang="en-US" sz="1600" dirty="0" err="1"/>
                <a:t>Monitörü</a:t>
              </a:r>
              <a:endParaRPr lang="en-US" sz="160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2E14213-7771-685B-46A3-325C093CA5B4}"/>
                </a:ext>
              </a:extLst>
            </p:cNvPr>
            <p:cNvCxnSpPr>
              <a:stCxn id="10" idx="3"/>
              <a:endCxn id="49" idx="2"/>
            </p:cNvCxnSpPr>
            <p:nvPr/>
          </p:nvCxnSpPr>
          <p:spPr>
            <a:xfrm>
              <a:off x="7645400" y="3158067"/>
              <a:ext cx="2153921" cy="6060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Flowchart: Data 51">
              <a:extLst>
                <a:ext uri="{FF2B5EF4-FFF2-40B4-BE49-F238E27FC236}">
                  <a16:creationId xmlns:a16="http://schemas.microsoft.com/office/drawing/2014/main" id="{E5ADDF5A-41DC-DA6D-3B8D-9677A9839B02}"/>
                </a:ext>
              </a:extLst>
            </p:cNvPr>
            <p:cNvSpPr/>
            <p:nvPr/>
          </p:nvSpPr>
          <p:spPr>
            <a:xfrm>
              <a:off x="3039533" y="367191"/>
              <a:ext cx="2192865" cy="1026257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Müşteri</a:t>
              </a:r>
              <a:r>
                <a:rPr lang="en-US" sz="1600" dirty="0"/>
                <a:t> </a:t>
              </a:r>
              <a:r>
                <a:rPr lang="en-US" sz="1600" dirty="0" err="1"/>
                <a:t>Arayüzü</a:t>
              </a:r>
              <a:endParaRPr lang="en-US" sz="1600" dirty="0"/>
            </a:p>
          </p:txBody>
        </p:sp>
        <p:sp>
          <p:nvSpPr>
            <p:cNvPr id="54" name="Flowchart: Data 53">
              <a:extLst>
                <a:ext uri="{FF2B5EF4-FFF2-40B4-BE49-F238E27FC236}">
                  <a16:creationId xmlns:a16="http://schemas.microsoft.com/office/drawing/2014/main" id="{C3005FFB-C6B6-8ED3-26E6-F902D6AFE291}"/>
                </a:ext>
              </a:extLst>
            </p:cNvPr>
            <p:cNvSpPr/>
            <p:nvPr/>
          </p:nvSpPr>
          <p:spPr>
            <a:xfrm>
              <a:off x="7145867" y="363172"/>
              <a:ext cx="2192866" cy="1030276"/>
            </a:xfrm>
            <a:prstGeom prst="flowChartInputOutp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Laboratuvar</a:t>
              </a:r>
              <a:r>
                <a:rPr lang="en-US" sz="1600" dirty="0"/>
                <a:t> </a:t>
              </a:r>
              <a:r>
                <a:rPr lang="en-US" sz="1600" dirty="0" err="1"/>
                <a:t>Arayüzü</a:t>
              </a:r>
              <a:endParaRPr 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1A2442-3B83-2AFC-4CBB-2648E858727B}"/>
                </a:ext>
              </a:extLst>
            </p:cNvPr>
            <p:cNvSpPr txBox="1"/>
            <p:nvPr/>
          </p:nvSpPr>
          <p:spPr>
            <a:xfrm>
              <a:off x="8451158" y="1942524"/>
              <a:ext cx="1472044" cy="146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Grafik</a:t>
              </a:r>
              <a:r>
                <a:rPr lang="en-US" sz="900" b="1" dirty="0"/>
                <a:t> </a:t>
              </a:r>
              <a:r>
                <a:rPr lang="en-US" sz="900" b="1" dirty="0" err="1"/>
                <a:t>ve</a:t>
              </a:r>
              <a:r>
                <a:rPr lang="en-US" sz="900" b="1" dirty="0"/>
                <a:t> </a:t>
              </a:r>
              <a:r>
                <a:rPr lang="en-US" sz="900" b="1" dirty="0" err="1"/>
                <a:t>Tabloya</a:t>
              </a:r>
              <a:r>
                <a:rPr lang="en-US" sz="900" b="1" dirty="0"/>
                <a:t> </a:t>
              </a:r>
              <a:r>
                <a:rPr lang="en-US" sz="900" b="1" dirty="0" err="1"/>
                <a:t>formatlanmış</a:t>
              </a:r>
              <a:r>
                <a:rPr lang="en-US" sz="900" b="1" dirty="0"/>
                <a:t>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verileri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İşlem</a:t>
              </a:r>
              <a:r>
                <a:rPr lang="en-US" sz="900" b="1" dirty="0"/>
                <a:t> </a:t>
              </a:r>
              <a:r>
                <a:rPr lang="en-US" sz="900" b="1" dirty="0" err="1"/>
                <a:t>başarılı</a:t>
              </a:r>
              <a:r>
                <a:rPr lang="en-US" sz="900" b="1" dirty="0"/>
                <a:t>/</a:t>
              </a:r>
              <a:r>
                <a:rPr lang="en-US" sz="900" b="1" dirty="0" err="1"/>
                <a:t>başarısız</a:t>
              </a:r>
              <a:r>
                <a:rPr lang="en-US" sz="900" b="1" dirty="0"/>
                <a:t> </a:t>
              </a:r>
              <a:r>
                <a:rPr lang="en-US" sz="900" b="1" dirty="0" err="1"/>
                <a:t>alarmları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Yapılacak</a:t>
              </a:r>
              <a:r>
                <a:rPr lang="en-US" sz="900" b="1" dirty="0"/>
                <a:t> </a:t>
              </a:r>
              <a:r>
                <a:rPr lang="en-US" sz="900" b="1" dirty="0" err="1"/>
                <a:t>deneyler</a:t>
              </a:r>
              <a:r>
                <a:rPr lang="en-US" sz="900" b="1" dirty="0"/>
                <a:t> </a:t>
              </a:r>
              <a:r>
                <a:rPr lang="en-US" sz="900" b="1" dirty="0" err="1"/>
                <a:t>listesi</a:t>
              </a:r>
              <a:endParaRPr lang="en-US" sz="9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50440D-FE0F-7F0C-A4BB-A039A82DAAFE}"/>
                </a:ext>
              </a:extLst>
            </p:cNvPr>
            <p:cNvSpPr txBox="1"/>
            <p:nvPr/>
          </p:nvSpPr>
          <p:spPr>
            <a:xfrm>
              <a:off x="6232620" y="373913"/>
              <a:ext cx="1472044" cy="28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-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3AB2C7-9AF7-E14C-1798-A4EE78F8EFB7}"/>
                </a:ext>
              </a:extLst>
            </p:cNvPr>
            <p:cNvSpPr txBox="1"/>
            <p:nvPr/>
          </p:nvSpPr>
          <p:spPr>
            <a:xfrm>
              <a:off x="6730999" y="1618774"/>
              <a:ext cx="1727201" cy="6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verisi</a:t>
              </a:r>
              <a:r>
                <a:rPr lang="en-US" sz="900" b="1" dirty="0"/>
                <a:t> </a:t>
              </a:r>
              <a:r>
                <a:rPr lang="en-US" sz="900" b="1" dirty="0" err="1"/>
                <a:t>ekleme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Yapılacak</a:t>
              </a:r>
              <a:r>
                <a:rPr lang="en-US" sz="900" b="1" dirty="0"/>
                <a:t> </a:t>
              </a:r>
              <a:r>
                <a:rPr lang="en-US" sz="900" b="1" dirty="0" err="1"/>
                <a:t>deneyler</a:t>
              </a:r>
              <a:r>
                <a:rPr lang="en-US" sz="900" b="1" dirty="0"/>
                <a:t> </a:t>
              </a:r>
              <a:r>
                <a:rPr lang="en-US" sz="900" b="1" dirty="0" err="1"/>
                <a:t>kontrolü</a:t>
              </a:r>
              <a:endParaRPr lang="en-US" sz="9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AF335E-7C34-4990-9BA4-3C73537F720D}"/>
                </a:ext>
              </a:extLst>
            </p:cNvPr>
            <p:cNvSpPr txBox="1"/>
            <p:nvPr/>
          </p:nvSpPr>
          <p:spPr>
            <a:xfrm>
              <a:off x="4318000" y="1777829"/>
              <a:ext cx="1807309" cy="62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sonucu</a:t>
              </a:r>
              <a:r>
                <a:rPr lang="en-US" sz="900" b="1" dirty="0"/>
                <a:t> </a:t>
              </a:r>
              <a:r>
                <a:rPr lang="en-US" sz="900" b="1" dirty="0" err="1"/>
                <a:t>sorgulama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talebi</a:t>
              </a:r>
              <a:r>
                <a:rPr lang="en-US" sz="900" b="1" dirty="0"/>
                <a:t> </a:t>
              </a:r>
              <a:r>
                <a:rPr lang="en-US" sz="900" b="1" dirty="0" err="1"/>
                <a:t>yapma</a:t>
              </a:r>
              <a:endParaRPr lang="en-US" sz="900" b="1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275006DE-520B-1C2F-6D6B-C02353B803F0}"/>
                </a:ext>
              </a:extLst>
            </p:cNvPr>
            <p:cNvCxnSpPr>
              <a:cxnSpLocks/>
              <a:stCxn id="52" idx="5"/>
            </p:cNvCxnSpPr>
            <p:nvPr/>
          </p:nvCxnSpPr>
          <p:spPr>
            <a:xfrm>
              <a:off x="5013112" y="880320"/>
              <a:ext cx="862756" cy="178518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66FC428-AF1E-FEBE-C087-AD00A2A3F18B}"/>
                </a:ext>
              </a:extLst>
            </p:cNvPr>
            <p:cNvSpPr txBox="1"/>
            <p:nvPr/>
          </p:nvSpPr>
          <p:spPr>
            <a:xfrm>
              <a:off x="4970780" y="4070749"/>
              <a:ext cx="1006263" cy="79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verisi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talebi</a:t>
              </a:r>
              <a:endParaRPr lang="en-US" sz="9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E5FBC6-9B92-714D-87FA-BF536ED4AE9A}"/>
                </a:ext>
              </a:extLst>
            </p:cNvPr>
            <p:cNvSpPr txBox="1"/>
            <p:nvPr/>
          </p:nvSpPr>
          <p:spPr>
            <a:xfrm>
              <a:off x="6551775" y="3976589"/>
              <a:ext cx="1899383" cy="79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sonuçları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Yapılan</a:t>
              </a:r>
              <a:r>
                <a:rPr lang="en-US" sz="900" b="1" dirty="0"/>
                <a:t>/</a:t>
              </a:r>
              <a:r>
                <a:rPr lang="en-US" sz="900" b="1" dirty="0" err="1"/>
                <a:t>Yapılacak</a:t>
              </a:r>
              <a:r>
                <a:rPr lang="en-US" sz="900" b="1" dirty="0"/>
                <a:t> </a:t>
              </a:r>
              <a:r>
                <a:rPr lang="en-US" sz="900" b="1" dirty="0" err="1"/>
                <a:t>deney</a:t>
              </a:r>
              <a:r>
                <a:rPr lang="en-US" sz="900" b="1" dirty="0"/>
                <a:t> </a:t>
              </a:r>
              <a:r>
                <a:rPr lang="en-US" sz="900" b="1" dirty="0" err="1"/>
                <a:t>bilgisi</a:t>
              </a:r>
              <a:endParaRPr lang="en-US" sz="900" b="1" dirty="0"/>
            </a:p>
            <a:p>
              <a:r>
                <a:rPr lang="en-US" sz="900" b="1" dirty="0"/>
                <a:t>- </a:t>
              </a:r>
              <a:r>
                <a:rPr lang="en-US" sz="900" b="1" dirty="0" err="1"/>
                <a:t>Kullanıcı</a:t>
              </a:r>
              <a:r>
                <a:rPr lang="en-US" sz="900" b="1" dirty="0"/>
                <a:t> </a:t>
              </a:r>
              <a:r>
                <a:rPr lang="en-US" sz="900" b="1" dirty="0" err="1"/>
                <a:t>bilgileri</a:t>
              </a:r>
              <a:endParaRPr lang="en-US" sz="900" b="1" dirty="0"/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04464F9A-5DC9-E212-AE89-DF9E0C5ECC16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10800000" flipV="1">
              <a:off x="6731002" y="878309"/>
              <a:ext cx="634152" cy="1493715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3" name="Başlık 1">
            <a:extLst>
              <a:ext uri="{FF2B5EF4-FFF2-40B4-BE49-F238E27FC236}">
                <a16:creationId xmlns:a16="http://schemas.microsoft.com/office/drawing/2014/main" id="{8AD3E945-63BC-0BAC-F5B3-7DF9202D3184}"/>
              </a:ext>
            </a:extLst>
          </p:cNvPr>
          <p:cNvSpPr txBox="1">
            <a:spLocks/>
          </p:cNvSpPr>
          <p:nvPr/>
        </p:nvSpPr>
        <p:spPr>
          <a:xfrm>
            <a:off x="1614450" y="540083"/>
            <a:ext cx="8911687" cy="7333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4400" dirty="0">
                <a:solidFill>
                  <a:srgbClr val="FF0000"/>
                </a:solidFill>
              </a:rPr>
              <a:t>Sistem Mimarisi</a:t>
            </a:r>
            <a:endParaRPr lang="nl-NL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16CFD-E77A-E80C-2A0A-FDC8FA1D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0103"/>
            <a:ext cx="8911687" cy="733350"/>
          </a:xfrm>
        </p:spPr>
        <p:txBody>
          <a:bodyPr>
            <a:noAutofit/>
          </a:bodyPr>
          <a:lstStyle/>
          <a:p>
            <a:r>
              <a:rPr lang="tr-TR" sz="4400" dirty="0">
                <a:solidFill>
                  <a:srgbClr val="FF0000"/>
                </a:solidFill>
              </a:rPr>
              <a:t>İş Bölümü</a:t>
            </a:r>
            <a:endParaRPr lang="nl-NL" sz="44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56A39-6DD4-559E-D1CD-F14C695D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847655"/>
            <a:ext cx="8911688" cy="4063568"/>
          </a:xfrm>
        </p:spPr>
        <p:txBody>
          <a:bodyPr>
            <a:normAutofit/>
          </a:bodyPr>
          <a:lstStyle/>
          <a:p>
            <a:r>
              <a:rPr lang="tr-TR" sz="2000" dirty="0"/>
              <a:t>Veri Tabanı</a:t>
            </a:r>
            <a:r>
              <a:rPr lang="en-US" sz="2000" dirty="0"/>
              <a:t>n</a:t>
            </a:r>
            <a:r>
              <a:rPr lang="tr-TR" sz="2000" dirty="0"/>
              <a:t> oluşturulması ve tabloların eklenmesi </a:t>
            </a:r>
            <a:r>
              <a:rPr lang="nl-NL" sz="2000" dirty="0">
                <a:sym typeface="Wingdings" panose="05000000000000000000" pitchFamily="2" charset="2"/>
              </a:rPr>
              <a:t></a:t>
            </a:r>
            <a:r>
              <a:rPr lang="tr-TR" sz="2000" dirty="0">
                <a:sym typeface="Wingdings" panose="05000000000000000000" pitchFamily="2" charset="2"/>
              </a:rPr>
              <a:t> Murat Uyanık</a:t>
            </a:r>
            <a:endParaRPr lang="en-US" sz="2000" dirty="0"/>
          </a:p>
          <a:p>
            <a:r>
              <a:rPr lang="tr-TR" sz="2000" dirty="0"/>
              <a:t>Veri Tabanı bağlantısını sağlayan Python kodu </a:t>
            </a:r>
            <a:r>
              <a:rPr lang="nl-NL" sz="2000" dirty="0">
                <a:sym typeface="Wingdings" panose="05000000000000000000" pitchFamily="2" charset="2"/>
              </a:rPr>
              <a:t></a:t>
            </a:r>
            <a:r>
              <a:rPr lang="tr-TR" sz="2000" dirty="0">
                <a:sym typeface="Wingdings" panose="05000000000000000000" pitchFamily="2" charset="2"/>
              </a:rPr>
              <a:t> Murat Uyanık</a:t>
            </a:r>
            <a:endParaRPr lang="en-US" sz="2000" dirty="0"/>
          </a:p>
          <a:p>
            <a:r>
              <a:rPr lang="tr-TR" sz="2000" dirty="0"/>
              <a:t>Web Arayüzleri </a:t>
            </a:r>
            <a:r>
              <a:rPr lang="tr-TR" sz="2000" dirty="0">
                <a:sym typeface="Wingdings" panose="05000000000000000000" pitchFamily="2" charset="2"/>
              </a:rPr>
              <a:t> Tunahan Kanbak</a:t>
            </a:r>
            <a:endParaRPr lang="nl-NL" sz="2000" dirty="0"/>
          </a:p>
          <a:p>
            <a:r>
              <a:rPr lang="tr-TR" sz="2000" dirty="0">
                <a:sym typeface="Wingdings" panose="05000000000000000000" pitchFamily="2" charset="2"/>
              </a:rPr>
              <a:t>Web Arayüzleri ile Veri tabanı veri akışını sağlayama Tunahan Kanbak</a:t>
            </a:r>
          </a:p>
          <a:p>
            <a:r>
              <a:rPr lang="tr-TR" sz="2000" dirty="0">
                <a:sym typeface="Wingdings" panose="05000000000000000000" pitchFamily="2" charset="2"/>
              </a:rPr>
              <a:t>Dokümanların hazırlanması  Tunahan Kanbak - Murat Uyanık</a:t>
            </a:r>
            <a:endParaRPr lang="nl-NL" sz="2000" dirty="0"/>
          </a:p>
          <a:p>
            <a:endParaRPr lang="nl-NL" sz="2000" dirty="0"/>
          </a:p>
          <a:p>
            <a:endParaRPr lang="tr-TR" sz="2000" dirty="0">
              <a:sym typeface="Wingdings" panose="05000000000000000000" pitchFamily="2" charset="2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606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1C8F3-58EE-48B6-004D-FFAF89C1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081" y="3912124"/>
            <a:ext cx="4157222" cy="1464869"/>
          </a:xfrm>
        </p:spPr>
        <p:txBody>
          <a:bodyPr>
            <a:normAutofit fontScale="90000"/>
          </a:bodyPr>
          <a:lstStyle/>
          <a:p>
            <a:r>
              <a:rPr lang="tr-TR" sz="10700" b="1" i="1" dirty="0">
                <a:solidFill>
                  <a:srgbClr val="FF0000"/>
                </a:solidFill>
              </a:rPr>
              <a:t>DEMO</a:t>
            </a:r>
            <a:endParaRPr lang="nl-NL" sz="6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905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264</Words>
  <Application>Microsoft Office PowerPoint</Application>
  <PresentationFormat>Geniş ekran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CIDFont+F5</vt:lpstr>
      <vt:lpstr>Wingdings 3</vt:lpstr>
      <vt:lpstr>Duman</vt:lpstr>
      <vt:lpstr>LabSense</vt:lpstr>
      <vt:lpstr>Outline</vt:lpstr>
      <vt:lpstr>Projenin Tanımı</vt:lpstr>
      <vt:lpstr>Projenin Gerçekleştirimi</vt:lpstr>
      <vt:lpstr>ER Diyagram</vt:lpstr>
      <vt:lpstr>PowerPoint Sunusu</vt:lpstr>
      <vt:lpstr>PowerPoint Sunusu</vt:lpstr>
      <vt:lpstr>İş Bölümü</vt:lpstr>
      <vt:lpstr>DEMO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LabSense</dc:title>
  <dc:creator>Murat Uyanık</dc:creator>
  <cp:lastModifiedBy>Murat Uyanık</cp:lastModifiedBy>
  <cp:revision>15</cp:revision>
  <dcterms:created xsi:type="dcterms:W3CDTF">2022-07-21T09:47:10Z</dcterms:created>
  <dcterms:modified xsi:type="dcterms:W3CDTF">2022-07-21T12:07:01Z</dcterms:modified>
</cp:coreProperties>
</file>