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7" r:id="rId1"/>
    <p:sldMasterId id="2147483797" r:id="rId2"/>
  </p:sldMasterIdLst>
  <p:sldIdLst>
    <p:sldId id="257" r:id="rId3"/>
    <p:sldId id="258" r:id="rId4"/>
    <p:sldId id="259" r:id="rId5"/>
    <p:sldId id="266" r:id="rId6"/>
    <p:sldId id="260" r:id="rId7"/>
    <p:sldId id="263" r:id="rId8"/>
    <p:sldId id="264" r:id="rId9"/>
    <p:sldId id="265" r:id="rId10"/>
    <p:sldId id="267" r:id="rId11"/>
    <p:sldId id="261" r:id="rId12"/>
    <p:sldId id="262" r:id="rId13"/>
    <p:sldId id="268" r:id="rId14"/>
    <p:sldId id="270" r:id="rId15"/>
    <p:sldId id="272" r:id="rId16"/>
    <p:sldId id="271" r:id="rId17"/>
  </p:sldIdLst>
  <p:sldSz cx="18288000" cy="10287000"/>
  <p:notesSz cx="6858000" cy="9144000"/>
  <p:embeddedFontLst>
    <p:embeddedFont>
      <p:font typeface="Tw Cen MT" panose="020B0602020104020603" pitchFamily="34" charset="0"/>
      <p:regular r:id="rId18"/>
      <p:bold r:id="rId19"/>
      <p:italic r:id="rId20"/>
      <p:boldItalic r:id="rId2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6" d="100"/>
          <a:sy n="46" d="100"/>
        </p:scale>
        <p:origin x="75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1"/>
            <a:ext cx="3457577" cy="10287002"/>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814637" y="1683545"/>
            <a:ext cx="13187363" cy="3581400"/>
          </a:xfrm>
        </p:spPr>
        <p:txBody>
          <a:bodyPr anchor="b">
            <a:normAutofit/>
          </a:bodyPr>
          <a:lstStyle>
            <a:lvl1pPr algn="l">
              <a:defRPr sz="7200"/>
            </a:lvl1pPr>
          </a:lstStyle>
          <a:p>
            <a:r>
              <a:rPr lang="en-US"/>
              <a:t>Click to edit Master title style</a:t>
            </a:r>
            <a:endParaRPr lang="en-US" dirty="0"/>
          </a:p>
        </p:txBody>
      </p:sp>
      <p:sp>
        <p:nvSpPr>
          <p:cNvPr id="3" name="Subtitle 2"/>
          <p:cNvSpPr>
            <a:spLocks noGrp="1"/>
          </p:cNvSpPr>
          <p:nvPr>
            <p:ph type="subTitle" idx="1"/>
          </p:nvPr>
        </p:nvSpPr>
        <p:spPr>
          <a:xfrm>
            <a:off x="2814637" y="5403057"/>
            <a:ext cx="13187363" cy="2483643"/>
          </a:xfrm>
        </p:spPr>
        <p:txBody>
          <a:bodyPr>
            <a:normAutofit/>
          </a:bodyPr>
          <a:lstStyle>
            <a:lvl1pPr marL="0" indent="0" algn="l">
              <a:buNone/>
              <a:defRPr sz="3000" cap="all" baseline="0">
                <a:solidFill>
                  <a:schemeClr val="tx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0616267" y="8115302"/>
            <a:ext cx="4114800" cy="547688"/>
          </a:xfrm>
        </p:spPr>
        <p:txBody>
          <a:bodyPr/>
          <a:lstStyle/>
          <a:p>
            <a:fld id="{1D8BD707-D9CF-40AE-B4C6-C98DA3205C09}" type="datetimeFigureOut">
              <a:rPr lang="en-US" smtClean="0"/>
              <a:t>3/10/2025</a:t>
            </a:fld>
            <a:endParaRPr lang="en-US"/>
          </a:p>
        </p:txBody>
      </p:sp>
      <p:sp>
        <p:nvSpPr>
          <p:cNvPr id="5" name="Footer Placeholder 4"/>
          <p:cNvSpPr>
            <a:spLocks noGrp="1"/>
          </p:cNvSpPr>
          <p:nvPr>
            <p:ph type="ftr" sz="quarter" idx="11"/>
          </p:nvPr>
        </p:nvSpPr>
        <p:spPr>
          <a:xfrm>
            <a:off x="2814636" y="8115302"/>
            <a:ext cx="7687329" cy="547688"/>
          </a:xfrm>
        </p:spPr>
        <p:txBody>
          <a:bodyPr/>
          <a:lstStyle/>
          <a:p>
            <a:endParaRPr lang="en-US"/>
          </a:p>
        </p:txBody>
      </p:sp>
      <p:sp>
        <p:nvSpPr>
          <p:cNvPr id="6" name="Slide Number Placeholder 5"/>
          <p:cNvSpPr>
            <a:spLocks noGrp="1"/>
          </p:cNvSpPr>
          <p:nvPr>
            <p:ph type="sldNum" sz="quarter" idx="12"/>
          </p:nvPr>
        </p:nvSpPr>
        <p:spPr>
          <a:xfrm>
            <a:off x="14845367" y="8115299"/>
            <a:ext cx="1156634" cy="547688"/>
          </a:xfrm>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3088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6" y="6456997"/>
            <a:ext cx="14868533" cy="1229033"/>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2117" y="909639"/>
            <a:ext cx="14868531" cy="494966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8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712047" y="7686030"/>
            <a:ext cx="14866289" cy="1023708"/>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387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85" y="914400"/>
            <a:ext cx="14858933" cy="5143500"/>
          </a:xfrm>
        </p:spPr>
        <p:txBody>
          <a:bodyPr anchor="ctr">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116" y="6629399"/>
            <a:ext cx="14856689" cy="2057399"/>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22111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399"/>
            <a:ext cx="13954128" cy="4122644"/>
          </a:xfrm>
        </p:spPr>
        <p:txBody>
          <a:bodyPr anchor="ctr">
            <a:normAutofit/>
          </a:bodyPr>
          <a:lstStyle>
            <a:lvl1pPr>
              <a:defRPr sz="54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048336"/>
            <a:ext cx="13128449" cy="82345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712117" y="6464879"/>
            <a:ext cx="14859003" cy="2234244"/>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
        <p:nvSpPr>
          <p:cNvPr id="60" name="TextBox 59"/>
          <p:cNvSpPr txBox="1"/>
          <p:nvPr/>
        </p:nvSpPr>
        <p:spPr>
          <a:xfrm>
            <a:off x="1355268" y="1098591"/>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61" name="TextBox 60"/>
          <p:cNvSpPr txBox="1"/>
          <p:nvPr/>
        </p:nvSpPr>
        <p:spPr>
          <a:xfrm>
            <a:off x="15806055" y="4147458"/>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144245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6" y="3201062"/>
            <a:ext cx="14859002" cy="3767753"/>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047" y="6986483"/>
            <a:ext cx="14856758" cy="1710966"/>
          </a:xfrm>
        </p:spPr>
        <p:txBody>
          <a:bodyPr anchor="t">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69797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712120" y="914400"/>
            <a:ext cx="14858997" cy="28575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712116" y="4011695"/>
            <a:ext cx="4795349"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691878" y="5040395"/>
            <a:ext cx="4813103"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772150" y="4016453"/>
            <a:ext cx="4776578"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756320" y="5045153"/>
            <a:ext cx="4793745"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778663" y="4011695"/>
            <a:ext cx="4792452"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778663" y="5040395"/>
            <a:ext cx="4792452"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669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712117" y="914400"/>
            <a:ext cx="14858999" cy="28575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712120" y="6606894"/>
            <a:ext cx="479286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712120" y="4000497"/>
            <a:ext cx="479286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712120" y="7471288"/>
            <a:ext cx="4792860" cy="122676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733580" y="6606894"/>
            <a:ext cx="480060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733580" y="4000497"/>
            <a:ext cx="479841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6731390" y="7471286"/>
            <a:ext cx="4800600" cy="1215513"/>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778851" y="6606893"/>
            <a:ext cx="4786112"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778664" y="4000497"/>
            <a:ext cx="4792454"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1778663" y="7471281"/>
            <a:ext cx="4792452" cy="121551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801573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648680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63601" y="914399"/>
            <a:ext cx="3007517"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5" y="914399"/>
            <a:ext cx="11622885"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867514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06032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52883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80575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26383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94610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0316022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34014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405870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378290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309039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5143849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60987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2117" y="2128840"/>
            <a:ext cx="14859000" cy="4279106"/>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12117" y="6636543"/>
            <a:ext cx="14859000" cy="2062164"/>
          </a:xfrm>
        </p:spPr>
        <p:txBody>
          <a:bodyPr>
            <a:normAutofit/>
          </a:bodyPr>
          <a:lstStyle>
            <a:lvl1pPr marL="0" indent="0">
              <a:buNone/>
              <a:defRPr sz="2700" cap="all" baseline="0">
                <a:solidFill>
                  <a:schemeClr val="tx1">
                    <a:tint val="75000"/>
                  </a:schemeClr>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05040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6" y="3374229"/>
            <a:ext cx="7317584"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1" y="3374229"/>
            <a:ext cx="7312817"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9439047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12117" y="928690"/>
            <a:ext cx="14859000" cy="22169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5029" y="3374229"/>
            <a:ext cx="6974675"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6" y="4610096"/>
            <a:ext cx="7317587"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1212" y="3374228"/>
            <a:ext cx="6969903"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610096"/>
            <a:ext cx="7312815"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450413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487407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65109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0058" y="914402"/>
            <a:ext cx="5784056" cy="2459826"/>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34301" y="888999"/>
            <a:ext cx="8836814" cy="77978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20058" y="3374229"/>
            <a:ext cx="5784056"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83149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914400"/>
            <a:ext cx="8901762" cy="2459829"/>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071082" y="914402"/>
            <a:ext cx="5500035" cy="77723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712116" y="3374229"/>
            <a:ext cx="8901767"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98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21432" y="1"/>
            <a:ext cx="18080832" cy="10287002"/>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712120" y="927777"/>
            <a:ext cx="14858997" cy="221785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712119" y="3374230"/>
            <a:ext cx="14858999" cy="53125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85382" y="8824915"/>
            <a:ext cx="411480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1D8BD707-D9CF-40AE-B4C6-C98DA3205C09}" type="datetimeFigureOut">
              <a:rPr lang="en-US" smtClean="0"/>
              <a:t>3/10/2025</a:t>
            </a:fld>
            <a:endParaRPr lang="en-US"/>
          </a:p>
        </p:txBody>
      </p:sp>
      <p:sp>
        <p:nvSpPr>
          <p:cNvPr id="5" name="Footer Placeholder 4"/>
          <p:cNvSpPr>
            <a:spLocks noGrp="1"/>
          </p:cNvSpPr>
          <p:nvPr>
            <p:ph type="ftr" sz="quarter" idx="3"/>
          </p:nvPr>
        </p:nvSpPr>
        <p:spPr>
          <a:xfrm>
            <a:off x="1712117" y="8824913"/>
            <a:ext cx="9358964" cy="547688"/>
          </a:xfrm>
          <a:prstGeom prst="rect">
            <a:avLst/>
          </a:prstGeom>
        </p:spPr>
        <p:txBody>
          <a:bodyPr vert="horz" lIns="91440" tIns="45720" rIns="91440" bIns="45720" rtlCol="0" anchor="ctr"/>
          <a:lstStyle>
            <a:lvl1pPr algn="l">
              <a:defRPr sz="1575"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14482" y="8824912"/>
            <a:ext cx="1156634"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743815328"/>
      </p:ext>
    </p:extLst>
  </p:cSld>
  <p:clrMap bg1="dk1" tx1="lt1" bg2="dk2" tx2="lt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1371600" rtl="0" eaLnBrk="1" latinLnBrk="0" hangingPunct="1">
        <a:lnSpc>
          <a:spcPct val="90000"/>
        </a:lnSpc>
        <a:spcBef>
          <a:spcPct val="0"/>
        </a:spcBef>
        <a:buNone/>
        <a:defRPr sz="54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342900" indent="-342900" algn="l" defTabSz="1371600" rtl="0" eaLnBrk="1" latinLnBrk="0" hangingPunct="1">
        <a:lnSpc>
          <a:spcPct val="120000"/>
        </a:lnSpc>
        <a:spcBef>
          <a:spcPts val="1500"/>
        </a:spcBef>
        <a:buSzPct val="125000"/>
        <a:buFont typeface="Arial" panose="020B0604020202020204" pitchFamily="34" charset="0"/>
        <a:buChar char="•"/>
        <a:defRPr sz="3600" kern="1200">
          <a:solidFill>
            <a:schemeClr val="tx1"/>
          </a:solidFill>
          <a:effectLst>
            <a:outerShdw blurRad="152400" dist="38100" dir="2700000" algn="tl">
              <a:srgbClr val="000000">
                <a:alpha val="36000"/>
              </a:srgbClr>
            </a:outerShdw>
          </a:effectLst>
          <a:latin typeface="+mn-lt"/>
          <a:ea typeface="+mn-ea"/>
          <a:cs typeface="+mn-cs"/>
        </a:defRPr>
      </a:lvl1pPr>
      <a:lvl2pPr marL="1028700" indent="-342900" algn="l" defTabSz="1371600" rtl="0" eaLnBrk="1" latinLnBrk="0" hangingPunct="1">
        <a:lnSpc>
          <a:spcPct val="120000"/>
        </a:lnSpc>
        <a:spcBef>
          <a:spcPts val="750"/>
        </a:spcBef>
        <a:buSzPct val="125000"/>
        <a:buFont typeface="Arial" panose="020B0604020202020204" pitchFamily="34" charset="0"/>
        <a:buChar char="•"/>
        <a:defRPr sz="3000" kern="1200">
          <a:solidFill>
            <a:schemeClr val="tx1"/>
          </a:solidFill>
          <a:effectLst>
            <a:outerShdw blurRad="152400" dist="38100" dir="2700000" algn="tl">
              <a:srgbClr val="000000">
                <a:alpha val="36000"/>
              </a:srgbClr>
            </a:outerShdw>
          </a:effectLst>
          <a:latin typeface="+mn-lt"/>
          <a:ea typeface="+mn-ea"/>
          <a:cs typeface="+mn-cs"/>
        </a:defRPr>
      </a:lvl2pPr>
      <a:lvl3pPr marL="1714500" indent="-342900" algn="l" defTabSz="1371600" rtl="0" eaLnBrk="1" latinLnBrk="0" hangingPunct="1">
        <a:lnSpc>
          <a:spcPct val="120000"/>
        </a:lnSpc>
        <a:spcBef>
          <a:spcPts val="750"/>
        </a:spcBef>
        <a:buSzPct val="125000"/>
        <a:buFont typeface="Arial" panose="020B0604020202020204" pitchFamily="34" charset="0"/>
        <a:buChar char="•"/>
        <a:defRPr sz="2700" kern="1200">
          <a:solidFill>
            <a:schemeClr val="tx1"/>
          </a:solidFill>
          <a:effectLst>
            <a:outerShdw blurRad="152400" dist="38100" dir="2700000" algn="tl">
              <a:srgbClr val="000000">
                <a:alpha val="36000"/>
              </a:srgbClr>
            </a:outerShdw>
          </a:effectLst>
          <a:latin typeface="+mn-lt"/>
          <a:ea typeface="+mn-ea"/>
          <a:cs typeface="+mn-cs"/>
        </a:defRPr>
      </a:lvl3pPr>
      <a:lvl4pPr marL="24003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4pPr>
      <a:lvl5pPr marL="30861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5pPr>
      <a:lvl6pPr marL="37719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6pPr>
      <a:lvl7pPr marL="44577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7pPr>
      <a:lvl8pPr marL="51435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8pPr>
      <a:lvl9pPr marL="58293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t>3/10/2025</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581459028"/>
      </p:ext>
    </p:extLst>
  </p:cSld>
  <p:clrMap bg1="dk1" tx1="lt1" bg2="dk2" tx2="lt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wikipedia.org/wiki/Komp%C3%BCter" TargetMode="External"/><Relationship Id="rId2" Type="http://schemas.openxmlformats.org/officeDocument/2006/relationships/hyperlink" Target="https://az.wikipedia.org/wiki/%C4%B0nternet" TargetMode="External"/><Relationship Id="rId1" Type="http://schemas.openxmlformats.org/officeDocument/2006/relationships/slideLayout" Target="../slideLayouts/slideLayout7.xml"/><Relationship Id="rId6" Type="http://schemas.openxmlformats.org/officeDocument/2006/relationships/hyperlink" Target="https://az.wikipedia.org/wiki/Bit" TargetMode="External"/><Relationship Id="rId5" Type="http://schemas.openxmlformats.org/officeDocument/2006/relationships/hyperlink" Target="https://az.wikipedia.org/wiki/IPv4" TargetMode="External"/><Relationship Id="rId4" Type="http://schemas.openxmlformats.org/officeDocument/2006/relationships/hyperlink" Target="https://az.wikipedia.org/wiki/Dome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13324" y="970683"/>
            <a:ext cx="15766139" cy="2070005"/>
          </a:xfrm>
          <a:prstGeom prst="rect">
            <a:avLst/>
          </a:prstGeom>
        </p:spPr>
        <p:txBody>
          <a:bodyPr lIns="0" tIns="0" rIns="0" bIns="0" rtlCol="0" anchor="t">
            <a:spAutoFit/>
          </a:bodyPr>
          <a:lstStyle/>
          <a:p>
            <a:pPr algn="l">
              <a:lnSpc>
                <a:spcPts val="7995"/>
              </a:lnSpc>
              <a:spcBef>
                <a:spcPct val="0"/>
              </a:spcBef>
            </a:pPr>
            <a:r>
              <a:rPr lang="en-US" sz="7995" dirty="0">
                <a:solidFill>
                  <a:srgbClr val="17161C"/>
                </a:solidFill>
                <a:latin typeface="Times New Roman" panose="02020603050405020304" pitchFamily="18" charset="0"/>
                <a:ea typeface="Calistoga" panose="00000500000000000000"/>
                <a:cs typeface="Times New Roman" panose="02020603050405020304" pitchFamily="18" charset="0"/>
                <a:sym typeface="Calistoga" panose="00000500000000000000"/>
              </a:rPr>
              <a:t> CİSCO PACKET TREASER PROQRAMI ILƏ TANIŞLIQ </a:t>
            </a:r>
          </a:p>
        </p:txBody>
      </p:sp>
      <p:sp>
        <p:nvSpPr>
          <p:cNvPr id="5" name="TextBox 5"/>
          <p:cNvSpPr txBox="1"/>
          <p:nvPr/>
        </p:nvSpPr>
        <p:spPr>
          <a:xfrm>
            <a:off x="613324" y="3940498"/>
            <a:ext cx="9930524" cy="5232202"/>
          </a:xfrm>
          <a:prstGeom prst="rect">
            <a:avLst/>
          </a:prstGeom>
        </p:spPr>
        <p:txBody>
          <a:bodyPr lIns="0" tIns="0" rIns="0" bIns="0" rtlCol="0" anchor="t">
            <a:spAutoFit/>
          </a:bodyPr>
          <a:lstStyle/>
          <a:p>
            <a:pPr algn="ctr">
              <a:lnSpc>
                <a:spcPts val="3405"/>
              </a:lnSpc>
            </a:pPr>
            <a:r>
              <a:rPr lang="en-US" sz="3600" b="1" i="1" dirty="0">
                <a:solidFill>
                  <a:schemeClr val="bg1"/>
                </a:solidFill>
                <a:latin typeface="Times New Roman" panose="02020603050405020304" pitchFamily="18" charset="0"/>
                <a:ea typeface="Montserrat Bold" panose="00000800000000000000"/>
                <a:cs typeface="Times New Roman" panose="02020603050405020304" pitchFamily="18" charset="0"/>
                <a:sym typeface="Montserrat Bold" panose="00000800000000000000"/>
              </a:rPr>
              <a:t>Cisco Packet Tracer</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Şəbəkə</a:t>
            </a:r>
            <a:r>
              <a:rPr lang="az-Latn-AZ"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ləri </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simulyasiya</a:t>
            </a:r>
            <a:r>
              <a:rPr lang="az-Latn-AZ"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etməyə çalışan yuksək funksionallığa malik proqramdır</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az-Latn-AZ"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Heç</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bir</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fiziki</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qurğu</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istifadə</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etmədən</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qarışıq</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sistemlərin</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simulyasiyasının</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aparıldığı</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proqram</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təminatı</a:t>
            </a:r>
            <a:r>
              <a:rPr lang="az-Latn-AZ"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demək olar</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a:t>
            </a:r>
          </a:p>
          <a:p>
            <a:pPr algn="ctr">
              <a:lnSpc>
                <a:spcPts val="3405"/>
              </a:lnSpc>
            </a:pP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Packet Tracer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istifadəçilərə</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simulyasiya</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edilmiş</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şəbəkə</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cihazlarını</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əlavə</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etmək</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və</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silmək</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imkanı</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verən</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sürükləyib</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buraxan</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(Drag and drop)</a:t>
            </a:r>
            <a:r>
              <a:rPr lang="az-Latn-AZ"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,Onlar arasında kabellerlə əlaqə qurmaq imkanı verən</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istifadəçi</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interfeysindən</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istifadə</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36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edir</a:t>
            </a:r>
            <a:r>
              <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a:t>
            </a:r>
            <a:r>
              <a:rPr lang="az-Latn-AZ"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Burda İP unvanlarından istifadə edilerek Şəbəkə qurulur</a:t>
            </a:r>
            <a:endPar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endParaRPr>
          </a:p>
          <a:p>
            <a:pPr algn="ctr">
              <a:lnSpc>
                <a:spcPts val="3405"/>
              </a:lnSpc>
            </a:pPr>
            <a:endParaRPr lang="en-US" sz="36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endParaRPr>
          </a:p>
        </p:txBody>
      </p:sp>
      <p:pic>
        <p:nvPicPr>
          <p:cNvPr id="1026" name="Picture 2" descr="Download Cisco Packet Tracer 7.3.0 for Windows/Mac/Linux [LATEST]">
            <a:extLst>
              <a:ext uri="{FF2B5EF4-FFF2-40B4-BE49-F238E27FC236}">
                <a16:creationId xmlns:a16="http://schemas.microsoft.com/office/drawing/2014/main" id="{88944588-A1F2-7489-EC54-A54DF701F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0883" y="3314700"/>
            <a:ext cx="6743793" cy="51853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838200" y="3619500"/>
            <a:ext cx="8990681" cy="3972241"/>
          </a:xfrm>
          <a:prstGeom prst="rect">
            <a:avLst/>
          </a:prstGeom>
        </p:spPr>
        <p:txBody>
          <a:bodyPr lIns="0" tIns="0" rIns="0" bIns="0" rtlCol="0" anchor="t">
            <a:spAutoFit/>
          </a:bodyPr>
          <a:lstStyle/>
          <a:p>
            <a:pPr algn="ctr">
              <a:lnSpc>
                <a:spcPts val="3920"/>
              </a:lnSpc>
            </a:pPr>
            <a:r>
              <a:rPr lang="en-UM"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BU</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az-Latn-AZ"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şəbəkədə</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bir</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neçə</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cihazı</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bir-birinə</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bağlayan</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sadə</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bir</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cihazdır</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O,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daxil</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olan</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məlumatı</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bütün</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portlara</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göndərir</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və</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hansı</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cihazın</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onu</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alacağını</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müəyyən</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etmir</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Bu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səbəbdən</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şəbəkədə</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toqquşmalar</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baş</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verir</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və</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ümumi</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performans</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aşağı</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düşür</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az-Latn-AZ"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az-Latn-AZ" sz="3200" b="1" dirty="0">
                <a:solidFill>
                  <a:schemeClr val="bg1"/>
                </a:solidFill>
                <a:highlight>
                  <a:srgbClr val="FFFF00"/>
                </a:highlight>
                <a:latin typeface="Times New Roman" panose="02020603050405020304" pitchFamily="18" charset="0"/>
                <a:ea typeface="Roboto" panose="02000000000000000000"/>
                <a:cs typeface="Times New Roman" panose="02020603050405020304" pitchFamily="18" charset="0"/>
                <a:sym typeface="Roboto" panose="02000000000000000000"/>
              </a:rPr>
              <a:t>S</a:t>
            </a:r>
            <a:r>
              <a:rPr lang="en-UM" sz="3200" b="1" dirty="0">
                <a:solidFill>
                  <a:schemeClr val="bg1"/>
                </a:solidFill>
                <a:highlight>
                  <a:srgbClr val="FFFF00"/>
                </a:highlight>
                <a:latin typeface="Times New Roman" panose="02020603050405020304" pitchFamily="18" charset="0"/>
                <a:ea typeface="Roboto" panose="02000000000000000000"/>
                <a:cs typeface="Times New Roman" panose="02020603050405020304" pitchFamily="18" charset="0"/>
                <a:sym typeface="Roboto" panose="02000000000000000000"/>
              </a:rPr>
              <a:t>W</a:t>
            </a:r>
            <a:r>
              <a:rPr lang="az-Latn-AZ" sz="3200" b="1" dirty="0">
                <a:solidFill>
                  <a:schemeClr val="bg1"/>
                </a:solidFill>
                <a:highlight>
                  <a:srgbClr val="FFFF00"/>
                </a:highlight>
                <a:latin typeface="Times New Roman" panose="02020603050405020304" pitchFamily="18" charset="0"/>
                <a:ea typeface="Roboto" panose="02000000000000000000"/>
                <a:cs typeface="Times New Roman" panose="02020603050405020304" pitchFamily="18" charset="0"/>
                <a:sym typeface="Roboto" panose="02000000000000000000"/>
              </a:rPr>
              <a:t>İTC</a:t>
            </a:r>
            <a:r>
              <a:rPr lang="en-UM" sz="3200" b="1" dirty="0">
                <a:solidFill>
                  <a:schemeClr val="bg1"/>
                </a:solidFill>
                <a:highlight>
                  <a:srgbClr val="FFFF00"/>
                </a:highlight>
                <a:latin typeface="Times New Roman" panose="02020603050405020304" pitchFamily="18" charset="0"/>
                <a:ea typeface="Roboto" panose="02000000000000000000"/>
                <a:cs typeface="Times New Roman" panose="02020603050405020304" pitchFamily="18" charset="0"/>
                <a:sym typeface="Roboto" panose="02000000000000000000"/>
              </a:rPr>
              <a:t>-</a:t>
            </a:r>
            <a:r>
              <a:rPr lang="az-Latn-AZ" sz="3200" b="1" dirty="0">
                <a:solidFill>
                  <a:schemeClr val="bg1"/>
                </a:solidFill>
                <a:highlight>
                  <a:srgbClr val="FFFF00"/>
                </a:highlight>
                <a:latin typeface="Times New Roman" panose="02020603050405020304" pitchFamily="18" charset="0"/>
                <a:ea typeface="Roboto" panose="02000000000000000000"/>
                <a:cs typeface="Times New Roman" panose="02020603050405020304" pitchFamily="18" charset="0"/>
                <a:sym typeface="Roboto" panose="02000000000000000000"/>
              </a:rPr>
              <a:t>Ə nəzərən agıllı deyil.</a:t>
            </a:r>
            <a:endParaRPr lang="en-US" sz="3200" b="1" dirty="0">
              <a:solidFill>
                <a:schemeClr val="bg1"/>
              </a:solidFill>
              <a:highlight>
                <a:srgbClr val="FFFF00"/>
              </a:highlight>
              <a:latin typeface="Times New Roman" panose="02020603050405020304" pitchFamily="18" charset="0"/>
              <a:ea typeface="Roboto" panose="02000000000000000000"/>
              <a:cs typeface="Times New Roman" panose="02020603050405020304" pitchFamily="18" charset="0"/>
              <a:sym typeface="Roboto" panose="02000000000000000000"/>
            </a:endParaRPr>
          </a:p>
          <a:p>
            <a:pPr algn="ctr">
              <a:lnSpc>
                <a:spcPts val="3920"/>
              </a:lnSpc>
              <a:spcBef>
                <a:spcPct val="0"/>
              </a:spcBef>
            </a:pP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Onun</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üstünlüyü</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ucuz</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olması</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və</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sadə</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quruluşudur</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lakin</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təhlükəsizlik</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və</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sürət</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baxımından</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2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zəifdir</a:t>
            </a:r>
            <a:r>
              <a:rPr lang="en-US" sz="32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t>
            </a:r>
          </a:p>
        </p:txBody>
      </p:sp>
      <p:sp>
        <p:nvSpPr>
          <p:cNvPr id="7" name="TextBox 6">
            <a:extLst>
              <a:ext uri="{FF2B5EF4-FFF2-40B4-BE49-F238E27FC236}">
                <a16:creationId xmlns:a16="http://schemas.microsoft.com/office/drawing/2014/main" id="{52CB267B-65D3-6AA1-CC31-02B7140967DC}"/>
              </a:ext>
            </a:extLst>
          </p:cNvPr>
          <p:cNvSpPr txBox="1"/>
          <p:nvPr/>
        </p:nvSpPr>
        <p:spPr>
          <a:xfrm>
            <a:off x="3086560" y="190500"/>
            <a:ext cx="12114880" cy="1938992"/>
          </a:xfrm>
          <a:prstGeom prst="rect">
            <a:avLst/>
          </a:prstGeom>
          <a:noFill/>
        </p:spPr>
        <p:txBody>
          <a:bodyPr wrap="square" rtlCol="0">
            <a:spAutoFit/>
          </a:bodyPr>
          <a:lstStyle/>
          <a:p>
            <a:pPr algn="ctr"/>
            <a:r>
              <a:rPr lang="az-Latn-AZ" sz="6000" b="1" i="1" dirty="0">
                <a:solidFill>
                  <a:schemeClr val="bg1"/>
                </a:solidFill>
                <a:latin typeface="Times New Roman" panose="02020603050405020304" pitchFamily="18" charset="0"/>
                <a:cs typeface="Times New Roman" panose="02020603050405020304" pitchFamily="18" charset="0"/>
              </a:rPr>
              <a:t>ŞƏBƏKƏDƏ İSTİFADƏ OLUNAN CİHAZLAR</a:t>
            </a:r>
            <a:endParaRPr lang="sq-AL" sz="6000" b="1" i="1" dirty="0">
              <a:solidFill>
                <a:schemeClr val="bg1"/>
              </a:solidFill>
              <a:latin typeface="Times New Roman" panose="02020603050405020304" pitchFamily="18" charset="0"/>
              <a:cs typeface="Times New Roman" panose="02020603050405020304" pitchFamily="18" charset="0"/>
            </a:endParaRPr>
          </a:p>
        </p:txBody>
      </p:sp>
      <p:pic>
        <p:nvPicPr>
          <p:cNvPr id="4098" name="Picture 2" descr="Network Hub at best price in New Delhi by Online Solution | ID: 11098507333">
            <a:extLst>
              <a:ext uri="{FF2B5EF4-FFF2-40B4-BE49-F238E27FC236}">
                <a16:creationId xmlns:a16="http://schemas.microsoft.com/office/drawing/2014/main" id="{463C02F0-62E9-59C9-D907-1C7550FD8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1800" y="3238056"/>
            <a:ext cx="7010400" cy="47351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838200" y="2594446"/>
            <a:ext cx="9870480" cy="7502054"/>
          </a:xfrm>
          <a:prstGeom prst="rect">
            <a:avLst/>
          </a:prstGeom>
        </p:spPr>
        <p:txBody>
          <a:bodyPr lIns="0" tIns="0" rIns="0" bIns="0" rtlCol="0" anchor="t">
            <a:spAutoFit/>
          </a:bodyPr>
          <a:lstStyle/>
          <a:p>
            <a:pPr algn="ctr">
              <a:lnSpc>
                <a:spcPts val="3920"/>
              </a:lnSpc>
            </a:pP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Switch  hub-a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bənzə</a:t>
            </a:r>
            <a:r>
              <a:rPr lang="az-Latn-AZ"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yir.</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 </a:t>
            </a:r>
            <a:r>
              <a:rPr lang="az-Latn-AZ" sz="3600" b="1" dirty="0">
                <a:solidFill>
                  <a:schemeClr val="bg1"/>
                </a:solidFill>
                <a:highlight>
                  <a:srgbClr val="FFFF00"/>
                </a:highlight>
                <a:latin typeface="Times New Roman" panose="02020603050405020304" pitchFamily="18" charset="0"/>
                <a:ea typeface="Roboto" panose="02000000000000000000"/>
                <a:cs typeface="Times New Roman" panose="02020603050405020304" pitchFamily="18" charset="0"/>
                <a:sym typeface="Roboto" panose="02000000000000000000"/>
              </a:rPr>
              <a:t>İnformasiyanı(PAKETLERİ)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yalnız</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hədəf</a:t>
            </a:r>
            <a:r>
              <a:rPr lang="az-Latn-AZ"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ə </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göndərir</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az-Latn-AZ"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şəbəkə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toqquşmalarını</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aradan</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qaldırır</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Switch,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cihazların</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MAC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ünvanlarını</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öyrənərək</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məlumatın</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düzgün</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istiqamətə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getməsini</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təmin</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edir</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Bu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cihaz</a:t>
            </a:r>
            <a:r>
              <a:rPr lang="az-Latn-AZ"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HUB-dan fərqli olaraq-</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Kanal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Səviyyəsində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(Layer 2)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işləyir</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bəzi</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modelləri</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Şəbəkə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Səviyyəsində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(Layer 3)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də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işləyə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bilər</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az-Latn-AZ"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Ə</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sas</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fərq</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switch-in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isə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onu</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yalnız</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hədəf</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cihazına</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yönləndirməs</a:t>
            </a:r>
            <a:r>
              <a:rPr lang="az-Latn-AZ"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 ,</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hub-</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ın</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məlumatı</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bütün</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cihazlara</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göndərməsi</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Hub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ucuzdur</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amma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yavaş</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qeyri-effektivdir</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switch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isə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daha</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sürətli</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etibarlı</a:t>
            </a:r>
            <a:r>
              <a:rPr lang="az-Latn-AZ"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və HUBA nəzərən bahalıdır</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Buna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görə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də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şəbəkələrdə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switch</a:t>
            </a:r>
            <a:r>
              <a:rPr lang="az-Latn-AZ"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çox istifadə</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6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olunur</a:t>
            </a:r>
            <a:r>
              <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t>
            </a:r>
          </a:p>
          <a:p>
            <a:pPr algn="ctr">
              <a:lnSpc>
                <a:spcPts val="3920"/>
              </a:lnSpc>
              <a:spcBef>
                <a:spcPct val="0"/>
              </a:spcBef>
            </a:pPr>
            <a:endParaRPr lang="en-US" sz="36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sp>
        <p:nvSpPr>
          <p:cNvPr id="6" name="TextBox 5">
            <a:extLst>
              <a:ext uri="{FF2B5EF4-FFF2-40B4-BE49-F238E27FC236}">
                <a16:creationId xmlns:a16="http://schemas.microsoft.com/office/drawing/2014/main" id="{326FBE9F-918A-29B4-09C8-642F70708891}"/>
              </a:ext>
            </a:extLst>
          </p:cNvPr>
          <p:cNvSpPr txBox="1"/>
          <p:nvPr/>
        </p:nvSpPr>
        <p:spPr>
          <a:xfrm>
            <a:off x="3086560" y="190500"/>
            <a:ext cx="12114880" cy="2862322"/>
          </a:xfrm>
          <a:prstGeom prst="rect">
            <a:avLst/>
          </a:prstGeom>
          <a:noFill/>
        </p:spPr>
        <p:txBody>
          <a:bodyPr wrap="square" rtlCol="0">
            <a:spAutoFit/>
          </a:bodyPr>
          <a:lstStyle/>
          <a:p>
            <a:pPr algn="ctr"/>
            <a:r>
              <a:rPr lang="az-Latn-AZ" sz="6000" b="1" i="1" dirty="0">
                <a:solidFill>
                  <a:schemeClr val="bg1"/>
                </a:solidFill>
                <a:latin typeface="Times New Roman" panose="02020603050405020304" pitchFamily="18" charset="0"/>
                <a:cs typeface="Times New Roman" panose="02020603050405020304" pitchFamily="18" charset="0"/>
              </a:rPr>
              <a:t>ŞƏBƏKƏDƏ İSTİFADƏ OLUNAN CİHAZLAR-</a:t>
            </a:r>
            <a:r>
              <a:rPr lang="en-US" sz="5400" b="1" dirty="0">
                <a:solidFill>
                  <a:schemeClr val="bg1"/>
                </a:solidFill>
                <a:latin typeface="Times New Roman" panose="02020603050405020304" pitchFamily="18" charset="0"/>
                <a:ea typeface="Calistoga" panose="00000500000000000000"/>
                <a:cs typeface="Times New Roman" panose="02020603050405020304" pitchFamily="18" charset="0"/>
                <a:sym typeface="Calistoga" panose="00000500000000000000"/>
              </a:rPr>
              <a:t>SWITCH</a:t>
            </a:r>
          </a:p>
          <a:p>
            <a:pPr algn="ctr"/>
            <a:endParaRPr lang="sq-AL" sz="6000" b="1" i="1" dirty="0">
              <a:solidFill>
                <a:schemeClr val="bg1"/>
              </a:solidFill>
              <a:latin typeface="Times New Roman" panose="02020603050405020304" pitchFamily="18" charset="0"/>
              <a:cs typeface="Times New Roman" panose="02020603050405020304" pitchFamily="18" charset="0"/>
            </a:endParaRPr>
          </a:p>
        </p:txBody>
      </p:sp>
      <p:pic>
        <p:nvPicPr>
          <p:cNvPr id="5122" name="Picture 2" descr="Network Switch Explained - Study CCNA">
            <a:extLst>
              <a:ext uri="{FF2B5EF4-FFF2-40B4-BE49-F238E27FC236}">
                <a16:creationId xmlns:a16="http://schemas.microsoft.com/office/drawing/2014/main" id="{180D2865-FA0A-3654-CEB3-894FC2A39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08680" y="2594446"/>
            <a:ext cx="6815137" cy="32095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Network Switching? - Cisco">
            <a:extLst>
              <a:ext uri="{FF2B5EF4-FFF2-40B4-BE49-F238E27FC236}">
                <a16:creationId xmlns:a16="http://schemas.microsoft.com/office/drawing/2014/main" id="{A6D6B247-28E5-635A-C7FC-BE0719197C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2055" y="5906328"/>
            <a:ext cx="6055320" cy="33909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952750" y="3464"/>
            <a:ext cx="12382500" cy="1102866"/>
          </a:xfrm>
          <a:prstGeom prst="rect">
            <a:avLst/>
          </a:prstGeom>
        </p:spPr>
        <p:txBody>
          <a:bodyPr wrap="square" lIns="0" tIns="0" rIns="0" bIns="0" rtlCol="0" anchor="t">
            <a:spAutoFit/>
          </a:bodyPr>
          <a:lstStyle/>
          <a:p>
            <a:pPr algn="ctr">
              <a:lnSpc>
                <a:spcPts val="8640"/>
              </a:lnSpc>
            </a:pPr>
            <a:r>
              <a:rPr lang="en-US" sz="7200"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İP ADRESS</a:t>
            </a:r>
            <a:r>
              <a:rPr lang="az-Latn-AZ" sz="7200"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 və Ping</a:t>
            </a:r>
            <a:endParaRPr lang="en-US" sz="7200"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endParaRPr>
          </a:p>
        </p:txBody>
      </p:sp>
      <p:sp>
        <p:nvSpPr>
          <p:cNvPr id="3" name="TextBox 3"/>
          <p:cNvSpPr txBox="1"/>
          <p:nvPr/>
        </p:nvSpPr>
        <p:spPr>
          <a:xfrm>
            <a:off x="609600" y="1562100"/>
            <a:ext cx="16625136" cy="7675371"/>
          </a:xfrm>
          <a:prstGeom prst="rect">
            <a:avLst/>
          </a:prstGeom>
        </p:spPr>
        <p:txBody>
          <a:bodyPr lIns="0" tIns="0" rIns="0" bIns="0" rtlCol="0" anchor="t">
            <a:spAutoFit/>
          </a:bodyPr>
          <a:lstStyle/>
          <a:p>
            <a:pPr algn="ctr">
              <a:lnSpc>
                <a:spcPts val="4340"/>
              </a:lnSpc>
            </a:pPr>
            <a:r>
              <a:rPr lang="en-US" sz="3100" dirty="0">
                <a:solidFill>
                  <a:schemeClr val="bg1"/>
                </a:solidFill>
                <a:highlight>
                  <a:srgbClr val="FFFF00"/>
                </a:highlight>
                <a:latin typeface="Times New Roman" panose="02020603050405020304" pitchFamily="18" charset="0"/>
                <a:ea typeface="Roboto" panose="02000000000000000000"/>
                <a:cs typeface="Times New Roman" panose="02020603050405020304" pitchFamily="18" charset="0"/>
                <a:sym typeface="Roboto" panose="02000000000000000000"/>
              </a:rPr>
              <a:t>IP </a:t>
            </a:r>
            <a:r>
              <a:rPr lang="en-US" sz="3100" dirty="0" err="1">
                <a:solidFill>
                  <a:schemeClr val="bg1"/>
                </a:solidFill>
                <a:highlight>
                  <a:srgbClr val="FFFF00"/>
                </a:highlight>
                <a:latin typeface="Times New Roman" panose="02020603050405020304" pitchFamily="18" charset="0"/>
                <a:ea typeface="Roboto" panose="02000000000000000000"/>
                <a:cs typeface="Times New Roman" panose="02020603050405020304" pitchFamily="18" charset="0"/>
                <a:sym typeface="Roboto" panose="02000000000000000000"/>
              </a:rPr>
              <a:t>ünvanı</a:t>
            </a:r>
            <a:r>
              <a:rPr lang="en-US" sz="3100" dirty="0">
                <a:solidFill>
                  <a:schemeClr val="bg1"/>
                </a:solidFill>
                <a:highlight>
                  <a:srgbClr val="FFFF00"/>
                </a:highlight>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Internet Protocol address) — </a:t>
            </a:r>
            <a:r>
              <a:rPr lang="en-US" sz="3100" u="sng"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hlinkClick r:id="rId2" tooltip="https://az.wikipedia.org/wiki/%C4%B0nternet">
                  <a:extLst>
                    <a:ext uri="{A12FA001-AC4F-418D-AE19-62706E023703}">
                      <ahyp:hlinkClr xmlns:ahyp="http://schemas.microsoft.com/office/drawing/2018/hyperlinkcolor" val="tx"/>
                    </a:ext>
                  </a:extLst>
                </a:hlinkClick>
              </a:rPr>
              <a:t>internet</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şəbəkəsinə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qoşulmuş</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hər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bir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u="sng"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hlinkClick r:id="rId3" tooltip="https://az.wikipedia.org/wiki/Komp%C3%BCter">
                  <a:extLst>
                    <a:ext uri="{A12FA001-AC4F-418D-AE19-62706E023703}">
                      <ahyp:hlinkClr xmlns:ahyp="http://schemas.microsoft.com/office/drawing/2018/hyperlinkcolor" val="tx"/>
                    </a:ext>
                  </a:extLst>
                </a:hlinkClick>
              </a:rPr>
              <a:t>kompüterin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rəqəmlərdən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ibarət</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elektron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ünvanı</a:t>
            </a:r>
            <a:r>
              <a:rPr lang="az-Latn-AZ"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dır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az-Latn-AZ" sz="3100" u="sng"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hlinkClick r:id="rId3" tooltip="https://az.wikipedia.org/wiki/Komp%C3%BCter">
                  <a:extLst>
                    <a:ext uri="{A12FA001-AC4F-418D-AE19-62706E023703}">
                      <ahyp:hlinkClr xmlns:ahyp="http://schemas.microsoft.com/office/drawing/2018/hyperlinkcolor" val="tx"/>
                    </a:ext>
                  </a:extLst>
                </a:hlinkClick>
              </a:rPr>
              <a:t>K</a:t>
            </a:r>
            <a:r>
              <a:rPr lang="en-US" sz="3100" u="sng"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hlinkClick r:id="rId3" tooltip="https://az.wikipedia.org/wiki/Komp%C3%BCter">
                  <a:extLst>
                    <a:ext uri="{A12FA001-AC4F-418D-AE19-62706E023703}">
                      <ahyp:hlinkClr xmlns:ahyp="http://schemas.microsoft.com/office/drawing/2018/hyperlinkcolor" val="tx"/>
                    </a:ext>
                  </a:extLst>
                </a:hlinkClick>
              </a:rPr>
              <a:t>ompüterlər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iki</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ünvana</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malik</a:t>
            </a:r>
            <a:r>
              <a:rPr lang="az-Latn-AZ"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olur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rəqəm</a:t>
            </a:r>
            <a:r>
              <a:rPr lang="en-US" sz="31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IP </a:t>
            </a:r>
            <a:r>
              <a:rPr lang="en-US" sz="31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ünvanı</a:t>
            </a:r>
            <a:r>
              <a:rPr lang="en-US" sz="31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və</a:t>
            </a:r>
            <a:r>
              <a:rPr lang="en-US" sz="31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simvolik</a:t>
            </a:r>
            <a:r>
              <a:rPr lang="en-US" sz="31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b="1" u="sng"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hlinkClick r:id="rId4" tooltip="https://az.wikipedia.org/wiki/Domen">
                  <a:extLst>
                    <a:ext uri="{A12FA001-AC4F-418D-AE19-62706E023703}">
                      <ahyp:hlinkClr xmlns:ahyp="http://schemas.microsoft.com/office/drawing/2018/hyperlinkcolor" val="tx"/>
                    </a:ext>
                  </a:extLst>
                </a:hlinkClick>
              </a:rPr>
              <a:t>domen</a:t>
            </a:r>
            <a:r>
              <a:rPr lang="en-US" sz="31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ünvanı</a:t>
            </a:r>
            <a:r>
              <a:rPr lang="en-US" sz="31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az-Latn-AZ" sz="31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İP unvanları dinamik və statik olaraq istifadəçi tərəfindən manuel təyin oluna bilər </a:t>
            </a:r>
            <a:r>
              <a:rPr lang="en-US" sz="3100" u="sng"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hlinkClick r:id="rId2" tooltip="https://az.wikipedia.org/wiki/%C4%B0nternet">
                  <a:extLst>
                    <a:ext uri="{A12FA001-AC4F-418D-AE19-62706E023703}">
                      <ahyp:hlinkClr xmlns:ahyp="http://schemas.microsoft.com/office/drawing/2018/hyperlinkcolor" val="tx"/>
                    </a:ext>
                  </a:extLst>
                </a:hlinkClick>
              </a:rPr>
              <a:t>İnternetə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qoşulan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hər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bir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kompüterin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öz</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IP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ünvanı</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olur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Digər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bütün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kompüterlər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bu</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IP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ünvanla</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əlaqə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saxlayırlar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İki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ayrı</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kompüter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eyni</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şəbəkədə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olmasalar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da IP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ünvanları</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onların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bir-biri</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ilə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əlaqə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qurmasına</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imkan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verir.Hal-hazırda</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ən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çox</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istifadə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edilməkdə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olan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u="sng"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hlinkClick r:id="rId5" tooltip="https://az.wikipedia.org/wiki/IPv4">
                  <a:extLst>
                    <a:ext uri="{A12FA001-AC4F-418D-AE19-62706E023703}">
                      <ahyp:hlinkClr xmlns:ahyp="http://schemas.microsoft.com/office/drawing/2018/hyperlinkcolor" val="tx"/>
                    </a:ext>
                  </a:extLst>
                </a:hlinkClick>
              </a:rPr>
              <a:t>IPv4</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üçün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32 </a:t>
            </a:r>
            <a:r>
              <a:rPr lang="en-US" sz="3100" u="sng"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hlinkClick r:id="rId6" tooltip="https://az.wikipedia.org/wiki/Bit">
                  <a:extLst>
                    <a:ext uri="{A12FA001-AC4F-418D-AE19-62706E023703}">
                      <ahyp:hlinkClr xmlns:ahyp="http://schemas.microsoft.com/office/drawing/2018/hyperlinkcolor" val="tx"/>
                    </a:ext>
                  </a:extLst>
                </a:hlinkClick>
              </a:rPr>
              <a:t>bit</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həcmində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IP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ünvanları</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istifadə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edilir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nöqtələr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ilə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ayrılmış</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4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ədəd</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8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bitlik</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rəqəmlərlə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göstərilir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Məsələn</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212.85.102.14.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Belə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işarələmə</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IP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ünvanı</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forması</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3100"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adlanır</a:t>
            </a:r>
            <a:r>
              <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t>
            </a:r>
            <a:endParaRPr lang="az-Latn-AZ"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algn="ctr">
              <a:lnSpc>
                <a:spcPts val="4340"/>
              </a:lnSpc>
            </a:pPr>
            <a:r>
              <a:rPr lang="en-US" sz="3100" u="sng"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kumimoji="0" lang="sq-AL" altLang="sq-AL" sz="3200" b="0" i="0" u="none" strike="noStrike" cap="none" normalizeH="0" baseline="0" dirty="0">
                <a:ln>
                  <a:noFill/>
                </a:ln>
                <a:solidFill>
                  <a:schemeClr val="bg1"/>
                </a:solidFill>
                <a:effectLst/>
                <a:highlight>
                  <a:srgbClr val="FFFF00"/>
                </a:highlight>
                <a:latin typeface="Times New Roman" panose="02020603050405020304" pitchFamily="18" charset="0"/>
                <a:cs typeface="Times New Roman" panose="02020603050405020304" pitchFamily="18" charset="0"/>
              </a:rPr>
              <a:t>Ping</a:t>
            </a:r>
            <a:r>
              <a:rPr lang="az-Latn-AZ" altLang="sq-AL" sz="3200" dirty="0">
                <a:solidFill>
                  <a:schemeClr val="bg1"/>
                </a:solidFill>
                <a:highlight>
                  <a:srgbClr val="FFFF00"/>
                </a:highlight>
                <a:latin typeface="Times New Roman" panose="02020603050405020304" pitchFamily="18" charset="0"/>
                <a:cs typeface="Times New Roman" panose="02020603050405020304" pitchFamily="18" charset="0"/>
              </a:rPr>
              <a:t>-</a:t>
            </a:r>
            <a:r>
              <a:rPr kumimoji="0" lang="sq-AL" altLang="sq-AL" sz="3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şəbəkə üzərində bir cihazın digər cihazla əlaqəsini yoxlamaq üçün istifadə olunan bir alətdir. Bu əməliyyat, ICMP (Internet Control Message Protocol) protokolunu istifadə edərək, müəyyən bir IP ünvanına kiçik bir "echo request" mesajı göndərir və cavab olaraq "echo reply" alır. Ping, şəbəkə bağlantısının mövcudluğunu və gecikmə müddətini ölçmək üçün istifadə olunur. Əgər cavab alınırsa, bu, şəbəkə əlaqəsinin sağlam olduğunu göstərir, əks halda bağlantı problemi olduğunu bildirir.</a:t>
            </a:r>
          </a:p>
          <a:p>
            <a:pPr algn="ctr">
              <a:lnSpc>
                <a:spcPts val="4340"/>
              </a:lnSpc>
              <a:spcBef>
                <a:spcPct val="0"/>
              </a:spcBef>
            </a:pPr>
            <a:endParaRPr lang="en-US" sz="3100"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36A48FC1-9A1E-B756-6E9E-399297A92867}"/>
              </a:ext>
            </a:extLst>
          </p:cNvPr>
          <p:cNvSpPr txBox="1"/>
          <p:nvPr/>
        </p:nvSpPr>
        <p:spPr>
          <a:xfrm>
            <a:off x="2952750" y="3464"/>
            <a:ext cx="12382500" cy="1102866"/>
          </a:xfrm>
          <a:prstGeom prst="rect">
            <a:avLst/>
          </a:prstGeom>
        </p:spPr>
        <p:txBody>
          <a:bodyPr wrap="square" lIns="0" tIns="0" rIns="0" bIns="0" rtlCol="0" anchor="t">
            <a:spAutoFit/>
          </a:bodyPr>
          <a:lstStyle/>
          <a:p>
            <a:pPr algn="ctr">
              <a:lnSpc>
                <a:spcPts val="8640"/>
              </a:lnSpc>
            </a:pPr>
            <a:r>
              <a:rPr lang="en-US" sz="7200"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İP ADRESS</a:t>
            </a:r>
            <a:r>
              <a:rPr lang="az-Latn-AZ" sz="7200"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 və Ping</a:t>
            </a:r>
            <a:endParaRPr lang="en-US" sz="7200"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endParaRPr>
          </a:p>
        </p:txBody>
      </p:sp>
      <p:pic>
        <p:nvPicPr>
          <p:cNvPr id="6146" name="Picture 2" descr="What is an IP Address? - GeeksforGeeks">
            <a:extLst>
              <a:ext uri="{FF2B5EF4-FFF2-40B4-BE49-F238E27FC236}">
                <a16:creationId xmlns:a16="http://schemas.microsoft.com/office/drawing/2014/main" id="{E6879DD1-0A49-F5B4-286B-F4F01B4E7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18" y="2772490"/>
            <a:ext cx="9220200" cy="474202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Ping command basics for testing and troubleshooting">
            <a:extLst>
              <a:ext uri="{FF2B5EF4-FFF2-40B4-BE49-F238E27FC236}">
                <a16:creationId xmlns:a16="http://schemas.microsoft.com/office/drawing/2014/main" id="{24C26B81-A320-C90D-E22B-2B4CBEB7C4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2772490"/>
            <a:ext cx="8305800" cy="47420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71D078-4E48-68D4-8197-FE1EB008B76C}"/>
              </a:ext>
            </a:extLst>
          </p:cNvPr>
          <p:cNvSpPr txBox="1"/>
          <p:nvPr/>
        </p:nvSpPr>
        <p:spPr>
          <a:xfrm>
            <a:off x="4419600" y="-121590"/>
            <a:ext cx="9144000" cy="1015663"/>
          </a:xfrm>
          <a:prstGeom prst="rect">
            <a:avLst/>
          </a:prstGeom>
          <a:noFill/>
        </p:spPr>
        <p:txBody>
          <a:bodyPr wrap="square" rtlCol="0">
            <a:spAutoFit/>
          </a:bodyPr>
          <a:lstStyle/>
          <a:p>
            <a:pPr algn="ctr"/>
            <a:r>
              <a:rPr lang="en-UM" sz="6000" b="1" i="1" dirty="0">
                <a:solidFill>
                  <a:schemeClr val="bg1"/>
                </a:solidFill>
                <a:latin typeface="Times New Roman" panose="02020603050405020304" pitchFamily="18" charset="0"/>
                <a:cs typeface="Times New Roman" panose="02020603050405020304" pitchFamily="18" charset="0"/>
              </a:rPr>
              <a:t>NET</a:t>
            </a:r>
            <a:r>
              <a:rPr lang="en-US" sz="6000" b="1" i="1" dirty="0">
                <a:solidFill>
                  <a:schemeClr val="bg1"/>
                </a:solidFill>
                <a:latin typeface="Times New Roman" panose="02020603050405020304" pitchFamily="18" charset="0"/>
                <a:cs typeface="Times New Roman" panose="02020603050405020304" pitchFamily="18" charset="0"/>
              </a:rPr>
              <a:t>Work v</a:t>
            </a:r>
            <a:r>
              <a:rPr lang="az-Latn-AZ" sz="6000" b="1" i="1" dirty="0">
                <a:solidFill>
                  <a:schemeClr val="bg1"/>
                </a:solidFill>
                <a:latin typeface="Times New Roman" panose="02020603050405020304" pitchFamily="18" charset="0"/>
                <a:cs typeface="Times New Roman" panose="02020603050405020304" pitchFamily="18" charset="0"/>
              </a:rPr>
              <a:t>ə </a:t>
            </a:r>
            <a:r>
              <a:rPr lang="en-US" sz="6000" b="1" i="1" dirty="0">
                <a:solidFill>
                  <a:schemeClr val="bg1"/>
                </a:solidFill>
                <a:latin typeface="Times New Roman" panose="02020603050405020304" pitchFamily="18" charset="0"/>
                <a:cs typeface="Times New Roman" panose="02020603050405020304" pitchFamily="18" charset="0"/>
              </a:rPr>
              <a:t>Ping </a:t>
            </a:r>
            <a:r>
              <a:rPr lang="en-US" sz="6000" b="1" i="1" dirty="0" err="1">
                <a:solidFill>
                  <a:schemeClr val="bg1"/>
                </a:solidFill>
                <a:latin typeface="Times New Roman" panose="02020603050405020304" pitchFamily="18" charset="0"/>
                <a:cs typeface="Times New Roman" panose="02020603050405020304" pitchFamily="18" charset="0"/>
              </a:rPr>
              <a:t>Atma</a:t>
            </a:r>
            <a:endParaRPr lang="sq-AL" sz="6000" b="1" i="1"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C197173-D39A-0C60-7A1D-067CD54D9A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894073"/>
            <a:ext cx="13408593" cy="7756332"/>
          </a:xfrm>
          <a:prstGeom prst="rect">
            <a:avLst/>
          </a:prstGeom>
        </p:spPr>
      </p:pic>
      <p:sp>
        <p:nvSpPr>
          <p:cNvPr id="13" name="TextBox 12">
            <a:extLst>
              <a:ext uri="{FF2B5EF4-FFF2-40B4-BE49-F238E27FC236}">
                <a16:creationId xmlns:a16="http://schemas.microsoft.com/office/drawing/2014/main" id="{03D5C29D-6C3C-6EB2-F1D1-4B7C507594D5}"/>
              </a:ext>
            </a:extLst>
          </p:cNvPr>
          <p:cNvSpPr txBox="1"/>
          <p:nvPr/>
        </p:nvSpPr>
        <p:spPr>
          <a:xfrm>
            <a:off x="4495800" y="8885095"/>
            <a:ext cx="9296400" cy="1015663"/>
          </a:xfrm>
          <a:prstGeom prst="rect">
            <a:avLst/>
          </a:prstGeom>
          <a:noFill/>
        </p:spPr>
        <p:txBody>
          <a:bodyPr wrap="square" rtlCol="0">
            <a:spAutoFit/>
          </a:bodyPr>
          <a:lstStyle/>
          <a:p>
            <a:pPr algn="ctr"/>
            <a:r>
              <a:rPr lang="az-Latn-AZ" sz="6000" dirty="0">
                <a:solidFill>
                  <a:schemeClr val="bg1"/>
                </a:solidFill>
                <a:latin typeface="Times New Roman" panose="02020603050405020304" pitchFamily="18" charset="0"/>
                <a:cs typeface="Times New Roman" panose="02020603050405020304" pitchFamily="18" charset="0"/>
              </a:rPr>
              <a:t>Şəbəkəni Qurmaq</a:t>
            </a:r>
            <a:endParaRPr lang="sq-AL" sz="6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1026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9C7536-0970-5DC6-C92A-71F863D77E77}"/>
              </a:ext>
            </a:extLst>
          </p:cNvPr>
          <p:cNvSpPr txBox="1"/>
          <p:nvPr/>
        </p:nvSpPr>
        <p:spPr>
          <a:xfrm>
            <a:off x="5257800" y="4081671"/>
            <a:ext cx="7772400" cy="2123658"/>
          </a:xfrm>
          <a:prstGeom prst="rect">
            <a:avLst/>
          </a:prstGeom>
          <a:noFill/>
        </p:spPr>
        <p:txBody>
          <a:bodyPr wrap="square" rtlCol="0">
            <a:spAutoFit/>
          </a:bodyPr>
          <a:lstStyle/>
          <a:p>
            <a:pPr algn="ctr"/>
            <a:r>
              <a:rPr lang="az-Latn-AZ" sz="6600" dirty="0">
                <a:latin typeface="Times New Roman" panose="02020603050405020304" pitchFamily="18" charset="0"/>
                <a:cs typeface="Times New Roman" panose="02020603050405020304" pitchFamily="18" charset="0"/>
              </a:rPr>
              <a:t>Dinlədiyinizə görə TƏŞƏKKÜRLƏR</a:t>
            </a:r>
            <a:endParaRPr lang="sq-AL"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4655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19200" y="1562100"/>
            <a:ext cx="11953012" cy="2051844"/>
          </a:xfrm>
          <a:prstGeom prst="rect">
            <a:avLst/>
          </a:prstGeom>
        </p:spPr>
        <p:txBody>
          <a:bodyPr wrap="square" lIns="0" tIns="0" rIns="0" bIns="0" rtlCol="0" anchor="t">
            <a:spAutoFit/>
          </a:bodyPr>
          <a:lstStyle/>
          <a:p>
            <a:pPr algn="l">
              <a:lnSpc>
                <a:spcPts val="7995"/>
              </a:lnSpc>
              <a:spcBef>
                <a:spcPct val="0"/>
              </a:spcBef>
            </a:pPr>
            <a:r>
              <a:rPr lang="en-US" sz="7995" b="1" i="1" dirty="0">
                <a:solidFill>
                  <a:srgbClr val="17161C"/>
                </a:solidFill>
                <a:latin typeface="Times New Roman" panose="02020603050405020304" pitchFamily="18" charset="0"/>
                <a:ea typeface="Anton" panose="00000500000000000000"/>
                <a:cs typeface="Times New Roman" panose="02020603050405020304" pitchFamily="18" charset="0"/>
                <a:sym typeface="Anton" panose="00000500000000000000"/>
              </a:rPr>
              <a:t>PACKET TRACER</a:t>
            </a:r>
            <a:r>
              <a:rPr lang="az-Latn-AZ" sz="7995" b="1" i="1" dirty="0">
                <a:solidFill>
                  <a:srgbClr val="17161C"/>
                </a:solidFill>
                <a:latin typeface="Times New Roman" panose="02020603050405020304" pitchFamily="18" charset="0"/>
                <a:ea typeface="Anton" panose="00000500000000000000"/>
                <a:cs typeface="Times New Roman" panose="02020603050405020304" pitchFamily="18" charset="0"/>
                <a:sym typeface="Anton" panose="00000500000000000000"/>
              </a:rPr>
              <a:t>-in imkanları</a:t>
            </a:r>
            <a:r>
              <a:rPr lang="en-US" sz="7995" b="1" i="1" dirty="0">
                <a:solidFill>
                  <a:srgbClr val="17161C"/>
                </a:solidFill>
                <a:latin typeface="Times New Roman" panose="02020603050405020304" pitchFamily="18" charset="0"/>
                <a:ea typeface="Anton" panose="00000500000000000000"/>
                <a:cs typeface="Times New Roman" panose="02020603050405020304" pitchFamily="18" charset="0"/>
                <a:sym typeface="Anton" panose="00000500000000000000"/>
              </a:rPr>
              <a:t>?</a:t>
            </a:r>
          </a:p>
        </p:txBody>
      </p:sp>
      <p:sp>
        <p:nvSpPr>
          <p:cNvPr id="4" name="TextBox 4"/>
          <p:cNvSpPr txBox="1"/>
          <p:nvPr/>
        </p:nvSpPr>
        <p:spPr>
          <a:xfrm>
            <a:off x="1212273" y="4513812"/>
            <a:ext cx="15271176" cy="4318490"/>
          </a:xfrm>
          <a:prstGeom prst="rect">
            <a:avLst/>
          </a:prstGeom>
        </p:spPr>
        <p:txBody>
          <a:bodyPr wrap="square" lIns="0" tIns="0" rIns="0" bIns="0" rtlCol="0" anchor="t">
            <a:spAutoFit/>
          </a:bodyPr>
          <a:lstStyle/>
          <a:p>
            <a:pPr algn="ctr">
              <a:lnSpc>
                <a:spcPts val="4180"/>
              </a:lnSpc>
            </a:pPr>
            <a:r>
              <a:rPr lang="az-Latn-AZ"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1)</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Router, switch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və</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kompüterlər</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arasında</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şəbəkə</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qura</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bilər</a:t>
            </a:r>
            <a:r>
              <a:rPr lang="az-Latn-AZ"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ik</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a:t>
            </a:r>
          </a:p>
          <a:p>
            <a:pPr algn="ctr">
              <a:lnSpc>
                <a:spcPts val="4180"/>
              </a:lnSpc>
            </a:pPr>
            <a:r>
              <a:rPr lang="az-Latn-AZ"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2)</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Cisco iOS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əmrlərindən</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istifadə</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edərək</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cihazları</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konfiqurasiya</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edə</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bilərsən</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a:t>
            </a:r>
          </a:p>
          <a:p>
            <a:pPr algn="ctr">
              <a:lnSpc>
                <a:spcPts val="4180"/>
              </a:lnSpc>
            </a:pPr>
            <a:r>
              <a:rPr lang="az-Latn-AZ"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3)</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az-Latn-AZ"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Dinamik və Statik </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IP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ünvanları</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təyin</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edə</a:t>
            </a:r>
            <a:r>
              <a:rPr lang="az-Latn-AZ"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bilerik</a:t>
            </a:r>
            <a:endPar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endParaRPr>
          </a:p>
          <a:p>
            <a:pPr algn="ctr">
              <a:lnSpc>
                <a:spcPts val="4180"/>
              </a:lnSpc>
            </a:pP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az-Latn-AZ"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4)</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en-US" sz="4800" b="1" i="1" dirty="0" err="1">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Şəbəkənin</a:t>
            </a:r>
            <a:r>
              <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 </a:t>
            </a:r>
            <a:r>
              <a:rPr lang="az-Latn-AZ"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test ediə bilərik</a:t>
            </a:r>
          </a:p>
          <a:p>
            <a:pPr algn="ctr">
              <a:lnSpc>
                <a:spcPts val="4180"/>
              </a:lnSpc>
            </a:pPr>
            <a:r>
              <a:rPr lang="az-Latn-AZ"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rPr>
              <a:t>5)Xərcləri azaldırki,Real cihazlardan istifadə etmədən şəbəkə qura bilirik</a:t>
            </a:r>
            <a:endParaRPr lang="en-US" sz="4800" b="1" i="1" dirty="0">
              <a:solidFill>
                <a:schemeClr val="bg1"/>
              </a:solidFill>
              <a:latin typeface="Times New Roman" panose="02020603050405020304" pitchFamily="18" charset="0"/>
              <a:ea typeface="Montserrat Medium" panose="00000600000000000000"/>
              <a:cs typeface="Times New Roman" panose="02020603050405020304" pitchFamily="18" charset="0"/>
              <a:sym typeface="Montserrat Medium" panose="00000600000000000000"/>
            </a:endParaRPr>
          </a:p>
        </p:txBody>
      </p:sp>
      <p:pic>
        <p:nvPicPr>
          <p:cNvPr id="2050" name="Picture 2" descr="Cisco logo history and evolution">
            <a:extLst>
              <a:ext uri="{FF2B5EF4-FFF2-40B4-BE49-F238E27FC236}">
                <a16:creationId xmlns:a16="http://schemas.microsoft.com/office/drawing/2014/main" id="{055AF9E3-F109-BD34-F7D1-4D2252EF23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2554" y="909240"/>
            <a:ext cx="5406246" cy="33575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txBox="1"/>
          <p:nvPr/>
        </p:nvSpPr>
        <p:spPr>
          <a:xfrm>
            <a:off x="990600" y="0"/>
            <a:ext cx="15697200" cy="1077218"/>
          </a:xfrm>
          <a:prstGeom prst="rect">
            <a:avLst/>
          </a:prstGeom>
        </p:spPr>
        <p:txBody>
          <a:bodyPr wrap="square" lIns="0" tIns="0" rIns="0" bIns="0" rtlCol="0" anchor="t">
            <a:spAutoFit/>
          </a:bodyPr>
          <a:lstStyle/>
          <a:p>
            <a:pPr marL="0" lvl="0" indent="0" algn="ctr">
              <a:lnSpc>
                <a:spcPts val="8400"/>
              </a:lnSpc>
              <a:spcBef>
                <a:spcPct val="0"/>
              </a:spcBef>
            </a:pPr>
            <a:r>
              <a:rPr lang="en-US" sz="7000" b="1" dirty="0" err="1">
                <a:solidFill>
                  <a:srgbClr val="2B2B2B"/>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Şəbəkə</a:t>
            </a:r>
            <a:r>
              <a:rPr lang="en-US" sz="7000" b="1" dirty="0">
                <a:solidFill>
                  <a:srgbClr val="2B2B2B"/>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7000" b="1" dirty="0" err="1">
                <a:solidFill>
                  <a:srgbClr val="2B2B2B"/>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topologiyaları</a:t>
            </a:r>
            <a:endParaRPr lang="en-US" sz="7000" b="1" dirty="0">
              <a:solidFill>
                <a:srgbClr val="2B2B2B"/>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endParaRPr>
          </a:p>
        </p:txBody>
      </p:sp>
      <p:sp>
        <p:nvSpPr>
          <p:cNvPr id="15" name="TextBox 15"/>
          <p:cNvSpPr txBox="1"/>
          <p:nvPr/>
        </p:nvSpPr>
        <p:spPr>
          <a:xfrm>
            <a:off x="6836144" y="2810588"/>
            <a:ext cx="4006112" cy="554126"/>
          </a:xfrm>
          <a:prstGeom prst="rect">
            <a:avLst/>
          </a:prstGeom>
        </p:spPr>
        <p:txBody>
          <a:bodyPr lIns="0" tIns="0" rIns="0" bIns="0" rtlCol="0" anchor="t">
            <a:spAutoFit/>
          </a:bodyPr>
          <a:lstStyle/>
          <a:p>
            <a:pPr marL="0" lvl="0" indent="0" algn="ctr">
              <a:lnSpc>
                <a:spcPts val="4620"/>
              </a:lnSpc>
              <a:spcBef>
                <a:spcPct val="0"/>
              </a:spcBef>
            </a:pPr>
            <a:r>
              <a:rPr lang="en-US" sz="3300" b="1" dirty="0" err="1">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Ulduz</a:t>
            </a:r>
            <a:r>
              <a:rPr lang="en-US" sz="3300" b="1" dirty="0">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(Star)</a:t>
            </a:r>
          </a:p>
        </p:txBody>
      </p:sp>
      <p:sp>
        <p:nvSpPr>
          <p:cNvPr id="16" name="TextBox 16"/>
          <p:cNvSpPr txBox="1"/>
          <p:nvPr/>
        </p:nvSpPr>
        <p:spPr>
          <a:xfrm>
            <a:off x="990600" y="1360780"/>
            <a:ext cx="16306800" cy="1106072"/>
          </a:xfrm>
          <a:prstGeom prst="rect">
            <a:avLst/>
          </a:prstGeom>
        </p:spPr>
        <p:txBody>
          <a:bodyPr wrap="square" lIns="0" tIns="0" rIns="0" bIns="0" rtlCol="0" anchor="t">
            <a:spAutoFit/>
          </a:bodyPr>
          <a:lstStyle/>
          <a:p>
            <a:pPr algn="ctr">
              <a:lnSpc>
                <a:spcPts val="4480"/>
              </a:lnSpc>
              <a:spcBef>
                <a:spcPct val="0"/>
              </a:spcBef>
            </a:pP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Şəbəkə</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topologiyası</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kompüterlərin</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və</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digər</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cihazların</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şəbəkədə</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necə</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birləşdiyini</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və</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bir-biri</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ilə</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necə</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əlaqə</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qurduğunu</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en-US" sz="3200" b="1" i="1" dirty="0" err="1">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göstərən</a:t>
            </a:r>
            <a:r>
              <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 </a:t>
            </a:r>
            <a:r>
              <a:rPr lang="az-Latn-AZ"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rPr>
              <a:t>bir sxemdir.</a:t>
            </a:r>
            <a:endParaRPr lang="en-US" sz="3200" b="1" i="1" dirty="0">
              <a:solidFill>
                <a:schemeClr val="bg1"/>
              </a:solidFill>
              <a:latin typeface="Times New Roman" panose="02020603050405020304" pitchFamily="18" charset="0"/>
              <a:ea typeface="Agrandir" panose="00000500000000000000"/>
              <a:cs typeface="Times New Roman" panose="02020603050405020304" pitchFamily="18" charset="0"/>
              <a:sym typeface="Agrandir" panose="00000500000000000000"/>
            </a:endParaRPr>
          </a:p>
        </p:txBody>
      </p:sp>
      <p:sp>
        <p:nvSpPr>
          <p:cNvPr id="17" name="TextBox 17"/>
          <p:cNvSpPr txBox="1"/>
          <p:nvPr/>
        </p:nvSpPr>
        <p:spPr>
          <a:xfrm>
            <a:off x="13007464" y="2834021"/>
            <a:ext cx="4006112" cy="554126"/>
          </a:xfrm>
          <a:prstGeom prst="rect">
            <a:avLst/>
          </a:prstGeom>
        </p:spPr>
        <p:txBody>
          <a:bodyPr lIns="0" tIns="0" rIns="0" bIns="0" rtlCol="0" anchor="t">
            <a:spAutoFit/>
          </a:bodyPr>
          <a:lstStyle/>
          <a:p>
            <a:pPr marL="0" lvl="0" indent="0" algn="ctr">
              <a:lnSpc>
                <a:spcPts val="4620"/>
              </a:lnSpc>
              <a:spcBef>
                <a:spcPct val="0"/>
              </a:spcBef>
            </a:pPr>
            <a:r>
              <a:rPr lang="en-US" sz="3300" b="1" dirty="0" err="1">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Halqa</a:t>
            </a:r>
            <a:r>
              <a:rPr lang="en-US" sz="3300" b="1" dirty="0">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(Ring)</a:t>
            </a:r>
          </a:p>
        </p:txBody>
      </p:sp>
      <p:sp>
        <p:nvSpPr>
          <p:cNvPr id="18" name="TextBox 18"/>
          <p:cNvSpPr txBox="1"/>
          <p:nvPr/>
        </p:nvSpPr>
        <p:spPr>
          <a:xfrm>
            <a:off x="88457" y="2834021"/>
            <a:ext cx="4985826" cy="554126"/>
          </a:xfrm>
          <a:prstGeom prst="rect">
            <a:avLst/>
          </a:prstGeom>
        </p:spPr>
        <p:txBody>
          <a:bodyPr lIns="0" tIns="0" rIns="0" bIns="0" rtlCol="0" anchor="t">
            <a:spAutoFit/>
          </a:bodyPr>
          <a:lstStyle/>
          <a:p>
            <a:pPr marL="0" lvl="0" indent="0" algn="ctr">
              <a:lnSpc>
                <a:spcPts val="4620"/>
              </a:lnSpc>
              <a:spcBef>
                <a:spcPct val="0"/>
              </a:spcBef>
            </a:pPr>
            <a:r>
              <a:rPr lang="en-US" sz="3300" b="1" dirty="0">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Magistral (Bus)</a:t>
            </a:r>
          </a:p>
        </p:txBody>
      </p:sp>
      <p:sp>
        <p:nvSpPr>
          <p:cNvPr id="19" name="TextBox 19"/>
          <p:cNvSpPr txBox="1"/>
          <p:nvPr/>
        </p:nvSpPr>
        <p:spPr>
          <a:xfrm>
            <a:off x="770970" y="9534400"/>
            <a:ext cx="5137777" cy="554126"/>
          </a:xfrm>
          <a:prstGeom prst="rect">
            <a:avLst/>
          </a:prstGeom>
        </p:spPr>
        <p:txBody>
          <a:bodyPr wrap="square" lIns="0" tIns="0" rIns="0" bIns="0" rtlCol="0" anchor="t">
            <a:spAutoFit/>
          </a:bodyPr>
          <a:lstStyle/>
          <a:p>
            <a:pPr marL="0" lvl="0" indent="0" algn="ctr">
              <a:lnSpc>
                <a:spcPts val="4620"/>
              </a:lnSpc>
              <a:spcBef>
                <a:spcPct val="0"/>
              </a:spcBef>
            </a:pPr>
            <a:r>
              <a:rPr lang="en-US" sz="3300" b="1" dirty="0">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Tor (Mesh</a:t>
            </a:r>
            <a:r>
              <a:rPr lang="az-Latn-AZ" sz="3300" b="1" dirty="0">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a:t>
            </a:r>
            <a:endParaRPr lang="en-US" sz="3300" b="1" dirty="0">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endParaRPr>
          </a:p>
        </p:txBody>
      </p:sp>
      <p:sp>
        <p:nvSpPr>
          <p:cNvPr id="20" name="TextBox 20"/>
          <p:cNvSpPr txBox="1"/>
          <p:nvPr/>
        </p:nvSpPr>
        <p:spPr>
          <a:xfrm>
            <a:off x="6368948" y="9453718"/>
            <a:ext cx="6012194" cy="554126"/>
          </a:xfrm>
          <a:prstGeom prst="rect">
            <a:avLst/>
          </a:prstGeom>
        </p:spPr>
        <p:txBody>
          <a:bodyPr lIns="0" tIns="0" rIns="0" bIns="0" rtlCol="0" anchor="t">
            <a:spAutoFit/>
          </a:bodyPr>
          <a:lstStyle/>
          <a:p>
            <a:pPr marL="0" lvl="0" indent="0" algn="ctr">
              <a:lnSpc>
                <a:spcPts val="4620"/>
              </a:lnSpc>
              <a:spcBef>
                <a:spcPct val="0"/>
              </a:spcBef>
            </a:pPr>
            <a:r>
              <a:rPr lang="en-US" sz="3300" b="1" dirty="0" err="1">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Ağac</a:t>
            </a:r>
            <a:r>
              <a:rPr lang="en-US" sz="3300" b="1" dirty="0">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(Tree)</a:t>
            </a:r>
          </a:p>
        </p:txBody>
      </p:sp>
      <p:sp>
        <p:nvSpPr>
          <p:cNvPr id="21" name="TextBox 21"/>
          <p:cNvSpPr txBox="1"/>
          <p:nvPr/>
        </p:nvSpPr>
        <p:spPr>
          <a:xfrm>
            <a:off x="12575042" y="9353952"/>
            <a:ext cx="5823577" cy="554126"/>
          </a:xfrm>
          <a:prstGeom prst="rect">
            <a:avLst/>
          </a:prstGeom>
        </p:spPr>
        <p:txBody>
          <a:bodyPr wrap="square" lIns="0" tIns="0" rIns="0" bIns="0" rtlCol="0" anchor="t">
            <a:spAutoFit/>
          </a:bodyPr>
          <a:lstStyle/>
          <a:p>
            <a:pPr marL="0" lvl="0" indent="0" algn="ctr">
              <a:lnSpc>
                <a:spcPts val="4620"/>
              </a:lnSpc>
              <a:spcBef>
                <a:spcPct val="0"/>
              </a:spcBef>
            </a:pPr>
            <a:r>
              <a:rPr lang="en-US" sz="3300" b="1" dirty="0" err="1">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Hibrid</a:t>
            </a:r>
            <a:r>
              <a:rPr lang="en-US" sz="3300" b="1" dirty="0">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(Hybrid)</a:t>
            </a:r>
          </a:p>
        </p:txBody>
      </p:sp>
      <p:pic>
        <p:nvPicPr>
          <p:cNvPr id="3074" name="Picture 2">
            <a:extLst>
              <a:ext uri="{FF2B5EF4-FFF2-40B4-BE49-F238E27FC236}">
                <a16:creationId xmlns:a16="http://schemas.microsoft.com/office/drawing/2014/main" id="{D8FA97D2-2799-5AC0-77EB-78E33F0356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578" y="3611759"/>
            <a:ext cx="4814888" cy="258112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İnformatika - 9">
            <a:extLst>
              <a:ext uri="{FF2B5EF4-FFF2-40B4-BE49-F238E27FC236}">
                <a16:creationId xmlns:a16="http://schemas.microsoft.com/office/drawing/2014/main" id="{95C92EA6-177C-DBEC-6663-DADAE34CA8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1756" y="3609915"/>
            <a:ext cx="4814888" cy="258296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alqa topologiyası #iboartclub #şəbəkə #topologiya #halqa | By IboArt Club  | Facebook">
            <a:extLst>
              <a:ext uri="{FF2B5EF4-FFF2-40B4-BE49-F238E27FC236}">
                <a16:creationId xmlns:a16="http://schemas.microsoft.com/office/drawing/2014/main" id="{47A7D9D7-A23C-CDE8-0D64-C48A8EB872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23641" y="3609915"/>
            <a:ext cx="4573759" cy="2582964"/>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armoq topologiyasi - Vikipediya">
            <a:extLst>
              <a:ext uri="{FF2B5EF4-FFF2-40B4-BE49-F238E27FC236}">
                <a16:creationId xmlns:a16="http://schemas.microsoft.com/office/drawing/2014/main" id="{74A1E443-459B-0F3D-A29E-8932391CC8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514" y="6459279"/>
            <a:ext cx="4939662" cy="289467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Kompüter şəbəkələri üçün topoloji diaqramları">
            <a:extLst>
              <a:ext uri="{FF2B5EF4-FFF2-40B4-BE49-F238E27FC236}">
                <a16:creationId xmlns:a16="http://schemas.microsoft.com/office/drawing/2014/main" id="{B20F691C-C8DC-3B21-6E73-D12190FCA5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23650" y="6459280"/>
            <a:ext cx="5502790" cy="2894673"/>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What is Hybrid Topology -Types, Applications">
            <a:extLst>
              <a:ext uri="{FF2B5EF4-FFF2-40B4-BE49-F238E27FC236}">
                <a16:creationId xmlns:a16="http://schemas.microsoft.com/office/drawing/2014/main" id="{5100F5C4-BDC8-B7A1-1FD4-5632278B19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789726" y="6459280"/>
            <a:ext cx="5394211" cy="2894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591800" y="3162300"/>
            <a:ext cx="7553414" cy="4495800"/>
          </a:xfrm>
          <a:custGeom>
            <a:avLst/>
            <a:gdLst/>
            <a:ahLst/>
            <a:cxnLst/>
            <a:rect l="l" t="t" r="r" b="b"/>
            <a:pathLst>
              <a:path w="7004048" h="2873456">
                <a:moveTo>
                  <a:pt x="0" y="0"/>
                </a:moveTo>
                <a:lnTo>
                  <a:pt x="7004048" y="0"/>
                </a:lnTo>
                <a:lnTo>
                  <a:pt x="7004048" y="2873456"/>
                </a:lnTo>
                <a:lnTo>
                  <a:pt x="0" y="2873456"/>
                </a:lnTo>
                <a:lnTo>
                  <a:pt x="0" y="0"/>
                </a:lnTo>
                <a:close/>
              </a:path>
            </a:pathLst>
          </a:custGeom>
          <a:blipFill>
            <a:blip r:embed="rId2"/>
            <a:stretch>
              <a:fillRect/>
            </a:stretch>
          </a:blipFill>
        </p:spPr>
      </p:sp>
      <p:sp>
        <p:nvSpPr>
          <p:cNvPr id="4" name="TextBox 4"/>
          <p:cNvSpPr txBox="1"/>
          <p:nvPr/>
        </p:nvSpPr>
        <p:spPr>
          <a:xfrm>
            <a:off x="381000" y="2400300"/>
            <a:ext cx="9955763" cy="6835204"/>
          </a:xfrm>
          <a:prstGeom prst="rect">
            <a:avLst/>
          </a:prstGeom>
        </p:spPr>
        <p:txBody>
          <a:bodyPr lIns="0" tIns="0" rIns="0" bIns="0" rtlCol="0" anchor="t">
            <a:spAutoFit/>
          </a:bodyPr>
          <a:lstStyle/>
          <a:p>
            <a:pPr algn="ctr">
              <a:lnSpc>
                <a:spcPts val="4115"/>
              </a:lnSpc>
              <a:spcBef>
                <a:spcPct val="0"/>
              </a:spcBef>
            </a:pPr>
            <a:r>
              <a:rPr lang="az-Latn-AZ"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Azərbaycanda çox istifadə olunan topologiyadır.</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Şin</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topologiyası</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bütün</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cihazların</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bir</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əsas</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magistral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xəttə</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şinə</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qoşulduğu</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şəbəkə</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quruluşudur.Məlumat</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bu</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xətt</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boyunca</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yayılır.Şəbəkənin</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hər</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iki</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ucunda</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terminatorlar</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yerləşdirilir</a:t>
            </a:r>
            <a:r>
              <a:rPr lang="az-Latn-AZ"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Siqnal</a:t>
            </a:r>
            <a:r>
              <a:rPr lang="az-Latn-AZ"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lar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problemlər</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yaratmasın.Bu</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topologiya</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kiçik</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və</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sadə</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şəbəkələr</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üçün</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əlverişlidir</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Şin</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topologiyasının</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əsas</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üstünlü</a:t>
            </a:r>
            <a:r>
              <a:rPr lang="az-Latn-AZ"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yü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ucuz</a:t>
            </a:r>
            <a:r>
              <a:rPr lang="az-Latn-AZ"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olması </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və</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az-Latn-AZ"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rahat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qur</a:t>
            </a:r>
            <a:r>
              <a:rPr lang="az-Latn-AZ"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ulması var.</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Lakin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məlumat</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ötürülməsi</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zamanı</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toqquşmalar</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baş</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verə</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bilər</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və</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bu</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şəbəkənin</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sürətini</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azalda</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bilər</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a:t>
            </a:r>
          </a:p>
          <a:p>
            <a:pPr algn="ctr">
              <a:lnSpc>
                <a:spcPts val="4115"/>
              </a:lnSpc>
              <a:spcBef>
                <a:spcPct val="0"/>
              </a:spcBef>
            </a:pP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Əsas</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kabel</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sıradan</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en-US" sz="3600" b="1" dirty="0" err="1">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çıxarsa</a:t>
            </a:r>
            <a:r>
              <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 </a:t>
            </a:r>
            <a:r>
              <a:rPr lang="az-Latn-AZ"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rPr>
              <a:t>Şəbəkə uzun muddət işləməyə bilər</a:t>
            </a:r>
            <a:endParaRPr lang="en-US" sz="3600" b="1" dirty="0">
              <a:solidFill>
                <a:srgbClr val="000000"/>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endParaRPr>
          </a:p>
        </p:txBody>
      </p:sp>
      <p:sp>
        <p:nvSpPr>
          <p:cNvPr id="5" name="TextBox 5"/>
          <p:cNvSpPr txBox="1"/>
          <p:nvPr/>
        </p:nvSpPr>
        <p:spPr>
          <a:xfrm>
            <a:off x="4485479" y="159703"/>
            <a:ext cx="8850511" cy="1566544"/>
          </a:xfrm>
          <a:prstGeom prst="rect">
            <a:avLst/>
          </a:prstGeom>
        </p:spPr>
        <p:txBody>
          <a:bodyPr lIns="0" tIns="0" rIns="0" bIns="0" rtlCol="0" anchor="t">
            <a:spAutoFit/>
          </a:bodyPr>
          <a:lstStyle/>
          <a:p>
            <a:pPr algn="ctr">
              <a:lnSpc>
                <a:spcPts val="12880"/>
              </a:lnSpc>
            </a:pPr>
            <a:r>
              <a:rPr lang="en-US" sz="9200" dirty="0" err="1">
                <a:solidFill>
                  <a:srgbClr val="000000"/>
                </a:solidFill>
                <a:latin typeface="Times New Roman" panose="02020603050405020304" pitchFamily="18" charset="0"/>
                <a:ea typeface="Poetsen" panose="020108030300000D0203"/>
                <a:cs typeface="Times New Roman" panose="02020603050405020304" pitchFamily="18" charset="0"/>
                <a:sym typeface="Poetsen" panose="020108030300000D0203"/>
              </a:rPr>
              <a:t>Şin</a:t>
            </a:r>
            <a:r>
              <a:rPr lang="en-US" sz="9200" dirty="0">
                <a:solidFill>
                  <a:srgbClr val="000000"/>
                </a:solidFill>
                <a:latin typeface="Times New Roman" panose="02020603050405020304" pitchFamily="18" charset="0"/>
                <a:ea typeface="Poetsen" panose="020108030300000D0203"/>
                <a:cs typeface="Times New Roman" panose="02020603050405020304" pitchFamily="18" charset="0"/>
                <a:sym typeface="Poetsen" panose="020108030300000D0203"/>
              </a:rPr>
              <a:t> </a:t>
            </a:r>
            <a:r>
              <a:rPr lang="en-US" sz="9200" dirty="0" err="1">
                <a:solidFill>
                  <a:srgbClr val="000000"/>
                </a:solidFill>
                <a:latin typeface="Times New Roman" panose="02020603050405020304" pitchFamily="18" charset="0"/>
                <a:ea typeface="Poetsen" panose="020108030300000D0203"/>
                <a:cs typeface="Times New Roman" panose="02020603050405020304" pitchFamily="18" charset="0"/>
                <a:sym typeface="Poetsen" panose="020108030300000D0203"/>
              </a:rPr>
              <a:t>topologiyası</a:t>
            </a:r>
            <a:endParaRPr lang="en-US" sz="9200" dirty="0">
              <a:solidFill>
                <a:srgbClr val="000000"/>
              </a:solidFill>
              <a:latin typeface="Times New Roman" panose="02020603050405020304" pitchFamily="18" charset="0"/>
              <a:ea typeface="Poetsen" panose="020108030300000D0203"/>
              <a:cs typeface="Times New Roman" panose="02020603050405020304" pitchFamily="18" charset="0"/>
              <a:sym typeface="Poetsen" panose="020108030300000D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75287" y="94358"/>
            <a:ext cx="17784782" cy="987450"/>
          </a:xfrm>
          <a:prstGeom prst="rect">
            <a:avLst/>
          </a:prstGeom>
        </p:spPr>
        <p:txBody>
          <a:bodyPr wrap="square" lIns="0" tIns="0" rIns="0" bIns="0" rtlCol="0" anchor="t">
            <a:spAutoFit/>
          </a:bodyPr>
          <a:lstStyle/>
          <a:p>
            <a:pPr algn="ctr">
              <a:lnSpc>
                <a:spcPts val="7680"/>
              </a:lnSpc>
            </a:pPr>
            <a:r>
              <a:rPr lang="en-US" sz="8000" b="1" i="1" dirty="0" err="1">
                <a:solidFill>
                  <a:schemeClr val="bg1"/>
                </a:solidFill>
                <a:latin typeface="Times New Roman" panose="02020603050405020304" pitchFamily="18" charset="0"/>
                <a:ea typeface="Aileron Heavy" panose="00000A00000000000000"/>
                <a:cs typeface="Times New Roman" panose="02020603050405020304" pitchFamily="18" charset="0"/>
                <a:sym typeface="Aileron Heavy" panose="00000A00000000000000"/>
              </a:rPr>
              <a:t>Ulduz</a:t>
            </a:r>
            <a:r>
              <a:rPr lang="en-US" sz="8000" b="1" i="1" dirty="0">
                <a:solidFill>
                  <a:schemeClr val="bg1"/>
                </a:solidFill>
                <a:latin typeface="Times New Roman" panose="02020603050405020304" pitchFamily="18" charset="0"/>
                <a:ea typeface="Aileron Heavy" panose="00000A00000000000000"/>
                <a:cs typeface="Times New Roman" panose="02020603050405020304" pitchFamily="18" charset="0"/>
                <a:sym typeface="Aileron Heavy" panose="00000A00000000000000"/>
              </a:rPr>
              <a:t>(star)</a:t>
            </a:r>
            <a:r>
              <a:rPr lang="en-US" sz="8000" b="1" i="1" dirty="0" err="1">
                <a:solidFill>
                  <a:schemeClr val="bg1"/>
                </a:solidFill>
                <a:latin typeface="Times New Roman" panose="02020603050405020304" pitchFamily="18" charset="0"/>
                <a:ea typeface="Aileron Heavy" panose="00000A00000000000000"/>
                <a:cs typeface="Times New Roman" panose="02020603050405020304" pitchFamily="18" charset="0"/>
                <a:sym typeface="Aileron Heavy" panose="00000A00000000000000"/>
              </a:rPr>
              <a:t>topologiyası</a:t>
            </a:r>
            <a:endParaRPr lang="en-US" sz="8000" b="1" i="1" dirty="0">
              <a:solidFill>
                <a:schemeClr val="bg1"/>
              </a:solidFill>
              <a:latin typeface="Times New Roman" panose="02020603050405020304" pitchFamily="18" charset="0"/>
              <a:ea typeface="Aileron Heavy" panose="00000A00000000000000"/>
              <a:cs typeface="Times New Roman" panose="02020603050405020304" pitchFamily="18" charset="0"/>
              <a:sym typeface="Aileron Heavy" panose="00000A00000000000000"/>
            </a:endParaRPr>
          </a:p>
        </p:txBody>
      </p:sp>
      <p:sp>
        <p:nvSpPr>
          <p:cNvPr id="4" name="TextBox 4"/>
          <p:cNvSpPr txBox="1"/>
          <p:nvPr/>
        </p:nvSpPr>
        <p:spPr>
          <a:xfrm>
            <a:off x="8462830" y="2036550"/>
            <a:ext cx="9769752" cy="7509300"/>
          </a:xfrm>
          <a:prstGeom prst="rect">
            <a:avLst/>
          </a:prstGeom>
        </p:spPr>
        <p:txBody>
          <a:bodyPr wrap="square" lIns="0" tIns="0" rIns="0" bIns="0" rtlCol="0" anchor="t">
            <a:spAutoFit/>
          </a:bodyPr>
          <a:lstStyle/>
          <a:p>
            <a:pPr algn="ctr">
              <a:lnSpc>
                <a:spcPts val="3920"/>
              </a:lnSpc>
            </a:pP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Ulduz</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topologiyasında</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bütün</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cihazlar</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mərkəzi</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bir</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qurğuya</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(switch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və</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ya</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hub)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qoşulur</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az-Latn-AZ"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Çox vaxt</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switch</a:t>
            </a:r>
            <a:r>
              <a:rPr lang="az-Latn-AZ"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istifadə olunur.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Məlumat</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əvvəlcə</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bu</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mərkəzi</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qurğuya</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göndərilir</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sonra</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isə</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hədəf</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cihazına</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ötürülür.Bu</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topologiyanın</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əsas</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üstünlüyü</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odur</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ki,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bir</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cihaz</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sıradan</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çıxsa</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qalan</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şəbəkə</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işləməyə</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davam</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edir</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t>
            </a:r>
            <a:r>
              <a:rPr lang="az-Latn-AZ"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Lakin böyük problemlər yarada bilir.</a:t>
            </a:r>
            <a:endPar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a:p>
            <a:pPr algn="ctr">
              <a:lnSpc>
                <a:spcPts val="3920"/>
              </a:lnSpc>
            </a:pP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Bununla</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yanaşı</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mərkəzi</a:t>
            </a:r>
            <a:r>
              <a:rPr lang="az-Latn-AZ"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qurğu</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sıradan</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çıxarsa</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bütün</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şəbəkə</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dayanır</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a:t>
            </a:r>
          </a:p>
          <a:p>
            <a:pPr algn="ctr">
              <a:lnSpc>
                <a:spcPts val="3920"/>
              </a:lnSpc>
            </a:pP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Bu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topologiya</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çoxlu</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kabelləşmə</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a:t>
            </a:r>
            <a:r>
              <a:rPr lang="en-US" sz="4400" b="1" dirty="0" err="1">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tələb</a:t>
            </a:r>
            <a:r>
              <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 e</a:t>
            </a:r>
            <a:r>
              <a:rPr lang="az-Latn-AZ"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rPr>
              <a:t>dir və buna görədə bahadır lakin qurulması şinə görə rahat olur</a:t>
            </a:r>
            <a:endParaRPr lang="en-US" sz="4400" b="1" dirty="0">
              <a:solidFill>
                <a:schemeClr val="bg1"/>
              </a:solidFill>
              <a:latin typeface="Times New Roman" panose="02020603050405020304" pitchFamily="18" charset="0"/>
              <a:ea typeface="Roboto" panose="02000000000000000000"/>
              <a:cs typeface="Times New Roman" panose="02020603050405020304" pitchFamily="18" charset="0"/>
              <a:sym typeface="Roboto" panose="02000000000000000000"/>
            </a:endParaRPr>
          </a:p>
        </p:txBody>
      </p:sp>
      <p:pic>
        <p:nvPicPr>
          <p:cNvPr id="6146" name="Picture 2" descr="Ulduz (Star) topologiyası — videodərs">
            <a:extLst>
              <a:ext uri="{FF2B5EF4-FFF2-40B4-BE49-F238E27FC236}">
                <a16:creationId xmlns:a16="http://schemas.microsoft.com/office/drawing/2014/main" id="{9063C760-B550-601B-7DF0-BAF9E784A8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04" y="3390900"/>
            <a:ext cx="8208817" cy="4800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351568" y="0"/>
            <a:ext cx="17584864" cy="1102866"/>
          </a:xfrm>
          <a:prstGeom prst="rect">
            <a:avLst/>
          </a:prstGeom>
        </p:spPr>
        <p:txBody>
          <a:bodyPr wrap="square" lIns="0" tIns="0" rIns="0" bIns="0" rtlCol="0" anchor="t">
            <a:spAutoFit/>
          </a:bodyPr>
          <a:lstStyle/>
          <a:p>
            <a:pPr algn="ctr">
              <a:lnSpc>
                <a:spcPts val="8640"/>
              </a:lnSpc>
            </a:pPr>
            <a:r>
              <a:rPr lang="en-US" sz="7200" b="1" dirty="0" err="1">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Halqa</a:t>
            </a:r>
            <a:r>
              <a:rPr lang="en-US" sz="7200" b="1"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(ring)</a:t>
            </a:r>
            <a:r>
              <a:rPr lang="az-Latn-AZ" sz="7200" b="1"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a:t>
            </a:r>
            <a:r>
              <a:rPr lang="en-US" sz="7200" b="1" dirty="0" err="1">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topologiyası</a:t>
            </a:r>
            <a:endParaRPr lang="en-US" sz="7200" b="1"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endParaRPr>
          </a:p>
        </p:txBody>
      </p:sp>
      <p:sp>
        <p:nvSpPr>
          <p:cNvPr id="4" name="TextBox 4"/>
          <p:cNvSpPr txBox="1"/>
          <p:nvPr/>
        </p:nvSpPr>
        <p:spPr>
          <a:xfrm>
            <a:off x="330786" y="1180489"/>
            <a:ext cx="11535632" cy="4308872"/>
          </a:xfrm>
          <a:prstGeom prst="rect">
            <a:avLst/>
          </a:prstGeom>
        </p:spPr>
        <p:txBody>
          <a:bodyPr wrap="square" lIns="0" tIns="0" rIns="0" bIns="0" rtlCol="0" anchor="t">
            <a:spAutoFit/>
          </a:bodyPr>
          <a:lstStyle/>
          <a:p>
            <a:pPr algn="ctr"/>
            <a:r>
              <a:rPr lang="az-Latn-AZ" sz="3500" dirty="0">
                <a:solidFill>
                  <a:schemeClr val="bg1"/>
                </a:solidFill>
                <a:latin typeface="Times New Roman" panose="02020603050405020304" pitchFamily="18" charset="0"/>
                <a:cs typeface="Times New Roman" panose="02020603050405020304" pitchFamily="18" charset="0"/>
              </a:rPr>
              <a:t>H</a:t>
            </a:r>
            <a:r>
              <a:rPr lang="sq-AL" sz="3500" dirty="0">
                <a:solidFill>
                  <a:schemeClr val="bg1"/>
                </a:solidFill>
                <a:latin typeface="Times New Roman" panose="02020603050405020304" pitchFamily="18" charset="0"/>
                <a:cs typeface="Times New Roman" panose="02020603050405020304" pitchFamily="18" charset="0"/>
              </a:rPr>
              <a:t>alqa (ring) şəbəkə topologiyası, bütün cihazların bir-biri ilə sıralı şəkildə əlaqəli olduğu bir şəbəkə strukturudur. Bu tip şəbəkədə, hər bir cihaz yalnız öz qonşuları ilə əlaqə qurur; məlumat bir cihazdan digərinə doğru müəyyən bir istiqamətdə ötürülür. Halqa topologiyasında məlumatlar dövr edən bir zəncirin içində fırlanır, yəni hər bir cihaz məlumatı bir növbəti cihaza göndərir və bu, şəbəkənin hər bir hissəsinə çatana qədər davam edir.</a:t>
            </a:r>
          </a:p>
        </p:txBody>
      </p:sp>
      <p:pic>
        <p:nvPicPr>
          <p:cNvPr id="1026" name="Picture 2" descr="Token Ring — Vikipediya">
            <a:extLst>
              <a:ext uri="{FF2B5EF4-FFF2-40B4-BE49-F238E27FC236}">
                <a16:creationId xmlns:a16="http://schemas.microsoft.com/office/drawing/2014/main" id="{CEE3AAC9-37CC-AE7B-C6CF-E53CEE8DC3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66418" y="1511661"/>
            <a:ext cx="6338455"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665B37-D302-9B9B-1A3E-7CACBFB4024E}"/>
              </a:ext>
            </a:extLst>
          </p:cNvPr>
          <p:cNvSpPr txBox="1"/>
          <p:nvPr/>
        </p:nvSpPr>
        <p:spPr>
          <a:xfrm>
            <a:off x="537085" y="5397946"/>
            <a:ext cx="17213830" cy="4401205"/>
          </a:xfrm>
          <a:prstGeom prst="rect">
            <a:avLst/>
          </a:prstGeom>
          <a:noFill/>
        </p:spPr>
        <p:txBody>
          <a:bodyPr wrap="square">
            <a:spAutoFit/>
          </a:bodyPr>
          <a:lstStyle/>
          <a:p>
            <a:pPr algn="ctr"/>
            <a:r>
              <a:rPr lang="sq-AL" sz="4000" dirty="0">
                <a:solidFill>
                  <a:schemeClr val="bg1"/>
                </a:solidFill>
                <a:latin typeface="Times New Roman" panose="02020603050405020304" pitchFamily="18" charset="0"/>
                <a:cs typeface="Times New Roman" panose="02020603050405020304" pitchFamily="18" charset="0"/>
              </a:rPr>
              <a:t>Halqa şəbəkəsi, xüsusilə data ötürülməsinin sürətli olduğu və məlumatların müəyyən bir istiqamətdə axdığı sistemlərdə istifadə olunur. Şəbəkədəki hər hansı bir cihazın sıradan çıxması bütün şəbəkənin işinə maneə törədə bilər, çünki məlumat yalnız müəyyən bir</a:t>
            </a:r>
            <a:r>
              <a:rPr lang="az-Latn-AZ" sz="4000" dirty="0">
                <a:solidFill>
                  <a:schemeClr val="bg1"/>
                </a:solidFill>
                <a:latin typeface="Times New Roman" panose="02020603050405020304" pitchFamily="18" charset="0"/>
                <a:cs typeface="Times New Roman" panose="02020603050405020304" pitchFamily="18" charset="0"/>
              </a:rPr>
              <a:t> </a:t>
            </a:r>
            <a:r>
              <a:rPr lang="sq-AL" sz="4000" dirty="0">
                <a:solidFill>
                  <a:schemeClr val="bg1"/>
                </a:solidFill>
                <a:latin typeface="Times New Roman" panose="02020603050405020304" pitchFamily="18" charset="0"/>
                <a:cs typeface="Times New Roman" panose="02020603050405020304" pitchFamily="18" charset="0"/>
              </a:rPr>
              <a:t>istiqamətdə ötürülür.</a:t>
            </a:r>
          </a:p>
          <a:p>
            <a:pPr algn="ctr"/>
            <a:r>
              <a:rPr lang="az-Latn-AZ" sz="4000" dirty="0">
                <a:solidFill>
                  <a:schemeClr val="bg1"/>
                </a:solidFill>
                <a:latin typeface="Times New Roman" panose="02020603050405020304" pitchFamily="18" charset="0"/>
                <a:cs typeface="Times New Roman" panose="02020603050405020304" pitchFamily="18" charset="0"/>
              </a:rPr>
              <a:t>O,</a:t>
            </a:r>
            <a:r>
              <a:rPr lang="sq-AL" sz="4000" dirty="0">
                <a:solidFill>
                  <a:schemeClr val="bg1"/>
                </a:solidFill>
                <a:latin typeface="Times New Roman" panose="02020603050405020304" pitchFamily="18" charset="0"/>
                <a:cs typeface="Times New Roman" panose="02020603050405020304" pitchFamily="18" charset="0"/>
              </a:rPr>
              <a:t>az istifadə edilir, ancaq məlumatların təhlükəsizliyi və ardıcıl ötürülməsi vacib olan hallarda </a:t>
            </a:r>
            <a:r>
              <a:rPr lang="az-Latn-AZ" sz="4000" dirty="0">
                <a:solidFill>
                  <a:schemeClr val="bg1"/>
                </a:solidFill>
                <a:latin typeface="Times New Roman" panose="02020603050405020304" pitchFamily="18" charset="0"/>
                <a:cs typeface="Times New Roman" panose="02020603050405020304" pitchFamily="18" charset="0"/>
              </a:rPr>
              <a:t> istifadə </a:t>
            </a:r>
            <a:r>
              <a:rPr lang="sq-AL" sz="4000" dirty="0">
                <a:solidFill>
                  <a:schemeClr val="bg1"/>
                </a:solidFill>
                <a:latin typeface="Times New Roman" panose="02020603050405020304" pitchFamily="18" charset="0"/>
                <a:cs typeface="Times New Roman" panose="02020603050405020304" pitchFamily="18" charset="0"/>
              </a:rPr>
              <a:t>edə</a:t>
            </a:r>
            <a:r>
              <a:rPr lang="az-Latn-AZ" sz="4000" dirty="0">
                <a:solidFill>
                  <a:schemeClr val="bg1"/>
                </a:solidFill>
                <a:latin typeface="Times New Roman" panose="02020603050405020304" pitchFamily="18" charset="0"/>
                <a:cs typeface="Times New Roman" panose="02020603050405020304" pitchFamily="18" charset="0"/>
              </a:rPr>
              <a:t>lə</a:t>
            </a:r>
            <a:r>
              <a:rPr lang="sq-AL" sz="4000" dirty="0">
                <a:solidFill>
                  <a:schemeClr val="bg1"/>
                </a:solidFill>
                <a:latin typeface="Times New Roman" panose="02020603050405020304" pitchFamily="18" charset="0"/>
                <a:cs typeface="Times New Roman" panose="02020603050405020304" pitchFamily="18" charset="0"/>
              </a:rPr>
              <a:t> bilər. Halqa şəbəkələri adətən sadə quruluşa malikdir, asanlıqla genişlənə bilir və müxtəlif növ şəbəkə cihazları ilə uyumlu işləyir.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628650" y="-64594"/>
            <a:ext cx="17030700" cy="1102866"/>
          </a:xfrm>
          <a:prstGeom prst="rect">
            <a:avLst/>
          </a:prstGeom>
        </p:spPr>
        <p:txBody>
          <a:bodyPr wrap="square" lIns="0" tIns="0" rIns="0" bIns="0" rtlCol="0" anchor="t">
            <a:spAutoFit/>
          </a:bodyPr>
          <a:lstStyle/>
          <a:p>
            <a:pPr algn="ctr">
              <a:lnSpc>
                <a:spcPts val="8640"/>
              </a:lnSpc>
            </a:pPr>
            <a:r>
              <a:rPr lang="en-US" sz="7200" b="1" dirty="0" err="1">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Şəbəkə</a:t>
            </a:r>
            <a:r>
              <a:rPr lang="en-US" sz="7200" b="1"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 (Mesh)</a:t>
            </a:r>
            <a:r>
              <a:rPr lang="az-Latn-AZ" sz="7200" b="1"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a:t>
            </a:r>
            <a:r>
              <a:rPr lang="en-US" sz="7200" b="1" dirty="0" err="1">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Topologiyası</a:t>
            </a:r>
            <a:endParaRPr lang="en-US" sz="7200" b="1"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endParaRPr>
          </a:p>
        </p:txBody>
      </p:sp>
      <p:sp>
        <p:nvSpPr>
          <p:cNvPr id="5" name="TextBox 5"/>
          <p:cNvSpPr txBox="1"/>
          <p:nvPr/>
        </p:nvSpPr>
        <p:spPr>
          <a:xfrm>
            <a:off x="457200" y="1344860"/>
            <a:ext cx="16456408" cy="4020331"/>
          </a:xfrm>
          <a:prstGeom prst="rect">
            <a:avLst/>
          </a:prstGeom>
        </p:spPr>
        <p:txBody>
          <a:bodyPr wrap="square" lIns="0" tIns="0" rIns="0" bIns="0" rtlCol="0" anchor="t">
            <a:spAutoFit/>
          </a:bodyPr>
          <a:lstStyle/>
          <a:p>
            <a:pPr algn="ctr">
              <a:lnSpc>
                <a:spcPts val="3920"/>
              </a:lnSpc>
            </a:pP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Şəbəkə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topologiyasında</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hər</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cihaz</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digər</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cihazlarla</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birbaşa</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əlaqəlidir.Bu</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sistemdə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bir</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neçə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marşrut</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vasitəsi</a:t>
            </a:r>
            <a:r>
              <a:rPr lang="az-Latn-AZ"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ola b</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ilər.Əsas</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üstünlüyü</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yüksək</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etibarlılıqdır</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çünki</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bir</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əlaqə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sıradan</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çıxsa</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alternativ</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yollar</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mövcuddur.Bu</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topologiya</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təhlükəsizliyə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və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sürətə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önəm</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verən</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böyük</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şəbəkələrdə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istifadə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olunur.Lakin</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çoxlu</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az-Latn-AZ"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Kabel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tələb</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az-Latn-AZ"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edir və buna görədə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quraşdırılması</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çətin</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və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bahalı</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ol</a:t>
            </a:r>
            <a:r>
              <a:rPr lang="az-Latn-AZ"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ur</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a:t>
            </a:r>
            <a:r>
              <a:rPr lang="az-Latn-AZ"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İki növü var-</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Tam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şəbəkə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(Full Mesh)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və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qismən</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a:t>
            </a:r>
            <a:r>
              <a:rPr lang="en-US" sz="4800" b="1" i="1" dirty="0" err="1">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şəbəkə</a:t>
            </a:r>
            <a:r>
              <a:rPr lang="en-US" sz="4800" b="1" i="1" dirty="0">
                <a:solidFill>
                  <a:srgbClr val="17161C"/>
                </a:solidFill>
                <a:latin typeface="Times New Roman" panose="02020603050405020304" pitchFamily="18" charset="0"/>
                <a:ea typeface="Roboto Bold" panose="02000000000000000000"/>
                <a:cs typeface="Times New Roman" panose="02020603050405020304" pitchFamily="18" charset="0"/>
                <a:sym typeface="Roboto Bold" panose="02000000000000000000"/>
              </a:rPr>
              <a:t> (Partial Mesh) </a:t>
            </a:r>
          </a:p>
        </p:txBody>
      </p:sp>
      <p:pic>
        <p:nvPicPr>
          <p:cNvPr id="2050" name="Picture 2" descr="Mesh Networking | Complete Guide to Understanding Mesh Wi-Fi">
            <a:extLst>
              <a:ext uri="{FF2B5EF4-FFF2-40B4-BE49-F238E27FC236}">
                <a16:creationId xmlns:a16="http://schemas.microsoft.com/office/drawing/2014/main" id="{EDB9A223-D78D-D0CE-46C3-34F8718C88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5375582"/>
            <a:ext cx="9144000" cy="48020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232874" y="10391"/>
            <a:ext cx="16953589" cy="1102866"/>
          </a:xfrm>
          <a:prstGeom prst="rect">
            <a:avLst/>
          </a:prstGeom>
        </p:spPr>
        <p:txBody>
          <a:bodyPr wrap="square" lIns="0" tIns="0" rIns="0" bIns="0" rtlCol="0" anchor="t">
            <a:spAutoFit/>
          </a:bodyPr>
          <a:lstStyle/>
          <a:p>
            <a:pPr algn="ctr">
              <a:lnSpc>
                <a:spcPts val="8640"/>
              </a:lnSpc>
            </a:pPr>
            <a:r>
              <a:rPr lang="en-US" sz="7200" b="1" dirty="0" err="1">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Ağac</a:t>
            </a:r>
            <a:r>
              <a:rPr lang="en-US" sz="7200" b="1"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(tree)</a:t>
            </a:r>
            <a:r>
              <a:rPr lang="az-Latn-AZ" sz="7200" b="1"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a:t>
            </a:r>
            <a:r>
              <a:rPr lang="en-US" sz="7200" b="1" dirty="0" err="1">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rPr>
              <a:t>topologiyası</a:t>
            </a:r>
            <a:endParaRPr lang="en-US" sz="7200" b="1" dirty="0">
              <a:solidFill>
                <a:srgbClr val="17161C"/>
              </a:solidFill>
              <a:latin typeface="Times New Roman" panose="02020603050405020304" pitchFamily="18" charset="0"/>
              <a:ea typeface="Poetsen" panose="020108030300000D0203"/>
              <a:cs typeface="Times New Roman" panose="02020603050405020304" pitchFamily="18" charset="0"/>
              <a:sym typeface="Poetsen" panose="020108030300000D0203"/>
            </a:endParaRPr>
          </a:p>
        </p:txBody>
      </p:sp>
      <p:sp>
        <p:nvSpPr>
          <p:cNvPr id="5" name="TextBox 5"/>
          <p:cNvSpPr txBox="1"/>
          <p:nvPr/>
        </p:nvSpPr>
        <p:spPr>
          <a:xfrm>
            <a:off x="333251" y="1790700"/>
            <a:ext cx="8810749" cy="7973337"/>
          </a:xfrm>
          <a:prstGeom prst="rect">
            <a:avLst/>
          </a:prstGeom>
        </p:spPr>
        <p:txBody>
          <a:bodyPr wrap="square" lIns="0" tIns="0" rIns="0" bIns="0" rtlCol="0" anchor="t">
            <a:spAutoFit/>
          </a:bodyPr>
          <a:lstStyle/>
          <a:p>
            <a:pPr algn="ctr">
              <a:lnSpc>
                <a:spcPts val="3920"/>
              </a:lnSpc>
            </a:pPr>
            <a:r>
              <a:rPr lang="sq-AL" sz="3200" b="1" i="1" dirty="0">
                <a:solidFill>
                  <a:schemeClr val="bg1"/>
                </a:solidFill>
                <a:latin typeface="Times New Roman" panose="02020603050405020304" pitchFamily="18" charset="0"/>
                <a:cs typeface="Times New Roman" panose="02020603050405020304" pitchFamily="18" charset="0"/>
              </a:rPr>
              <a:t>Ağac topologiyası, hiyerarşik bir şəbəkə strukturudur, burada bir əsas (root) cihaz və ondan yayılan digər cihazlar arasında əlaqələr mövcuddur. Bu topologiyada, əsas cihaz (root node) digər cihazları özünə bağlayır və onlardan gələn məlumatları yığır. Hər bir cihaz ya birbaşa əsas cihazla əlaqəlidir, ya da bir neçə cihaz vasitəsilə əlaqə qurur. Ağac topologiyası, verilənlərin asanlıqla yönləndirilməsi və idarə olunması üçün effektiv bir struktura malikdir. Bu topologiyanın əsas üstünlüyü, şəbəkə hissələrinin bir-birindən müstəqil işləyə bilməsi, yəni bir hissənin sıradan çıxması digər hissələrə təsir etməz.. Lakin, bu topologiyanın ən böyük çatışmazlığı, əsas cihazın sıradan çıxması bütün şəbəkənin işini dayandıra bilər.</a:t>
            </a:r>
            <a:endParaRPr lang="en-US" sz="3200" b="1" i="1" dirty="0">
              <a:solidFill>
                <a:schemeClr val="bg1"/>
              </a:solidFill>
              <a:latin typeface="Times New Roman" panose="02020603050405020304" pitchFamily="18" charset="0"/>
              <a:ea typeface="Calibri (MS) Bold" panose="020F0702030404030204"/>
              <a:cs typeface="Times New Roman" panose="02020603050405020304" pitchFamily="18" charset="0"/>
              <a:sym typeface="Calibri (MS) Bold" panose="020F0702030404030204"/>
            </a:endParaRPr>
          </a:p>
        </p:txBody>
      </p:sp>
      <p:pic>
        <p:nvPicPr>
          <p:cNvPr id="3074" name="Picture 2" descr="Implementation of Tree Topology in Cisco - GeeksforGeeks">
            <a:extLst>
              <a:ext uri="{FF2B5EF4-FFF2-40B4-BE49-F238E27FC236}">
                <a16:creationId xmlns:a16="http://schemas.microsoft.com/office/drawing/2014/main" id="{CD5909CD-1BC7-A1FF-CA7A-68D3068A4F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5714" y="3000830"/>
            <a:ext cx="8810749" cy="55530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0744200" y="3067786"/>
            <a:ext cx="7096457" cy="4151427"/>
          </a:xfrm>
          <a:custGeom>
            <a:avLst/>
            <a:gdLst/>
            <a:ahLst/>
            <a:cxnLst/>
            <a:rect l="l" t="t" r="r" b="b"/>
            <a:pathLst>
              <a:path w="7096457" h="4151427">
                <a:moveTo>
                  <a:pt x="0" y="0"/>
                </a:moveTo>
                <a:lnTo>
                  <a:pt x="7096457" y="0"/>
                </a:lnTo>
                <a:lnTo>
                  <a:pt x="7096457" y="4151428"/>
                </a:lnTo>
                <a:lnTo>
                  <a:pt x="0" y="4151428"/>
                </a:lnTo>
                <a:lnTo>
                  <a:pt x="0" y="0"/>
                </a:lnTo>
                <a:close/>
              </a:path>
            </a:pathLst>
          </a:custGeom>
          <a:blipFill>
            <a:blip r:embed="rId2"/>
            <a:stretch>
              <a:fillRect/>
            </a:stretch>
          </a:blipFill>
        </p:spPr>
      </p:sp>
      <p:sp>
        <p:nvSpPr>
          <p:cNvPr id="4" name="TextBox 4"/>
          <p:cNvSpPr txBox="1"/>
          <p:nvPr/>
        </p:nvSpPr>
        <p:spPr>
          <a:xfrm>
            <a:off x="682389" y="84302"/>
            <a:ext cx="16923221" cy="1169616"/>
          </a:xfrm>
          <a:prstGeom prst="rect">
            <a:avLst/>
          </a:prstGeom>
        </p:spPr>
        <p:txBody>
          <a:bodyPr wrap="square" lIns="0" tIns="0" rIns="0" bIns="0" rtlCol="0" anchor="t">
            <a:spAutoFit/>
          </a:bodyPr>
          <a:lstStyle/>
          <a:p>
            <a:pPr marL="0" lvl="0" indent="0" algn="ctr">
              <a:lnSpc>
                <a:spcPts val="9825"/>
              </a:lnSpc>
              <a:spcBef>
                <a:spcPct val="0"/>
              </a:spcBef>
            </a:pPr>
            <a:r>
              <a:rPr lang="en-US" sz="7555" b="1" spc="-75" dirty="0" err="1">
                <a:solidFill>
                  <a:srgbClr val="0E0E0E"/>
                </a:solidFill>
                <a:latin typeface="Times New Roman" panose="02020603050405020304" pitchFamily="18" charset="0"/>
                <a:ea typeface="Poetsen" panose="020108030300000D0203"/>
                <a:cs typeface="Times New Roman" panose="02020603050405020304" pitchFamily="18" charset="0"/>
                <a:sym typeface="Poetsen" panose="020108030300000D0203"/>
              </a:rPr>
              <a:t>Hibrid</a:t>
            </a:r>
            <a:r>
              <a:rPr lang="en-US" sz="7555" b="1" spc="-75" dirty="0">
                <a:solidFill>
                  <a:srgbClr val="0E0E0E"/>
                </a:solidFill>
                <a:latin typeface="Times New Roman" panose="02020603050405020304" pitchFamily="18" charset="0"/>
                <a:ea typeface="Poetsen" panose="020108030300000D0203"/>
                <a:cs typeface="Times New Roman" panose="02020603050405020304" pitchFamily="18" charset="0"/>
                <a:sym typeface="Poetsen" panose="020108030300000D0203"/>
              </a:rPr>
              <a:t> </a:t>
            </a:r>
            <a:r>
              <a:rPr lang="en-US" sz="7555" b="1" spc="-75" dirty="0" err="1">
                <a:solidFill>
                  <a:srgbClr val="0E0E0E"/>
                </a:solidFill>
                <a:latin typeface="Times New Roman" panose="02020603050405020304" pitchFamily="18" charset="0"/>
                <a:ea typeface="Poetsen" panose="020108030300000D0203"/>
                <a:cs typeface="Times New Roman" panose="02020603050405020304" pitchFamily="18" charset="0"/>
                <a:sym typeface="Poetsen" panose="020108030300000D0203"/>
              </a:rPr>
              <a:t>topologiyası</a:t>
            </a:r>
            <a:endParaRPr lang="en-US" sz="7555" b="1" spc="-75" dirty="0">
              <a:solidFill>
                <a:srgbClr val="0E0E0E"/>
              </a:solidFill>
              <a:latin typeface="Times New Roman" panose="02020603050405020304" pitchFamily="18" charset="0"/>
              <a:ea typeface="Poetsen" panose="020108030300000D0203"/>
              <a:cs typeface="Times New Roman" panose="02020603050405020304" pitchFamily="18" charset="0"/>
              <a:sym typeface="Poetsen" panose="020108030300000D0203"/>
            </a:endParaRPr>
          </a:p>
        </p:txBody>
      </p:sp>
      <p:sp>
        <p:nvSpPr>
          <p:cNvPr id="6" name="Rectangle 1">
            <a:extLst>
              <a:ext uri="{FF2B5EF4-FFF2-40B4-BE49-F238E27FC236}">
                <a16:creationId xmlns:a16="http://schemas.microsoft.com/office/drawing/2014/main" id="{5D3CE45D-2B3D-3961-F1A7-63A4235ABFE8}"/>
              </a:ext>
            </a:extLst>
          </p:cNvPr>
          <p:cNvSpPr>
            <a:spLocks noChangeArrowheads="1"/>
          </p:cNvSpPr>
          <p:nvPr/>
        </p:nvSpPr>
        <p:spPr bwMode="auto">
          <a:xfrm>
            <a:off x="416704" y="1866900"/>
            <a:ext cx="10296857" cy="797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sq-AL" altLang="sq-AL" sz="3200" b="1"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Hibrid topologiya, bir neçə fərqli şəbəkə topologiyasının birləşməsi ilə yaranan bir strukturudur. Bu topologiya, şəbəkənin tələblərinə və ölçüsünə görə fərqli topologiyaların üstünlüklərini birləşdirir. Məsələn, bir hissədə ulduz topologiyası, digər hissədə isə halqa və ya ağac topologiyası istifadə oluna bilər. Hibrid topologiya, şəbəkənin daha çevik və genişlənə bilən olmasına imkan verir, çünki müxtəlif bölmələr öz funksiyalarına uyğun olaraq fərqli şəkildə təşkil edilə bilər. Bu topologiya daha mürəkkəb olsa da, yüksək performans və etibarlılıq təmin edir. Hibrid şəbəkələr, geniş sahələrdə və böyük təşkilatlarda tətbiq edilir, çünki müxtəlif növ əlaqələr arasında balans qurmağa imkan verir. Bununla yanaşı, hibrid topologiyanın idarə edilməsi və qorunması daha çətin və yüksək texniki bilik tələb edir.</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sq-AL" altLang="sq-AL" sz="3200" b="1"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TM04033919[[fn=Circuit]]</Template>
  <TotalTime>129</TotalTime>
  <Words>1259</Words>
  <Application>Microsoft Office PowerPoint</Application>
  <PresentationFormat>Custom</PresentationFormat>
  <Paragraphs>46</Paragraphs>
  <Slides>15</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Tw Cen MT</vt:lpstr>
      <vt:lpstr>Arial</vt:lpstr>
      <vt:lpstr>Calibri</vt:lpstr>
      <vt:lpstr>Times New Roman</vt:lpstr>
      <vt:lpstr>Calibri Light</vt:lpstr>
      <vt:lpstr>Circuit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Labaratoriya işi №1</dc:title>
  <dc:creator>Arzu Abbasov</dc:creator>
  <cp:lastModifiedBy>2163645@student.edu.az</cp:lastModifiedBy>
  <cp:revision>23</cp:revision>
  <dcterms:created xsi:type="dcterms:W3CDTF">2006-08-16T00:00:00Z</dcterms:created>
  <dcterms:modified xsi:type="dcterms:W3CDTF">2025-03-10T05:29:13Z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63C4EAC03131456CA5335098D4076265_12</vt:lpwstr>
  </property>
  <property fmtid="{D5CDD505-2E9C-101B-9397-08002B2CF9AE}" pid="3" name="KSOProductBuildVer">
    <vt:lpwstr>1033-12.2.0.19821</vt:lpwstr>
  </property>
</Properties>
</file>