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60" r:id="rId3"/>
    <p:sldId id="261" r:id="rId4"/>
    <p:sldId id="262" r:id="rId5"/>
    <p:sldId id="263" r:id="rId6"/>
    <p:sldId id="264" r:id="rId7"/>
    <p:sldId id="265" r:id="rId8"/>
    <p:sldId id="266" r:id="rId9"/>
    <p:sldId id="259" r:id="rId10"/>
    <p:sldId id="267" r:id="rId11"/>
    <p:sldId id="268" r:id="rId12"/>
    <p:sldId id="270" r:id="rId13"/>
    <p:sldId id="271" r:id="rId14"/>
    <p:sldId id="258" r:id="rId15"/>
  </p:sldIdLst>
  <p:sldSz cx="12192000" cy="6858000"/>
  <p:notesSz cx="6858000" cy="9144000"/>
  <p:defaultTextStyle>
    <a:defPPr>
      <a:defRPr lang="sq-A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68" d="100"/>
          <a:sy n="68"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163657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171617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424481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a:xfrm>
            <a:off x="1876424" y="5410201"/>
            <a:ext cx="5124886" cy="365125"/>
          </a:xfrm>
        </p:spPr>
        <p:txBody>
          <a:bodyPr/>
          <a:lstStyle/>
          <a:p>
            <a:endParaRPr lang="sq-AL"/>
          </a:p>
        </p:txBody>
      </p:sp>
      <p:sp>
        <p:nvSpPr>
          <p:cNvPr id="6" name="Slide Number Placeholder 5"/>
          <p:cNvSpPr>
            <a:spLocks noGrp="1"/>
          </p:cNvSpPr>
          <p:nvPr>
            <p:ph type="sldNum" sz="quarter" idx="12"/>
          </p:nvPr>
        </p:nvSpPr>
        <p:spPr>
          <a:xfrm>
            <a:off x="9896911" y="5410199"/>
            <a:ext cx="771089" cy="365125"/>
          </a:xfrm>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1952072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543109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21095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1573820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96948F-9DB1-4A6B-A0CF-2AF95E602F01}" type="datetimeFigureOut">
              <a:rPr lang="sq-AL" smtClean="0"/>
              <a:t>11.3.2025</a:t>
            </a:fld>
            <a:endParaRPr lang="sq-AL"/>
          </a:p>
        </p:txBody>
      </p:sp>
      <p:sp>
        <p:nvSpPr>
          <p:cNvPr id="8" name="Footer Placeholder 7"/>
          <p:cNvSpPr>
            <a:spLocks noGrp="1"/>
          </p:cNvSpPr>
          <p:nvPr>
            <p:ph type="ftr" sz="quarter" idx="11"/>
          </p:nvPr>
        </p:nvSpPr>
        <p:spPr/>
        <p:txBody>
          <a:bodyPr/>
          <a:lstStyle/>
          <a:p>
            <a:endParaRPr lang="sq-AL"/>
          </a:p>
        </p:txBody>
      </p:sp>
      <p:sp>
        <p:nvSpPr>
          <p:cNvPr id="9" name="Slide Number Placeholder 8"/>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3877243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96948F-9DB1-4A6B-A0CF-2AF95E602F01}" type="datetimeFigureOut">
              <a:rPr lang="sq-AL" smtClean="0"/>
              <a:t>11.3.2025</a:t>
            </a:fld>
            <a:endParaRPr lang="sq-AL"/>
          </a:p>
        </p:txBody>
      </p:sp>
      <p:sp>
        <p:nvSpPr>
          <p:cNvPr id="4" name="Footer Placeholder 3"/>
          <p:cNvSpPr>
            <a:spLocks noGrp="1"/>
          </p:cNvSpPr>
          <p:nvPr>
            <p:ph type="ftr" sz="quarter" idx="11"/>
          </p:nvPr>
        </p:nvSpPr>
        <p:spPr/>
        <p:txBody>
          <a:bodyPr/>
          <a:lstStyle/>
          <a:p>
            <a:endParaRPr lang="sq-AL"/>
          </a:p>
        </p:txBody>
      </p:sp>
      <p:sp>
        <p:nvSpPr>
          <p:cNvPr id="5" name="Slide Number Placeholder 4"/>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004918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6948F-9DB1-4A6B-A0CF-2AF95E602F01}" type="datetimeFigureOut">
              <a:rPr lang="sq-AL" smtClean="0"/>
              <a:t>11.3.2025</a:t>
            </a:fld>
            <a:endParaRPr lang="sq-AL"/>
          </a:p>
        </p:txBody>
      </p:sp>
      <p:sp>
        <p:nvSpPr>
          <p:cNvPr id="3" name="Footer Placeholder 2"/>
          <p:cNvSpPr>
            <a:spLocks noGrp="1"/>
          </p:cNvSpPr>
          <p:nvPr>
            <p:ph type="ftr" sz="quarter" idx="11"/>
          </p:nvPr>
        </p:nvSpPr>
        <p:spPr/>
        <p:txBody>
          <a:bodyPr/>
          <a:lstStyle/>
          <a:p>
            <a:endParaRPr lang="sq-AL"/>
          </a:p>
        </p:txBody>
      </p:sp>
      <p:sp>
        <p:nvSpPr>
          <p:cNvPr id="4" name="Slide Number Placeholder 3"/>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50503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362219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3619838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040050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463642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40335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686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871326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96948F-9DB1-4A6B-A0CF-2AF95E602F01}" type="datetimeFigureOut">
              <a:rPr lang="sq-AL" smtClean="0"/>
              <a:t>11.3.2025</a:t>
            </a:fld>
            <a:endParaRPr lang="sq-AL"/>
          </a:p>
        </p:txBody>
      </p:sp>
      <p:sp>
        <p:nvSpPr>
          <p:cNvPr id="4" name="Footer Placeholder 3"/>
          <p:cNvSpPr>
            <a:spLocks noGrp="1"/>
          </p:cNvSpPr>
          <p:nvPr>
            <p:ph type="ftr" sz="quarter" idx="11"/>
          </p:nvPr>
        </p:nvSpPr>
        <p:spPr/>
        <p:txBody>
          <a:bodyPr/>
          <a:lstStyle/>
          <a:p>
            <a:endParaRPr lang="sq-AL"/>
          </a:p>
        </p:txBody>
      </p:sp>
      <p:sp>
        <p:nvSpPr>
          <p:cNvPr id="5" name="Slide Number Placeholder 4"/>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1947838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96948F-9DB1-4A6B-A0CF-2AF95E602F01}" type="datetimeFigureOut">
              <a:rPr lang="sq-AL" smtClean="0"/>
              <a:t>11.3.2025</a:t>
            </a:fld>
            <a:endParaRPr lang="sq-AL"/>
          </a:p>
        </p:txBody>
      </p:sp>
      <p:sp>
        <p:nvSpPr>
          <p:cNvPr id="4" name="Footer Placeholder 3"/>
          <p:cNvSpPr>
            <a:spLocks noGrp="1"/>
          </p:cNvSpPr>
          <p:nvPr>
            <p:ph type="ftr" sz="quarter" idx="11"/>
          </p:nvPr>
        </p:nvSpPr>
        <p:spPr/>
        <p:txBody>
          <a:bodyPr/>
          <a:lstStyle/>
          <a:p>
            <a:endParaRPr lang="sq-AL"/>
          </a:p>
        </p:txBody>
      </p:sp>
      <p:sp>
        <p:nvSpPr>
          <p:cNvPr id="5" name="Slide Number Placeholder 4"/>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641220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3122265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166466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6948F-9DB1-4A6B-A0CF-2AF95E602F01}" type="datetimeFigureOut">
              <a:rPr lang="sq-AL" smtClean="0"/>
              <a:t>11.3.2025</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0188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82059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96948F-9DB1-4A6B-A0CF-2AF95E602F01}" type="datetimeFigureOut">
              <a:rPr lang="sq-AL" smtClean="0"/>
              <a:t>11.3.2025</a:t>
            </a:fld>
            <a:endParaRPr lang="sq-AL"/>
          </a:p>
        </p:txBody>
      </p:sp>
      <p:sp>
        <p:nvSpPr>
          <p:cNvPr id="8" name="Footer Placeholder 7"/>
          <p:cNvSpPr>
            <a:spLocks noGrp="1"/>
          </p:cNvSpPr>
          <p:nvPr>
            <p:ph type="ftr" sz="quarter" idx="11"/>
          </p:nvPr>
        </p:nvSpPr>
        <p:spPr/>
        <p:txBody>
          <a:bodyPr/>
          <a:lstStyle/>
          <a:p>
            <a:endParaRPr lang="sq-AL"/>
          </a:p>
        </p:txBody>
      </p:sp>
      <p:sp>
        <p:nvSpPr>
          <p:cNvPr id="9" name="Slide Number Placeholder 8"/>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364261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96948F-9DB1-4A6B-A0CF-2AF95E602F01}" type="datetimeFigureOut">
              <a:rPr lang="sq-AL" smtClean="0"/>
              <a:t>11.3.2025</a:t>
            </a:fld>
            <a:endParaRPr lang="sq-AL"/>
          </a:p>
        </p:txBody>
      </p:sp>
      <p:sp>
        <p:nvSpPr>
          <p:cNvPr id="4" name="Footer Placeholder 3"/>
          <p:cNvSpPr>
            <a:spLocks noGrp="1"/>
          </p:cNvSpPr>
          <p:nvPr>
            <p:ph type="ftr" sz="quarter" idx="11"/>
          </p:nvPr>
        </p:nvSpPr>
        <p:spPr/>
        <p:txBody>
          <a:bodyPr/>
          <a:lstStyle/>
          <a:p>
            <a:endParaRPr lang="sq-AL"/>
          </a:p>
        </p:txBody>
      </p:sp>
      <p:sp>
        <p:nvSpPr>
          <p:cNvPr id="5" name="Slide Number Placeholder 4"/>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32206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6948F-9DB1-4A6B-A0CF-2AF95E602F01}" type="datetimeFigureOut">
              <a:rPr lang="sq-AL" smtClean="0"/>
              <a:t>11.3.2025</a:t>
            </a:fld>
            <a:endParaRPr lang="sq-AL"/>
          </a:p>
        </p:txBody>
      </p:sp>
      <p:sp>
        <p:nvSpPr>
          <p:cNvPr id="3" name="Footer Placeholder 2"/>
          <p:cNvSpPr>
            <a:spLocks noGrp="1"/>
          </p:cNvSpPr>
          <p:nvPr>
            <p:ph type="ftr" sz="quarter" idx="11"/>
          </p:nvPr>
        </p:nvSpPr>
        <p:spPr/>
        <p:txBody>
          <a:bodyPr/>
          <a:lstStyle/>
          <a:p>
            <a:endParaRPr lang="sq-AL"/>
          </a:p>
        </p:txBody>
      </p:sp>
      <p:sp>
        <p:nvSpPr>
          <p:cNvPr id="4" name="Slide Number Placeholder 3"/>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209270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320808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96948F-9DB1-4A6B-A0CF-2AF95E602F01}" type="datetimeFigureOut">
              <a:rPr lang="sq-AL" smtClean="0"/>
              <a:t>11.3.2025</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0389FDAC-967D-4910-86C7-9B7EDFA6CEBB}" type="slidenum">
              <a:rPr lang="sq-AL" smtClean="0"/>
              <a:t>‹#›</a:t>
            </a:fld>
            <a:endParaRPr lang="sq-AL"/>
          </a:p>
        </p:txBody>
      </p:sp>
    </p:spTree>
    <p:extLst>
      <p:ext uri="{BB962C8B-B14F-4D97-AF65-F5344CB8AC3E}">
        <p14:creationId xmlns:p14="http://schemas.microsoft.com/office/powerpoint/2010/main" val="394076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6948F-9DB1-4A6B-A0CF-2AF95E602F01}" type="datetimeFigureOut">
              <a:rPr lang="sq-AL" smtClean="0"/>
              <a:t>11.3.2025</a:t>
            </a:fld>
            <a:endParaRPr lang="sq-A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q-A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9FDAC-967D-4910-86C7-9B7EDFA6CEBB}" type="slidenum">
              <a:rPr lang="sq-AL" smtClean="0"/>
              <a:t>‹#›</a:t>
            </a:fld>
            <a:endParaRPr lang="sq-AL"/>
          </a:p>
        </p:txBody>
      </p:sp>
    </p:spTree>
    <p:extLst>
      <p:ext uri="{BB962C8B-B14F-4D97-AF65-F5344CB8AC3E}">
        <p14:creationId xmlns:p14="http://schemas.microsoft.com/office/powerpoint/2010/main" val="178245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96948F-9DB1-4A6B-A0CF-2AF95E602F01}" type="datetimeFigureOut">
              <a:rPr lang="sq-AL" smtClean="0"/>
              <a:t>11.3.2025</a:t>
            </a:fld>
            <a:endParaRPr lang="sq-A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sq-A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89FDAC-967D-4910-86C7-9B7EDFA6CEBB}" type="slidenum">
              <a:rPr lang="sq-AL" smtClean="0"/>
              <a:t>‹#›</a:t>
            </a:fld>
            <a:endParaRPr lang="sq-AL"/>
          </a:p>
        </p:txBody>
      </p:sp>
    </p:spTree>
    <p:extLst>
      <p:ext uri="{BB962C8B-B14F-4D97-AF65-F5344CB8AC3E}">
        <p14:creationId xmlns:p14="http://schemas.microsoft.com/office/powerpoint/2010/main" val="249250004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380A8B-8051-82FE-A349-303A96ED12FC}"/>
              </a:ext>
            </a:extLst>
          </p:cNvPr>
          <p:cNvSpPr txBox="1"/>
          <p:nvPr/>
        </p:nvSpPr>
        <p:spPr>
          <a:xfrm>
            <a:off x="407964" y="1335208"/>
            <a:ext cx="6664707" cy="4832092"/>
          </a:xfrm>
          <a:prstGeom prst="rect">
            <a:avLst/>
          </a:prstGeom>
          <a:noFill/>
        </p:spPr>
        <p:txBody>
          <a:bodyPr wrap="square">
            <a:spAutoFit/>
          </a:bodyPr>
          <a:lstStyle/>
          <a:p>
            <a:pPr algn="ctr" fontAlgn="base">
              <a:spcAft>
                <a:spcPts val="1875"/>
              </a:spcAft>
            </a:pPr>
            <a:r>
              <a:rPr lang="az-Latn-AZ" sz="2800" b="1" i="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İP adress (İnternet Protokolu) standartını istifadə edən şəbəkədəki cihazların bir-birini tanımaq, bir-birləriylə ünsiyyət qurmaq və məlumat mübadiləsi etmək üçün istifadə etdikləri bənzərsiz bir nömrədir. İnternet əlaqəsi olan hər cihazın bu cihaza təsis edilən bir ünvanı olması lazımdır. Bu ünvan ya  nömrə, ötürülən məlumatın doğru ünvana göndərilməsini, ya da məlumatın doğru ünvandan alınmasını təmin edir.</a:t>
            </a:r>
            <a:endParaRPr lang="sq-AL" sz="2800" b="1" i="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4601B6-277F-14D3-7909-5140831C5D77}"/>
              </a:ext>
            </a:extLst>
          </p:cNvPr>
          <p:cNvSpPr txBox="1"/>
          <p:nvPr/>
        </p:nvSpPr>
        <p:spPr>
          <a:xfrm>
            <a:off x="2540000" y="188350"/>
            <a:ext cx="4049486" cy="1015663"/>
          </a:xfrm>
          <a:prstGeom prst="rect">
            <a:avLst/>
          </a:prstGeom>
          <a:noFill/>
        </p:spPr>
        <p:txBody>
          <a:bodyPr wrap="square" rtlCol="0">
            <a:spAutoFit/>
          </a:bodyPr>
          <a:lstStyle/>
          <a:p>
            <a:pPr algn="ctr"/>
            <a:r>
              <a:rPr lang="az-Latn-AZ" sz="6000" b="1" i="1" dirty="0">
                <a:solidFill>
                  <a:schemeClr val="bg1"/>
                </a:solidFill>
                <a:latin typeface="Times New Roman" panose="02020603050405020304" pitchFamily="18" charset="0"/>
                <a:cs typeface="Times New Roman" panose="02020603050405020304" pitchFamily="18" charset="0"/>
              </a:rPr>
              <a:t>İP ADRESS</a:t>
            </a:r>
            <a:endParaRPr lang="sq-AL" sz="6000" b="1" i="1"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How to Set the IP Address of Your Computer - RealPars">
            <a:extLst>
              <a:ext uri="{FF2B5EF4-FFF2-40B4-BE49-F238E27FC236}">
                <a16:creationId xmlns:a16="http://schemas.microsoft.com/office/drawing/2014/main" id="{DC9F3D73-C0D7-666F-F23E-4C62553CF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179" y="1233378"/>
            <a:ext cx="3988188" cy="22333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an IP Address? How it works? How to Locate it? | Fortinet">
            <a:extLst>
              <a:ext uri="{FF2B5EF4-FFF2-40B4-BE49-F238E27FC236}">
                <a16:creationId xmlns:a16="http://schemas.microsoft.com/office/drawing/2014/main" id="{A462B06D-D262-AE89-AF8D-1CFCC27DF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179" y="3751254"/>
            <a:ext cx="3988188" cy="274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23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FA406-F3F6-0AE9-3BBD-9302A81621B8}"/>
              </a:ext>
            </a:extLst>
          </p:cNvPr>
          <p:cNvSpPr txBox="1"/>
          <p:nvPr/>
        </p:nvSpPr>
        <p:spPr>
          <a:xfrm>
            <a:off x="-149609" y="225815"/>
            <a:ext cx="8334828" cy="6406369"/>
          </a:xfrm>
          <a:prstGeom prst="rect">
            <a:avLst/>
          </a:prstGeom>
          <a:noFill/>
        </p:spPr>
        <p:txBody>
          <a:bodyPr wrap="square">
            <a:spAutoFit/>
          </a:bodyPr>
          <a:lstStyle/>
          <a:p>
            <a:pPr marL="228600">
              <a:lnSpc>
                <a:spcPct val="107000"/>
              </a:lnSpc>
              <a:spcAft>
                <a:spcPts val="800"/>
              </a:spcAft>
            </a:pPr>
            <a:r>
              <a:rPr lang="sq-AL" sz="24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IP Ünvanı: 192.168.1.10</a:t>
            </a:r>
          </a:p>
          <a:p>
            <a:pPr marL="228600">
              <a:lnSpc>
                <a:spcPct val="107000"/>
              </a:lnSpc>
              <a:spcAft>
                <a:spcPts val="800"/>
              </a:spcAft>
            </a:pPr>
            <a:r>
              <a:rPr lang="sq-AL" sz="24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Subnet Mask: 255.255.255.0</a:t>
            </a:r>
          </a:p>
          <a:p>
            <a:pPr marL="228600">
              <a:lnSpc>
                <a:spcPct val="107000"/>
              </a:lnSpc>
              <a:spcAft>
                <a:spcPts val="800"/>
              </a:spcAft>
            </a:pPr>
            <a:r>
              <a:rPr lang="sq-AL" sz="24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Şəbəkə Hissəsi: 192.168.1</a:t>
            </a:r>
          </a:p>
          <a:p>
            <a:pPr marL="228600">
              <a:lnSpc>
                <a:spcPct val="107000"/>
              </a:lnSpc>
              <a:spcAft>
                <a:spcPts val="800"/>
              </a:spcAft>
            </a:pPr>
            <a:r>
              <a:rPr lang="sq-AL" sz="24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Host Hissəsi: 10</a:t>
            </a:r>
          </a:p>
          <a:p>
            <a:pPr marL="228600">
              <a:lnSpc>
                <a:spcPct val="107000"/>
              </a:lnSpc>
              <a:spcAft>
                <a:spcPts val="800"/>
              </a:spcAft>
            </a:pP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Bu nümunədə, 192.168.1.0 şəbəkəsi altında 254 cihaz yerləşə bilər.Şəbəkə hissəsi dəyişməz qalır, yalnız host hissəsi dəyişir.Bu subnet mask ilə şəbəkənin genişlənməsi və daha çox cihazın əlavə edilməsi mümkündür.Hər subnet maskın təyini şəbəkə əlaqələrini daha səmərəli edir. </a:t>
            </a:r>
            <a:r>
              <a:rPr lang="sq-AL" sz="22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255.255.255.128</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 subnet maskı ilə şəbəkə 128 cihazı dəstəkləyir.Bu subnet mask 256-ci qədər cihazın qoşulmasına imkan verir.Class C şəbəkəsinin subnet maskı 255.255.255.0-dir, lakin subnetting ilə daha çox cihaz əlavə etmək mümkündür.Məsələn, 192.168.1.0 şəbəkəsinin subnet maskını 255.255.255.128 edərək 2 alt şəbəkə yaradılır.Bu alt şəbəkələrdən hər biri 128 cihaz dəstəkləyir.Subnet maskın dəyişdirilməsi şəbəkənin ölçüsünü və host sayını tənzimləyir.</a:t>
            </a:r>
          </a:p>
        </p:txBody>
      </p:sp>
      <p:pic>
        <p:nvPicPr>
          <p:cNvPr id="4" name="Picture 4" descr="The Subnet Mask | NetworkAcademy.io">
            <a:extLst>
              <a:ext uri="{FF2B5EF4-FFF2-40B4-BE49-F238E27FC236}">
                <a16:creationId xmlns:a16="http://schemas.microsoft.com/office/drawing/2014/main" id="{7E354C86-0E4C-A4EB-9B29-48385A36B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922" y="2786135"/>
            <a:ext cx="4346078" cy="33573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7EFB0F-F891-B280-975D-99B5485FB62B}"/>
              </a:ext>
            </a:extLst>
          </p:cNvPr>
          <p:cNvSpPr txBox="1"/>
          <p:nvPr/>
        </p:nvSpPr>
        <p:spPr>
          <a:xfrm>
            <a:off x="5324621" y="225815"/>
            <a:ext cx="6175716" cy="1619739"/>
          </a:xfrm>
          <a:prstGeom prst="rect">
            <a:avLst/>
          </a:prstGeom>
          <a:noFill/>
        </p:spPr>
        <p:txBody>
          <a:bodyPr wrap="square">
            <a:spAutoFit/>
          </a:bodyPr>
          <a:lstStyle/>
          <a:p>
            <a:pPr algn="ctr">
              <a:lnSpc>
                <a:spcPct val="107000"/>
              </a:lnSpc>
              <a:spcAft>
                <a:spcPts val="800"/>
              </a:spcAft>
            </a:pPr>
            <a:r>
              <a:rPr lang="sq-AL" sz="4800" b="1" i="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Subnet Maskın İstifadə Nümunəsi</a:t>
            </a:r>
            <a:endParaRPr lang="sq-AL" sz="4800" i="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143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D5E560B-79F2-E556-FF3C-4CEC26666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73" y="1435100"/>
            <a:ext cx="5403727" cy="5093109"/>
          </a:xfrm>
          <a:prstGeom prst="rect">
            <a:avLst/>
          </a:prstGeom>
        </p:spPr>
      </p:pic>
      <p:pic>
        <p:nvPicPr>
          <p:cNvPr id="3" name="Picture 2">
            <a:extLst>
              <a:ext uri="{FF2B5EF4-FFF2-40B4-BE49-F238E27FC236}">
                <a16:creationId xmlns:a16="http://schemas.microsoft.com/office/drawing/2014/main" id="{7F473B9F-3648-5E19-1A13-01A972E54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102" y="3086100"/>
            <a:ext cx="5449442" cy="2578100"/>
          </a:xfrm>
          <a:prstGeom prst="rect">
            <a:avLst/>
          </a:prstGeom>
        </p:spPr>
      </p:pic>
      <p:sp>
        <p:nvSpPr>
          <p:cNvPr id="4" name="TextBox 3">
            <a:extLst>
              <a:ext uri="{FF2B5EF4-FFF2-40B4-BE49-F238E27FC236}">
                <a16:creationId xmlns:a16="http://schemas.microsoft.com/office/drawing/2014/main" id="{54BE47CD-05BD-3EFB-7412-E76202AE9600}"/>
              </a:ext>
            </a:extLst>
          </p:cNvPr>
          <p:cNvSpPr txBox="1"/>
          <p:nvPr/>
        </p:nvSpPr>
        <p:spPr>
          <a:xfrm>
            <a:off x="6388102" y="863600"/>
            <a:ext cx="5056339" cy="954107"/>
          </a:xfrm>
          <a:prstGeom prst="rect">
            <a:avLst/>
          </a:prstGeom>
          <a:noFill/>
        </p:spPr>
        <p:txBody>
          <a:bodyPr wrap="square" rtlCol="0">
            <a:spAutoFit/>
          </a:bodyPr>
          <a:lstStyle/>
          <a:p>
            <a:pPr algn="ctr"/>
            <a:r>
              <a:rPr lang="az-Latn-AZ" sz="2800" b="1" i="1" dirty="0">
                <a:latin typeface="Times New Roman" panose="02020603050405020304" pitchFamily="18" charset="0"/>
                <a:cs typeface="Times New Roman" panose="02020603050405020304" pitchFamily="18" charset="0"/>
              </a:rPr>
              <a:t>ROUTER ÜZƏRİNDƏ ƏMƏLİYYATLAR</a:t>
            </a:r>
            <a:endParaRPr lang="sq-AL"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33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92575-F2A2-BC27-A2AF-5680033CB298}"/>
              </a:ext>
            </a:extLst>
          </p:cNvPr>
          <p:cNvSpPr txBox="1"/>
          <p:nvPr/>
        </p:nvSpPr>
        <p:spPr>
          <a:xfrm>
            <a:off x="1125417" y="1427197"/>
            <a:ext cx="9566030" cy="5198411"/>
          </a:xfrm>
          <a:prstGeom prst="rect">
            <a:avLst/>
          </a:prstGeom>
          <a:noFill/>
        </p:spPr>
        <p:txBody>
          <a:bodyPr wrap="square">
            <a:spAutoFit/>
          </a:bodyPr>
          <a:lstStyle/>
          <a:p>
            <a:pPr algn="ctr">
              <a:lnSpc>
                <a:spcPct val="107000"/>
              </a:lnSpc>
              <a:spcAft>
                <a:spcPts val="800"/>
              </a:spcAft>
            </a:pPr>
            <a:r>
              <a:rPr lang="sq-AL" sz="32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IP Ünvanlarının Təhlükəsizliyi</a:t>
            </a:r>
            <a:r>
              <a:rPr lang="az-Latn-AZ" sz="32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sq-AL" sz="2800" b="1" i="1" dirty="0">
                <a:effectLst/>
                <a:latin typeface="Times New Roman" panose="02020603050405020304" pitchFamily="18" charset="0"/>
                <a:ea typeface="Calibri" panose="020F0502020204030204" pitchFamily="34" charset="0"/>
                <a:cs typeface="Times New Roman" panose="02020603050405020304" pitchFamily="18" charset="0"/>
              </a:rPr>
              <a:t>IP ünvanları şəbəkə təhlükəsizliyində vacib rol oynayır.</a:t>
            </a:r>
            <a:r>
              <a:rPr lang="sq-AL"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Default gateway </a:t>
            </a:r>
            <a:r>
              <a:rPr lang="sq-AL" sz="2800" b="1" i="1" dirty="0">
                <a:effectLst/>
                <a:latin typeface="Times New Roman" panose="02020603050405020304" pitchFamily="18" charset="0"/>
                <a:ea typeface="Calibri" panose="020F0502020204030204" pitchFamily="34" charset="0"/>
                <a:cs typeface="Times New Roman" panose="02020603050405020304" pitchFamily="18" charset="0"/>
              </a:rPr>
              <a:t>düzgün yönləndirmə təmin edir, amma düzgün konfiqurasiya edilmədikdə təhlükəsizlik problemləri yarana bilər.</a:t>
            </a:r>
            <a:r>
              <a:rPr lang="sq-AL"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Subnet mask</a:t>
            </a:r>
            <a:r>
              <a:rPr lang="sq-AL" sz="2800" b="1" i="1" dirty="0">
                <a:effectLst/>
                <a:latin typeface="Times New Roman" panose="02020603050405020304" pitchFamily="18" charset="0"/>
                <a:ea typeface="Calibri" panose="020F0502020204030204" pitchFamily="34" charset="0"/>
                <a:cs typeface="Times New Roman" panose="02020603050405020304" pitchFamily="18" charset="0"/>
              </a:rPr>
              <a:t> düzgün təyin edilmədikdə, məlumatın yanlış yönləndirilməsi mümkündür.Həmçinin, şəbəkə firewall-lar və VPN-lər ilə qorunmalıdır.IP ünvanlarının təhlükəsizliyini təmin etmək üçün düzgün şəbəkə idarəçiliyi vacibdir.Şəbəkə əlaqələri təhlil edilməsi və şəbəkə parametrlərinin müntəzəm yenilənməsi şəbəkə təhlükəsizliyini artırır.Təhlükəsizlik tədbirləri həm də məlumat axınını qorumağa kömək edir</a:t>
            </a:r>
          </a:p>
        </p:txBody>
      </p:sp>
      <p:sp>
        <p:nvSpPr>
          <p:cNvPr id="5" name="TextBox 4">
            <a:extLst>
              <a:ext uri="{FF2B5EF4-FFF2-40B4-BE49-F238E27FC236}">
                <a16:creationId xmlns:a16="http://schemas.microsoft.com/office/drawing/2014/main" id="{97272142-A221-EF7A-BE23-07FB40D16019}"/>
              </a:ext>
            </a:extLst>
          </p:cNvPr>
          <p:cNvSpPr txBox="1"/>
          <p:nvPr/>
        </p:nvSpPr>
        <p:spPr>
          <a:xfrm>
            <a:off x="3043311" y="-142463"/>
            <a:ext cx="6105378" cy="1569660"/>
          </a:xfrm>
          <a:prstGeom prst="rect">
            <a:avLst/>
          </a:prstGeom>
          <a:noFill/>
        </p:spPr>
        <p:txBody>
          <a:bodyPr wrap="square">
            <a:spAutoFit/>
          </a:bodyPr>
          <a:lstStyle/>
          <a:p>
            <a:pPr algn="ctr"/>
            <a:r>
              <a:rPr lang="sq-AL" sz="4800" b="1" i="1" dirty="0">
                <a:effectLst/>
                <a:latin typeface="Times New Roman" panose="02020603050405020304" pitchFamily="18" charset="0"/>
                <a:ea typeface="Calibri" panose="020F0502020204030204" pitchFamily="34" charset="0"/>
                <a:cs typeface="Times New Roman" panose="02020603050405020304" pitchFamily="18" charset="0"/>
              </a:rPr>
              <a:t>IP Ünvanlarının Təhlükəsizliyi</a:t>
            </a:r>
            <a:endParaRPr lang="sq-AL" sz="4800" dirty="0"/>
          </a:p>
        </p:txBody>
      </p:sp>
    </p:spTree>
    <p:extLst>
      <p:ext uri="{BB962C8B-B14F-4D97-AF65-F5344CB8AC3E}">
        <p14:creationId xmlns:p14="http://schemas.microsoft.com/office/powerpoint/2010/main" val="248866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90F9A-8C8D-8695-0ADB-113F44B01AAD}"/>
              </a:ext>
            </a:extLst>
          </p:cNvPr>
          <p:cNvSpPr txBox="1"/>
          <p:nvPr/>
        </p:nvSpPr>
        <p:spPr>
          <a:xfrm>
            <a:off x="2881086" y="2136338"/>
            <a:ext cx="6429828" cy="2585323"/>
          </a:xfrm>
          <a:prstGeom prst="rect">
            <a:avLst/>
          </a:prstGeom>
          <a:noFill/>
        </p:spPr>
        <p:txBody>
          <a:bodyPr wrap="square" rtlCol="0">
            <a:spAutoFit/>
          </a:bodyPr>
          <a:lstStyle/>
          <a:p>
            <a:pPr algn="ctr"/>
            <a:r>
              <a:rPr lang="az-Latn-AZ" sz="5400" i="1" dirty="0">
                <a:latin typeface="Times New Roman" panose="02020603050405020304" pitchFamily="18" charset="0"/>
                <a:cs typeface="Times New Roman" panose="02020603050405020304" pitchFamily="18" charset="0"/>
              </a:rPr>
              <a:t>DİQQƏTİNİZƏ GÖRƏ TƏŞƏKKÜRLƏR</a:t>
            </a:r>
            <a:endParaRPr lang="sq-AL" sz="5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66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03331-0D7E-0EA9-ED05-BA63D951E391}"/>
              </a:ext>
            </a:extLst>
          </p:cNvPr>
          <p:cNvSpPr txBox="1"/>
          <p:nvPr/>
        </p:nvSpPr>
        <p:spPr>
          <a:xfrm>
            <a:off x="2242457" y="0"/>
            <a:ext cx="7707086" cy="1015663"/>
          </a:xfrm>
          <a:prstGeom prst="rect">
            <a:avLst/>
          </a:prstGeom>
          <a:noFill/>
        </p:spPr>
        <p:txBody>
          <a:bodyPr wrap="square" rtlCol="0">
            <a:spAutoFit/>
          </a:bodyPr>
          <a:lstStyle/>
          <a:p>
            <a:pPr algn="ctr"/>
            <a:r>
              <a:rPr lang="az-Latn-AZ" sz="6000" b="1" i="1" dirty="0">
                <a:solidFill>
                  <a:schemeClr val="bg1"/>
                </a:solidFill>
                <a:latin typeface="Times New Roman" panose="02020603050405020304" pitchFamily="18" charset="0"/>
                <a:cs typeface="Times New Roman" panose="02020603050405020304" pitchFamily="18" charset="0"/>
              </a:rPr>
              <a:t>DİNAMİK İP ÜNVAN</a:t>
            </a:r>
            <a:endParaRPr lang="sq-AL" sz="6000" b="1" i="1" dirty="0">
              <a:solidFill>
                <a:schemeClr val="bg1"/>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7CF7558-7E5A-3B97-99C4-691629C7F2FB}"/>
              </a:ext>
            </a:extLst>
          </p:cNvPr>
          <p:cNvSpPr>
            <a:spLocks noChangeArrowheads="1"/>
          </p:cNvSpPr>
          <p:nvPr/>
        </p:nvSpPr>
        <p:spPr bwMode="auto">
          <a:xfrm>
            <a:off x="41269" y="1015663"/>
            <a:ext cx="727393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q-AL" altLang="sq-AL"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Dinamik IP ünvanı şəbəkə daxilində müvəqqəti olaraq təyin edilən və şəbəkə cihazlarına internetə qoşulmaq üçün verilən IP ünvanıdır. Bu ünvan, DHCP (Dynamic Host Configuration Protocol) serveri tərəfindən avtomatik olaraq təyin edilir. Dinamik IP ünvanları hər dəfə cihaz şəbəkəyə qoşulduqda dəyişə bilər, çünki bu ünvanlar yalnız müəyyən bir müddət üçün keçərlidir və sonra geri alınır. Şəbəkəyə qoşulan hər yeni cihaz üçün DHCP serveri yeni bir IP ünvanı təyin edir. Bu, şəbəkə resurslarının effektiv istifadəsinə və idarə edilməsinə kömək edir, çünki hər bir cihazın IP ünvanı manual olaraq təyin olunmur. Dinamik IP ünvanları, böyük şəbəkələrdə və internet provayderləri tərəfindən çox istifadə olunur, çünki bu üsul IP ünvanlarının daha səmərəli və qənaətcil istifadəsini təmin edir. </a:t>
            </a:r>
          </a:p>
        </p:txBody>
      </p:sp>
      <p:pic>
        <p:nvPicPr>
          <p:cNvPr id="3076" name="Picture 4" descr="Static IP vs Dynamic IP Addresses: What is the difference? » Network  Interview">
            <a:extLst>
              <a:ext uri="{FF2B5EF4-FFF2-40B4-BE49-F238E27FC236}">
                <a16:creationId xmlns:a16="http://schemas.microsoft.com/office/drawing/2014/main" id="{781218FE-6E78-FE13-10B0-1E999CF48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1649526"/>
            <a:ext cx="4661360" cy="3558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3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19843E-A90C-FDE0-E53D-BF0516DCD937}"/>
              </a:ext>
            </a:extLst>
          </p:cNvPr>
          <p:cNvSpPr txBox="1"/>
          <p:nvPr/>
        </p:nvSpPr>
        <p:spPr>
          <a:xfrm>
            <a:off x="271617" y="1262258"/>
            <a:ext cx="7404653" cy="5202963"/>
          </a:xfrm>
          <a:prstGeom prst="rect">
            <a:avLst/>
          </a:prstGeom>
          <a:noFill/>
        </p:spPr>
        <p:txBody>
          <a:bodyPr wrap="square">
            <a:spAutoFit/>
          </a:bodyPr>
          <a:lstStyle/>
          <a:p>
            <a:pPr lvl="0" algn="ctr">
              <a:lnSpc>
                <a:spcPct val="107000"/>
              </a:lnSpc>
              <a:spcAft>
                <a:spcPts val="800"/>
              </a:spcAft>
              <a:buSzPts val="1000"/>
              <a:tabLst>
                <a:tab pos="457200" algn="l"/>
              </a:tabLst>
            </a:pPr>
            <a:r>
              <a:rPr lang="sq-AL" sz="2400" b="1" i="1" dirty="0">
                <a:effectLst/>
                <a:latin typeface="Times New Roman" panose="02020603050405020304" pitchFamily="18" charset="0"/>
                <a:ea typeface="Calibri" panose="020F0502020204030204" pitchFamily="34" charset="0"/>
                <a:cs typeface="Times New Roman" panose="02020603050405020304" pitchFamily="18" charset="0"/>
              </a:rPr>
              <a:t>IP ünvanları şəbəkələrin ölçüsünə və ehtiyaclarına görə müxtəlif siniflərə bölünür.IP Klassları, şəbəkələrin idarə edilməsini sadələşdirmək üçün müxtəlif şəbəkə və host sayı təklif edir. Class A </a:t>
            </a:r>
            <a:r>
              <a:rPr lang="sq-AL" sz="2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IP ünvanları, 1 ilə 126 arasında olan ilk oktavlarla başlayır</a:t>
            </a:r>
            <a:r>
              <a:rPr lang="sq-AL" sz="2400" b="1" i="1" dirty="0">
                <a:effectLst/>
                <a:latin typeface="Times New Roman" panose="02020603050405020304" pitchFamily="18" charset="0"/>
                <a:ea typeface="Calibri" panose="020F0502020204030204" pitchFamily="34" charset="0"/>
                <a:cs typeface="Times New Roman" panose="02020603050405020304" pitchFamily="18" charset="0"/>
              </a:rPr>
              <a:t>.Bu sinif, ən geniş şəbəkələr üçün istifadə olunur </a:t>
            </a:r>
            <a:r>
              <a:rPr lang="sq-AL" sz="2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və 16 milyon hostu dəstəkləyir.</a:t>
            </a:r>
            <a:r>
              <a:rPr lang="sq-AL" sz="2400" b="1" i="1" dirty="0">
                <a:effectLst/>
                <a:latin typeface="Times New Roman" panose="02020603050405020304" pitchFamily="18" charset="0"/>
                <a:ea typeface="Calibri" panose="020F0502020204030204" pitchFamily="34" charset="0"/>
                <a:cs typeface="Times New Roman" panose="02020603050405020304" pitchFamily="18" charset="0"/>
              </a:rPr>
              <a:t>Subnet maskı </a:t>
            </a:r>
            <a:r>
              <a:rPr lang="sq-AL" sz="2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255.0.0.0 olaraq təyin olunur</a:t>
            </a:r>
            <a:r>
              <a:rPr lang="sq-AL" sz="2400" b="1" i="1" dirty="0">
                <a:effectLst/>
                <a:latin typeface="Times New Roman" panose="02020603050405020304" pitchFamily="18" charset="0"/>
                <a:ea typeface="Calibri" panose="020F0502020204030204" pitchFamily="34" charset="0"/>
                <a:cs typeface="Times New Roman" panose="02020603050405020304" pitchFamily="18" charset="0"/>
              </a:rPr>
              <a:t>.Bu sinif geniş təşkilatlar və böyük şirkətlər üçün uygundur.</a:t>
            </a:r>
            <a:r>
              <a:rPr lang="sq-AL" sz="2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Məsələn, 10.0.0.0 IP ünvanı Class A şəbəkəsinə aiddir.Class A şəbəkələrinin çox böyük host hissəsi vardır, yəni şəbəkədə çox sayda cihaz yerləşə bilər.</a:t>
            </a:r>
            <a:r>
              <a:rPr lang="sq-AL" sz="2400" b="1" i="1" dirty="0">
                <a:effectLst/>
                <a:latin typeface="Times New Roman" panose="02020603050405020304" pitchFamily="18" charset="0"/>
                <a:ea typeface="Calibri" panose="020F0502020204030204" pitchFamily="34" charset="0"/>
                <a:cs typeface="Times New Roman" panose="02020603050405020304" pitchFamily="18" charset="0"/>
              </a:rPr>
              <a:t>Bu sinifin təyinatı, böyük şəbəkələrdə çox sayda cihazın olmasını tələb edən hallardır.</a:t>
            </a:r>
          </a:p>
        </p:txBody>
      </p:sp>
      <p:sp>
        <p:nvSpPr>
          <p:cNvPr id="5" name="TextBox 4">
            <a:extLst>
              <a:ext uri="{FF2B5EF4-FFF2-40B4-BE49-F238E27FC236}">
                <a16:creationId xmlns:a16="http://schemas.microsoft.com/office/drawing/2014/main" id="{EDDF53EF-CE29-8F25-D319-F8AB04D719C6}"/>
              </a:ext>
            </a:extLst>
          </p:cNvPr>
          <p:cNvSpPr txBox="1"/>
          <p:nvPr/>
        </p:nvSpPr>
        <p:spPr>
          <a:xfrm>
            <a:off x="2393674" y="0"/>
            <a:ext cx="7404652" cy="1013675"/>
          </a:xfrm>
          <a:prstGeom prst="rect">
            <a:avLst/>
          </a:prstGeom>
          <a:noFill/>
        </p:spPr>
        <p:txBody>
          <a:bodyPr wrap="square">
            <a:spAutoFit/>
          </a:bodyPr>
          <a:lstStyle/>
          <a:p>
            <a:pPr algn="ctr">
              <a:lnSpc>
                <a:spcPct val="107000"/>
              </a:lnSpc>
              <a:spcAft>
                <a:spcPts val="800"/>
              </a:spcAft>
            </a:pPr>
            <a:r>
              <a:rPr lang="sq-AL" sz="6000" b="1" i="1" dirty="0">
                <a:effectLst/>
                <a:latin typeface="Times New Roman" panose="02020603050405020304" pitchFamily="18" charset="0"/>
                <a:ea typeface="Calibri" panose="020F0502020204030204" pitchFamily="34" charset="0"/>
                <a:cs typeface="Times New Roman" panose="02020603050405020304" pitchFamily="18" charset="0"/>
              </a:rPr>
              <a:t> IP Klassları Nədir?</a:t>
            </a:r>
            <a:endParaRPr lang="sq-AL" sz="60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descr="Introduction of Classful IP Addressing - GeeksforGeeks">
            <a:extLst>
              <a:ext uri="{FF2B5EF4-FFF2-40B4-BE49-F238E27FC236}">
                <a16:creationId xmlns:a16="http://schemas.microsoft.com/office/drawing/2014/main" id="{1A6BFD8A-BD50-022F-6D76-E533B79B4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270" y="1302440"/>
            <a:ext cx="4069343" cy="2126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asses of IP addresses">
            <a:extLst>
              <a:ext uri="{FF2B5EF4-FFF2-40B4-BE49-F238E27FC236}">
                <a16:creationId xmlns:a16="http://schemas.microsoft.com/office/drawing/2014/main" id="{1506893D-AF8D-A436-3BCA-BD575E148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270" y="4004906"/>
            <a:ext cx="4011731" cy="21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96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BAC00-58BC-26BA-39BB-626A80387685}"/>
              </a:ext>
            </a:extLst>
          </p:cNvPr>
          <p:cNvSpPr txBox="1"/>
          <p:nvPr/>
        </p:nvSpPr>
        <p:spPr>
          <a:xfrm>
            <a:off x="556109" y="1272797"/>
            <a:ext cx="10813774" cy="4646913"/>
          </a:xfrm>
          <a:prstGeom prst="rect">
            <a:avLst/>
          </a:prstGeom>
          <a:noFill/>
        </p:spPr>
        <p:txBody>
          <a:bodyPr wrap="square" rtlCol="0">
            <a:spAutoFit/>
          </a:bodyPr>
          <a:lstStyle/>
          <a:p>
            <a:pPr algn="ctr">
              <a:lnSpc>
                <a:spcPct val="107000"/>
              </a:lnSpc>
              <a:spcAft>
                <a:spcPts val="800"/>
              </a:spcAft>
            </a:pPr>
            <a:r>
              <a:rPr lang="sq-AL"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Class B</a:t>
            </a:r>
            <a:r>
              <a:rPr lang="az-Latn-AZ" sz="2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sq-AL" sz="2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128 ilə 191 </a:t>
            </a:r>
            <a:r>
              <a:rPr lang="sq-AL" sz="2400" i="1" dirty="0">
                <a:effectLst/>
                <a:latin typeface="Times New Roman" panose="02020603050405020304" pitchFamily="18" charset="0"/>
                <a:ea typeface="Calibri" panose="020F0502020204030204" pitchFamily="34" charset="0"/>
                <a:cs typeface="Times New Roman" panose="02020603050405020304" pitchFamily="18" charset="0"/>
              </a:rPr>
              <a:t>arasında olan ilk oktavlarla başlayır.Bu sinif orta ölçülü şəbəkələr üçün nəzərdə tutulub və 65,000 hostu dəstəkləyir.Subnet maskı 255.255.0.0 olaraq təyin edilir.Məsələn, 172.16.0.0 IP ünvanı Class B şəbəkəsinə aiddir.Bu şəbəkə, daha çox cihazın qoşulmasına imkan verir, lakin Class A-dan daha azdır.Bu sinif həmçinin dövlət qurumları və orta ölçülü şirkətlər üçün istifadə edilə bilər.</a:t>
            </a:r>
          </a:p>
          <a:p>
            <a:pPr algn="ctr">
              <a:lnSpc>
                <a:spcPct val="107000"/>
              </a:lnSpc>
              <a:spcAft>
                <a:spcPts val="800"/>
              </a:spcAft>
            </a:pPr>
            <a:r>
              <a:rPr lang="sq-AL"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Class C</a:t>
            </a:r>
            <a:r>
              <a:rPr lang="az-Latn-AZ"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sq-AL" sz="2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192 ilə 223 </a:t>
            </a:r>
            <a:r>
              <a:rPr lang="sq-AL" sz="2400" i="1" dirty="0">
                <a:effectLst/>
                <a:latin typeface="Times New Roman" panose="02020603050405020304" pitchFamily="18" charset="0"/>
                <a:ea typeface="Calibri" panose="020F0502020204030204" pitchFamily="34" charset="0"/>
                <a:cs typeface="Times New Roman" panose="02020603050405020304" pitchFamily="18" charset="0"/>
              </a:rPr>
              <a:t>arasında olan ilk oktavlarla başlayır.Bu sinif kiçik ofislər və ev şəbəkələri üçün uyğundur, çünki yalnız 254 hostu dəstəkləyir.Subnet maskı 255.255.255.0 olaraq təyin olunur</a:t>
            </a:r>
            <a:r>
              <a:rPr lang="az-Latn-AZ"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sq-AL" sz="2400" i="1" dirty="0">
                <a:effectLst/>
                <a:latin typeface="Times New Roman" panose="02020603050405020304" pitchFamily="18" charset="0"/>
                <a:ea typeface="Calibri" panose="020F0502020204030204" pitchFamily="34" charset="0"/>
                <a:cs typeface="Times New Roman" panose="02020603050405020304" pitchFamily="18" charset="0"/>
              </a:rPr>
              <a:t>Məsələn, 192.168.1.0 IP ünvanı Class C şəbəkəsinə aiddir.Bu sinifin istifadə sahəsi kiçik şəbəkələr, o cümlədən ev ofisləri və kiçik bizneslərdir.Class C, hər cihazın birbaşa internetə qoşulmadan əvvəl yönləndirilməsi üçün default gateway tələb edir.</a:t>
            </a:r>
          </a:p>
        </p:txBody>
      </p:sp>
      <p:sp>
        <p:nvSpPr>
          <p:cNvPr id="3" name="TextBox 2">
            <a:extLst>
              <a:ext uri="{FF2B5EF4-FFF2-40B4-BE49-F238E27FC236}">
                <a16:creationId xmlns:a16="http://schemas.microsoft.com/office/drawing/2014/main" id="{90E384B3-24F4-3165-7F03-EBF0217352EC}"/>
              </a:ext>
            </a:extLst>
          </p:cNvPr>
          <p:cNvSpPr txBox="1"/>
          <p:nvPr/>
        </p:nvSpPr>
        <p:spPr>
          <a:xfrm>
            <a:off x="3511826" y="-141019"/>
            <a:ext cx="5168348" cy="1015663"/>
          </a:xfrm>
          <a:prstGeom prst="rect">
            <a:avLst/>
          </a:prstGeom>
          <a:noFill/>
        </p:spPr>
        <p:txBody>
          <a:bodyPr wrap="square" rtlCol="0">
            <a:spAutoFit/>
          </a:bodyPr>
          <a:lstStyle/>
          <a:p>
            <a:pPr algn="ctr"/>
            <a:r>
              <a:rPr lang="az-Latn-AZ" sz="6000" b="1" i="1" dirty="0">
                <a:latin typeface="Times New Roman" panose="02020603050405020304" pitchFamily="18" charset="0"/>
                <a:cs typeface="Times New Roman" panose="02020603050405020304" pitchFamily="18" charset="0"/>
              </a:rPr>
              <a:t>CLASS B və C</a:t>
            </a:r>
            <a:endParaRPr lang="sq-AL" sz="6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58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02C9D-705F-863E-4DBA-5B68EEBA501F}"/>
              </a:ext>
            </a:extLst>
          </p:cNvPr>
          <p:cNvSpPr txBox="1"/>
          <p:nvPr/>
        </p:nvSpPr>
        <p:spPr>
          <a:xfrm>
            <a:off x="3511826" y="0"/>
            <a:ext cx="5168348" cy="1015663"/>
          </a:xfrm>
          <a:prstGeom prst="rect">
            <a:avLst/>
          </a:prstGeom>
          <a:noFill/>
        </p:spPr>
        <p:txBody>
          <a:bodyPr wrap="square" rtlCol="0">
            <a:spAutoFit/>
          </a:bodyPr>
          <a:lstStyle/>
          <a:p>
            <a:pPr algn="ctr"/>
            <a:r>
              <a:rPr lang="az-Latn-AZ" sz="6000" b="1" i="1" dirty="0">
                <a:latin typeface="Times New Roman" panose="02020603050405020304" pitchFamily="18" charset="0"/>
                <a:cs typeface="Times New Roman" panose="02020603050405020304" pitchFamily="18" charset="0"/>
              </a:rPr>
              <a:t>CLASS D və E</a:t>
            </a:r>
            <a:endParaRPr lang="sq-AL" sz="6000" b="1"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EE5520-08D6-7D1D-83B2-D7E1BBFDB6C4}"/>
              </a:ext>
            </a:extLst>
          </p:cNvPr>
          <p:cNvSpPr txBox="1"/>
          <p:nvPr/>
        </p:nvSpPr>
        <p:spPr>
          <a:xfrm>
            <a:off x="631767" y="1252647"/>
            <a:ext cx="10640291" cy="4646913"/>
          </a:xfrm>
          <a:prstGeom prst="rect">
            <a:avLst/>
          </a:prstGeom>
          <a:noFill/>
        </p:spPr>
        <p:txBody>
          <a:bodyPr wrap="square">
            <a:spAutoFit/>
          </a:bodyPr>
          <a:lstStyle/>
          <a:p>
            <a:pPr algn="ctr">
              <a:lnSpc>
                <a:spcPct val="107000"/>
              </a:lnSpc>
              <a:spcAft>
                <a:spcPts val="800"/>
              </a:spcAft>
            </a:pPr>
            <a:r>
              <a:rPr lang="sq-AL"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Class D</a:t>
            </a:r>
            <a:r>
              <a:rPr lang="az-Latn-AZ"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sq-AL"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 ilə 239 arasında olan ilk oktavlarla başlayır.</a:t>
            </a:r>
            <a:r>
              <a:rPr lang="sq-AL" sz="2400" dirty="0">
                <a:effectLst/>
                <a:latin typeface="Times New Roman" panose="02020603050405020304" pitchFamily="18" charset="0"/>
                <a:ea typeface="Calibri" panose="020F0502020204030204" pitchFamily="34" charset="0"/>
                <a:cs typeface="Times New Roman" panose="02020603050405020304" pitchFamily="18" charset="0"/>
              </a:rPr>
              <a:t>Bu sinif </a:t>
            </a:r>
            <a:r>
              <a:rPr lang="sq-AL" sz="2400" b="1" dirty="0">
                <a:effectLst/>
                <a:latin typeface="Times New Roman" panose="02020603050405020304" pitchFamily="18" charset="0"/>
                <a:ea typeface="Calibri" panose="020F0502020204030204" pitchFamily="34" charset="0"/>
                <a:cs typeface="Times New Roman" panose="02020603050405020304" pitchFamily="18" charset="0"/>
              </a:rPr>
              <a:t>multicast</a:t>
            </a:r>
            <a:r>
              <a:rPr lang="sq-AL" sz="2400" dirty="0">
                <a:effectLst/>
                <a:latin typeface="Times New Roman" panose="02020603050405020304" pitchFamily="18" charset="0"/>
                <a:ea typeface="Calibri" panose="020F0502020204030204" pitchFamily="34" charset="0"/>
                <a:cs typeface="Times New Roman" panose="02020603050405020304" pitchFamily="18" charset="0"/>
              </a:rPr>
              <a:t> (bir çox cihazın eyni anda məlumat alması) üçün istifadə edilir.</a:t>
            </a:r>
            <a:r>
              <a:rPr lang="sq-AL"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Class D</a:t>
            </a:r>
            <a:r>
              <a:rPr lang="sq-AL"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IP ünvanları yalnız məlumatların çoxlu cihazlara eyni anda göndərilməsi üçün istifadə olunur.Məsələn, </a:t>
            </a:r>
            <a:r>
              <a:rPr lang="sq-AL"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224.0.0.1</a:t>
            </a:r>
            <a:r>
              <a:rPr lang="sq-AL"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IP ünvanı</a:t>
            </a:r>
            <a:r>
              <a:rPr lang="sq-AL" sz="2400" dirty="0">
                <a:effectLst/>
                <a:latin typeface="Times New Roman" panose="02020603050405020304" pitchFamily="18" charset="0"/>
                <a:ea typeface="Calibri" panose="020F0502020204030204" pitchFamily="34" charset="0"/>
                <a:cs typeface="Times New Roman" panose="02020603050405020304" pitchFamily="18" charset="0"/>
              </a:rPr>
              <a:t>, çoxlu cihazlar üçün göndərilən multicast mesajlarını alacaq cihazlar üçün nəzərdə tutulur. </a:t>
            </a:r>
            <a:r>
              <a:rPr lang="sq-AL" sz="2400" b="1" dirty="0">
                <a:effectLst/>
                <a:latin typeface="Times New Roman" panose="02020603050405020304" pitchFamily="18" charset="0"/>
                <a:ea typeface="Calibri" panose="020F0502020204030204" pitchFamily="34" charset="0"/>
                <a:cs typeface="Times New Roman" panose="02020603050405020304" pitchFamily="18" charset="0"/>
              </a:rPr>
              <a:t>Class D</a:t>
            </a:r>
            <a:r>
              <a:rPr lang="sq-AL" sz="2400" dirty="0">
                <a:effectLst/>
                <a:latin typeface="Times New Roman" panose="02020603050405020304" pitchFamily="18" charset="0"/>
                <a:ea typeface="Calibri" panose="020F0502020204030204" pitchFamily="34" charset="0"/>
                <a:cs typeface="Times New Roman" panose="02020603050405020304" pitchFamily="18" charset="0"/>
              </a:rPr>
              <a:t> yalnız xüsusi hallar üçün nəzərdə tutulmuşdur.</a:t>
            </a:r>
          </a:p>
          <a:p>
            <a:pPr algn="ctr">
              <a:lnSpc>
                <a:spcPct val="107000"/>
              </a:lnSpc>
              <a:spcAft>
                <a:spcPts val="800"/>
              </a:spcAft>
            </a:pPr>
            <a:r>
              <a:rPr lang="sq-AL"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Class E</a:t>
            </a:r>
            <a:r>
              <a:rPr lang="az-Latn-AZ" sz="2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sq-AL" sz="2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Class E</a:t>
            </a:r>
            <a:r>
              <a:rPr lang="sq-AL" sz="24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IP ünvanları, 240 ilə 255 arasında olan ilk oktavlarla başlayır</a:t>
            </a:r>
            <a:r>
              <a:rPr lang="sq-AL"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sq-AL" sz="2400" b="1" i="1" dirty="0">
                <a:effectLst/>
                <a:latin typeface="Times New Roman" panose="02020603050405020304" pitchFamily="18" charset="0"/>
                <a:ea typeface="Calibri" panose="020F0502020204030204" pitchFamily="34" charset="0"/>
                <a:cs typeface="Times New Roman" panose="02020603050405020304" pitchFamily="18" charset="0"/>
              </a:rPr>
              <a:t>Class E</a:t>
            </a:r>
            <a:r>
              <a:rPr lang="sq-AL" sz="2400" i="1" dirty="0">
                <a:effectLst/>
                <a:latin typeface="Times New Roman" panose="02020603050405020304" pitchFamily="18" charset="0"/>
                <a:ea typeface="Calibri" panose="020F0502020204030204" pitchFamily="34" charset="0"/>
                <a:cs typeface="Times New Roman" panose="02020603050405020304" pitchFamily="18" charset="0"/>
              </a:rPr>
              <a:t> şəbəkələri eksperimental və test məqsədləri üçün ayrılmışdır.Bu sinif şəbəkə araşdırmaları və inkişaf mərhələlərində istifadə olunur.</a:t>
            </a:r>
            <a:r>
              <a:rPr lang="sq-AL" sz="2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Class E</a:t>
            </a:r>
            <a:r>
              <a:rPr lang="sq-AL" sz="24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-nin IP ünvanları şəbəkə daxilində istifadə edilmir, yalnız tədqiqat üçün ayrılıb</a:t>
            </a:r>
            <a:r>
              <a:rPr lang="sq-AL"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sq-AL" sz="2400" b="1" i="1" dirty="0">
                <a:effectLst/>
                <a:latin typeface="Times New Roman" panose="02020603050405020304" pitchFamily="18" charset="0"/>
                <a:ea typeface="Calibri" panose="020F0502020204030204" pitchFamily="34" charset="0"/>
                <a:cs typeface="Times New Roman" panose="02020603050405020304" pitchFamily="18" charset="0"/>
              </a:rPr>
              <a:t>Class E</a:t>
            </a:r>
            <a:r>
              <a:rPr lang="sq-AL" sz="2400" i="1" dirty="0">
                <a:effectLst/>
                <a:latin typeface="Times New Roman" panose="02020603050405020304" pitchFamily="18" charset="0"/>
                <a:ea typeface="Calibri" panose="020F0502020204030204" pitchFamily="34" charset="0"/>
                <a:cs typeface="Times New Roman" panose="02020603050405020304" pitchFamily="18" charset="0"/>
              </a:rPr>
              <a:t> ünvanları gələcəkdə geniş istifadə üçün nəzərdə tutulmamışdır.Bu sinifə aid ünvanlar şəbəkə və şəbəkə protokolları təcrübələri üçün nəzərdə tutulur.</a:t>
            </a:r>
            <a:endParaRPr lang="sq-AL"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374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639D01-ABEA-995E-F51B-D8D7D4811D5B}"/>
              </a:ext>
            </a:extLst>
          </p:cNvPr>
          <p:cNvSpPr txBox="1"/>
          <p:nvPr/>
        </p:nvSpPr>
        <p:spPr>
          <a:xfrm>
            <a:off x="1727662" y="0"/>
            <a:ext cx="8736675" cy="1013675"/>
          </a:xfrm>
          <a:prstGeom prst="rect">
            <a:avLst/>
          </a:prstGeom>
          <a:noFill/>
        </p:spPr>
        <p:txBody>
          <a:bodyPr wrap="square">
            <a:spAutoFit/>
          </a:bodyPr>
          <a:lstStyle/>
          <a:p>
            <a:pPr algn="ctr">
              <a:lnSpc>
                <a:spcPct val="107000"/>
              </a:lnSpc>
              <a:spcAft>
                <a:spcPts val="800"/>
              </a:spcAft>
            </a:pPr>
            <a:r>
              <a:rPr lang="sq-AL" sz="6000" b="1" dirty="0">
                <a:effectLst/>
                <a:latin typeface="Times New Roman" panose="02020603050405020304" pitchFamily="18" charset="0"/>
                <a:ea typeface="Calibri" panose="020F0502020204030204" pitchFamily="34" charset="0"/>
                <a:cs typeface="Times New Roman" panose="02020603050405020304" pitchFamily="18" charset="0"/>
              </a:rPr>
              <a:t>Default Gateway Nədir?</a:t>
            </a:r>
            <a:endParaRPr lang="sq-AL"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3A76268-0D13-D9B3-9823-CF0AE3E249FD}"/>
              </a:ext>
            </a:extLst>
          </p:cNvPr>
          <p:cNvSpPr txBox="1"/>
          <p:nvPr/>
        </p:nvSpPr>
        <p:spPr>
          <a:xfrm>
            <a:off x="482139" y="1013675"/>
            <a:ext cx="11155679" cy="2603918"/>
          </a:xfrm>
          <a:prstGeom prst="rect">
            <a:avLst/>
          </a:prstGeom>
          <a:noFill/>
        </p:spPr>
        <p:txBody>
          <a:bodyPr wrap="square">
            <a:spAutoFit/>
          </a:bodyPr>
          <a:lstStyle/>
          <a:p>
            <a:pPr marL="228600" algn="ctr">
              <a:lnSpc>
                <a:spcPct val="107000"/>
              </a:lnSpc>
              <a:spcAft>
                <a:spcPts val="800"/>
              </a:spcAft>
            </a:pPr>
            <a:r>
              <a:rPr lang="sq-AL" sz="22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Default Gateway, şəbəkənin xarici dünyaya açılan qapısıdır və cihazların digər şəbəkələrə məlumat göndərməsi üçün istifadə olunur</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.Şəbəkədəki cihazlar yalnız öz subnetləri ilə əlaqə qura bilər, ancaq xarici şəbəkələrə qoşulmaq üçün Default Gateway-ə ehtiyac duyurlar.</a:t>
            </a:r>
            <a:r>
              <a:rPr lang="sq-AL" sz="22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Hər bir cihazın şəbəkə parametrlərində default gateway təyin edilməlidir ki, </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məlumatlar düzgün şəkildə istiqamətləndirilsin.</a:t>
            </a:r>
            <a:r>
              <a:rPr lang="sq-AL" sz="22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Məsələn, </a:t>
            </a:r>
            <a:r>
              <a:rPr lang="sq-AL"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erli şəbəkədən internetə çıxış etmək üçün cihazlar məlumatlarını default gatewayə (router) yönləndirir.</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Default Gateway olmadan, cihazlar yalnız lokal şəbəkədəki digər cihazlarla əlaqə qura bilərlər.</a:t>
            </a:r>
          </a:p>
        </p:txBody>
      </p:sp>
      <p:pic>
        <p:nvPicPr>
          <p:cNvPr id="3074" name="Picture 2" descr="How to configure the default gateway of the smart and managed switches  using the old GUI | TP-Link Latam">
            <a:extLst>
              <a:ext uri="{FF2B5EF4-FFF2-40B4-BE49-F238E27FC236}">
                <a16:creationId xmlns:a16="http://schemas.microsoft.com/office/drawing/2014/main" id="{44323C76-6E5E-8CA1-7F38-990349896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492" y="3814286"/>
            <a:ext cx="5099166" cy="2914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FAULT GATEWAY - EXPLAINED">
            <a:extLst>
              <a:ext uri="{FF2B5EF4-FFF2-40B4-BE49-F238E27FC236}">
                <a16:creationId xmlns:a16="http://schemas.microsoft.com/office/drawing/2014/main" id="{87F4BC0A-6F32-D1E2-4BE5-9854D0CEE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6344" y="3814286"/>
            <a:ext cx="5099166"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E2566E-77CF-8ABE-8FEB-BBD57890875B}"/>
              </a:ext>
            </a:extLst>
          </p:cNvPr>
          <p:cNvSpPr txBox="1"/>
          <p:nvPr/>
        </p:nvSpPr>
        <p:spPr>
          <a:xfrm>
            <a:off x="863831" y="-163132"/>
            <a:ext cx="10464338" cy="829394"/>
          </a:xfrm>
          <a:prstGeom prst="rect">
            <a:avLst/>
          </a:prstGeom>
          <a:noFill/>
        </p:spPr>
        <p:txBody>
          <a:bodyPr wrap="square">
            <a:spAutoFit/>
          </a:bodyPr>
          <a:lstStyle/>
          <a:p>
            <a:pPr algn="ctr">
              <a:lnSpc>
                <a:spcPct val="107000"/>
              </a:lnSpc>
              <a:spcAft>
                <a:spcPts val="800"/>
              </a:spcAft>
            </a:pPr>
            <a:r>
              <a:rPr lang="sq-AL" sz="4800" b="1" dirty="0">
                <a:effectLst/>
                <a:latin typeface="Times New Roman" panose="02020603050405020304" pitchFamily="18" charset="0"/>
                <a:ea typeface="Calibri" panose="020F0502020204030204" pitchFamily="34" charset="0"/>
                <a:cs typeface="Times New Roman" panose="02020603050405020304" pitchFamily="18" charset="0"/>
              </a:rPr>
              <a:t>Default Gateway N</a:t>
            </a:r>
            <a:r>
              <a:rPr lang="az-Latn-AZ" sz="4800" b="1" dirty="0">
                <a:effectLst/>
                <a:latin typeface="Times New Roman" panose="02020603050405020304" pitchFamily="18" charset="0"/>
                <a:ea typeface="Calibri" panose="020F0502020204030204" pitchFamily="34" charset="0"/>
                <a:cs typeface="Times New Roman" panose="02020603050405020304" pitchFamily="18" charset="0"/>
              </a:rPr>
              <a:t>ecə istifadə olunur</a:t>
            </a:r>
            <a:r>
              <a:rPr lang="sq-AL" sz="4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sq-AL"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8" name="Picture 4" descr="Default Gateway">
            <a:extLst>
              <a:ext uri="{FF2B5EF4-FFF2-40B4-BE49-F238E27FC236}">
                <a16:creationId xmlns:a16="http://schemas.microsoft.com/office/drawing/2014/main" id="{D795BEA8-9778-3001-B284-FC6DBFF3A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37" y="3882685"/>
            <a:ext cx="5111262" cy="28838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fault Gateway, finding other IP networks - Homenet Howto">
            <a:extLst>
              <a:ext uri="{FF2B5EF4-FFF2-40B4-BE49-F238E27FC236}">
                <a16:creationId xmlns:a16="http://schemas.microsoft.com/office/drawing/2014/main" id="{26551C27-A827-E214-F2CC-34FE69ABA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303" y="3882685"/>
            <a:ext cx="5111262" cy="28838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7">
            <a:extLst>
              <a:ext uri="{FF2B5EF4-FFF2-40B4-BE49-F238E27FC236}">
                <a16:creationId xmlns:a16="http://schemas.microsoft.com/office/drawing/2014/main" id="{BC846689-D870-F855-6A77-395AFE1E427F}"/>
              </a:ext>
            </a:extLst>
          </p:cNvPr>
          <p:cNvSpPr>
            <a:spLocks noChangeArrowheads="1"/>
          </p:cNvSpPr>
          <p:nvPr/>
        </p:nvSpPr>
        <p:spPr bwMode="auto">
          <a:xfrm>
            <a:off x="506437" y="650873"/>
            <a:ext cx="1110342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q-AL" altLang="sq-AL"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Adətən, </a:t>
            </a:r>
            <a:r>
              <a:rPr kumimoji="0" lang="sq-AL" altLang="sq-AL" sz="2000" b="1" i="1" u="none" strike="noStrike" cap="none" normalizeH="0" baseline="0" dirty="0">
                <a:ln>
                  <a:noFill/>
                </a:ln>
                <a:solidFill>
                  <a:schemeClr val="bg1">
                    <a:lumMod val="95000"/>
                    <a:lumOff val="5000"/>
                  </a:schemeClr>
                </a:solidFill>
                <a:effectLst/>
                <a:latin typeface="Times New Roman" panose="02020603050405020304" pitchFamily="18" charset="0"/>
                <a:cs typeface="Times New Roman" panose="02020603050405020304" pitchFamily="18" charset="0"/>
              </a:rPr>
              <a:t>bu router olur və şəbəkə daxilindəki bütün məlumatlar router vasitəsilə xarici şəbəkələrə yönləndirilir.</a:t>
            </a:r>
            <a:r>
              <a:rPr kumimoji="0" lang="sq-AL" altLang="sq-AL"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Default gateway-in IP ünvanı şəbəkə cihazları tərəfindən təyin olunur və həmin cihazlar bu ünvanı istifadə edərək məlumat göndərirlər. </a:t>
            </a:r>
            <a:r>
              <a:rPr kumimoji="0" lang="sq-AL" altLang="sq-AL" sz="2000" b="1"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Məsələn, bir kompüter yerli şəbəkədən (LAN) internetə qoşulmaq istəyirsə, məlumatlar əvvəlcə default gateway-ə, sonra isə internetə göndərilir. Router, bu məlumat paketlərini düzgün xarici şəbəkəyə yönləndirir. </a:t>
            </a:r>
            <a:r>
              <a:rPr kumimoji="0" lang="sq-AL" altLang="sq-AL"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DHCP (Dynamic Host Configuration Protocol) serveri vasitəsilə default gateway ünvanı cihazlara avtomatik olaraq təyin oluna bilər. Şəbəkə idarəçiləri, şəbəkə daxilindəki hər bir cihaz üçün default gateway təyin edərək internetə çıxışı təmin edirlər. IP konfigurasiya edərkən cihazlar üçün default gateway ünvanı daxil edilməlidir, əks halda, onlar yalnız yerli şəbəkədə əlaqə qura bilərlər, amma internetə çıxışları olmayacaq. Default gateway vacibdir, çünki şəbəkə cihazlarının xarici resurslara çıxışı olmadan heç bir məlumat mübadiləsi edilə bilməz. </a:t>
            </a:r>
          </a:p>
        </p:txBody>
      </p:sp>
    </p:spTree>
    <p:extLst>
      <p:ext uri="{BB962C8B-B14F-4D97-AF65-F5344CB8AC3E}">
        <p14:creationId xmlns:p14="http://schemas.microsoft.com/office/powerpoint/2010/main" val="296314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D15136-CEED-0B40-3C1C-09DD2532D0FB}"/>
              </a:ext>
            </a:extLst>
          </p:cNvPr>
          <p:cNvSpPr txBox="1"/>
          <p:nvPr/>
        </p:nvSpPr>
        <p:spPr>
          <a:xfrm>
            <a:off x="3860800" y="0"/>
            <a:ext cx="4122057" cy="1015663"/>
          </a:xfrm>
          <a:prstGeom prst="rect">
            <a:avLst/>
          </a:prstGeom>
          <a:noFill/>
        </p:spPr>
        <p:txBody>
          <a:bodyPr wrap="square" rtlCol="0">
            <a:spAutoFit/>
          </a:bodyPr>
          <a:lstStyle/>
          <a:p>
            <a:pPr algn="ctr"/>
            <a:r>
              <a:rPr lang="az-Latn-AZ" sz="6000" b="1" dirty="0">
                <a:latin typeface="Times New Roman" panose="02020603050405020304" pitchFamily="18" charset="0"/>
                <a:cs typeface="Times New Roman" panose="02020603050405020304" pitchFamily="18" charset="0"/>
              </a:rPr>
              <a:t>ROUTER</a:t>
            </a:r>
            <a:endParaRPr lang="sq-AL" sz="6000" b="1" dirty="0">
              <a:latin typeface="Times New Roman" panose="02020603050405020304" pitchFamily="18" charset="0"/>
              <a:cs typeface="Times New Roman" panose="02020603050405020304" pitchFamily="18" charset="0"/>
            </a:endParaRPr>
          </a:p>
        </p:txBody>
      </p:sp>
      <p:pic>
        <p:nvPicPr>
          <p:cNvPr id="1026" name="Picture 2" descr="How to Choose a Router (2024): Tips, Technical Terms, and Advice | WIRED">
            <a:extLst>
              <a:ext uri="{FF2B5EF4-FFF2-40B4-BE49-F238E27FC236}">
                <a16:creationId xmlns:a16="http://schemas.microsoft.com/office/drawing/2014/main" id="{6DBA13EF-D5A0-399D-0DFD-82711098D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14" y="3903096"/>
            <a:ext cx="3700917" cy="27721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X2400 WiFi Router - RAX30 | Dual-Band WiFi 6 | NETGEAR">
            <a:extLst>
              <a:ext uri="{FF2B5EF4-FFF2-40B4-BE49-F238E27FC236}">
                <a16:creationId xmlns:a16="http://schemas.microsoft.com/office/drawing/2014/main" id="{DD5A3646-25E5-B15D-D19C-399FA65CD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715" y="1015663"/>
            <a:ext cx="3700916" cy="25401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1D1A45C-2841-872E-1629-5B9BAB9D6E3D}"/>
              </a:ext>
            </a:extLst>
          </p:cNvPr>
          <p:cNvSpPr txBox="1"/>
          <p:nvPr/>
        </p:nvSpPr>
        <p:spPr>
          <a:xfrm>
            <a:off x="653369" y="1015663"/>
            <a:ext cx="6458519" cy="5632311"/>
          </a:xfrm>
          <a:prstGeom prst="rect">
            <a:avLst/>
          </a:prstGeom>
          <a:noFill/>
        </p:spPr>
        <p:txBody>
          <a:bodyPr wrap="square">
            <a:spAutoFit/>
          </a:bodyPr>
          <a:lstStyle/>
          <a:p>
            <a:pPr algn="ctr"/>
            <a:r>
              <a:rPr lang="az-Latn-AZ" sz="2400" b="1" i="1" dirty="0">
                <a:latin typeface="Times New Roman" panose="02020603050405020304" pitchFamily="18" charset="0"/>
                <a:cs typeface="Times New Roman" panose="02020603050405020304" pitchFamily="18" charset="0"/>
              </a:rPr>
              <a:t>Router (marşrutlayıcı), şəbəkələr arasında məlumat paketlərini yönləndirmək və əlaqələndirmək üçün istifadə olunan bir cihazdır. Router, paketlərin ən uyğun yolla hədəf ünvanlarına çatmasını təmin edərək, şəbəkə performansını və təhlükəsizliyini artırır.</a:t>
            </a:r>
            <a:r>
              <a:rPr lang="sq-AL" sz="2400" b="1" i="1" dirty="0">
                <a:latin typeface="Times New Roman" panose="02020603050405020304" pitchFamily="18" charset="0"/>
                <a:cs typeface="Times New Roman" panose="02020603050405020304" pitchFamily="18" charset="0"/>
              </a:rPr>
              <a:t>Hər bir router, şəbəkələr arasında düzgün yönləndirmə həyata keçirmək üçün routing table (marşrut cədvəli) istifadə edir. Ev və kiçik ofis şəbəkələrində, routerlər Wi-Fi və Ethernet portları vasitəsilə əlaqə təmin edir. Routerlər, IP ünvanlarını təhlil edərək məlumat paketlərini doğru cihazlara göndərir. Həmçinin, routerlər şəbəkə genişlənməsində və subnetting-də də istifadə olunur. </a:t>
            </a:r>
          </a:p>
        </p:txBody>
      </p:sp>
    </p:spTree>
    <p:extLst>
      <p:ext uri="{BB962C8B-B14F-4D97-AF65-F5344CB8AC3E}">
        <p14:creationId xmlns:p14="http://schemas.microsoft.com/office/powerpoint/2010/main" val="49805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E31729-36CD-20EA-6490-7205DF0F9F52}"/>
              </a:ext>
            </a:extLst>
          </p:cNvPr>
          <p:cNvSpPr txBox="1"/>
          <p:nvPr/>
        </p:nvSpPr>
        <p:spPr>
          <a:xfrm>
            <a:off x="123045" y="927614"/>
            <a:ext cx="8106556" cy="5864426"/>
          </a:xfrm>
          <a:prstGeom prst="rect">
            <a:avLst/>
          </a:prstGeom>
          <a:noFill/>
        </p:spPr>
        <p:txBody>
          <a:bodyPr wrap="square">
            <a:spAutoFit/>
          </a:bodyPr>
          <a:lstStyle/>
          <a:p>
            <a:pPr algn="ctr">
              <a:lnSpc>
                <a:spcPct val="107000"/>
              </a:lnSpc>
              <a:spcAft>
                <a:spcPts val="800"/>
              </a:spcAft>
            </a:pP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Subnet Mask, şəbəkə ünvanının hansı hissəsinin </a:t>
            </a:r>
            <a:r>
              <a:rPr lang="sq-AL" sz="22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şəbəkə</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 və</a:t>
            </a:r>
            <a:r>
              <a:rPr lang="az-Latn-AZ" sz="22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hansı </a:t>
            </a:r>
            <a:r>
              <a:rPr lang="sq-AL" sz="22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hissəsinin host olduğunu müəyyən edir</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.Subnet mask şəbəkə və host hissələrini ayırmaq və yönləndirmə əməliyyatlarını düzgün aparmaq üçün vacibdir.</a:t>
            </a:r>
            <a:r>
              <a:rPr lang="sq-AL" sz="22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Şəbəkə ünvanları ilə subnet maskın köməyi ilə şəbəkə yaratmaq mümkündür</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.Subnet maskları, şəbəkələrin necə bölünəcəyini</a:t>
            </a:r>
            <a:r>
              <a:rPr lang="az-Latn-AZ" sz="22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və cihazların necə əlaqə quracağını göstərir.</a:t>
            </a:r>
            <a:r>
              <a:rPr lang="sq-AL" sz="22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255.255.255.0 kimi bir subnet maskı, bir şəbəkədə 254 cihazın olmasına imkan verir</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.Subnet masklar 32-bit uzunluğunda olur və şəbəkə idarəçiliyində çox əhəmiyyətlidir. </a:t>
            </a:r>
            <a:r>
              <a:rPr lang="sq-AL" sz="22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Subnet Maskın Əhəmiyyəti</a:t>
            </a:r>
            <a:r>
              <a:rPr lang="az-Latn-AZ" sz="22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Şəbəkə administratorları subnet maskları istifadə edərək daha kiçik alt şəbəkələr yaradır.Subnetting, şəbəkə təhlükəsizliyini və səmərəliliyini artırır.Məsələn, 255.255.255.128 subnet maskı ilə şəbəkəni daha kiçik hissələrə ayırmaq mümkündür.Subnet mask, cihazların digər şəbəkələrə məlumat göndərərkən </a:t>
            </a:r>
            <a:r>
              <a:rPr lang="sq-AL" sz="2200" b="1"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doğru istiqamətə yönləndirilməsini təmin edir</a:t>
            </a:r>
            <a:r>
              <a:rPr lang="sq-AL" sz="2200" b="1" i="1" dirty="0">
                <a:effectLst/>
                <a:latin typeface="Times New Roman" panose="02020603050405020304" pitchFamily="18" charset="0"/>
                <a:ea typeface="Calibri" panose="020F0502020204030204" pitchFamily="34" charset="0"/>
                <a:cs typeface="Times New Roman" panose="02020603050405020304" pitchFamily="18" charset="0"/>
              </a:rPr>
              <a:t>. Həmçinin, subnet maskın düzgün qurulması şəbəkə idarəçiliyini asanlaşdırır.</a:t>
            </a:r>
          </a:p>
        </p:txBody>
      </p:sp>
      <p:sp>
        <p:nvSpPr>
          <p:cNvPr id="5" name="TextBox 4">
            <a:extLst>
              <a:ext uri="{FF2B5EF4-FFF2-40B4-BE49-F238E27FC236}">
                <a16:creationId xmlns:a16="http://schemas.microsoft.com/office/drawing/2014/main" id="{68C57DE8-0DE7-E153-F06F-03EE55106DB9}"/>
              </a:ext>
            </a:extLst>
          </p:cNvPr>
          <p:cNvSpPr txBox="1"/>
          <p:nvPr/>
        </p:nvSpPr>
        <p:spPr>
          <a:xfrm>
            <a:off x="5921827" y="117745"/>
            <a:ext cx="6096000" cy="829394"/>
          </a:xfrm>
          <a:prstGeom prst="rect">
            <a:avLst/>
          </a:prstGeom>
          <a:noFill/>
        </p:spPr>
        <p:txBody>
          <a:bodyPr wrap="square">
            <a:spAutoFit/>
          </a:bodyPr>
          <a:lstStyle/>
          <a:p>
            <a:pPr algn="ctr">
              <a:lnSpc>
                <a:spcPct val="107000"/>
              </a:lnSpc>
              <a:spcAft>
                <a:spcPts val="800"/>
              </a:spcAft>
            </a:pPr>
            <a:r>
              <a:rPr lang="sq-AL" sz="4800" b="1" i="1" dirty="0">
                <a:effectLst/>
                <a:latin typeface="Times New Roman" panose="02020603050405020304" pitchFamily="18" charset="0"/>
                <a:ea typeface="Calibri" panose="020F0502020204030204" pitchFamily="34" charset="0"/>
                <a:cs typeface="Times New Roman" panose="02020603050405020304" pitchFamily="18" charset="0"/>
              </a:rPr>
              <a:t>Subnet Mask Nədir?</a:t>
            </a:r>
          </a:p>
        </p:txBody>
      </p:sp>
      <p:pic>
        <p:nvPicPr>
          <p:cNvPr id="2050" name="Picture 2" descr="The Subnet Mask | NetworkAcademy.io">
            <a:extLst>
              <a:ext uri="{FF2B5EF4-FFF2-40B4-BE49-F238E27FC236}">
                <a16:creationId xmlns:a16="http://schemas.microsoft.com/office/drawing/2014/main" id="{83F237FA-8055-600A-A234-CAF16ADAC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185" y="1376433"/>
            <a:ext cx="3831770" cy="24833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Subnet Mask? Explore the Working, Benefits and Calculation">
            <a:extLst>
              <a:ext uri="{FF2B5EF4-FFF2-40B4-BE49-F238E27FC236}">
                <a16:creationId xmlns:a16="http://schemas.microsoft.com/office/drawing/2014/main" id="{F38690A0-ECF9-3E5A-1092-8F7ECE300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846" y="4284109"/>
            <a:ext cx="3648982" cy="227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53095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213</TotalTime>
  <Words>1321</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Times New Roman</vt:lpstr>
      <vt:lpstr>Tw Cen MT</vt:lpstr>
      <vt:lpstr>1_Office Theme</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2163645@student.edu.az</dc:creator>
  <cp:lastModifiedBy>2163645@student.edu.az</cp:lastModifiedBy>
  <cp:revision>18</cp:revision>
  <dcterms:created xsi:type="dcterms:W3CDTF">2025-03-02T10:44:36Z</dcterms:created>
  <dcterms:modified xsi:type="dcterms:W3CDTF">2025-03-11T02:06:44Z</dcterms:modified>
</cp:coreProperties>
</file>