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aven Pro" panose="020B0604020202020204" charset="-94"/>
      <p:regular r:id="rId35"/>
      <p:bold r:id="rId36"/>
    </p:embeddedFont>
    <p:embeddedFont>
      <p:font typeface="Nunito" pitchFamily="2" charset="-94"/>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aa1a3e2ff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aa1a3e2ff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a1a3e2ff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a1a3e2ff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aa1a3e2ff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aa1a3e2ff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aa18e85fa9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aa18e85fa9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aa1a3e2ffb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aa1a3e2ff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aa1a3e2ffb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aa1a3e2ff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aa1a3e2ffb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aa1a3e2ff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a1a3e2ffb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aa1a3e2ff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aa1a3e2ffb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aa1a3e2ff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aa1a3e2ffb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aa1a3e2ff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aa18e85fa9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aa18e85fa9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aa1a3e2ffb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aa1a3e2ff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aa1ecdfba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aa1ecdfb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aa1ecdfba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aa1ecdfba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aa1ecdfbac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aa1ecdfba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aa1ecdfba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aa1ecdfba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aa1ecdfbac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aa1ecdfba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aa1ecdfbac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aa1ecdfbac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aa1ecdfbac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aa1ecdfbac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aa1ecdfbac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aa1ecdfbac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aa1ecdfbac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aa1ecdfbac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aa1a3e2ffb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aa1a3e2ff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aa1ecdfbac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aa1ecdfbac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aa1ecdfbac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aa1ecdfbac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aa18e85fa9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aa18e85fa9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aa1a3e2ffb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aa1a3e2ffb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a1a3e2ffb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a1a3e2ffb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a18e85fa9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a18e85fa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aa1a3e2ff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aa1a3e2f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a1a3e2ff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a1a3e2f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a1a3e2ff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aa1a3e2ff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radpdf.drdc-rddc.gc.ca/PDFS/unc110/p534968_A1b.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15700" y="961300"/>
            <a:ext cx="5072100" cy="17289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tr" sz="4000"/>
              <a:t>Emitter Localization</a:t>
            </a:r>
            <a:endParaRPr sz="4000"/>
          </a:p>
          <a:p>
            <a:pPr marL="0" lvl="0" indent="0" algn="l" rtl="0">
              <a:spcBef>
                <a:spcPts val="1200"/>
              </a:spcBef>
              <a:spcAft>
                <a:spcPts val="0"/>
              </a:spcAft>
              <a:buNone/>
            </a:pP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Emre Tuncer 20291173</a:t>
            </a:r>
            <a:endParaRPr/>
          </a:p>
          <a:p>
            <a:pPr marL="0" lvl="0" indent="0" algn="l" rtl="0">
              <a:spcBef>
                <a:spcPts val="0"/>
              </a:spcBef>
              <a:spcAft>
                <a:spcPts val="0"/>
              </a:spcAft>
              <a:buNone/>
            </a:pPr>
            <a:r>
              <a:rPr lang="tr"/>
              <a:t>Bahadır Yanık 20290508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Number of Sensors</a:t>
            </a:r>
            <a:endParaRPr>
              <a:latin typeface="Times New Roman"/>
              <a:ea typeface="Times New Roman"/>
              <a:cs typeface="Times New Roman"/>
              <a:sym typeface="Times New Roman"/>
            </a:endParaRPr>
          </a:p>
        </p:txBody>
      </p:sp>
      <p:sp>
        <p:nvSpPr>
          <p:cNvPr id="349" name="Google Shape;349;p22"/>
          <p:cNvSpPr txBox="1">
            <a:spLocks noGrp="1"/>
          </p:cNvSpPr>
          <p:nvPr>
            <p:ph type="body" idx="1"/>
          </p:nvPr>
        </p:nvSpPr>
        <p:spPr>
          <a:xfrm>
            <a:off x="847075" y="1228150"/>
            <a:ext cx="3874500" cy="43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770"/>
              <a:buNone/>
            </a:pPr>
            <a:r>
              <a:rPr lang="tr" sz="2410">
                <a:latin typeface="Times New Roman"/>
                <a:ea typeface="Times New Roman"/>
                <a:cs typeface="Times New Roman"/>
                <a:sym typeface="Times New Roman"/>
              </a:rPr>
              <a:t>5 Sensors: MSE =</a:t>
            </a:r>
            <a:r>
              <a:rPr lang="tr" sz="2400">
                <a:solidFill>
                  <a:srgbClr val="000000"/>
                </a:solidFill>
                <a:latin typeface="Times New Roman"/>
                <a:ea typeface="Times New Roman"/>
                <a:cs typeface="Times New Roman"/>
                <a:sym typeface="Times New Roman"/>
              </a:rPr>
              <a:t>11.66</a:t>
            </a:r>
            <a:endParaRPr sz="3809">
              <a:latin typeface="Times New Roman"/>
              <a:ea typeface="Times New Roman"/>
              <a:cs typeface="Times New Roman"/>
              <a:sym typeface="Times New Roman"/>
            </a:endParaRPr>
          </a:p>
        </p:txBody>
      </p:sp>
      <p:sp>
        <p:nvSpPr>
          <p:cNvPr id="350" name="Google Shape;350;p22"/>
          <p:cNvSpPr txBox="1"/>
          <p:nvPr/>
        </p:nvSpPr>
        <p:spPr>
          <a:xfrm>
            <a:off x="5341400" y="1228150"/>
            <a:ext cx="3642900" cy="1043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410">
                <a:solidFill>
                  <a:schemeClr val="dk2"/>
                </a:solidFill>
                <a:latin typeface="Times New Roman"/>
                <a:ea typeface="Times New Roman"/>
                <a:cs typeface="Times New Roman"/>
                <a:sym typeface="Times New Roman"/>
              </a:rPr>
              <a:t>10 Sensors: MSE =</a:t>
            </a:r>
            <a:r>
              <a:rPr lang="tr" sz="2400">
                <a:latin typeface="Times New Roman"/>
                <a:ea typeface="Times New Roman"/>
                <a:cs typeface="Times New Roman"/>
                <a:sym typeface="Times New Roman"/>
              </a:rPr>
              <a:t>1.37</a:t>
            </a:r>
            <a:endParaRPr sz="24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410">
                <a:solidFill>
                  <a:schemeClr val="dk2"/>
                </a:solidFill>
                <a:latin typeface="Times New Roman"/>
                <a:ea typeface="Times New Roman"/>
                <a:cs typeface="Times New Roman"/>
                <a:sym typeface="Times New Roman"/>
              </a:rPr>
              <a:t>:</a:t>
            </a:r>
            <a:endParaRPr sz="2410">
              <a:solidFill>
                <a:schemeClr val="dk2"/>
              </a:solidFill>
              <a:latin typeface="Times New Roman"/>
              <a:ea typeface="Times New Roman"/>
              <a:cs typeface="Times New Roman"/>
              <a:sym typeface="Times New Roman"/>
            </a:endParaRPr>
          </a:p>
        </p:txBody>
      </p:sp>
      <p:pic>
        <p:nvPicPr>
          <p:cNvPr id="351" name="Google Shape;351;p22"/>
          <p:cNvPicPr preferRelativeResize="0"/>
          <p:nvPr/>
        </p:nvPicPr>
        <p:blipFill>
          <a:blip r:embed="rId3">
            <a:alphaModFix/>
          </a:blip>
          <a:stretch>
            <a:fillRect/>
          </a:stretch>
        </p:blipFill>
        <p:spPr>
          <a:xfrm>
            <a:off x="239400" y="1597875"/>
            <a:ext cx="4231248" cy="3171350"/>
          </a:xfrm>
          <a:prstGeom prst="rect">
            <a:avLst/>
          </a:prstGeom>
          <a:noFill/>
          <a:ln>
            <a:noFill/>
          </a:ln>
        </p:spPr>
      </p:pic>
      <p:pic>
        <p:nvPicPr>
          <p:cNvPr id="352" name="Google Shape;352;p22"/>
          <p:cNvPicPr preferRelativeResize="0"/>
          <p:nvPr/>
        </p:nvPicPr>
        <p:blipFill>
          <a:blip r:embed="rId4">
            <a:alphaModFix/>
          </a:blip>
          <a:stretch>
            <a:fillRect/>
          </a:stretch>
        </p:blipFill>
        <p:spPr>
          <a:xfrm>
            <a:off x="4889875" y="1597875"/>
            <a:ext cx="4045425" cy="3036262"/>
          </a:xfrm>
          <a:prstGeom prst="rect">
            <a:avLst/>
          </a:prstGeom>
          <a:noFill/>
          <a:ln>
            <a:noFill/>
          </a:ln>
        </p:spPr>
      </p:pic>
      <p:sp>
        <p:nvSpPr>
          <p:cNvPr id="353" name="Google Shape;353;p22"/>
          <p:cNvSpPr txBox="1"/>
          <p:nvPr/>
        </p:nvSpPr>
        <p:spPr>
          <a:xfrm>
            <a:off x="3447125" y="46341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t>Distribution of estimated 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Number of Sensors</a:t>
            </a:r>
            <a:endParaRPr>
              <a:latin typeface="Times New Roman"/>
              <a:ea typeface="Times New Roman"/>
              <a:cs typeface="Times New Roman"/>
              <a:sym typeface="Times New Roman"/>
            </a:endParaRPr>
          </a:p>
        </p:txBody>
      </p:sp>
      <p:sp>
        <p:nvSpPr>
          <p:cNvPr id="359" name="Google Shape;359;p23"/>
          <p:cNvSpPr txBox="1">
            <a:spLocks noGrp="1"/>
          </p:cNvSpPr>
          <p:nvPr>
            <p:ph type="body" idx="1"/>
          </p:nvPr>
        </p:nvSpPr>
        <p:spPr>
          <a:xfrm>
            <a:off x="847075" y="1228150"/>
            <a:ext cx="3874500" cy="43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770"/>
              <a:buNone/>
            </a:pPr>
            <a:r>
              <a:rPr lang="tr" sz="2410">
                <a:latin typeface="Times New Roman"/>
                <a:ea typeface="Times New Roman"/>
                <a:cs typeface="Times New Roman"/>
                <a:sym typeface="Times New Roman"/>
              </a:rPr>
              <a:t>5 Sensors: MSE =</a:t>
            </a:r>
            <a:r>
              <a:rPr lang="tr" sz="2400">
                <a:solidFill>
                  <a:srgbClr val="000000"/>
                </a:solidFill>
                <a:latin typeface="Times New Roman"/>
                <a:ea typeface="Times New Roman"/>
                <a:cs typeface="Times New Roman"/>
                <a:sym typeface="Times New Roman"/>
              </a:rPr>
              <a:t>11.66</a:t>
            </a:r>
            <a:endParaRPr sz="3809">
              <a:latin typeface="Times New Roman"/>
              <a:ea typeface="Times New Roman"/>
              <a:cs typeface="Times New Roman"/>
              <a:sym typeface="Times New Roman"/>
            </a:endParaRPr>
          </a:p>
        </p:txBody>
      </p:sp>
      <p:sp>
        <p:nvSpPr>
          <p:cNvPr id="360" name="Google Shape;360;p23"/>
          <p:cNvSpPr txBox="1"/>
          <p:nvPr/>
        </p:nvSpPr>
        <p:spPr>
          <a:xfrm>
            <a:off x="5341400" y="1228150"/>
            <a:ext cx="3642900" cy="1043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410">
                <a:solidFill>
                  <a:schemeClr val="dk2"/>
                </a:solidFill>
                <a:latin typeface="Times New Roman"/>
                <a:ea typeface="Times New Roman"/>
                <a:cs typeface="Times New Roman"/>
                <a:sym typeface="Times New Roman"/>
              </a:rPr>
              <a:t>10 Sensors: MSE =</a:t>
            </a:r>
            <a:r>
              <a:rPr lang="tr" sz="2400">
                <a:latin typeface="Times New Roman"/>
                <a:ea typeface="Times New Roman"/>
                <a:cs typeface="Times New Roman"/>
                <a:sym typeface="Times New Roman"/>
              </a:rPr>
              <a:t>1.37</a:t>
            </a:r>
            <a:endParaRPr sz="24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410">
                <a:solidFill>
                  <a:schemeClr val="dk2"/>
                </a:solidFill>
                <a:latin typeface="Nunito"/>
                <a:ea typeface="Nunito"/>
                <a:cs typeface="Nunito"/>
                <a:sym typeface="Nunito"/>
              </a:rPr>
              <a:t>:</a:t>
            </a:r>
            <a:endParaRPr sz="2410">
              <a:solidFill>
                <a:schemeClr val="dk2"/>
              </a:solidFill>
              <a:latin typeface="Nunito"/>
              <a:ea typeface="Nunito"/>
              <a:cs typeface="Nunito"/>
              <a:sym typeface="Nunito"/>
            </a:endParaRPr>
          </a:p>
        </p:txBody>
      </p:sp>
      <p:pic>
        <p:nvPicPr>
          <p:cNvPr id="361" name="Google Shape;361;p23"/>
          <p:cNvPicPr preferRelativeResize="0"/>
          <p:nvPr/>
        </p:nvPicPr>
        <p:blipFill>
          <a:blip r:embed="rId3">
            <a:alphaModFix/>
          </a:blip>
          <a:stretch>
            <a:fillRect/>
          </a:stretch>
        </p:blipFill>
        <p:spPr>
          <a:xfrm>
            <a:off x="490325" y="1736913"/>
            <a:ext cx="4231248" cy="3171350"/>
          </a:xfrm>
          <a:prstGeom prst="rect">
            <a:avLst/>
          </a:prstGeom>
          <a:noFill/>
          <a:ln>
            <a:noFill/>
          </a:ln>
        </p:spPr>
      </p:pic>
      <p:pic>
        <p:nvPicPr>
          <p:cNvPr id="362" name="Google Shape;362;p23"/>
          <p:cNvPicPr preferRelativeResize="0"/>
          <p:nvPr/>
        </p:nvPicPr>
        <p:blipFill>
          <a:blip r:embed="rId4">
            <a:alphaModFix/>
          </a:blip>
          <a:stretch>
            <a:fillRect/>
          </a:stretch>
        </p:blipFill>
        <p:spPr>
          <a:xfrm>
            <a:off x="5277150" y="1983450"/>
            <a:ext cx="3707150" cy="2782300"/>
          </a:xfrm>
          <a:prstGeom prst="rect">
            <a:avLst/>
          </a:prstGeom>
          <a:noFill/>
          <a:ln>
            <a:noFill/>
          </a:ln>
        </p:spPr>
      </p:pic>
      <p:sp>
        <p:nvSpPr>
          <p:cNvPr id="363" name="Google Shape;363;p23"/>
          <p:cNvSpPr txBox="1"/>
          <p:nvPr/>
        </p:nvSpPr>
        <p:spPr>
          <a:xfrm>
            <a:off x="3044800" y="4743300"/>
            <a:ext cx="387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4"/>
          <p:cNvSpPr txBox="1">
            <a:spLocks noGrp="1"/>
          </p:cNvSpPr>
          <p:nvPr>
            <p:ph type="body" idx="1"/>
          </p:nvPr>
        </p:nvSpPr>
        <p:spPr>
          <a:xfrm>
            <a:off x="1485800" y="426925"/>
            <a:ext cx="5843100" cy="534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tr" sz="2800" b="1">
                <a:latin typeface="Times New Roman"/>
                <a:ea typeface="Times New Roman"/>
                <a:cs typeface="Times New Roman"/>
                <a:sym typeface="Times New Roman"/>
              </a:rPr>
              <a:t>The Effect of the Number of Sensors</a:t>
            </a:r>
            <a:endParaRPr sz="2800"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369" name="Google Shape;369;p24"/>
          <p:cNvPicPr preferRelativeResize="0"/>
          <p:nvPr/>
        </p:nvPicPr>
        <p:blipFill>
          <a:blip r:embed="rId3">
            <a:alphaModFix/>
          </a:blip>
          <a:stretch>
            <a:fillRect/>
          </a:stretch>
        </p:blipFill>
        <p:spPr>
          <a:xfrm>
            <a:off x="1382750" y="874300"/>
            <a:ext cx="5946150" cy="418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375" name="Google Shape;375;p25"/>
          <p:cNvSpPr txBox="1">
            <a:spLocks noGrp="1"/>
          </p:cNvSpPr>
          <p:nvPr>
            <p:ph type="body" idx="1"/>
          </p:nvPr>
        </p:nvSpPr>
        <p:spPr>
          <a:xfrm>
            <a:off x="216375" y="1621300"/>
            <a:ext cx="5832000" cy="5262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275"/>
              <a:buNone/>
            </a:pPr>
            <a:r>
              <a:rPr lang="tr" sz="2000">
                <a:latin typeface="Times New Roman"/>
                <a:ea typeface="Times New Roman"/>
                <a:cs typeface="Times New Roman"/>
                <a:sym typeface="Times New Roman"/>
              </a:rPr>
              <a:t>2 sensors distributed at same distance to emitter:</a:t>
            </a:r>
            <a:endParaRPr sz="2000">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2000">
              <a:latin typeface="Times New Roman"/>
              <a:ea typeface="Times New Roman"/>
              <a:cs typeface="Times New Roman"/>
              <a:sym typeface="Times New Roman"/>
            </a:endParaRPr>
          </a:p>
        </p:txBody>
      </p:sp>
      <p:pic>
        <p:nvPicPr>
          <p:cNvPr id="376" name="Google Shape;376;p25"/>
          <p:cNvPicPr preferRelativeResize="0"/>
          <p:nvPr/>
        </p:nvPicPr>
        <p:blipFill>
          <a:blip r:embed="rId3">
            <a:alphaModFix/>
          </a:blip>
          <a:stretch>
            <a:fillRect/>
          </a:stretch>
        </p:blipFill>
        <p:spPr>
          <a:xfrm>
            <a:off x="1321338" y="2170913"/>
            <a:ext cx="3622063" cy="2714625"/>
          </a:xfrm>
          <a:prstGeom prst="rect">
            <a:avLst/>
          </a:prstGeom>
          <a:noFill/>
          <a:ln>
            <a:noFill/>
          </a:ln>
        </p:spPr>
      </p:pic>
      <p:sp>
        <p:nvSpPr>
          <p:cNvPr id="377" name="Google Shape;377;p25"/>
          <p:cNvSpPr txBox="1"/>
          <p:nvPr/>
        </p:nvSpPr>
        <p:spPr>
          <a:xfrm>
            <a:off x="5502350" y="3066525"/>
            <a:ext cx="300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latin typeface="Times New Roman"/>
                <a:ea typeface="Times New Roman"/>
                <a:cs typeface="Times New Roman"/>
                <a:sym typeface="Times New Roman"/>
              </a:rPr>
              <a:t>The mean square error value is 2330.54</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383" name="Google Shape;383;p26"/>
          <p:cNvSpPr txBox="1"/>
          <p:nvPr/>
        </p:nvSpPr>
        <p:spPr>
          <a:xfrm>
            <a:off x="228375" y="1597875"/>
            <a:ext cx="5895900" cy="4926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1200"/>
              </a:spcBef>
              <a:spcAft>
                <a:spcPts val="1200"/>
              </a:spcAft>
              <a:buNone/>
            </a:pPr>
            <a:r>
              <a:rPr lang="tr" sz="2000">
                <a:solidFill>
                  <a:schemeClr val="dk2"/>
                </a:solidFill>
                <a:latin typeface="Times New Roman"/>
                <a:ea typeface="Times New Roman"/>
                <a:cs typeface="Times New Roman"/>
                <a:sym typeface="Times New Roman"/>
              </a:rPr>
              <a:t>2 sensors distributed at same distance to emitter:</a:t>
            </a:r>
            <a:endParaRPr sz="2000">
              <a:solidFill>
                <a:schemeClr val="dk2"/>
              </a:solidFill>
              <a:latin typeface="Times New Roman"/>
              <a:ea typeface="Times New Roman"/>
              <a:cs typeface="Times New Roman"/>
              <a:sym typeface="Times New Roman"/>
            </a:endParaRPr>
          </a:p>
        </p:txBody>
      </p:sp>
      <p:pic>
        <p:nvPicPr>
          <p:cNvPr id="384" name="Google Shape;384;p26"/>
          <p:cNvPicPr preferRelativeResize="0"/>
          <p:nvPr/>
        </p:nvPicPr>
        <p:blipFill>
          <a:blip r:embed="rId3">
            <a:alphaModFix/>
          </a:blip>
          <a:stretch>
            <a:fillRect/>
          </a:stretch>
        </p:blipFill>
        <p:spPr>
          <a:xfrm>
            <a:off x="907700" y="2090475"/>
            <a:ext cx="3664300" cy="2748225"/>
          </a:xfrm>
          <a:prstGeom prst="rect">
            <a:avLst/>
          </a:prstGeom>
          <a:noFill/>
          <a:ln>
            <a:noFill/>
          </a:ln>
        </p:spPr>
      </p:pic>
      <p:pic>
        <p:nvPicPr>
          <p:cNvPr id="385" name="Google Shape;385;p26"/>
          <p:cNvPicPr preferRelativeResize="0"/>
          <p:nvPr/>
        </p:nvPicPr>
        <p:blipFill>
          <a:blip r:embed="rId4">
            <a:alphaModFix/>
          </a:blip>
          <a:stretch>
            <a:fillRect/>
          </a:stretch>
        </p:blipFill>
        <p:spPr>
          <a:xfrm>
            <a:off x="4822275" y="1995075"/>
            <a:ext cx="3661582" cy="2748225"/>
          </a:xfrm>
          <a:prstGeom prst="rect">
            <a:avLst/>
          </a:prstGeom>
          <a:noFill/>
          <a:ln>
            <a:noFill/>
          </a:ln>
        </p:spPr>
      </p:pic>
      <p:sp>
        <p:nvSpPr>
          <p:cNvPr id="386" name="Google Shape;386;p26"/>
          <p:cNvSpPr txBox="1"/>
          <p:nvPr/>
        </p:nvSpPr>
        <p:spPr>
          <a:xfrm>
            <a:off x="1239850" y="46889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latin typeface="Times New Roman"/>
                <a:ea typeface="Times New Roman"/>
                <a:cs typeface="Times New Roman"/>
                <a:sym typeface="Times New Roman"/>
              </a:rPr>
              <a:t>Distribution of estimated points.</a:t>
            </a:r>
            <a:endParaRPr>
              <a:latin typeface="Times New Roman"/>
              <a:ea typeface="Times New Roman"/>
              <a:cs typeface="Times New Roman"/>
              <a:sym typeface="Times New Roman"/>
            </a:endParaRPr>
          </a:p>
        </p:txBody>
      </p:sp>
      <p:sp>
        <p:nvSpPr>
          <p:cNvPr id="387" name="Google Shape;387;p26"/>
          <p:cNvSpPr txBox="1"/>
          <p:nvPr/>
        </p:nvSpPr>
        <p:spPr>
          <a:xfrm>
            <a:off x="5230500" y="4743300"/>
            <a:ext cx="374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393" name="Google Shape;393;p27"/>
          <p:cNvSpPr txBox="1">
            <a:spLocks noGrp="1"/>
          </p:cNvSpPr>
          <p:nvPr>
            <p:ph type="body" idx="1"/>
          </p:nvPr>
        </p:nvSpPr>
        <p:spPr>
          <a:xfrm>
            <a:off x="216375" y="1621300"/>
            <a:ext cx="5832000" cy="52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275"/>
              <a:buNone/>
            </a:pPr>
            <a:r>
              <a:rPr lang="tr" sz="2000">
                <a:solidFill>
                  <a:srgbClr val="000000"/>
                </a:solidFill>
                <a:latin typeface="Times New Roman"/>
                <a:ea typeface="Times New Roman"/>
                <a:cs typeface="Times New Roman"/>
                <a:sym typeface="Times New Roman"/>
              </a:rPr>
              <a:t>2 sensors distributed randomly on plane:</a:t>
            </a:r>
            <a:endParaRPr sz="2000">
              <a:latin typeface="Times New Roman"/>
              <a:ea typeface="Times New Roman"/>
              <a:cs typeface="Times New Roman"/>
              <a:sym typeface="Times New Roman"/>
            </a:endParaRPr>
          </a:p>
        </p:txBody>
      </p:sp>
      <p:sp>
        <p:nvSpPr>
          <p:cNvPr id="394" name="Google Shape;394;p27"/>
          <p:cNvSpPr txBox="1"/>
          <p:nvPr/>
        </p:nvSpPr>
        <p:spPr>
          <a:xfrm>
            <a:off x="5502350" y="3066525"/>
            <a:ext cx="300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latin typeface="Times New Roman"/>
                <a:ea typeface="Times New Roman"/>
                <a:cs typeface="Times New Roman"/>
                <a:sym typeface="Times New Roman"/>
              </a:rPr>
              <a:t>The mean square error value is 1177.49</a:t>
            </a:r>
            <a:endParaRPr sz="2400">
              <a:latin typeface="Times New Roman"/>
              <a:ea typeface="Times New Roman"/>
              <a:cs typeface="Times New Roman"/>
              <a:sym typeface="Times New Roman"/>
            </a:endParaRPr>
          </a:p>
        </p:txBody>
      </p:sp>
      <p:pic>
        <p:nvPicPr>
          <p:cNvPr id="395" name="Google Shape;395;p27"/>
          <p:cNvPicPr preferRelativeResize="0"/>
          <p:nvPr/>
        </p:nvPicPr>
        <p:blipFill>
          <a:blip r:embed="rId3">
            <a:alphaModFix/>
          </a:blip>
          <a:stretch>
            <a:fillRect/>
          </a:stretch>
        </p:blipFill>
        <p:spPr>
          <a:xfrm>
            <a:off x="981375" y="2170925"/>
            <a:ext cx="3590627" cy="269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401" name="Google Shape;401;p28"/>
          <p:cNvSpPr txBox="1"/>
          <p:nvPr/>
        </p:nvSpPr>
        <p:spPr>
          <a:xfrm>
            <a:off x="228375" y="1597875"/>
            <a:ext cx="5895900" cy="47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tr" sz="2000">
                <a:latin typeface="Times New Roman"/>
                <a:ea typeface="Times New Roman"/>
                <a:cs typeface="Times New Roman"/>
                <a:sym typeface="Times New Roman"/>
              </a:rPr>
              <a:t>2 sensors distributed randomly on plane:</a:t>
            </a:r>
            <a:endParaRPr sz="2000">
              <a:solidFill>
                <a:schemeClr val="dk2"/>
              </a:solidFill>
              <a:latin typeface="Times New Roman"/>
              <a:ea typeface="Times New Roman"/>
              <a:cs typeface="Times New Roman"/>
              <a:sym typeface="Times New Roman"/>
            </a:endParaRPr>
          </a:p>
        </p:txBody>
      </p:sp>
      <p:sp>
        <p:nvSpPr>
          <p:cNvPr id="402" name="Google Shape;402;p28"/>
          <p:cNvSpPr txBox="1"/>
          <p:nvPr/>
        </p:nvSpPr>
        <p:spPr>
          <a:xfrm>
            <a:off x="1043925" y="46547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latin typeface="Times New Roman"/>
                <a:ea typeface="Times New Roman"/>
                <a:cs typeface="Times New Roman"/>
                <a:sym typeface="Times New Roman"/>
              </a:rPr>
              <a:t>Distribution of estimated points.</a:t>
            </a:r>
            <a:endParaRPr>
              <a:latin typeface="Times New Roman"/>
              <a:ea typeface="Times New Roman"/>
              <a:cs typeface="Times New Roman"/>
              <a:sym typeface="Times New Roman"/>
            </a:endParaRPr>
          </a:p>
        </p:txBody>
      </p:sp>
      <p:sp>
        <p:nvSpPr>
          <p:cNvPr id="403" name="Google Shape;403;p28"/>
          <p:cNvSpPr txBox="1"/>
          <p:nvPr/>
        </p:nvSpPr>
        <p:spPr>
          <a:xfrm>
            <a:off x="5230500" y="4738600"/>
            <a:ext cx="391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latin typeface="Times New Roman"/>
              <a:ea typeface="Times New Roman"/>
              <a:cs typeface="Times New Roman"/>
              <a:sym typeface="Times New Roman"/>
            </a:endParaRPr>
          </a:p>
        </p:txBody>
      </p:sp>
      <p:pic>
        <p:nvPicPr>
          <p:cNvPr id="404" name="Google Shape;404;p28"/>
          <p:cNvPicPr preferRelativeResize="0"/>
          <p:nvPr/>
        </p:nvPicPr>
        <p:blipFill>
          <a:blip r:embed="rId3">
            <a:alphaModFix/>
          </a:blip>
          <a:stretch>
            <a:fillRect/>
          </a:stretch>
        </p:blipFill>
        <p:spPr>
          <a:xfrm>
            <a:off x="696072" y="2074875"/>
            <a:ext cx="3442052" cy="2579850"/>
          </a:xfrm>
          <a:prstGeom prst="rect">
            <a:avLst/>
          </a:prstGeom>
          <a:noFill/>
          <a:ln>
            <a:noFill/>
          </a:ln>
        </p:spPr>
      </p:pic>
      <p:pic>
        <p:nvPicPr>
          <p:cNvPr id="405" name="Google Shape;405;p28"/>
          <p:cNvPicPr preferRelativeResize="0"/>
          <p:nvPr/>
        </p:nvPicPr>
        <p:blipFill>
          <a:blip r:embed="rId4">
            <a:alphaModFix/>
          </a:blip>
          <a:stretch>
            <a:fillRect/>
          </a:stretch>
        </p:blipFill>
        <p:spPr>
          <a:xfrm>
            <a:off x="4931994" y="2191837"/>
            <a:ext cx="3241881" cy="24298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411" name="Google Shape;411;p29"/>
          <p:cNvSpPr txBox="1">
            <a:spLocks noGrp="1"/>
          </p:cNvSpPr>
          <p:nvPr>
            <p:ph type="body" idx="1"/>
          </p:nvPr>
        </p:nvSpPr>
        <p:spPr>
          <a:xfrm>
            <a:off x="216375" y="1621300"/>
            <a:ext cx="5832000" cy="5262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275"/>
              <a:buNone/>
            </a:pPr>
            <a:r>
              <a:rPr lang="tr" sz="2000">
                <a:latin typeface="Times New Roman"/>
                <a:ea typeface="Times New Roman"/>
                <a:cs typeface="Times New Roman"/>
                <a:sym typeface="Times New Roman"/>
              </a:rPr>
              <a:t>4 sensors distributed at same distance to emitter:</a:t>
            </a:r>
            <a:endParaRPr sz="2000">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2000">
              <a:latin typeface="Times New Roman"/>
              <a:ea typeface="Times New Roman"/>
              <a:cs typeface="Times New Roman"/>
              <a:sym typeface="Times New Roman"/>
            </a:endParaRPr>
          </a:p>
        </p:txBody>
      </p:sp>
      <p:sp>
        <p:nvSpPr>
          <p:cNvPr id="412" name="Google Shape;412;p29"/>
          <p:cNvSpPr txBox="1"/>
          <p:nvPr/>
        </p:nvSpPr>
        <p:spPr>
          <a:xfrm>
            <a:off x="5502350" y="3066525"/>
            <a:ext cx="300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latin typeface="Times New Roman"/>
                <a:ea typeface="Times New Roman"/>
                <a:cs typeface="Times New Roman"/>
                <a:sym typeface="Times New Roman"/>
              </a:rPr>
              <a:t>The mean square error value is 11.14.</a:t>
            </a:r>
            <a:endParaRPr sz="2400">
              <a:latin typeface="Times New Roman"/>
              <a:ea typeface="Times New Roman"/>
              <a:cs typeface="Times New Roman"/>
              <a:sym typeface="Times New Roman"/>
            </a:endParaRPr>
          </a:p>
        </p:txBody>
      </p:sp>
      <p:pic>
        <p:nvPicPr>
          <p:cNvPr id="413" name="Google Shape;413;p29"/>
          <p:cNvPicPr preferRelativeResize="0"/>
          <p:nvPr/>
        </p:nvPicPr>
        <p:blipFill>
          <a:blip r:embed="rId3">
            <a:alphaModFix/>
          </a:blip>
          <a:stretch>
            <a:fillRect/>
          </a:stretch>
        </p:blipFill>
        <p:spPr>
          <a:xfrm>
            <a:off x="924475" y="2289025"/>
            <a:ext cx="3590627" cy="269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419" name="Google Shape;419;p30"/>
          <p:cNvSpPr txBox="1"/>
          <p:nvPr/>
        </p:nvSpPr>
        <p:spPr>
          <a:xfrm>
            <a:off x="228375" y="1597875"/>
            <a:ext cx="5895900" cy="4926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1200"/>
              </a:spcBef>
              <a:spcAft>
                <a:spcPts val="1200"/>
              </a:spcAft>
              <a:buNone/>
            </a:pPr>
            <a:r>
              <a:rPr lang="tr" sz="2000">
                <a:solidFill>
                  <a:schemeClr val="dk2"/>
                </a:solidFill>
                <a:latin typeface="Times New Roman"/>
                <a:ea typeface="Times New Roman"/>
                <a:cs typeface="Times New Roman"/>
                <a:sym typeface="Times New Roman"/>
              </a:rPr>
              <a:t>4 sensors distributed at same distance to emitter:</a:t>
            </a:r>
            <a:endParaRPr sz="2000">
              <a:solidFill>
                <a:schemeClr val="dk2"/>
              </a:solidFill>
              <a:latin typeface="Times New Roman"/>
              <a:ea typeface="Times New Roman"/>
              <a:cs typeface="Times New Roman"/>
              <a:sym typeface="Times New Roman"/>
            </a:endParaRPr>
          </a:p>
        </p:txBody>
      </p:sp>
      <p:sp>
        <p:nvSpPr>
          <p:cNvPr id="420" name="Google Shape;420;p30"/>
          <p:cNvSpPr txBox="1"/>
          <p:nvPr/>
        </p:nvSpPr>
        <p:spPr>
          <a:xfrm>
            <a:off x="1185300" y="46780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latin typeface="Times New Roman"/>
                <a:ea typeface="Times New Roman"/>
                <a:cs typeface="Times New Roman"/>
                <a:sym typeface="Times New Roman"/>
              </a:rPr>
              <a:t>Distribution of estimated points.</a:t>
            </a:r>
            <a:endParaRPr>
              <a:latin typeface="Times New Roman"/>
              <a:ea typeface="Times New Roman"/>
              <a:cs typeface="Times New Roman"/>
              <a:sym typeface="Times New Roman"/>
            </a:endParaRPr>
          </a:p>
        </p:txBody>
      </p:sp>
      <p:sp>
        <p:nvSpPr>
          <p:cNvPr id="421" name="Google Shape;421;p30"/>
          <p:cNvSpPr txBox="1"/>
          <p:nvPr/>
        </p:nvSpPr>
        <p:spPr>
          <a:xfrm>
            <a:off x="5230500" y="4678050"/>
            <a:ext cx="391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latin typeface="Times New Roman"/>
              <a:ea typeface="Times New Roman"/>
              <a:cs typeface="Times New Roman"/>
              <a:sym typeface="Times New Roman"/>
            </a:endParaRPr>
          </a:p>
        </p:txBody>
      </p:sp>
      <p:pic>
        <p:nvPicPr>
          <p:cNvPr id="422" name="Google Shape;422;p30"/>
          <p:cNvPicPr preferRelativeResize="0"/>
          <p:nvPr/>
        </p:nvPicPr>
        <p:blipFill>
          <a:blip r:embed="rId3">
            <a:alphaModFix/>
          </a:blip>
          <a:stretch>
            <a:fillRect/>
          </a:stretch>
        </p:blipFill>
        <p:spPr>
          <a:xfrm>
            <a:off x="1118925" y="2242875"/>
            <a:ext cx="3132759" cy="2348025"/>
          </a:xfrm>
          <a:prstGeom prst="rect">
            <a:avLst/>
          </a:prstGeom>
          <a:noFill/>
          <a:ln>
            <a:noFill/>
          </a:ln>
        </p:spPr>
      </p:pic>
      <p:pic>
        <p:nvPicPr>
          <p:cNvPr id="423" name="Google Shape;423;p30"/>
          <p:cNvPicPr preferRelativeResize="0"/>
          <p:nvPr/>
        </p:nvPicPr>
        <p:blipFill>
          <a:blip r:embed="rId4">
            <a:alphaModFix/>
          </a:blip>
          <a:stretch>
            <a:fillRect/>
          </a:stretch>
        </p:blipFill>
        <p:spPr>
          <a:xfrm>
            <a:off x="4913474" y="2019550"/>
            <a:ext cx="3634051" cy="272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429" name="Google Shape;429;p31"/>
          <p:cNvSpPr txBox="1">
            <a:spLocks noGrp="1"/>
          </p:cNvSpPr>
          <p:nvPr>
            <p:ph type="body" idx="1"/>
          </p:nvPr>
        </p:nvSpPr>
        <p:spPr>
          <a:xfrm>
            <a:off x="216375" y="1621300"/>
            <a:ext cx="5832000" cy="526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tr" sz="2000">
                <a:latin typeface="Times New Roman"/>
                <a:ea typeface="Times New Roman"/>
                <a:cs typeface="Times New Roman"/>
                <a:sym typeface="Times New Roman"/>
              </a:rPr>
              <a:t>4 sensors distributed randomly on plane:</a:t>
            </a:r>
            <a:endParaRPr sz="2000">
              <a:latin typeface="Times New Roman"/>
              <a:ea typeface="Times New Roman"/>
              <a:cs typeface="Times New Roman"/>
              <a:sym typeface="Times New Roman"/>
            </a:endParaRPr>
          </a:p>
          <a:p>
            <a:pPr marL="0" lvl="0" indent="0" algn="l" rtl="0">
              <a:lnSpc>
                <a:spcPct val="95000"/>
              </a:lnSpc>
              <a:spcBef>
                <a:spcPts val="1200"/>
              </a:spcBef>
              <a:spcAft>
                <a:spcPts val="0"/>
              </a:spcAft>
              <a:buSzPts val="275"/>
              <a:buNone/>
            </a:pPr>
            <a:endParaRPr sz="2000">
              <a:latin typeface="Times New Roman"/>
              <a:ea typeface="Times New Roman"/>
              <a:cs typeface="Times New Roman"/>
              <a:sym typeface="Times New Roman"/>
            </a:endParaRPr>
          </a:p>
          <a:p>
            <a:pPr marL="0" lvl="0" indent="0" algn="l" rtl="0">
              <a:lnSpc>
                <a:spcPct val="95000"/>
              </a:lnSpc>
              <a:spcBef>
                <a:spcPts val="1200"/>
              </a:spcBef>
              <a:spcAft>
                <a:spcPts val="1200"/>
              </a:spcAft>
              <a:buSzPts val="275"/>
              <a:buNone/>
            </a:pPr>
            <a:endParaRPr sz="2000">
              <a:latin typeface="Times New Roman"/>
              <a:ea typeface="Times New Roman"/>
              <a:cs typeface="Times New Roman"/>
              <a:sym typeface="Times New Roman"/>
            </a:endParaRPr>
          </a:p>
        </p:txBody>
      </p:sp>
      <p:sp>
        <p:nvSpPr>
          <p:cNvPr id="430" name="Google Shape;430;p31"/>
          <p:cNvSpPr txBox="1"/>
          <p:nvPr/>
        </p:nvSpPr>
        <p:spPr>
          <a:xfrm>
            <a:off x="5502350" y="3066525"/>
            <a:ext cx="3000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latin typeface="Times New Roman"/>
                <a:ea typeface="Times New Roman"/>
                <a:cs typeface="Times New Roman"/>
                <a:sym typeface="Times New Roman"/>
              </a:rPr>
              <a:t>The mean square error value is 97.58.</a:t>
            </a:r>
            <a:endParaRPr sz="2400">
              <a:latin typeface="Times New Roman"/>
              <a:ea typeface="Times New Roman"/>
              <a:cs typeface="Times New Roman"/>
              <a:sym typeface="Times New Roman"/>
            </a:endParaRPr>
          </a:p>
        </p:txBody>
      </p:sp>
      <p:pic>
        <p:nvPicPr>
          <p:cNvPr id="431" name="Google Shape;431;p31"/>
          <p:cNvPicPr preferRelativeResize="0"/>
          <p:nvPr/>
        </p:nvPicPr>
        <p:blipFill>
          <a:blip r:embed="rId3">
            <a:alphaModFix/>
          </a:blip>
          <a:stretch>
            <a:fillRect/>
          </a:stretch>
        </p:blipFill>
        <p:spPr>
          <a:xfrm>
            <a:off x="988725" y="2310775"/>
            <a:ext cx="3583270" cy="269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Background Information </a:t>
            </a:r>
            <a:endParaRPr>
              <a:latin typeface="Times New Roman"/>
              <a:ea typeface="Times New Roman"/>
              <a:cs typeface="Times New Roman"/>
              <a:sym typeface="Times New Roman"/>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tr" sz="1500">
                <a:solidFill>
                  <a:srgbClr val="000000"/>
                </a:solidFill>
                <a:latin typeface="Times New Roman"/>
                <a:ea typeface="Times New Roman"/>
                <a:cs typeface="Times New Roman"/>
                <a:sym typeface="Times New Roman"/>
              </a:rPr>
              <a:t>  In this study “non-linear least square” method that is an algorithm of power difference of arrival have used. The fundamental idea behind the power difference of arrival (PDOA) is that signal power level data from a variety of sensors can be used to infer a position by applying an appropriate path loss model. </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endParaRPr sz="1500">
              <a:solidFill>
                <a:srgbClr val="000000"/>
              </a:solidFill>
              <a:latin typeface="Times New Roman"/>
              <a:ea typeface="Times New Roman"/>
              <a:cs typeface="Times New Roman"/>
              <a:sym typeface="Times New Roman"/>
            </a:endParaRPr>
          </a:p>
        </p:txBody>
      </p:sp>
      <p:pic>
        <p:nvPicPr>
          <p:cNvPr id="285" name="Google Shape;285;p14"/>
          <p:cNvPicPr preferRelativeResize="0"/>
          <p:nvPr/>
        </p:nvPicPr>
        <p:blipFill>
          <a:blip r:embed="rId3">
            <a:alphaModFix/>
          </a:blip>
          <a:stretch>
            <a:fillRect/>
          </a:stretch>
        </p:blipFill>
        <p:spPr>
          <a:xfrm>
            <a:off x="1166800" y="3339025"/>
            <a:ext cx="6810375" cy="1314450"/>
          </a:xfrm>
          <a:prstGeom prst="rect">
            <a:avLst/>
          </a:prstGeom>
          <a:noFill/>
          <a:ln>
            <a:noFill/>
          </a:ln>
        </p:spPr>
      </p:pic>
      <p:sp>
        <p:nvSpPr>
          <p:cNvPr id="286" name="Google Shape;286;p14"/>
          <p:cNvSpPr txBox="1"/>
          <p:nvPr/>
        </p:nvSpPr>
        <p:spPr>
          <a:xfrm>
            <a:off x="193988" y="4741175"/>
            <a:ext cx="90822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sz="900"/>
              <a:t>B.R. Jackson., S. Wang, &amp;R. Inkol (2011). "Emitter geolocation estimation using power difference of arrival. An algorithm comparison for non-cooperative emitters ". URL:</a:t>
            </a:r>
            <a:r>
              <a:rPr lang="tr" sz="900" u="sng">
                <a:solidFill>
                  <a:schemeClr val="hlink"/>
                </a:solidFill>
                <a:hlinkClick r:id="rId4"/>
              </a:rPr>
              <a:t>https://cradpdf.drdc-rddc.gc.ca/PDFS/unc110/p534968_A1b.pdf</a:t>
            </a:r>
            <a:endParaRPr sz="900" u="sng">
              <a:solidFill>
                <a:schemeClr val="hlink"/>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tr" sz="700" b="0">
                <a:solidFill>
                  <a:srgbClr val="000000"/>
                </a:solidFill>
                <a:latin typeface="Times New Roman"/>
                <a:ea typeface="Times New Roman"/>
                <a:cs typeface="Times New Roman"/>
                <a:sym typeface="Times New Roman"/>
              </a:rPr>
              <a:t>	</a:t>
            </a:r>
            <a:r>
              <a:rPr lang="tr" sz="1700">
                <a:solidFill>
                  <a:srgbClr val="000000"/>
                </a:solidFill>
                <a:latin typeface="Times New Roman"/>
                <a:ea typeface="Times New Roman"/>
                <a:cs typeface="Times New Roman"/>
                <a:sym typeface="Times New Roman"/>
              </a:rPr>
              <a:t>Effect of  the sensors distribution on location accuracy</a:t>
            </a:r>
            <a:endParaRPr sz="1700">
              <a:solidFill>
                <a:srgbClr val="000000"/>
              </a:solidFill>
              <a:latin typeface="Times New Roman"/>
              <a:ea typeface="Times New Roman"/>
              <a:cs typeface="Times New Roman"/>
              <a:sym typeface="Times New Roman"/>
            </a:endParaRPr>
          </a:p>
          <a:p>
            <a:pPr marL="0" lvl="0" indent="0" algn="l" rtl="0">
              <a:spcBef>
                <a:spcPts val="400"/>
              </a:spcBef>
              <a:spcAft>
                <a:spcPts val="0"/>
              </a:spcAft>
              <a:buNone/>
            </a:pPr>
            <a:endParaRPr>
              <a:latin typeface="Times New Roman"/>
              <a:ea typeface="Times New Roman"/>
              <a:cs typeface="Times New Roman"/>
              <a:sym typeface="Times New Roman"/>
            </a:endParaRPr>
          </a:p>
        </p:txBody>
      </p:sp>
      <p:sp>
        <p:nvSpPr>
          <p:cNvPr id="437" name="Google Shape;437;p32"/>
          <p:cNvSpPr txBox="1"/>
          <p:nvPr/>
        </p:nvSpPr>
        <p:spPr>
          <a:xfrm>
            <a:off x="228375" y="1597875"/>
            <a:ext cx="58959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sz="2000">
                <a:solidFill>
                  <a:schemeClr val="dk2"/>
                </a:solidFill>
                <a:latin typeface="Times New Roman"/>
                <a:ea typeface="Times New Roman"/>
                <a:cs typeface="Times New Roman"/>
                <a:sym typeface="Times New Roman"/>
              </a:rPr>
              <a:t>4 sensors distributed randomly on plane:</a:t>
            </a:r>
            <a:endParaRPr sz="2000">
              <a:solidFill>
                <a:schemeClr val="dk2"/>
              </a:solidFill>
              <a:latin typeface="Times New Roman"/>
              <a:ea typeface="Times New Roman"/>
              <a:cs typeface="Times New Roman"/>
              <a:sym typeface="Times New Roman"/>
            </a:endParaRPr>
          </a:p>
        </p:txBody>
      </p:sp>
      <p:sp>
        <p:nvSpPr>
          <p:cNvPr id="438" name="Google Shape;438;p32"/>
          <p:cNvSpPr txBox="1"/>
          <p:nvPr/>
        </p:nvSpPr>
        <p:spPr>
          <a:xfrm>
            <a:off x="1196175" y="46560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latin typeface="Times New Roman"/>
                <a:ea typeface="Times New Roman"/>
                <a:cs typeface="Times New Roman"/>
                <a:sym typeface="Times New Roman"/>
              </a:rPr>
              <a:t>Distribution of estimated points.</a:t>
            </a:r>
            <a:endParaRPr>
              <a:latin typeface="Times New Roman"/>
              <a:ea typeface="Times New Roman"/>
              <a:cs typeface="Times New Roman"/>
              <a:sym typeface="Times New Roman"/>
            </a:endParaRPr>
          </a:p>
        </p:txBody>
      </p:sp>
      <p:sp>
        <p:nvSpPr>
          <p:cNvPr id="439" name="Google Shape;439;p32"/>
          <p:cNvSpPr txBox="1"/>
          <p:nvPr/>
        </p:nvSpPr>
        <p:spPr>
          <a:xfrm>
            <a:off x="5124000" y="4656075"/>
            <a:ext cx="40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latin typeface="Times New Roman"/>
              <a:ea typeface="Times New Roman"/>
              <a:cs typeface="Times New Roman"/>
              <a:sym typeface="Times New Roman"/>
            </a:endParaRPr>
          </a:p>
        </p:txBody>
      </p:sp>
      <p:pic>
        <p:nvPicPr>
          <p:cNvPr id="440" name="Google Shape;440;p32"/>
          <p:cNvPicPr preferRelativeResize="0"/>
          <p:nvPr/>
        </p:nvPicPr>
        <p:blipFill>
          <a:blip r:embed="rId3">
            <a:alphaModFix/>
          </a:blip>
          <a:stretch>
            <a:fillRect/>
          </a:stretch>
        </p:blipFill>
        <p:spPr>
          <a:xfrm>
            <a:off x="839501" y="2072214"/>
            <a:ext cx="3442650" cy="2583850"/>
          </a:xfrm>
          <a:prstGeom prst="rect">
            <a:avLst/>
          </a:prstGeom>
          <a:noFill/>
          <a:ln>
            <a:noFill/>
          </a:ln>
        </p:spPr>
      </p:pic>
      <p:pic>
        <p:nvPicPr>
          <p:cNvPr id="441" name="Google Shape;441;p32"/>
          <p:cNvPicPr preferRelativeResize="0"/>
          <p:nvPr/>
        </p:nvPicPr>
        <p:blipFill>
          <a:blip r:embed="rId4">
            <a:alphaModFix/>
          </a:blip>
          <a:stretch>
            <a:fillRect/>
          </a:stretch>
        </p:blipFill>
        <p:spPr>
          <a:xfrm>
            <a:off x="5267017" y="2090475"/>
            <a:ext cx="3304658" cy="248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447" name="Google Shape;447;p33"/>
          <p:cNvSpPr txBox="1">
            <a:spLocks noGrp="1"/>
          </p:cNvSpPr>
          <p:nvPr>
            <p:ph type="body" idx="1"/>
          </p:nvPr>
        </p:nvSpPr>
        <p:spPr>
          <a:xfrm>
            <a:off x="847075" y="122815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010">
                <a:latin typeface="Times New Roman"/>
                <a:ea typeface="Times New Roman"/>
                <a:cs typeface="Times New Roman"/>
                <a:sym typeface="Times New Roman"/>
              </a:rPr>
              <a:t>SNR = -10 dB</a:t>
            </a:r>
            <a:endParaRPr sz="2010">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tr" sz="2010">
                <a:latin typeface="Times New Roman"/>
                <a:ea typeface="Times New Roman"/>
                <a:cs typeface="Times New Roman"/>
                <a:sym typeface="Times New Roman"/>
              </a:rPr>
              <a:t>MSE = 743.56</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latin typeface="Times New Roman"/>
              <a:ea typeface="Times New Roman"/>
              <a:cs typeface="Times New Roman"/>
              <a:sym typeface="Times New Roman"/>
            </a:endParaRPr>
          </a:p>
        </p:txBody>
      </p:sp>
      <p:sp>
        <p:nvSpPr>
          <p:cNvPr id="448" name="Google Shape;448;p33"/>
          <p:cNvSpPr txBox="1"/>
          <p:nvPr/>
        </p:nvSpPr>
        <p:spPr>
          <a:xfrm>
            <a:off x="5341400" y="1228150"/>
            <a:ext cx="36429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-3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Clr>
                <a:srgbClr val="000000"/>
              </a:buClr>
              <a:buSzPts val="770"/>
              <a:buFont typeface="Arial"/>
              <a:buNone/>
            </a:pPr>
            <a:r>
              <a:rPr lang="tr" sz="2010">
                <a:solidFill>
                  <a:schemeClr val="dk2"/>
                </a:solidFill>
                <a:latin typeface="Times New Roman"/>
                <a:ea typeface="Times New Roman"/>
                <a:cs typeface="Times New Roman"/>
                <a:sym typeface="Times New Roman"/>
              </a:rPr>
              <a:t>MSE = 257.56</a:t>
            </a:r>
            <a:endParaRPr sz="2410">
              <a:solidFill>
                <a:schemeClr val="dk2"/>
              </a:solidFill>
              <a:latin typeface="Times New Roman"/>
              <a:ea typeface="Times New Roman"/>
              <a:cs typeface="Times New Roman"/>
              <a:sym typeface="Times New Roman"/>
            </a:endParaRPr>
          </a:p>
        </p:txBody>
      </p:sp>
      <p:pic>
        <p:nvPicPr>
          <p:cNvPr id="449" name="Google Shape;449;p33"/>
          <p:cNvPicPr preferRelativeResize="0"/>
          <p:nvPr/>
        </p:nvPicPr>
        <p:blipFill>
          <a:blip r:embed="rId3">
            <a:alphaModFix/>
          </a:blip>
          <a:stretch>
            <a:fillRect/>
          </a:stretch>
        </p:blipFill>
        <p:spPr>
          <a:xfrm>
            <a:off x="402725" y="2017768"/>
            <a:ext cx="3642900" cy="2730107"/>
          </a:xfrm>
          <a:prstGeom prst="rect">
            <a:avLst/>
          </a:prstGeom>
          <a:noFill/>
          <a:ln>
            <a:noFill/>
          </a:ln>
        </p:spPr>
      </p:pic>
      <p:pic>
        <p:nvPicPr>
          <p:cNvPr id="450" name="Google Shape;450;p33"/>
          <p:cNvPicPr preferRelativeResize="0"/>
          <p:nvPr/>
        </p:nvPicPr>
        <p:blipFill>
          <a:blip r:embed="rId4">
            <a:alphaModFix/>
          </a:blip>
          <a:stretch>
            <a:fillRect/>
          </a:stretch>
        </p:blipFill>
        <p:spPr>
          <a:xfrm>
            <a:off x="4572000" y="2024267"/>
            <a:ext cx="3642900" cy="2730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456" name="Google Shape;456;p34"/>
          <p:cNvSpPr txBox="1">
            <a:spLocks noGrp="1"/>
          </p:cNvSpPr>
          <p:nvPr>
            <p:ph type="body" idx="1"/>
          </p:nvPr>
        </p:nvSpPr>
        <p:spPr>
          <a:xfrm>
            <a:off x="847075" y="114040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010">
                <a:latin typeface="Times New Roman"/>
                <a:ea typeface="Times New Roman"/>
                <a:cs typeface="Times New Roman"/>
                <a:sym typeface="Times New Roman"/>
              </a:rPr>
              <a:t>SNR = -10 dB</a:t>
            </a:r>
            <a:endParaRPr sz="2010">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tr" sz="2010">
                <a:latin typeface="Times New Roman"/>
                <a:ea typeface="Times New Roman"/>
                <a:cs typeface="Times New Roman"/>
                <a:sym typeface="Times New Roman"/>
              </a:rPr>
              <a:t>MSE = 743.56</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latin typeface="Times New Roman"/>
              <a:ea typeface="Times New Roman"/>
              <a:cs typeface="Times New Roman"/>
              <a:sym typeface="Times New Roman"/>
            </a:endParaRPr>
          </a:p>
        </p:txBody>
      </p:sp>
      <p:sp>
        <p:nvSpPr>
          <p:cNvPr id="457" name="Google Shape;457;p34"/>
          <p:cNvSpPr txBox="1"/>
          <p:nvPr/>
        </p:nvSpPr>
        <p:spPr>
          <a:xfrm>
            <a:off x="5363150" y="1140400"/>
            <a:ext cx="36429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-3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010">
                <a:solidFill>
                  <a:schemeClr val="dk2"/>
                </a:solidFill>
                <a:latin typeface="Times New Roman"/>
                <a:ea typeface="Times New Roman"/>
                <a:cs typeface="Times New Roman"/>
                <a:sym typeface="Times New Roman"/>
              </a:rPr>
              <a:t>MSE = 257.56</a:t>
            </a:r>
            <a:endParaRPr sz="2410">
              <a:solidFill>
                <a:schemeClr val="dk2"/>
              </a:solidFill>
              <a:latin typeface="Times New Roman"/>
              <a:ea typeface="Times New Roman"/>
              <a:cs typeface="Times New Roman"/>
              <a:sym typeface="Times New Roman"/>
            </a:endParaRPr>
          </a:p>
        </p:txBody>
      </p:sp>
      <p:pic>
        <p:nvPicPr>
          <p:cNvPr id="458" name="Google Shape;458;p34"/>
          <p:cNvPicPr preferRelativeResize="0"/>
          <p:nvPr/>
        </p:nvPicPr>
        <p:blipFill>
          <a:blip r:embed="rId3">
            <a:alphaModFix/>
          </a:blip>
          <a:stretch>
            <a:fillRect/>
          </a:stretch>
        </p:blipFill>
        <p:spPr>
          <a:xfrm>
            <a:off x="195900" y="1994325"/>
            <a:ext cx="4419599" cy="2822800"/>
          </a:xfrm>
          <a:prstGeom prst="rect">
            <a:avLst/>
          </a:prstGeom>
          <a:noFill/>
          <a:ln>
            <a:noFill/>
          </a:ln>
        </p:spPr>
      </p:pic>
      <p:pic>
        <p:nvPicPr>
          <p:cNvPr id="459" name="Google Shape;459;p34"/>
          <p:cNvPicPr preferRelativeResize="0"/>
          <p:nvPr/>
        </p:nvPicPr>
        <p:blipFill>
          <a:blip r:embed="rId4">
            <a:alphaModFix/>
          </a:blip>
          <a:stretch>
            <a:fillRect/>
          </a:stretch>
        </p:blipFill>
        <p:spPr>
          <a:xfrm>
            <a:off x="4884850" y="1994325"/>
            <a:ext cx="3966625" cy="2877150"/>
          </a:xfrm>
          <a:prstGeom prst="rect">
            <a:avLst/>
          </a:prstGeom>
          <a:noFill/>
          <a:ln>
            <a:noFill/>
          </a:ln>
        </p:spPr>
      </p:pic>
      <p:sp>
        <p:nvSpPr>
          <p:cNvPr id="460" name="Google Shape;460;p34"/>
          <p:cNvSpPr txBox="1"/>
          <p:nvPr/>
        </p:nvSpPr>
        <p:spPr>
          <a:xfrm>
            <a:off x="3072000" y="46671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t>Distribution of estimated points.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466" name="Google Shape;466;p35"/>
          <p:cNvSpPr txBox="1">
            <a:spLocks noGrp="1"/>
          </p:cNvSpPr>
          <p:nvPr>
            <p:ph type="body" idx="1"/>
          </p:nvPr>
        </p:nvSpPr>
        <p:spPr>
          <a:xfrm>
            <a:off x="847075" y="122815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010">
                <a:latin typeface="Times New Roman"/>
                <a:ea typeface="Times New Roman"/>
                <a:cs typeface="Times New Roman"/>
                <a:sym typeface="Times New Roman"/>
              </a:rPr>
              <a:t>SNR = -10 dB</a:t>
            </a:r>
            <a:endParaRPr sz="2010">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tr" sz="2010">
                <a:latin typeface="Times New Roman"/>
                <a:ea typeface="Times New Roman"/>
                <a:cs typeface="Times New Roman"/>
                <a:sym typeface="Times New Roman"/>
              </a:rPr>
              <a:t>MSE = 743.56</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latin typeface="Times New Roman"/>
              <a:ea typeface="Times New Roman"/>
              <a:cs typeface="Times New Roman"/>
              <a:sym typeface="Times New Roman"/>
            </a:endParaRPr>
          </a:p>
        </p:txBody>
      </p:sp>
      <p:sp>
        <p:nvSpPr>
          <p:cNvPr id="467" name="Google Shape;467;p35"/>
          <p:cNvSpPr txBox="1"/>
          <p:nvPr/>
        </p:nvSpPr>
        <p:spPr>
          <a:xfrm>
            <a:off x="5341400" y="1228150"/>
            <a:ext cx="36429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-3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010">
                <a:solidFill>
                  <a:schemeClr val="dk2"/>
                </a:solidFill>
                <a:latin typeface="Times New Roman"/>
                <a:ea typeface="Times New Roman"/>
                <a:cs typeface="Times New Roman"/>
                <a:sym typeface="Times New Roman"/>
              </a:rPr>
              <a:t>MSE = 257.56</a:t>
            </a:r>
            <a:endParaRPr sz="2410">
              <a:solidFill>
                <a:schemeClr val="dk2"/>
              </a:solidFill>
              <a:latin typeface="Times New Roman"/>
              <a:ea typeface="Times New Roman"/>
              <a:cs typeface="Times New Roman"/>
              <a:sym typeface="Times New Roman"/>
            </a:endParaRPr>
          </a:p>
        </p:txBody>
      </p:sp>
      <p:pic>
        <p:nvPicPr>
          <p:cNvPr id="468" name="Google Shape;468;p35"/>
          <p:cNvPicPr preferRelativeResize="0"/>
          <p:nvPr/>
        </p:nvPicPr>
        <p:blipFill>
          <a:blip r:embed="rId3">
            <a:alphaModFix/>
          </a:blip>
          <a:stretch>
            <a:fillRect/>
          </a:stretch>
        </p:blipFill>
        <p:spPr>
          <a:xfrm>
            <a:off x="152400" y="2023625"/>
            <a:ext cx="4644305" cy="2967475"/>
          </a:xfrm>
          <a:prstGeom prst="rect">
            <a:avLst/>
          </a:prstGeom>
          <a:noFill/>
          <a:ln>
            <a:noFill/>
          </a:ln>
        </p:spPr>
      </p:pic>
      <p:pic>
        <p:nvPicPr>
          <p:cNvPr id="469" name="Google Shape;469;p35"/>
          <p:cNvPicPr preferRelativeResize="0"/>
          <p:nvPr/>
        </p:nvPicPr>
        <p:blipFill>
          <a:blip r:embed="rId4">
            <a:alphaModFix/>
          </a:blip>
          <a:stretch>
            <a:fillRect/>
          </a:stretch>
        </p:blipFill>
        <p:spPr>
          <a:xfrm>
            <a:off x="4873975" y="2023625"/>
            <a:ext cx="3959225" cy="2967475"/>
          </a:xfrm>
          <a:prstGeom prst="rect">
            <a:avLst/>
          </a:prstGeom>
          <a:noFill/>
          <a:ln>
            <a:noFill/>
          </a:ln>
        </p:spPr>
      </p:pic>
      <p:sp>
        <p:nvSpPr>
          <p:cNvPr id="470" name="Google Shape;470;p35"/>
          <p:cNvSpPr txBox="1"/>
          <p:nvPr/>
        </p:nvSpPr>
        <p:spPr>
          <a:xfrm>
            <a:off x="3012175" y="4743300"/>
            <a:ext cx="387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476" name="Google Shape;476;p36"/>
          <p:cNvSpPr txBox="1">
            <a:spLocks noGrp="1"/>
          </p:cNvSpPr>
          <p:nvPr>
            <p:ph type="body" idx="1"/>
          </p:nvPr>
        </p:nvSpPr>
        <p:spPr>
          <a:xfrm>
            <a:off x="847075" y="110225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010">
                <a:latin typeface="Times New Roman"/>
                <a:ea typeface="Times New Roman"/>
                <a:cs typeface="Times New Roman"/>
                <a:sym typeface="Times New Roman"/>
              </a:rPr>
              <a:t>SNR = 0 dB</a:t>
            </a:r>
            <a:endParaRPr sz="2010">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tr" sz="2010">
                <a:latin typeface="Times New Roman"/>
                <a:ea typeface="Times New Roman"/>
                <a:cs typeface="Times New Roman"/>
                <a:sym typeface="Times New Roman"/>
              </a:rPr>
              <a:t>MSE = 95.83</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latin typeface="Times New Roman"/>
              <a:ea typeface="Times New Roman"/>
              <a:cs typeface="Times New Roman"/>
              <a:sym typeface="Times New Roman"/>
            </a:endParaRPr>
          </a:p>
        </p:txBody>
      </p:sp>
      <p:sp>
        <p:nvSpPr>
          <p:cNvPr id="477" name="Google Shape;477;p36"/>
          <p:cNvSpPr txBox="1"/>
          <p:nvPr/>
        </p:nvSpPr>
        <p:spPr>
          <a:xfrm>
            <a:off x="5330525" y="1131500"/>
            <a:ext cx="36429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3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010">
                <a:solidFill>
                  <a:schemeClr val="dk2"/>
                </a:solidFill>
                <a:latin typeface="Times New Roman"/>
                <a:ea typeface="Times New Roman"/>
                <a:cs typeface="Times New Roman"/>
                <a:sym typeface="Times New Roman"/>
              </a:rPr>
              <a:t>MSE = 11.23</a:t>
            </a:r>
            <a:endParaRPr sz="2410">
              <a:solidFill>
                <a:schemeClr val="dk2"/>
              </a:solidFill>
              <a:latin typeface="Times New Roman"/>
              <a:ea typeface="Times New Roman"/>
              <a:cs typeface="Times New Roman"/>
              <a:sym typeface="Times New Roman"/>
            </a:endParaRPr>
          </a:p>
        </p:txBody>
      </p:sp>
      <p:pic>
        <p:nvPicPr>
          <p:cNvPr id="478" name="Google Shape;478;p36"/>
          <p:cNvPicPr preferRelativeResize="0"/>
          <p:nvPr/>
        </p:nvPicPr>
        <p:blipFill>
          <a:blip r:embed="rId3">
            <a:alphaModFix/>
          </a:blip>
          <a:stretch>
            <a:fillRect/>
          </a:stretch>
        </p:blipFill>
        <p:spPr>
          <a:xfrm>
            <a:off x="294125" y="1924900"/>
            <a:ext cx="3982725" cy="2985075"/>
          </a:xfrm>
          <a:prstGeom prst="rect">
            <a:avLst/>
          </a:prstGeom>
          <a:noFill/>
          <a:ln>
            <a:noFill/>
          </a:ln>
        </p:spPr>
      </p:pic>
      <p:pic>
        <p:nvPicPr>
          <p:cNvPr id="479" name="Google Shape;479;p36"/>
          <p:cNvPicPr preferRelativeResize="0"/>
          <p:nvPr/>
        </p:nvPicPr>
        <p:blipFill>
          <a:blip r:embed="rId4">
            <a:alphaModFix/>
          </a:blip>
          <a:stretch>
            <a:fillRect/>
          </a:stretch>
        </p:blipFill>
        <p:spPr>
          <a:xfrm>
            <a:off x="4863100" y="2006014"/>
            <a:ext cx="3874500" cy="29039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486" name="Google Shape;486;p37"/>
          <p:cNvSpPr txBox="1">
            <a:spLocks noGrp="1"/>
          </p:cNvSpPr>
          <p:nvPr>
            <p:ph type="body" idx="1"/>
          </p:nvPr>
        </p:nvSpPr>
        <p:spPr>
          <a:xfrm>
            <a:off x="836200" y="119890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010">
                <a:latin typeface="Times New Roman"/>
                <a:ea typeface="Times New Roman"/>
                <a:cs typeface="Times New Roman"/>
                <a:sym typeface="Times New Roman"/>
              </a:rPr>
              <a:t>SNR = 0 dB</a:t>
            </a:r>
            <a:endParaRPr sz="2010">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tr" sz="2010">
                <a:latin typeface="Times New Roman"/>
                <a:ea typeface="Times New Roman"/>
                <a:cs typeface="Times New Roman"/>
                <a:sym typeface="Times New Roman"/>
              </a:rPr>
              <a:t>MSE = 95.83</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latin typeface="Times New Roman"/>
              <a:ea typeface="Times New Roman"/>
              <a:cs typeface="Times New Roman"/>
              <a:sym typeface="Times New Roman"/>
            </a:endParaRPr>
          </a:p>
        </p:txBody>
      </p:sp>
      <p:sp>
        <p:nvSpPr>
          <p:cNvPr id="487" name="Google Shape;487;p37"/>
          <p:cNvSpPr txBox="1"/>
          <p:nvPr/>
        </p:nvSpPr>
        <p:spPr>
          <a:xfrm>
            <a:off x="5352275" y="1228150"/>
            <a:ext cx="36429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3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010">
                <a:solidFill>
                  <a:schemeClr val="dk2"/>
                </a:solidFill>
                <a:latin typeface="Times New Roman"/>
                <a:ea typeface="Times New Roman"/>
                <a:cs typeface="Times New Roman"/>
                <a:sym typeface="Times New Roman"/>
              </a:rPr>
              <a:t>MSE = 11.23</a:t>
            </a:r>
            <a:endParaRPr sz="2410">
              <a:solidFill>
                <a:schemeClr val="dk2"/>
              </a:solidFill>
              <a:latin typeface="Times New Roman"/>
              <a:ea typeface="Times New Roman"/>
              <a:cs typeface="Times New Roman"/>
              <a:sym typeface="Times New Roman"/>
            </a:endParaRPr>
          </a:p>
        </p:txBody>
      </p:sp>
      <p:pic>
        <p:nvPicPr>
          <p:cNvPr id="488" name="Google Shape;488;p37"/>
          <p:cNvPicPr preferRelativeResize="0"/>
          <p:nvPr/>
        </p:nvPicPr>
        <p:blipFill>
          <a:blip r:embed="rId3">
            <a:alphaModFix/>
          </a:blip>
          <a:stretch>
            <a:fillRect/>
          </a:stretch>
        </p:blipFill>
        <p:spPr>
          <a:xfrm>
            <a:off x="258925" y="2023025"/>
            <a:ext cx="3818325" cy="2813125"/>
          </a:xfrm>
          <a:prstGeom prst="rect">
            <a:avLst/>
          </a:prstGeom>
          <a:noFill/>
          <a:ln>
            <a:noFill/>
          </a:ln>
        </p:spPr>
      </p:pic>
      <p:pic>
        <p:nvPicPr>
          <p:cNvPr id="489" name="Google Shape;489;p37"/>
          <p:cNvPicPr preferRelativeResize="0"/>
          <p:nvPr/>
        </p:nvPicPr>
        <p:blipFill>
          <a:blip r:embed="rId4">
            <a:alphaModFix/>
          </a:blip>
          <a:stretch>
            <a:fillRect/>
          </a:stretch>
        </p:blipFill>
        <p:spPr>
          <a:xfrm>
            <a:off x="4804375" y="2081326"/>
            <a:ext cx="3949500" cy="2754825"/>
          </a:xfrm>
          <a:prstGeom prst="rect">
            <a:avLst/>
          </a:prstGeom>
          <a:noFill/>
          <a:ln>
            <a:noFill/>
          </a:ln>
        </p:spPr>
      </p:pic>
      <p:sp>
        <p:nvSpPr>
          <p:cNvPr id="490" name="Google Shape;490;p37"/>
          <p:cNvSpPr txBox="1"/>
          <p:nvPr/>
        </p:nvSpPr>
        <p:spPr>
          <a:xfrm>
            <a:off x="3001300" y="46432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t>Distribution of estimated points.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496" name="Google Shape;496;p38"/>
          <p:cNvSpPr txBox="1">
            <a:spLocks noGrp="1"/>
          </p:cNvSpPr>
          <p:nvPr>
            <p:ph type="body" idx="1"/>
          </p:nvPr>
        </p:nvSpPr>
        <p:spPr>
          <a:xfrm>
            <a:off x="847075" y="122815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010">
                <a:latin typeface="Times New Roman"/>
                <a:ea typeface="Times New Roman"/>
                <a:cs typeface="Times New Roman"/>
                <a:sym typeface="Times New Roman"/>
              </a:rPr>
              <a:t>SNR = 0 dB</a:t>
            </a:r>
            <a:endParaRPr sz="2010">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tr" sz="2010">
                <a:latin typeface="Times New Roman"/>
                <a:ea typeface="Times New Roman"/>
                <a:cs typeface="Times New Roman"/>
                <a:sym typeface="Times New Roman"/>
              </a:rPr>
              <a:t>MSE = 95.83</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p>
        </p:txBody>
      </p:sp>
      <p:sp>
        <p:nvSpPr>
          <p:cNvPr id="497" name="Google Shape;497;p38"/>
          <p:cNvSpPr txBox="1"/>
          <p:nvPr/>
        </p:nvSpPr>
        <p:spPr>
          <a:xfrm>
            <a:off x="5341400" y="1228150"/>
            <a:ext cx="36429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3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010">
                <a:solidFill>
                  <a:schemeClr val="dk2"/>
                </a:solidFill>
                <a:latin typeface="Times New Roman"/>
                <a:ea typeface="Times New Roman"/>
                <a:cs typeface="Times New Roman"/>
                <a:sym typeface="Times New Roman"/>
              </a:rPr>
              <a:t>MSE = 11.23</a:t>
            </a:r>
            <a:endParaRPr sz="2410">
              <a:solidFill>
                <a:schemeClr val="dk2"/>
              </a:solidFill>
              <a:latin typeface="Times New Roman"/>
              <a:ea typeface="Times New Roman"/>
              <a:cs typeface="Times New Roman"/>
              <a:sym typeface="Times New Roman"/>
            </a:endParaRPr>
          </a:p>
        </p:txBody>
      </p:sp>
      <p:pic>
        <p:nvPicPr>
          <p:cNvPr id="498" name="Google Shape;498;p38"/>
          <p:cNvPicPr preferRelativeResize="0"/>
          <p:nvPr/>
        </p:nvPicPr>
        <p:blipFill>
          <a:blip r:embed="rId3">
            <a:alphaModFix/>
          </a:blip>
          <a:stretch>
            <a:fillRect/>
          </a:stretch>
        </p:blipFill>
        <p:spPr>
          <a:xfrm>
            <a:off x="4873975" y="2023625"/>
            <a:ext cx="3959225" cy="2967475"/>
          </a:xfrm>
          <a:prstGeom prst="rect">
            <a:avLst/>
          </a:prstGeom>
          <a:noFill/>
          <a:ln>
            <a:noFill/>
          </a:ln>
        </p:spPr>
      </p:pic>
      <p:pic>
        <p:nvPicPr>
          <p:cNvPr id="499" name="Google Shape;499;p38"/>
          <p:cNvPicPr preferRelativeResize="0"/>
          <p:nvPr/>
        </p:nvPicPr>
        <p:blipFill>
          <a:blip r:embed="rId4">
            <a:alphaModFix/>
          </a:blip>
          <a:stretch>
            <a:fillRect/>
          </a:stretch>
        </p:blipFill>
        <p:spPr>
          <a:xfrm>
            <a:off x="152400" y="2023648"/>
            <a:ext cx="3959225" cy="2967451"/>
          </a:xfrm>
          <a:prstGeom prst="rect">
            <a:avLst/>
          </a:prstGeom>
          <a:noFill/>
          <a:ln>
            <a:noFill/>
          </a:ln>
        </p:spPr>
      </p:pic>
      <p:sp>
        <p:nvSpPr>
          <p:cNvPr id="500" name="Google Shape;500;p38"/>
          <p:cNvSpPr txBox="1"/>
          <p:nvPr/>
        </p:nvSpPr>
        <p:spPr>
          <a:xfrm>
            <a:off x="2634750" y="4743300"/>
            <a:ext cx="387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sp>
        <p:nvSpPr>
          <p:cNvPr id="506" name="Google Shape;506;p39"/>
          <p:cNvSpPr txBox="1"/>
          <p:nvPr/>
        </p:nvSpPr>
        <p:spPr>
          <a:xfrm>
            <a:off x="3690900" y="1192900"/>
            <a:ext cx="1762200" cy="926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010">
                <a:solidFill>
                  <a:schemeClr val="dk2"/>
                </a:solidFill>
                <a:latin typeface="Times New Roman"/>
                <a:ea typeface="Times New Roman"/>
                <a:cs typeface="Times New Roman"/>
                <a:sym typeface="Times New Roman"/>
              </a:rPr>
              <a:t>SNR = 10 dB</a:t>
            </a:r>
            <a:endParaRPr sz="20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010">
                <a:solidFill>
                  <a:schemeClr val="dk2"/>
                </a:solidFill>
                <a:latin typeface="Times New Roman"/>
                <a:ea typeface="Times New Roman"/>
                <a:cs typeface="Times New Roman"/>
                <a:sym typeface="Times New Roman"/>
              </a:rPr>
              <a:t>MSE = 0.44</a:t>
            </a:r>
            <a:endParaRPr sz="2410">
              <a:solidFill>
                <a:schemeClr val="dk2"/>
              </a:solidFill>
              <a:latin typeface="Times New Roman"/>
              <a:ea typeface="Times New Roman"/>
              <a:cs typeface="Times New Roman"/>
              <a:sym typeface="Times New Roman"/>
            </a:endParaRPr>
          </a:p>
        </p:txBody>
      </p:sp>
      <p:pic>
        <p:nvPicPr>
          <p:cNvPr id="507" name="Google Shape;507;p39"/>
          <p:cNvPicPr preferRelativeResize="0"/>
          <p:nvPr/>
        </p:nvPicPr>
        <p:blipFill>
          <a:blip r:embed="rId3">
            <a:alphaModFix/>
          </a:blip>
          <a:stretch>
            <a:fillRect/>
          </a:stretch>
        </p:blipFill>
        <p:spPr>
          <a:xfrm>
            <a:off x="128900" y="2271688"/>
            <a:ext cx="3101700" cy="2324575"/>
          </a:xfrm>
          <a:prstGeom prst="rect">
            <a:avLst/>
          </a:prstGeom>
          <a:noFill/>
          <a:ln>
            <a:noFill/>
          </a:ln>
        </p:spPr>
      </p:pic>
      <p:pic>
        <p:nvPicPr>
          <p:cNvPr id="508" name="Google Shape;508;p39"/>
          <p:cNvPicPr preferRelativeResize="0"/>
          <p:nvPr/>
        </p:nvPicPr>
        <p:blipFill>
          <a:blip r:embed="rId4">
            <a:alphaModFix/>
          </a:blip>
          <a:stretch>
            <a:fillRect/>
          </a:stretch>
        </p:blipFill>
        <p:spPr>
          <a:xfrm>
            <a:off x="3021150" y="2269986"/>
            <a:ext cx="3101700" cy="2327998"/>
          </a:xfrm>
          <a:prstGeom prst="rect">
            <a:avLst/>
          </a:prstGeom>
          <a:noFill/>
          <a:ln>
            <a:noFill/>
          </a:ln>
        </p:spPr>
      </p:pic>
      <p:pic>
        <p:nvPicPr>
          <p:cNvPr id="509" name="Google Shape;509;p39"/>
          <p:cNvPicPr preferRelativeResize="0"/>
          <p:nvPr/>
        </p:nvPicPr>
        <p:blipFill>
          <a:blip r:embed="rId5">
            <a:alphaModFix/>
          </a:blip>
          <a:stretch>
            <a:fillRect/>
          </a:stretch>
        </p:blipFill>
        <p:spPr>
          <a:xfrm>
            <a:off x="6015250" y="2226850"/>
            <a:ext cx="2986485" cy="2238300"/>
          </a:xfrm>
          <a:prstGeom prst="rect">
            <a:avLst/>
          </a:prstGeom>
          <a:noFill/>
          <a:ln>
            <a:noFill/>
          </a:ln>
        </p:spPr>
      </p:pic>
      <p:sp>
        <p:nvSpPr>
          <p:cNvPr id="510" name="Google Shape;510;p39"/>
          <p:cNvSpPr txBox="1"/>
          <p:nvPr/>
        </p:nvSpPr>
        <p:spPr>
          <a:xfrm>
            <a:off x="3230600" y="45979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t>Distribution of estimated points.</a:t>
            </a:r>
            <a:endParaRPr/>
          </a:p>
        </p:txBody>
      </p:sp>
      <p:sp>
        <p:nvSpPr>
          <p:cNvPr id="511" name="Google Shape;511;p39"/>
          <p:cNvSpPr txBox="1"/>
          <p:nvPr/>
        </p:nvSpPr>
        <p:spPr>
          <a:xfrm>
            <a:off x="6179725" y="4490275"/>
            <a:ext cx="304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SNR Value</a:t>
            </a:r>
            <a:endParaRPr>
              <a:latin typeface="Times New Roman"/>
              <a:ea typeface="Times New Roman"/>
              <a:cs typeface="Times New Roman"/>
              <a:sym typeface="Times New Roman"/>
            </a:endParaRPr>
          </a:p>
        </p:txBody>
      </p:sp>
      <p:pic>
        <p:nvPicPr>
          <p:cNvPr id="517" name="Google Shape;517;p40"/>
          <p:cNvPicPr preferRelativeResize="0"/>
          <p:nvPr/>
        </p:nvPicPr>
        <p:blipFill>
          <a:blip r:embed="rId3">
            <a:alphaModFix/>
          </a:blip>
          <a:stretch>
            <a:fillRect/>
          </a:stretch>
        </p:blipFill>
        <p:spPr>
          <a:xfrm>
            <a:off x="1975463" y="1090100"/>
            <a:ext cx="5193075" cy="3889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3D Model</a:t>
            </a:r>
            <a:endParaRPr>
              <a:latin typeface="Times New Roman"/>
              <a:ea typeface="Times New Roman"/>
              <a:cs typeface="Times New Roman"/>
              <a:sym typeface="Times New Roman"/>
            </a:endParaRPr>
          </a:p>
        </p:txBody>
      </p:sp>
      <p:sp>
        <p:nvSpPr>
          <p:cNvPr id="523" name="Google Shape;523;p41"/>
          <p:cNvSpPr txBox="1">
            <a:spLocks noGrp="1"/>
          </p:cNvSpPr>
          <p:nvPr>
            <p:ph type="body" idx="1"/>
          </p:nvPr>
        </p:nvSpPr>
        <p:spPr>
          <a:xfrm>
            <a:off x="847075" y="122815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410">
                <a:latin typeface="Times New Roman"/>
                <a:ea typeface="Times New Roman"/>
                <a:cs typeface="Times New Roman"/>
                <a:sym typeface="Times New Roman"/>
              </a:rPr>
              <a:t>2 Sensors: MSE =</a:t>
            </a:r>
            <a:r>
              <a:rPr lang="tr" sz="2400">
                <a:solidFill>
                  <a:srgbClr val="000000"/>
                </a:solidFill>
                <a:latin typeface="Times New Roman"/>
                <a:ea typeface="Times New Roman"/>
                <a:cs typeface="Times New Roman"/>
                <a:sym typeface="Times New Roman"/>
              </a:rPr>
              <a:t>2595.02</a:t>
            </a:r>
            <a:endParaRPr sz="201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p>
        </p:txBody>
      </p:sp>
      <p:sp>
        <p:nvSpPr>
          <p:cNvPr id="524" name="Google Shape;524;p41"/>
          <p:cNvSpPr txBox="1"/>
          <p:nvPr/>
        </p:nvSpPr>
        <p:spPr>
          <a:xfrm>
            <a:off x="5341400" y="1228150"/>
            <a:ext cx="3642900" cy="53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tr" sz="2410">
                <a:solidFill>
                  <a:schemeClr val="dk2"/>
                </a:solidFill>
                <a:latin typeface="Times New Roman"/>
                <a:ea typeface="Times New Roman"/>
                <a:cs typeface="Times New Roman"/>
                <a:sym typeface="Times New Roman"/>
              </a:rPr>
              <a:t>4 Sensors: MSE =</a:t>
            </a:r>
            <a:r>
              <a:rPr lang="tr" sz="2400">
                <a:latin typeface="Times New Roman"/>
                <a:ea typeface="Times New Roman"/>
                <a:cs typeface="Times New Roman"/>
                <a:sym typeface="Times New Roman"/>
              </a:rPr>
              <a:t>199.52</a:t>
            </a:r>
            <a:endParaRPr sz="2410">
              <a:solidFill>
                <a:schemeClr val="dk2"/>
              </a:solidFill>
              <a:latin typeface="Times New Roman"/>
              <a:ea typeface="Times New Roman"/>
              <a:cs typeface="Times New Roman"/>
              <a:sym typeface="Times New Roman"/>
            </a:endParaRPr>
          </a:p>
        </p:txBody>
      </p:sp>
      <p:pic>
        <p:nvPicPr>
          <p:cNvPr id="525" name="Google Shape;525;p41"/>
          <p:cNvPicPr preferRelativeResize="0"/>
          <p:nvPr/>
        </p:nvPicPr>
        <p:blipFill>
          <a:blip r:embed="rId3">
            <a:alphaModFix/>
          </a:blip>
          <a:stretch>
            <a:fillRect/>
          </a:stretch>
        </p:blipFill>
        <p:spPr>
          <a:xfrm>
            <a:off x="152400" y="2114557"/>
            <a:ext cx="4569175" cy="2876543"/>
          </a:xfrm>
          <a:prstGeom prst="rect">
            <a:avLst/>
          </a:prstGeom>
          <a:noFill/>
          <a:ln>
            <a:noFill/>
          </a:ln>
        </p:spPr>
      </p:pic>
      <p:pic>
        <p:nvPicPr>
          <p:cNvPr id="526" name="Google Shape;526;p41"/>
          <p:cNvPicPr preferRelativeResize="0"/>
          <p:nvPr/>
        </p:nvPicPr>
        <p:blipFill>
          <a:blip r:embed="rId4">
            <a:alphaModFix/>
          </a:blip>
          <a:stretch>
            <a:fillRect/>
          </a:stretch>
        </p:blipFill>
        <p:spPr>
          <a:xfrm>
            <a:off x="4920950" y="1993600"/>
            <a:ext cx="3982700" cy="299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Interface of Program</a:t>
            </a:r>
            <a:endParaRPr>
              <a:latin typeface="Times New Roman"/>
              <a:ea typeface="Times New Roman"/>
              <a:cs typeface="Times New Roman"/>
              <a:sym typeface="Times New Roman"/>
            </a:endParaRPr>
          </a:p>
        </p:txBody>
      </p:sp>
      <p:pic>
        <p:nvPicPr>
          <p:cNvPr id="292" name="Google Shape;292;p15"/>
          <p:cNvPicPr preferRelativeResize="0"/>
          <p:nvPr/>
        </p:nvPicPr>
        <p:blipFill>
          <a:blip r:embed="rId3">
            <a:alphaModFix/>
          </a:blip>
          <a:stretch>
            <a:fillRect/>
          </a:stretch>
        </p:blipFill>
        <p:spPr>
          <a:xfrm>
            <a:off x="2979700" y="2217850"/>
            <a:ext cx="2714625" cy="1390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3D Model</a:t>
            </a:r>
            <a:endParaRPr>
              <a:latin typeface="Times New Roman"/>
              <a:ea typeface="Times New Roman"/>
              <a:cs typeface="Times New Roman"/>
              <a:sym typeface="Times New Roman"/>
            </a:endParaRPr>
          </a:p>
        </p:txBody>
      </p:sp>
      <p:sp>
        <p:nvSpPr>
          <p:cNvPr id="532" name="Google Shape;532;p42"/>
          <p:cNvSpPr txBox="1">
            <a:spLocks noGrp="1"/>
          </p:cNvSpPr>
          <p:nvPr>
            <p:ph type="body" idx="1"/>
          </p:nvPr>
        </p:nvSpPr>
        <p:spPr>
          <a:xfrm>
            <a:off x="847075" y="1228150"/>
            <a:ext cx="3874500" cy="9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410">
                <a:latin typeface="Times New Roman"/>
                <a:ea typeface="Times New Roman"/>
                <a:cs typeface="Times New Roman"/>
                <a:sym typeface="Times New Roman"/>
              </a:rPr>
              <a:t>2 Sensors: MSE =</a:t>
            </a:r>
            <a:r>
              <a:rPr lang="tr" sz="2400">
                <a:solidFill>
                  <a:srgbClr val="000000"/>
                </a:solidFill>
                <a:latin typeface="Times New Roman"/>
                <a:ea typeface="Times New Roman"/>
                <a:cs typeface="Times New Roman"/>
                <a:sym typeface="Times New Roman"/>
              </a:rPr>
              <a:t>2595.02</a:t>
            </a:r>
            <a:endParaRPr sz="240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p>
        </p:txBody>
      </p:sp>
      <p:sp>
        <p:nvSpPr>
          <p:cNvPr id="533" name="Google Shape;533;p42"/>
          <p:cNvSpPr txBox="1"/>
          <p:nvPr/>
        </p:nvSpPr>
        <p:spPr>
          <a:xfrm>
            <a:off x="5341400" y="1228150"/>
            <a:ext cx="3642900" cy="537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tr" sz="2410">
                <a:solidFill>
                  <a:schemeClr val="dk2"/>
                </a:solidFill>
                <a:latin typeface="Times New Roman"/>
                <a:ea typeface="Times New Roman"/>
                <a:cs typeface="Times New Roman"/>
                <a:sym typeface="Times New Roman"/>
              </a:rPr>
              <a:t>4 Sensors: MSE =</a:t>
            </a:r>
            <a:r>
              <a:rPr lang="tr" sz="2400">
                <a:latin typeface="Times New Roman"/>
                <a:ea typeface="Times New Roman"/>
                <a:cs typeface="Times New Roman"/>
                <a:sym typeface="Times New Roman"/>
              </a:rPr>
              <a:t>199.52</a:t>
            </a:r>
            <a:endParaRPr sz="2400">
              <a:solidFill>
                <a:schemeClr val="dk2"/>
              </a:solidFill>
              <a:latin typeface="Times New Roman"/>
              <a:ea typeface="Times New Roman"/>
              <a:cs typeface="Times New Roman"/>
              <a:sym typeface="Times New Roman"/>
            </a:endParaRPr>
          </a:p>
        </p:txBody>
      </p:sp>
      <p:pic>
        <p:nvPicPr>
          <p:cNvPr id="534" name="Google Shape;534;p42"/>
          <p:cNvPicPr preferRelativeResize="0"/>
          <p:nvPr/>
        </p:nvPicPr>
        <p:blipFill>
          <a:blip r:embed="rId3">
            <a:alphaModFix/>
          </a:blip>
          <a:stretch>
            <a:fillRect/>
          </a:stretch>
        </p:blipFill>
        <p:spPr>
          <a:xfrm>
            <a:off x="152400" y="1895425"/>
            <a:ext cx="4265375" cy="3095675"/>
          </a:xfrm>
          <a:prstGeom prst="rect">
            <a:avLst/>
          </a:prstGeom>
          <a:noFill/>
          <a:ln>
            <a:noFill/>
          </a:ln>
        </p:spPr>
      </p:pic>
      <p:pic>
        <p:nvPicPr>
          <p:cNvPr id="535" name="Google Shape;535;p42"/>
          <p:cNvPicPr preferRelativeResize="0"/>
          <p:nvPr/>
        </p:nvPicPr>
        <p:blipFill>
          <a:blip r:embed="rId4">
            <a:alphaModFix/>
          </a:blip>
          <a:stretch>
            <a:fillRect/>
          </a:stretch>
        </p:blipFill>
        <p:spPr>
          <a:xfrm>
            <a:off x="4873975" y="1692850"/>
            <a:ext cx="4194075" cy="3298250"/>
          </a:xfrm>
          <a:prstGeom prst="rect">
            <a:avLst/>
          </a:prstGeom>
          <a:noFill/>
          <a:ln>
            <a:noFill/>
          </a:ln>
        </p:spPr>
      </p:pic>
      <p:sp>
        <p:nvSpPr>
          <p:cNvPr id="536" name="Google Shape;536;p42"/>
          <p:cNvSpPr txBox="1"/>
          <p:nvPr/>
        </p:nvSpPr>
        <p:spPr>
          <a:xfrm>
            <a:off x="3072000" y="46345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t>Distribution of estimated points.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3D Model</a:t>
            </a:r>
            <a:endParaRPr>
              <a:latin typeface="Times New Roman"/>
              <a:ea typeface="Times New Roman"/>
              <a:cs typeface="Times New Roman"/>
              <a:sym typeface="Times New Roman"/>
            </a:endParaRPr>
          </a:p>
        </p:txBody>
      </p:sp>
      <p:sp>
        <p:nvSpPr>
          <p:cNvPr id="542" name="Google Shape;542;p43"/>
          <p:cNvSpPr txBox="1">
            <a:spLocks noGrp="1"/>
          </p:cNvSpPr>
          <p:nvPr>
            <p:ph type="body" idx="1"/>
          </p:nvPr>
        </p:nvSpPr>
        <p:spPr>
          <a:xfrm>
            <a:off x="2839500" y="1204650"/>
            <a:ext cx="3465000" cy="573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tr" sz="2410">
                <a:latin typeface="Times New Roman"/>
                <a:ea typeface="Times New Roman"/>
                <a:cs typeface="Times New Roman"/>
                <a:sym typeface="Times New Roman"/>
              </a:rPr>
              <a:t>6 Sensors: MSE =</a:t>
            </a:r>
            <a:r>
              <a:rPr lang="tr" sz="2400">
                <a:solidFill>
                  <a:srgbClr val="000000"/>
                </a:solidFill>
                <a:latin typeface="Times New Roman"/>
                <a:ea typeface="Times New Roman"/>
                <a:cs typeface="Times New Roman"/>
                <a:sym typeface="Times New Roman"/>
              </a:rPr>
              <a:t>33.67</a:t>
            </a:r>
            <a:endParaRPr sz="2400">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endParaRPr sz="2410"/>
          </a:p>
        </p:txBody>
      </p:sp>
      <p:pic>
        <p:nvPicPr>
          <p:cNvPr id="543" name="Google Shape;543;p43"/>
          <p:cNvPicPr preferRelativeResize="0"/>
          <p:nvPr/>
        </p:nvPicPr>
        <p:blipFill>
          <a:blip r:embed="rId3">
            <a:alphaModFix/>
          </a:blip>
          <a:stretch>
            <a:fillRect/>
          </a:stretch>
        </p:blipFill>
        <p:spPr>
          <a:xfrm>
            <a:off x="222875" y="1777950"/>
            <a:ext cx="4290026" cy="3213150"/>
          </a:xfrm>
          <a:prstGeom prst="rect">
            <a:avLst/>
          </a:prstGeom>
          <a:noFill/>
          <a:ln>
            <a:noFill/>
          </a:ln>
        </p:spPr>
      </p:pic>
      <p:pic>
        <p:nvPicPr>
          <p:cNvPr id="544" name="Google Shape;544;p43"/>
          <p:cNvPicPr preferRelativeResize="0"/>
          <p:nvPr/>
        </p:nvPicPr>
        <p:blipFill>
          <a:blip r:embed="rId4">
            <a:alphaModFix/>
          </a:blip>
          <a:stretch>
            <a:fillRect/>
          </a:stretch>
        </p:blipFill>
        <p:spPr>
          <a:xfrm>
            <a:off x="4708425" y="1836625"/>
            <a:ext cx="4211699" cy="3154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2400"/>
              </a:spcBef>
              <a:spcAft>
                <a:spcPts val="600"/>
              </a:spcAft>
              <a:buNone/>
            </a:pPr>
            <a:r>
              <a:rPr lang="tr" sz="700" b="0">
                <a:solidFill>
                  <a:srgbClr val="000000"/>
                </a:solidFill>
                <a:latin typeface="Arial"/>
                <a:ea typeface="Arial"/>
                <a:cs typeface="Arial"/>
                <a:sym typeface="Arial"/>
              </a:rPr>
              <a:t>                                                                                                </a:t>
            </a:r>
            <a:r>
              <a:rPr lang="tr" sz="700" b="0">
                <a:solidFill>
                  <a:srgbClr val="000000"/>
                </a:solidFill>
                <a:latin typeface="Times New Roman"/>
                <a:ea typeface="Times New Roman"/>
                <a:cs typeface="Times New Roman"/>
                <a:sym typeface="Times New Roman"/>
              </a:rPr>
              <a:t> </a:t>
            </a:r>
            <a:r>
              <a:rPr lang="tr" sz="2300">
                <a:solidFill>
                  <a:srgbClr val="000000"/>
                </a:solidFill>
                <a:latin typeface="Times New Roman"/>
                <a:ea typeface="Times New Roman"/>
                <a:cs typeface="Times New Roman"/>
                <a:sym typeface="Times New Roman"/>
              </a:rPr>
              <a:t>Conclusion</a:t>
            </a:r>
            <a:endParaRPr sz="2300">
              <a:solidFill>
                <a:srgbClr val="000000"/>
              </a:solidFill>
              <a:latin typeface="Times New Roman"/>
              <a:ea typeface="Times New Roman"/>
              <a:cs typeface="Times New Roman"/>
              <a:sym typeface="Times New Roman"/>
            </a:endParaRPr>
          </a:p>
        </p:txBody>
      </p:sp>
      <p:sp>
        <p:nvSpPr>
          <p:cNvPr id="550" name="Google Shape;550;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tr" sz="2400">
                <a:solidFill>
                  <a:srgbClr val="374151"/>
                </a:solidFill>
                <a:latin typeface="Times New Roman"/>
                <a:ea typeface="Times New Roman"/>
                <a:cs typeface="Times New Roman"/>
                <a:sym typeface="Times New Roman"/>
              </a:rPr>
              <a:t>Our study reveals that increasing sensor count improves emitter location accuracy in both 2D and 3D models. However, accuracy diminishes with lower SNR and increased sensor noise. To achieve precise localization, it is crucial to maximize sensor count and minimize noise.</a:t>
            </a:r>
            <a:r>
              <a:rPr lang="tr"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Interface of Program</a:t>
            </a:r>
            <a:endParaRPr>
              <a:latin typeface="Times New Roman"/>
              <a:ea typeface="Times New Roman"/>
              <a:cs typeface="Times New Roman"/>
              <a:sym typeface="Times New Roman"/>
            </a:endParaRPr>
          </a:p>
        </p:txBody>
      </p:sp>
      <p:pic>
        <p:nvPicPr>
          <p:cNvPr id="298" name="Google Shape;298;p16"/>
          <p:cNvPicPr preferRelativeResize="0"/>
          <p:nvPr/>
        </p:nvPicPr>
        <p:blipFill>
          <a:blip r:embed="rId3">
            <a:alphaModFix/>
          </a:blip>
          <a:stretch>
            <a:fillRect/>
          </a:stretch>
        </p:blipFill>
        <p:spPr>
          <a:xfrm>
            <a:off x="3034075" y="1935125"/>
            <a:ext cx="2657475" cy="176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Interface of Program</a:t>
            </a:r>
            <a:endParaRPr>
              <a:latin typeface="Times New Roman"/>
              <a:ea typeface="Times New Roman"/>
              <a:cs typeface="Times New Roman"/>
              <a:sym typeface="Times New Roman"/>
            </a:endParaRPr>
          </a:p>
        </p:txBody>
      </p:sp>
      <p:pic>
        <p:nvPicPr>
          <p:cNvPr id="304" name="Google Shape;304;p17"/>
          <p:cNvPicPr preferRelativeResize="0"/>
          <p:nvPr/>
        </p:nvPicPr>
        <p:blipFill>
          <a:blip r:embed="rId3">
            <a:alphaModFix/>
          </a:blip>
          <a:stretch>
            <a:fillRect/>
          </a:stretch>
        </p:blipFill>
        <p:spPr>
          <a:xfrm>
            <a:off x="3142800" y="1489300"/>
            <a:ext cx="2117542" cy="324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Number of Sensors</a:t>
            </a:r>
            <a:endParaRPr>
              <a:latin typeface="Times New Roman"/>
              <a:ea typeface="Times New Roman"/>
              <a:cs typeface="Times New Roman"/>
              <a:sym typeface="Times New Roman"/>
            </a:endParaRPr>
          </a:p>
        </p:txBody>
      </p:sp>
      <p:sp>
        <p:nvSpPr>
          <p:cNvPr id="310" name="Google Shape;310;p18"/>
          <p:cNvSpPr txBox="1">
            <a:spLocks noGrp="1"/>
          </p:cNvSpPr>
          <p:nvPr>
            <p:ph type="body" idx="1"/>
          </p:nvPr>
        </p:nvSpPr>
        <p:spPr>
          <a:xfrm>
            <a:off x="847075" y="1228150"/>
            <a:ext cx="3874500" cy="43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770"/>
              <a:buNone/>
            </a:pPr>
            <a:r>
              <a:rPr lang="tr" sz="2410">
                <a:latin typeface="Times New Roman"/>
                <a:ea typeface="Times New Roman"/>
                <a:cs typeface="Times New Roman"/>
                <a:sym typeface="Times New Roman"/>
              </a:rPr>
              <a:t>2 Sensors: MSE =</a:t>
            </a:r>
            <a:r>
              <a:rPr lang="tr" sz="2400">
                <a:solidFill>
                  <a:srgbClr val="000000"/>
                </a:solidFill>
                <a:latin typeface="Times New Roman"/>
                <a:ea typeface="Times New Roman"/>
                <a:cs typeface="Times New Roman"/>
                <a:sym typeface="Times New Roman"/>
              </a:rPr>
              <a:t>1177.49</a:t>
            </a:r>
            <a:endParaRPr sz="3809">
              <a:latin typeface="Times New Roman"/>
              <a:ea typeface="Times New Roman"/>
              <a:cs typeface="Times New Roman"/>
              <a:sym typeface="Times New Roman"/>
            </a:endParaRPr>
          </a:p>
        </p:txBody>
      </p:sp>
      <p:sp>
        <p:nvSpPr>
          <p:cNvPr id="311" name="Google Shape;311;p18"/>
          <p:cNvSpPr txBox="1"/>
          <p:nvPr/>
        </p:nvSpPr>
        <p:spPr>
          <a:xfrm>
            <a:off x="5341400" y="1228150"/>
            <a:ext cx="3642900" cy="1043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410">
                <a:solidFill>
                  <a:schemeClr val="dk2"/>
                </a:solidFill>
                <a:latin typeface="Times New Roman"/>
                <a:ea typeface="Times New Roman"/>
                <a:cs typeface="Times New Roman"/>
                <a:sym typeface="Times New Roman"/>
              </a:rPr>
              <a:t>3 Sensors: MSE =</a:t>
            </a:r>
            <a:r>
              <a:rPr lang="tr" sz="2400">
                <a:latin typeface="Times New Roman"/>
                <a:ea typeface="Times New Roman"/>
                <a:cs typeface="Times New Roman"/>
                <a:sym typeface="Times New Roman"/>
              </a:rPr>
              <a:t>198.64</a:t>
            </a:r>
            <a:endParaRPr sz="24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410">
                <a:solidFill>
                  <a:schemeClr val="dk2"/>
                </a:solidFill>
                <a:latin typeface="Times New Roman"/>
                <a:ea typeface="Times New Roman"/>
                <a:cs typeface="Times New Roman"/>
                <a:sym typeface="Times New Roman"/>
              </a:rPr>
              <a:t>:</a:t>
            </a:r>
            <a:endParaRPr sz="2410">
              <a:solidFill>
                <a:schemeClr val="dk2"/>
              </a:solidFill>
              <a:latin typeface="Times New Roman"/>
              <a:ea typeface="Times New Roman"/>
              <a:cs typeface="Times New Roman"/>
              <a:sym typeface="Times New Roman"/>
            </a:endParaRPr>
          </a:p>
        </p:txBody>
      </p:sp>
      <p:pic>
        <p:nvPicPr>
          <p:cNvPr id="312" name="Google Shape;312;p18"/>
          <p:cNvPicPr preferRelativeResize="0"/>
          <p:nvPr/>
        </p:nvPicPr>
        <p:blipFill>
          <a:blip r:embed="rId3">
            <a:alphaModFix/>
          </a:blip>
          <a:stretch>
            <a:fillRect/>
          </a:stretch>
        </p:blipFill>
        <p:spPr>
          <a:xfrm>
            <a:off x="511250" y="1710850"/>
            <a:ext cx="4503926" cy="3375725"/>
          </a:xfrm>
          <a:prstGeom prst="rect">
            <a:avLst/>
          </a:prstGeom>
          <a:noFill/>
          <a:ln>
            <a:noFill/>
          </a:ln>
        </p:spPr>
      </p:pic>
      <p:pic>
        <p:nvPicPr>
          <p:cNvPr id="313" name="Google Shape;313;p18"/>
          <p:cNvPicPr preferRelativeResize="0"/>
          <p:nvPr/>
        </p:nvPicPr>
        <p:blipFill>
          <a:blip r:embed="rId4">
            <a:alphaModFix/>
          </a:blip>
          <a:stretch>
            <a:fillRect/>
          </a:stretch>
        </p:blipFill>
        <p:spPr>
          <a:xfrm>
            <a:off x="4915850" y="1814200"/>
            <a:ext cx="4228158" cy="316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Number of Sensors</a:t>
            </a:r>
            <a:endParaRPr>
              <a:latin typeface="Times New Roman"/>
              <a:ea typeface="Times New Roman"/>
              <a:cs typeface="Times New Roman"/>
              <a:sym typeface="Times New Roman"/>
            </a:endParaRPr>
          </a:p>
        </p:txBody>
      </p:sp>
      <p:sp>
        <p:nvSpPr>
          <p:cNvPr id="319" name="Google Shape;319;p19"/>
          <p:cNvSpPr txBox="1">
            <a:spLocks noGrp="1"/>
          </p:cNvSpPr>
          <p:nvPr>
            <p:ph type="body" idx="1"/>
          </p:nvPr>
        </p:nvSpPr>
        <p:spPr>
          <a:xfrm>
            <a:off x="847075" y="1228150"/>
            <a:ext cx="3874500" cy="43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770"/>
              <a:buNone/>
            </a:pPr>
            <a:r>
              <a:rPr lang="tr" sz="2410">
                <a:latin typeface="Times New Roman"/>
                <a:ea typeface="Times New Roman"/>
                <a:cs typeface="Times New Roman"/>
                <a:sym typeface="Times New Roman"/>
              </a:rPr>
              <a:t>2 Sensors: MSE =</a:t>
            </a:r>
            <a:r>
              <a:rPr lang="tr" sz="2400">
                <a:solidFill>
                  <a:srgbClr val="000000"/>
                </a:solidFill>
                <a:latin typeface="Times New Roman"/>
                <a:ea typeface="Times New Roman"/>
                <a:cs typeface="Times New Roman"/>
                <a:sym typeface="Times New Roman"/>
              </a:rPr>
              <a:t>1177.49</a:t>
            </a:r>
            <a:endParaRPr sz="3809">
              <a:latin typeface="Times New Roman"/>
              <a:ea typeface="Times New Roman"/>
              <a:cs typeface="Times New Roman"/>
              <a:sym typeface="Times New Roman"/>
            </a:endParaRPr>
          </a:p>
        </p:txBody>
      </p:sp>
      <p:sp>
        <p:nvSpPr>
          <p:cNvPr id="320" name="Google Shape;320;p19"/>
          <p:cNvSpPr txBox="1"/>
          <p:nvPr/>
        </p:nvSpPr>
        <p:spPr>
          <a:xfrm>
            <a:off x="5341400" y="1228150"/>
            <a:ext cx="3642900" cy="1043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410">
                <a:solidFill>
                  <a:schemeClr val="dk2"/>
                </a:solidFill>
                <a:latin typeface="Times New Roman"/>
                <a:ea typeface="Times New Roman"/>
                <a:cs typeface="Times New Roman"/>
                <a:sym typeface="Times New Roman"/>
              </a:rPr>
              <a:t>3 Sensors: MSE =</a:t>
            </a:r>
            <a:r>
              <a:rPr lang="tr" sz="2400">
                <a:latin typeface="Times New Roman"/>
                <a:ea typeface="Times New Roman"/>
                <a:cs typeface="Times New Roman"/>
                <a:sym typeface="Times New Roman"/>
              </a:rPr>
              <a:t>198.64</a:t>
            </a:r>
            <a:endParaRPr sz="24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410">
                <a:solidFill>
                  <a:schemeClr val="dk2"/>
                </a:solidFill>
                <a:latin typeface="Times New Roman"/>
                <a:ea typeface="Times New Roman"/>
                <a:cs typeface="Times New Roman"/>
                <a:sym typeface="Times New Roman"/>
              </a:rPr>
              <a:t>:</a:t>
            </a:r>
            <a:endParaRPr sz="2410">
              <a:solidFill>
                <a:schemeClr val="dk2"/>
              </a:solidFill>
              <a:latin typeface="Times New Roman"/>
              <a:ea typeface="Times New Roman"/>
              <a:cs typeface="Times New Roman"/>
              <a:sym typeface="Times New Roman"/>
            </a:endParaRPr>
          </a:p>
        </p:txBody>
      </p:sp>
      <p:pic>
        <p:nvPicPr>
          <p:cNvPr id="321" name="Google Shape;321;p19"/>
          <p:cNvPicPr preferRelativeResize="0"/>
          <p:nvPr/>
        </p:nvPicPr>
        <p:blipFill>
          <a:blip r:embed="rId3">
            <a:alphaModFix/>
          </a:blip>
          <a:stretch>
            <a:fillRect/>
          </a:stretch>
        </p:blipFill>
        <p:spPr>
          <a:xfrm>
            <a:off x="490325" y="1726113"/>
            <a:ext cx="4231248" cy="3171350"/>
          </a:xfrm>
          <a:prstGeom prst="rect">
            <a:avLst/>
          </a:prstGeom>
          <a:noFill/>
          <a:ln>
            <a:noFill/>
          </a:ln>
        </p:spPr>
      </p:pic>
      <p:pic>
        <p:nvPicPr>
          <p:cNvPr id="322" name="Google Shape;322;p19"/>
          <p:cNvPicPr preferRelativeResize="0"/>
          <p:nvPr/>
        </p:nvPicPr>
        <p:blipFill>
          <a:blip r:embed="rId4">
            <a:alphaModFix/>
          </a:blip>
          <a:stretch>
            <a:fillRect/>
          </a:stretch>
        </p:blipFill>
        <p:spPr>
          <a:xfrm>
            <a:off x="5399550" y="1863850"/>
            <a:ext cx="3642900" cy="2895875"/>
          </a:xfrm>
          <a:prstGeom prst="rect">
            <a:avLst/>
          </a:prstGeom>
          <a:noFill/>
          <a:ln>
            <a:noFill/>
          </a:ln>
        </p:spPr>
      </p:pic>
      <p:sp>
        <p:nvSpPr>
          <p:cNvPr id="323" name="Google Shape;323;p19"/>
          <p:cNvSpPr txBox="1"/>
          <p:nvPr/>
        </p:nvSpPr>
        <p:spPr>
          <a:xfrm>
            <a:off x="3675500" y="46432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latin typeface="Times New Roman"/>
                <a:ea typeface="Times New Roman"/>
                <a:cs typeface="Times New Roman"/>
                <a:sym typeface="Times New Roman"/>
              </a:rPr>
              <a:t>Distribution of estimated points.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Number of Sensors</a:t>
            </a:r>
            <a:endParaRPr>
              <a:latin typeface="Times New Roman"/>
              <a:ea typeface="Times New Roman"/>
              <a:cs typeface="Times New Roman"/>
              <a:sym typeface="Times New Roman"/>
            </a:endParaRPr>
          </a:p>
        </p:txBody>
      </p:sp>
      <p:sp>
        <p:nvSpPr>
          <p:cNvPr id="329" name="Google Shape;329;p20"/>
          <p:cNvSpPr txBox="1">
            <a:spLocks noGrp="1"/>
          </p:cNvSpPr>
          <p:nvPr>
            <p:ph type="body" idx="1"/>
          </p:nvPr>
        </p:nvSpPr>
        <p:spPr>
          <a:xfrm>
            <a:off x="847075" y="1228150"/>
            <a:ext cx="3874500" cy="43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770"/>
              <a:buNone/>
            </a:pPr>
            <a:r>
              <a:rPr lang="tr" sz="2410">
                <a:latin typeface="Times New Roman"/>
                <a:ea typeface="Times New Roman"/>
                <a:cs typeface="Times New Roman"/>
                <a:sym typeface="Times New Roman"/>
              </a:rPr>
              <a:t>2 Sensors: MSE =</a:t>
            </a:r>
            <a:r>
              <a:rPr lang="tr" sz="2400">
                <a:solidFill>
                  <a:srgbClr val="000000"/>
                </a:solidFill>
                <a:latin typeface="Times New Roman"/>
                <a:ea typeface="Times New Roman"/>
                <a:cs typeface="Times New Roman"/>
                <a:sym typeface="Times New Roman"/>
              </a:rPr>
              <a:t>1177.49</a:t>
            </a:r>
            <a:endParaRPr sz="3809">
              <a:latin typeface="Times New Roman"/>
              <a:ea typeface="Times New Roman"/>
              <a:cs typeface="Times New Roman"/>
              <a:sym typeface="Times New Roman"/>
            </a:endParaRPr>
          </a:p>
        </p:txBody>
      </p:sp>
      <p:sp>
        <p:nvSpPr>
          <p:cNvPr id="330" name="Google Shape;330;p20"/>
          <p:cNvSpPr txBox="1"/>
          <p:nvPr/>
        </p:nvSpPr>
        <p:spPr>
          <a:xfrm>
            <a:off x="5341400" y="1228150"/>
            <a:ext cx="3642900" cy="1043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410">
                <a:solidFill>
                  <a:schemeClr val="dk2"/>
                </a:solidFill>
                <a:latin typeface="Times New Roman"/>
                <a:ea typeface="Times New Roman"/>
                <a:cs typeface="Times New Roman"/>
                <a:sym typeface="Times New Roman"/>
              </a:rPr>
              <a:t>3 Sensors: MSE =</a:t>
            </a:r>
            <a:r>
              <a:rPr lang="tr" sz="2400">
                <a:latin typeface="Times New Roman"/>
                <a:ea typeface="Times New Roman"/>
                <a:cs typeface="Times New Roman"/>
                <a:sym typeface="Times New Roman"/>
              </a:rPr>
              <a:t>198.64</a:t>
            </a:r>
            <a:endParaRPr sz="24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410">
                <a:solidFill>
                  <a:schemeClr val="dk2"/>
                </a:solidFill>
                <a:latin typeface="Times New Roman"/>
                <a:ea typeface="Times New Roman"/>
                <a:cs typeface="Times New Roman"/>
                <a:sym typeface="Times New Roman"/>
              </a:rPr>
              <a:t>:</a:t>
            </a:r>
            <a:endParaRPr sz="2410">
              <a:solidFill>
                <a:schemeClr val="dk2"/>
              </a:solidFill>
              <a:latin typeface="Times New Roman"/>
              <a:ea typeface="Times New Roman"/>
              <a:cs typeface="Times New Roman"/>
              <a:sym typeface="Times New Roman"/>
            </a:endParaRPr>
          </a:p>
        </p:txBody>
      </p:sp>
      <p:pic>
        <p:nvPicPr>
          <p:cNvPr id="331" name="Google Shape;331;p20"/>
          <p:cNvPicPr preferRelativeResize="0"/>
          <p:nvPr/>
        </p:nvPicPr>
        <p:blipFill>
          <a:blip r:embed="rId3">
            <a:alphaModFix/>
          </a:blip>
          <a:stretch>
            <a:fillRect/>
          </a:stretch>
        </p:blipFill>
        <p:spPr>
          <a:xfrm>
            <a:off x="141525" y="1667350"/>
            <a:ext cx="4231248" cy="3171350"/>
          </a:xfrm>
          <a:prstGeom prst="rect">
            <a:avLst/>
          </a:prstGeom>
          <a:noFill/>
          <a:ln>
            <a:noFill/>
          </a:ln>
        </p:spPr>
      </p:pic>
      <p:pic>
        <p:nvPicPr>
          <p:cNvPr id="332" name="Google Shape;332;p20"/>
          <p:cNvPicPr preferRelativeResize="0"/>
          <p:nvPr/>
        </p:nvPicPr>
        <p:blipFill>
          <a:blip r:embed="rId4">
            <a:alphaModFix/>
          </a:blip>
          <a:stretch>
            <a:fillRect/>
          </a:stretch>
        </p:blipFill>
        <p:spPr>
          <a:xfrm>
            <a:off x="5109800" y="1801048"/>
            <a:ext cx="3874500" cy="2903952"/>
          </a:xfrm>
          <a:prstGeom prst="rect">
            <a:avLst/>
          </a:prstGeom>
          <a:noFill/>
          <a:ln>
            <a:noFill/>
          </a:ln>
        </p:spPr>
      </p:pic>
      <p:sp>
        <p:nvSpPr>
          <p:cNvPr id="333" name="Google Shape;333;p20"/>
          <p:cNvSpPr txBox="1"/>
          <p:nvPr/>
        </p:nvSpPr>
        <p:spPr>
          <a:xfrm>
            <a:off x="2959975" y="4621550"/>
            <a:ext cx="39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latin typeface="Times New Roman"/>
                <a:ea typeface="Times New Roman"/>
                <a:cs typeface="Times New Roman"/>
                <a:sym typeface="Times New Roman"/>
              </a:rPr>
              <a:t>The histogram of distribution of estimated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latin typeface="Times New Roman"/>
                <a:ea typeface="Times New Roman"/>
                <a:cs typeface="Times New Roman"/>
                <a:sym typeface="Times New Roman"/>
              </a:rPr>
              <a:t>The Effect of the Number of Sensors</a:t>
            </a:r>
            <a:endParaRPr>
              <a:latin typeface="Times New Roman"/>
              <a:ea typeface="Times New Roman"/>
              <a:cs typeface="Times New Roman"/>
              <a:sym typeface="Times New Roman"/>
            </a:endParaRPr>
          </a:p>
        </p:txBody>
      </p:sp>
      <p:sp>
        <p:nvSpPr>
          <p:cNvPr id="339" name="Google Shape;339;p21"/>
          <p:cNvSpPr txBox="1">
            <a:spLocks noGrp="1"/>
          </p:cNvSpPr>
          <p:nvPr>
            <p:ph type="body" idx="1"/>
          </p:nvPr>
        </p:nvSpPr>
        <p:spPr>
          <a:xfrm>
            <a:off x="847075" y="1228150"/>
            <a:ext cx="3874500" cy="43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770"/>
              <a:buNone/>
            </a:pPr>
            <a:r>
              <a:rPr lang="tr" sz="2410">
                <a:latin typeface="Times New Roman"/>
                <a:ea typeface="Times New Roman"/>
                <a:cs typeface="Times New Roman"/>
                <a:sym typeface="Times New Roman"/>
              </a:rPr>
              <a:t>5 Sensors: MSE =</a:t>
            </a:r>
            <a:r>
              <a:rPr lang="tr" sz="2400">
                <a:solidFill>
                  <a:srgbClr val="000000"/>
                </a:solidFill>
                <a:latin typeface="Times New Roman"/>
                <a:ea typeface="Times New Roman"/>
                <a:cs typeface="Times New Roman"/>
                <a:sym typeface="Times New Roman"/>
              </a:rPr>
              <a:t>11.66</a:t>
            </a:r>
            <a:endParaRPr sz="3809">
              <a:latin typeface="Times New Roman"/>
              <a:ea typeface="Times New Roman"/>
              <a:cs typeface="Times New Roman"/>
              <a:sym typeface="Times New Roman"/>
            </a:endParaRPr>
          </a:p>
        </p:txBody>
      </p:sp>
      <p:sp>
        <p:nvSpPr>
          <p:cNvPr id="340" name="Google Shape;340;p21"/>
          <p:cNvSpPr txBox="1"/>
          <p:nvPr/>
        </p:nvSpPr>
        <p:spPr>
          <a:xfrm>
            <a:off x="5341400" y="1228150"/>
            <a:ext cx="3642900" cy="1043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tr" sz="2410">
                <a:solidFill>
                  <a:schemeClr val="dk2"/>
                </a:solidFill>
                <a:latin typeface="Times New Roman"/>
                <a:ea typeface="Times New Roman"/>
                <a:cs typeface="Times New Roman"/>
                <a:sym typeface="Times New Roman"/>
              </a:rPr>
              <a:t>10 Sensors: MSE =</a:t>
            </a:r>
            <a:r>
              <a:rPr lang="tr" sz="2400">
                <a:latin typeface="Times New Roman"/>
                <a:ea typeface="Times New Roman"/>
                <a:cs typeface="Times New Roman"/>
                <a:sym typeface="Times New Roman"/>
              </a:rPr>
              <a:t>1.37</a:t>
            </a:r>
            <a:endParaRPr sz="2400">
              <a:solidFill>
                <a:schemeClr val="dk2"/>
              </a:solidFill>
              <a:latin typeface="Times New Roman"/>
              <a:ea typeface="Times New Roman"/>
              <a:cs typeface="Times New Roman"/>
              <a:sym typeface="Times New Roman"/>
            </a:endParaRPr>
          </a:p>
          <a:p>
            <a:pPr marL="0" lvl="0" indent="0" algn="l" rtl="0">
              <a:lnSpc>
                <a:spcPct val="95000"/>
              </a:lnSpc>
              <a:spcBef>
                <a:spcPts val="1200"/>
              </a:spcBef>
              <a:spcAft>
                <a:spcPts val="1200"/>
              </a:spcAft>
              <a:buNone/>
            </a:pPr>
            <a:r>
              <a:rPr lang="tr" sz="2410">
                <a:solidFill>
                  <a:schemeClr val="dk2"/>
                </a:solidFill>
                <a:latin typeface="Times New Roman"/>
                <a:ea typeface="Times New Roman"/>
                <a:cs typeface="Times New Roman"/>
                <a:sym typeface="Times New Roman"/>
              </a:rPr>
              <a:t>:</a:t>
            </a:r>
            <a:endParaRPr sz="2410">
              <a:solidFill>
                <a:schemeClr val="dk2"/>
              </a:solidFill>
              <a:latin typeface="Times New Roman"/>
              <a:ea typeface="Times New Roman"/>
              <a:cs typeface="Times New Roman"/>
              <a:sym typeface="Times New Roman"/>
            </a:endParaRPr>
          </a:p>
        </p:txBody>
      </p:sp>
      <p:pic>
        <p:nvPicPr>
          <p:cNvPr id="341" name="Google Shape;341;p21"/>
          <p:cNvPicPr preferRelativeResize="0"/>
          <p:nvPr/>
        </p:nvPicPr>
        <p:blipFill>
          <a:blip r:embed="rId3">
            <a:alphaModFix/>
          </a:blip>
          <a:stretch>
            <a:fillRect/>
          </a:stretch>
        </p:blipFill>
        <p:spPr>
          <a:xfrm>
            <a:off x="272025" y="1678238"/>
            <a:ext cx="4231248" cy="3171350"/>
          </a:xfrm>
          <a:prstGeom prst="rect">
            <a:avLst/>
          </a:prstGeom>
          <a:noFill/>
          <a:ln>
            <a:noFill/>
          </a:ln>
        </p:spPr>
      </p:pic>
      <p:pic>
        <p:nvPicPr>
          <p:cNvPr id="342" name="Google Shape;342;p21"/>
          <p:cNvPicPr preferRelativeResize="0"/>
          <p:nvPr/>
        </p:nvPicPr>
        <p:blipFill>
          <a:blip r:embed="rId4">
            <a:alphaModFix/>
          </a:blip>
          <a:stretch>
            <a:fillRect/>
          </a:stretch>
        </p:blipFill>
        <p:spPr>
          <a:xfrm>
            <a:off x="5004300" y="1860875"/>
            <a:ext cx="3874500" cy="2901727"/>
          </a:xfrm>
          <a:prstGeom prst="rect">
            <a:avLst/>
          </a:prstGeom>
          <a:noFill/>
          <a:ln>
            <a:noFill/>
          </a:ln>
        </p:spPr>
      </p:pic>
      <p:sp>
        <p:nvSpPr>
          <p:cNvPr id="343" name="Google Shape;343;p21"/>
          <p:cNvSpPr txBox="1"/>
          <p:nvPr/>
        </p:nvSpPr>
        <p:spPr>
          <a:xfrm>
            <a:off x="3164400" y="46541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tr">
                <a:latin typeface="Times New Roman"/>
                <a:ea typeface="Times New Roman"/>
                <a:cs typeface="Times New Roman"/>
                <a:sym typeface="Times New Roman"/>
              </a:rPr>
              <a:t>Distribution of estimated points.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Ekran Gösterisi (16:9)</PresentationFormat>
  <Paragraphs>118</Paragraphs>
  <Slides>32</Slides>
  <Notes>32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32</vt:i4>
      </vt:variant>
    </vt:vector>
  </HeadingPairs>
  <TitlesOfParts>
    <vt:vector size="37" baseType="lpstr">
      <vt:lpstr>Times New Roman</vt:lpstr>
      <vt:lpstr>Maven Pro</vt:lpstr>
      <vt:lpstr>Arial</vt:lpstr>
      <vt:lpstr>Nunito</vt:lpstr>
      <vt:lpstr>Momentum</vt:lpstr>
      <vt:lpstr>Emitter Localization </vt:lpstr>
      <vt:lpstr>Background Information </vt:lpstr>
      <vt:lpstr>Interface of Program</vt:lpstr>
      <vt:lpstr>Interface of Program</vt:lpstr>
      <vt:lpstr>Interface of Program</vt:lpstr>
      <vt:lpstr>The Effect of the Number of Sensors</vt:lpstr>
      <vt:lpstr>The Effect of the Number of Sensors</vt:lpstr>
      <vt:lpstr>The Effect of the Number of Sensors</vt:lpstr>
      <vt:lpstr>The Effect of the Number of Sensors</vt:lpstr>
      <vt:lpstr>The Effect of the Number of Sensors</vt:lpstr>
      <vt:lpstr>The Effect of the Number of Sensors</vt:lpstr>
      <vt:lpstr>PowerPoint Sunusu</vt:lpstr>
      <vt:lpstr> Effect of  the sensors distribution on location accuracy </vt:lpstr>
      <vt:lpstr> Effect of  the sensors distribution on location accuracy </vt:lpstr>
      <vt:lpstr> Effect of  the sensors distribution on location accuracy </vt:lpstr>
      <vt:lpstr> Effect of  the sensors distribution on location accuracy </vt:lpstr>
      <vt:lpstr> Effect of  the sensors distribution on location accuracy </vt:lpstr>
      <vt:lpstr> Effect of  the sensors distribution on location accuracy </vt:lpstr>
      <vt:lpstr> Effect of  the sensors distribution on location accuracy </vt:lpstr>
      <vt:lpstr> Effect of  the sensors distribution on location accuracy </vt:lpstr>
      <vt:lpstr>The Effect of the SNR Value</vt:lpstr>
      <vt:lpstr>The Effect of the SNR Value</vt:lpstr>
      <vt:lpstr>The Effect of the SNR Value</vt:lpstr>
      <vt:lpstr>The Effect of the SNR Value</vt:lpstr>
      <vt:lpstr>The Effect of the SNR Value</vt:lpstr>
      <vt:lpstr>The Effect of the SNR Value</vt:lpstr>
      <vt:lpstr>The Effect of the SNR Value</vt:lpstr>
      <vt:lpstr>The Effect of the SNR Value</vt:lpstr>
      <vt:lpstr>3D Model</vt:lpstr>
      <vt:lpstr>3D Model</vt:lpstr>
      <vt:lpstr>3D Model</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Emitter Localization </dc:title>
  <cp:lastModifiedBy>Bahadır Yanık</cp:lastModifiedBy>
  <cp:revision>1</cp:revision>
  <dcterms:modified xsi:type="dcterms:W3CDTF">2023-12-26T19:23:21Z</dcterms:modified>
</cp:coreProperties>
</file>