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8" r:id="rId5"/>
    <p:sldId id="320" r:id="rId6"/>
    <p:sldId id="318" r:id="rId7"/>
    <p:sldId id="319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L Goode" initials="MLG" lastIdx="12" clrIdx="0">
    <p:extLst>
      <p:ext uri="{19B8F6BF-5375-455C-9EA6-DF929625EA0E}">
        <p15:presenceInfo xmlns:p15="http://schemas.microsoft.com/office/powerpoint/2012/main" userId="S-1-5-21-3013702657-1617284395-3241962471-2534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D44500"/>
    <a:srgbClr val="6F777D"/>
    <a:srgbClr val="E8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14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5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6435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71800" cy="46643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8"/>
            <a:ext cx="2971800" cy="46643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5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6435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97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8"/>
            <a:ext cx="2971800" cy="46643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980234" y="6325460"/>
            <a:ext cx="754565" cy="365125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20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6091706" y="0"/>
            <a:ext cx="6100293" cy="6858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aseline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/>
              <a:t>Drag photo here or click image icon to select a photo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181601"/>
            <a:ext cx="5060092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chemeClr val="bg1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567346"/>
            <a:ext cx="5060092" cy="6507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bg1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Presenter’s Title</a:t>
            </a:r>
          </a:p>
        </p:txBody>
      </p:sp>
      <p:pic>
        <p:nvPicPr>
          <p:cNvPr id="18" name="Syracuse University logo" descr="Official Syracuse University identity wordmark" title="Syracuse University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7" y="561560"/>
            <a:ext cx="2550368" cy="384302"/>
          </a:xfrm>
          <a:prstGeom prst="rect">
            <a:avLst/>
          </a:prstGeom>
        </p:spPr>
      </p:pic>
      <p:sp>
        <p:nvSpPr>
          <p:cNvPr id="7" name="Syracuse University Division Name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914400"/>
            <a:ext cx="5060092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6369449"/>
            <a:ext cx="5060092" cy="250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 baseline="0">
                <a:solidFill>
                  <a:schemeClr val="bg1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562234" y="6196912"/>
            <a:ext cx="49056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, if applicable"/>
          <p:cNvSpPr>
            <a:spLocks noGrp="1"/>
          </p:cNvSpPr>
          <p:nvPr>
            <p:ph sz="quarter" idx="16" hasCustomPrompt="1"/>
          </p:nvPr>
        </p:nvSpPr>
        <p:spPr>
          <a:xfrm>
            <a:off x="457200" y="1093152"/>
            <a:ext cx="10438818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3E3D3C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subtitle, if applicable</a:t>
            </a:r>
          </a:p>
        </p:txBody>
      </p:sp>
      <p:sp>
        <p:nvSpPr>
          <p:cNvPr id="12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876680"/>
            <a:ext cx="10438818" cy="3781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6" name="Division Name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6882040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"/>
            <a:ext cx="6096000" cy="6196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/>
              <a:t>Drag photo here or click image icon to select a photo</a:t>
            </a:r>
          </a:p>
        </p:txBody>
      </p:sp>
      <p:pic>
        <p:nvPicPr>
          <p:cNvPr id="19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0" name="Division, if applicable"/>
          <p:cNvSpPr>
            <a:spLocks noGrp="1"/>
          </p:cNvSpPr>
          <p:nvPr>
            <p:ph type="body" sz="quarter" idx="15" hasCustomPrompt="1"/>
          </p:nvPr>
        </p:nvSpPr>
        <p:spPr>
          <a:xfrm>
            <a:off x="1988966" y="6335892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12192000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10438818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8" name="Division, if applicable"/>
          <p:cNvSpPr>
            <a:spLocks noGrp="1"/>
          </p:cNvSpPr>
          <p:nvPr>
            <p:ph type="body" sz="quarter" idx="15" hasCustomPrompt="1"/>
          </p:nvPr>
        </p:nvSpPr>
        <p:spPr>
          <a:xfrm>
            <a:off x="1988966" y="6335892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, if applicable"/>
          <p:cNvSpPr>
            <a:spLocks noGrp="1"/>
          </p:cNvSpPr>
          <p:nvPr>
            <p:ph sz="quarter" idx="17" hasCustomPrompt="1"/>
          </p:nvPr>
        </p:nvSpPr>
        <p:spPr>
          <a:xfrm>
            <a:off x="457200" y="1093152"/>
            <a:ext cx="5401434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3E3D3C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subtitle, if applicable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1844691"/>
            <a:ext cx="5401434" cy="351223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14401"/>
            <a:ext cx="6096000" cy="5282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/>
              <a:t>Drag photo here or click image icon to select a photo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4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, if applicable"/>
          <p:cNvSpPr>
            <a:spLocks noGrp="1"/>
          </p:cNvSpPr>
          <p:nvPr>
            <p:ph sz="quarter" idx="17" hasCustomPrompt="1"/>
          </p:nvPr>
        </p:nvSpPr>
        <p:spPr>
          <a:xfrm>
            <a:off x="457200" y="1093152"/>
            <a:ext cx="5401434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3E3D3C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subtitle, if applicable</a:t>
            </a:r>
          </a:p>
        </p:txBody>
      </p:sp>
      <p:sp>
        <p:nvSpPr>
          <p:cNvPr id="18" name="Bullet List text"/>
          <p:cNvSpPr>
            <a:spLocks noGrp="1"/>
          </p:cNvSpPr>
          <p:nvPr>
            <p:ph type="body" sz="quarter" idx="18"/>
          </p:nvPr>
        </p:nvSpPr>
        <p:spPr>
          <a:xfrm>
            <a:off x="468931" y="1816100"/>
            <a:ext cx="11265868" cy="351223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Font typeface="Arial" charset="0"/>
              <a:buNone/>
              <a:defRPr sz="360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aseline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1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ange color field [design object]"/>
          <p:cNvSpPr/>
          <p:nvPr userDrawn="1"/>
        </p:nvSpPr>
        <p:spPr>
          <a:xfrm>
            <a:off x="8645302" y="0"/>
            <a:ext cx="3546699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645302" cy="619691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Drag photo here or click image icon to select a photo</a:t>
            </a:r>
          </a:p>
        </p:txBody>
      </p:sp>
      <p:pic>
        <p:nvPicPr>
          <p:cNvPr id="22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chemeClr val="bg1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/>
              <a:t>Click to add text </a:t>
            </a:r>
            <a:endParaRPr lang="en-US"/>
          </a:p>
        </p:txBody>
      </p:sp>
      <p:sp>
        <p:nvSpPr>
          <p:cNvPr id="16" name="Division Name, if applicable"/>
          <p:cNvSpPr>
            <a:spLocks noGrp="1"/>
          </p:cNvSpPr>
          <p:nvPr>
            <p:ph type="body" sz="quarter" idx="20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add Division or Department Name,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457201" y="1806575"/>
            <a:ext cx="11277600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/>
              <a:t>Click to add table</a:t>
            </a:r>
          </a:p>
        </p:txBody>
      </p:sp>
      <p:pic>
        <p:nvPicPr>
          <p:cNvPr id="9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8" name="Division Name, if applicable"/>
          <p:cNvSpPr>
            <a:spLocks noGrp="1"/>
          </p:cNvSpPr>
          <p:nvPr>
            <p:ph type="body" sz="quarter" idx="20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add Division or Department Name, if applicable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8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58" r:id="rId3"/>
    <p:sldLayoutId id="2147483661" r:id="rId4"/>
    <p:sldLayoutId id="2147483667" r:id="rId5"/>
    <p:sldLayoutId id="2147483668" r:id="rId6"/>
    <p:sldLayoutId id="2147483663" r:id="rId7"/>
    <p:sldLayoutId id="2147483669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ixabay.com/es/gonzo-logotipo-periodismo-pu%C3%B1o-3303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>
          <a:xfrm>
            <a:off x="413569" y="2004382"/>
            <a:ext cx="5382491" cy="1040032"/>
          </a:xfrm>
        </p:spPr>
        <p:txBody>
          <a:bodyPr/>
          <a:lstStyle/>
          <a:p>
            <a:pPr algn="ctr"/>
            <a:r>
              <a:rPr lang="en-US" sz="5400" b="1" dirty="0">
                <a:latin typeface="Sherman Serif Book" pitchFamily="50" charset="0"/>
                <a:ea typeface="Sherman Serif Book" pitchFamily="50" charset="0"/>
              </a:rPr>
              <a:t>Data Science </a:t>
            </a:r>
            <a:r>
              <a:rPr lang="en-US" b="1" dirty="0">
                <a:latin typeface="Sherman Serif Book" pitchFamily="50" charset="0"/>
                <a:ea typeface="Sherman Serif Book" pitchFamily="50" charset="0"/>
              </a:rPr>
              <a:t>Portfolio Milestone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5933208"/>
            <a:ext cx="5060092" cy="284867"/>
          </a:xfrm>
        </p:spPr>
        <p:txBody>
          <a:bodyPr/>
          <a:lstStyle/>
          <a:p>
            <a:r>
              <a:rPr lang="en-US" dirty="0"/>
              <a:t>Sahil Nanavaty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64877" y="69960"/>
            <a:ext cx="763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Sherman Sans Book" pitchFamily="50" charset="0"/>
                <a:ea typeface="Sherman Sans Book" pitchFamily="50" charset="0"/>
              </a:rPr>
              <a:t>Images are for illustrative purposes only.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A95A0B2-243A-602C-7BCF-454429F7FC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6641" r="16641"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054096-8F35-DAD1-F82C-D771997FB7C6}"/>
              </a:ext>
            </a:extLst>
          </p:cNvPr>
          <p:cNvSpPr txBox="1"/>
          <p:nvPr/>
        </p:nvSpPr>
        <p:spPr>
          <a:xfrm>
            <a:off x="457200" y="6218075"/>
            <a:ext cx="2774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Sherman Serif Book" pitchFamily="50" charset="0"/>
                <a:ea typeface="Sherman Serif Book" pitchFamily="50" charset="0"/>
              </a:rPr>
              <a:t>M.S. in Applied Data Science</a:t>
            </a:r>
            <a:endParaRPr lang="en-US" sz="11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736 – Movie Recommendation System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2716649"/>
            <a:ext cx="11189368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The rise of streaming services has transformed how audiences select movies, shifting from word-of-mouth to navigating numerous options across platforms.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To improve user engagement, I contributed to a movie recommendation project that tailored selections to individual preferences using predictive analytics.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Implemented various machine learning models: Naive Bayes for large datasets, SVM for text classification, and clustering algorithms for segmenting user preferences.</a:t>
            </a:r>
          </a:p>
        </p:txBody>
      </p:sp>
      <p:pic>
        <p:nvPicPr>
          <p:cNvPr id="6164" name="Picture 20" descr="Best Budget Streaming Services">
            <a:extLst>
              <a:ext uri="{FF2B5EF4-FFF2-40B4-BE49-F238E27FC236}">
                <a16:creationId xmlns:a16="http://schemas.microsoft.com/office/drawing/2014/main" id="{05917983-03EE-7CF4-5478-CAE37640D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1" b="7659"/>
          <a:stretch/>
        </p:blipFill>
        <p:spPr bwMode="auto">
          <a:xfrm>
            <a:off x="908384" y="655142"/>
            <a:ext cx="10287000" cy="20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364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736 – Movie Recommendation System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1361767"/>
            <a:ext cx="11189368" cy="206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Utilized natural language processing techniques like TF-IDF vectorization to preprocess vast datasets of movie descriptions and reviews.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The project generated </a:t>
            </a:r>
            <a:r>
              <a:rPr lang="en-US" altLang="en-US" sz="2400" b="1" dirty="0">
                <a:latin typeface="Sherman Sans Book"/>
              </a:rPr>
              <a:t>actionable insights, enhancing the movie recommendation process and user engagement</a:t>
            </a:r>
            <a:r>
              <a:rPr lang="en-US" altLang="en-US" sz="2400" dirty="0">
                <a:latin typeface="Sherman Sans Book"/>
              </a:rPr>
              <a:t>, showcasing my proficiency in data science methodologies and predictive analytics.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CA281-AE9A-B908-BA52-7779EA6D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88" y="3236495"/>
            <a:ext cx="3760212" cy="2802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AD9DED-639A-EDF9-EB43-347F7C3F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50563"/>
            <a:ext cx="4354111" cy="22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236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719 – Disney Movie Success Story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3308310"/>
            <a:ext cx="11189368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Analyzed historical box office data from Disney movies to identify trends and patterns that influence box office success.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latin typeface="Sherman Sans Book"/>
              </a:rPr>
              <a:t>Employed R for data cleansing and preparation</a:t>
            </a:r>
            <a:r>
              <a:rPr lang="en-US" altLang="en-US" sz="2400" dirty="0">
                <a:latin typeface="Sherman Sans Book"/>
              </a:rPr>
              <a:t>, ensuring accuracy and reliability, and developed multiple visualizations using R plots.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Sherman Sans Book"/>
              </a:rPr>
              <a:t>Enhanced visualizations with Adobe Illustrator to combine data plots, design elements, and contextual cues into a coherent artifact.</a:t>
            </a:r>
          </a:p>
        </p:txBody>
      </p:sp>
      <p:pic>
        <p:nvPicPr>
          <p:cNvPr id="7176" name="Picture 8" descr="Disney Logo Backgrounds, 53% OFF | grupofiltrantes.com.mx">
            <a:extLst>
              <a:ext uri="{FF2B5EF4-FFF2-40B4-BE49-F238E27FC236}">
                <a16:creationId xmlns:a16="http://schemas.microsoft.com/office/drawing/2014/main" id="{30D460FA-68B4-F7E7-520E-E7ED1C43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47" y="350190"/>
            <a:ext cx="4437306" cy="39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710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719 – Disney Movie Success Story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1308745"/>
            <a:ext cx="111893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Showcased skills in </a:t>
            </a:r>
            <a:r>
              <a:rPr lang="en-US" altLang="en-US" sz="2400" b="1" dirty="0">
                <a:latin typeface="Sherman Sans Book"/>
              </a:rPr>
              <a:t>using data visualization tools to communicate complex insights</a:t>
            </a:r>
            <a:r>
              <a:rPr lang="en-US" altLang="en-US" sz="2400" dirty="0">
                <a:latin typeface="Sherman Sans Book"/>
              </a:rPr>
              <a:t> effectively, minimizing viewer cognitive overload, and supporting data-driven business decisions.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E8E867-33B7-CBFD-AE0B-2F93ABCFB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39375"/>
              </p:ext>
            </p:extLst>
          </p:nvPr>
        </p:nvGraphicFramePr>
        <p:xfrm>
          <a:off x="4081973" y="2509074"/>
          <a:ext cx="4028054" cy="355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6133985" imgH="5419453" progId="Acrobat.Document.DC">
                  <p:embed/>
                </p:oleObj>
              </mc:Choice>
              <mc:Fallback>
                <p:oleObj name="Acrobat Document" r:id="rId3" imgW="6133985" imgH="541945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1973" y="2509074"/>
                        <a:ext cx="4028054" cy="3558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88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7CEDB-4E52-EF46-B9B5-8808E0349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A4F494-FEF8-BF40-AD01-7436648A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5380B-09B7-9848-853E-51E2926FEA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73566"/>
            <a:ext cx="11277600" cy="1552320"/>
          </a:xfrm>
        </p:spPr>
        <p:txBody>
          <a:bodyPr/>
          <a:lstStyle/>
          <a:p>
            <a:r>
              <a:rPr lang="en-US" sz="3200" dirty="0"/>
              <a:t>During my Master of Science in Applied Data Science at Syracuse University, I engaged in diverse projects that enhanced my practical skills and solidified my theoretical knowledge.</a:t>
            </a:r>
          </a:p>
          <a:p>
            <a:endParaRPr lang="en-US" sz="3200" dirty="0"/>
          </a:p>
          <a:p>
            <a:r>
              <a:rPr lang="en-US" sz="3200" dirty="0"/>
              <a:t>The projects highlighted in this presentation directly reflect abilities specified in the program learning outcomes.</a:t>
            </a:r>
          </a:p>
          <a:p>
            <a:endParaRPr lang="en-US" sz="32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210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C8C4-ABD0-3D4D-85AB-D919FBC973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83FE95-ED83-E64B-89BA-0BD1C8CB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Learning Outcomes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6245F-CB68-CE4A-9AD4-1FC762BFD4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164202"/>
            <a:ext cx="10924162" cy="4529595"/>
          </a:xfrm>
        </p:spPr>
        <p:txBody>
          <a:bodyPr lIns="91440" tIns="45720" rIns="91440" bIns="45720" anchor="t">
            <a:normAutofit lnSpcReduction="1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Sherman Sans Book"/>
              </a:rPr>
              <a:t>Collect, store, and access data by identifying and leveraging applicable technologies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Sherman Sans Book"/>
              </a:rPr>
              <a:t>Create actionable insight across a range of contexts (e.g. societal, business, political), using data and the full data science life cycle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Sherman Sans Book"/>
              </a:rPr>
              <a:t>Apply visualization and predictive models to help generate actionable insight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Sherman Sans Book"/>
              </a:rPr>
              <a:t>Use programming languages such as R and Python to support the generation of actionable insight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Sherman Sans Book"/>
              </a:rPr>
              <a:t>Communicate insights gained via visualization and analytics to a broad range of audiences (including project sponsors and technical team leads)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Sherman Sans Book"/>
              </a:rPr>
              <a:t>Apply ethics in the development, use and evaluation of data and predictive models (e.g., fairness, bias, transparency, privacy)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816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687 - Steam Player Count Analysis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2846336"/>
            <a:ext cx="11189368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 Analyzed Steam player count data to understand PC gaming market trends, focusing on game popularity, average and peak player counts, and monthly gains/losses.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 Aimed to determine optimal times of the year for game releases or updates for strategic marketing and publishing decisions.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 </a:t>
            </a:r>
            <a:r>
              <a:rPr lang="en-US" altLang="en-US" sz="2400" b="1" dirty="0">
                <a:latin typeface="Sherman Sans Book"/>
              </a:rPr>
              <a:t>Used R to gather and organize extensive player data</a:t>
            </a:r>
            <a:r>
              <a:rPr lang="en-US" altLang="en-US" sz="2400" dirty="0">
                <a:latin typeface="Sherman Sans Book"/>
              </a:rPr>
              <a:t> from Kaggle, ensuring a robust dataset.</a:t>
            </a:r>
          </a:p>
        </p:txBody>
      </p:sp>
      <p:pic>
        <p:nvPicPr>
          <p:cNvPr id="1032" name="Picture 8" descr="Steam logo png, Steam icon transparent png 20975555 PNG">
            <a:extLst>
              <a:ext uri="{FF2B5EF4-FFF2-40B4-BE49-F238E27FC236}">
                <a16:creationId xmlns:a16="http://schemas.microsoft.com/office/drawing/2014/main" id="{761A62EC-A049-B558-A6BB-98B23669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68" y="-238724"/>
            <a:ext cx="4367463" cy="43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018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687 - Steam Player Count Analysis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1477462"/>
            <a:ext cx="11189368" cy="169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 Applied statistical techniques to identify patterns in player engagement and developed RStudio scripts to automate data processing and analysis.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 Demonstrated skills in managing large datasets, identifying business problems, and deriving </a:t>
            </a:r>
            <a:r>
              <a:rPr lang="en-US" altLang="en-US" sz="2400" b="1" dirty="0">
                <a:latin typeface="Sherman Sans Book"/>
              </a:rPr>
              <a:t>actionable insights </a:t>
            </a:r>
            <a:r>
              <a:rPr lang="en-US" altLang="en-US" sz="2400" dirty="0">
                <a:latin typeface="Sherman Sans Book"/>
              </a:rPr>
              <a:t>for data-driven decision-making.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AF541-A077-C6F6-3036-85BC6249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93" y="3765899"/>
            <a:ext cx="2772621" cy="2191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87370-B9A3-93A7-935A-4CD254B47A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08" y="3429000"/>
            <a:ext cx="4024291" cy="2528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867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659 – DataQuest Account Administration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199" y="2484864"/>
            <a:ext cx="11189368" cy="29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Designed and implemented a database for </a:t>
            </a:r>
            <a:r>
              <a:rPr lang="en-US" altLang="en-US" sz="2400" b="1" dirty="0">
                <a:latin typeface="Sherman Sans Book"/>
              </a:rPr>
              <a:t>storing and managing membership data</a:t>
            </a:r>
            <a:r>
              <a:rPr lang="en-US" altLang="en-US" sz="2400" dirty="0">
                <a:latin typeface="Sherman Sans Book"/>
              </a:rPr>
              <a:t> in the fictional MMO game DataQuest, focusing on user accounts, characters, and guild memberships.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Defined stakeholders and business rules, developing conceptual and logical data models to support database operations.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Created SQL DDL scripts for tables with primary keys, unique constraints, and foreign key constraints, ensuring data integrity and scalability through normalization.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999BBB-96B7-BA21-6701-FCD7E51E66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62844"/>
          <a:stretch/>
        </p:blipFill>
        <p:spPr bwMode="auto">
          <a:xfrm rot="16200000">
            <a:off x="3060156" y="1237809"/>
            <a:ext cx="1612265" cy="1026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7D05E-B025-777E-C1B2-8571E89239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40" t="47357" r="23621" b="1"/>
          <a:stretch/>
        </p:blipFill>
        <p:spPr bwMode="auto">
          <a:xfrm rot="16200000">
            <a:off x="7938999" y="1211391"/>
            <a:ext cx="1017905" cy="1271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1AFAC-2CC3-701A-6D27-F0FB6A78AFD8}"/>
              </a:ext>
            </a:extLst>
          </p:cNvPr>
          <p:cNvSpPr txBox="1"/>
          <p:nvPr/>
        </p:nvSpPr>
        <p:spPr>
          <a:xfrm>
            <a:off x="4226193" y="1238080"/>
            <a:ext cx="3651381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effectLst/>
                <a:latin typeface="Colonna MT" panose="04020805060202030203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DataQuest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861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659 – DataQuest Account Administration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1458020"/>
            <a:ext cx="11189368" cy="206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Populated the database with realistic data and developed complex SQL queries and views for actionable insights into player behavior and system usage.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latin typeface="Sherman Sans Book"/>
              </a:rPr>
              <a:t>Ensured ethical design</a:t>
            </a:r>
            <a:r>
              <a:rPr lang="en-US" altLang="en-US" sz="2400" dirty="0">
                <a:latin typeface="Sherman Sans Book"/>
              </a:rPr>
              <a:t> with strict access controls and compliance with data privacy regulations, while optimizing query performance and scalability through indexing and refinement.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25B7C-24F9-DB18-3A76-371CE117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45" y="3530863"/>
            <a:ext cx="5621277" cy="23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89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651 - Loan Analysis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2484864"/>
            <a:ext cx="11189368" cy="330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Analyzed factors influencing customer loan decisions using Logit and Probit regression analyses, focusing on attributes like monthly average spending, education, family, and income.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Found that certificate of deposit ownership increases loan likelihood, while credit card ownership decreases it.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Explored interaction effects, revealing that higher education combined with a larger family size decreases loan likelihood, while higher spending alongside higher income increases it.</a:t>
            </a:r>
          </a:p>
        </p:txBody>
      </p:sp>
      <p:pic>
        <p:nvPicPr>
          <p:cNvPr id="5128" name="Picture 8" descr="7,746 Personal Loan Icon Images, Stock Photos, 3D objects, &amp; Vectors |  Shutterstock">
            <a:extLst>
              <a:ext uri="{FF2B5EF4-FFF2-40B4-BE49-F238E27FC236}">
                <a16:creationId xmlns:a16="http://schemas.microsoft.com/office/drawing/2014/main" id="{3A83E170-94F3-F5AA-AFFC-B7B9D0D51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2"/>
          <a:stretch/>
        </p:blipFill>
        <p:spPr bwMode="auto">
          <a:xfrm>
            <a:off x="3743386" y="940369"/>
            <a:ext cx="4616994" cy="15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322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8A2E0-6EB8-D742-A482-4DC0CA7D0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77605-5D9E-3B41-B4FB-6CEDB45E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651 - Loan Analysis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A98EF30-363C-E5D3-6F9A-4F0792A6F18F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200" y="1398146"/>
            <a:ext cx="11189368" cy="243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Developed a final model highlighting significant variables and conducted a neural network analysis, showing that monthly spending and income had the most substantial impact on loan decisions.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Sherman Sans Book"/>
              </a:rPr>
              <a:t>Leveraged Microsoft Excel for statistical analysis and sensitivity testing, providing </a:t>
            </a:r>
            <a:r>
              <a:rPr lang="en-US" altLang="en-US" sz="2400" b="1" dirty="0">
                <a:latin typeface="Sherman Sans Book"/>
              </a:rPr>
              <a:t>actionable, data-driven insights to aid financial institutions</a:t>
            </a:r>
            <a:r>
              <a:rPr lang="en-US" altLang="en-US" sz="2400" dirty="0">
                <a:latin typeface="Sherman Sans Book"/>
              </a:rPr>
              <a:t> in making informed loan decisions.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3AAE7-3965-0D86-478A-49C6E25B7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40" y="3982897"/>
            <a:ext cx="2739386" cy="2111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90E71-3030-51BB-B89D-71F6654FE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90" y="3982897"/>
            <a:ext cx="2758778" cy="2111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8CCDD2-159A-D79B-995D-548AA4DCD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767" y="4814966"/>
            <a:ext cx="4299909" cy="12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8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contemporary_widescreen_sherman_template" id="{D0AEB385-A3DB-6B4E-AE24-B928EB54E0A4}" vid="{5EA8934D-A3DA-174A-BCA8-702608EE01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54A0F8A186D04D8C27DE71802C937D" ma:contentTypeVersion="12" ma:contentTypeDescription="Create a new document." ma:contentTypeScope="" ma:versionID="7dcf400551f3d988ff02b5e00ca3f46c">
  <xsd:schema xmlns:xsd="http://www.w3.org/2001/XMLSchema" xmlns:xs="http://www.w3.org/2001/XMLSchema" xmlns:p="http://schemas.microsoft.com/office/2006/metadata/properties" xmlns:ns2="72d78c41-8e91-40de-8102-2057a6e81a48" xmlns:ns3="73182966-727e-45ce-9c91-2c19134657b7" targetNamespace="http://schemas.microsoft.com/office/2006/metadata/properties" ma:root="true" ma:fieldsID="2a7aa36a92a4893608acb41ad0090db2" ns2:_="" ns3:_="">
    <xsd:import namespace="72d78c41-8e91-40de-8102-2057a6e81a48"/>
    <xsd:import namespace="73182966-727e-45ce-9c91-2c1913465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78c41-8e91-40de-8102-2057a6e81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82966-727e-45ce-9c91-2c1913465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3182966-727e-45ce-9c91-2c19134657b7">
      <UserInfo>
        <DisplayName>Patrick Charles Lee</DisplayName>
        <AccountId>17</AccountId>
        <AccountType/>
      </UserInfo>
      <UserInfo>
        <DisplayName>Melissa Davies</DisplayName>
        <AccountId>183</AccountId>
        <AccountType/>
      </UserInfo>
      <UserInfo>
        <DisplayName>Katie Brody</DisplayName>
        <AccountId>184</AccountId>
        <AccountType/>
      </UserInfo>
      <UserInfo>
        <DisplayName>Alena Anthony</DisplayName>
        <AccountId>185</AccountId>
        <AccountType/>
      </UserInfo>
      <UserInfo>
        <DisplayName>LeeAnne Lane</DisplayName>
        <AccountId>186</AccountId>
        <AccountType/>
      </UserInfo>
      <UserInfo>
        <DisplayName>Rachel Evans</DisplayName>
        <AccountId>65</AccountId>
        <AccountType/>
      </UserInfo>
      <UserInfo>
        <DisplayName>Bianca A Newton</DisplayName>
        <AccountId>12</AccountId>
        <AccountType/>
      </UserInfo>
      <UserInfo>
        <DisplayName>Jasmine I Holmes</DisplayName>
        <AccountId>187</AccountId>
        <AccountType/>
      </UserInfo>
      <UserInfo>
        <DisplayName>Danqing Huo</DisplayName>
        <AccountId>188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9703C-F131-4F12-A6B6-23E3DDEE5DFF}">
  <ds:schemaRefs>
    <ds:schemaRef ds:uri="72d78c41-8e91-40de-8102-2057a6e81a48"/>
    <ds:schemaRef ds:uri="73182966-727e-45ce-9c91-2c19134657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10DAEC-23C6-438F-93DC-3C34E0B4362F}">
  <ds:schemaRefs>
    <ds:schemaRef ds:uri="72d78c41-8e91-40de-8102-2057a6e81a48"/>
    <ds:schemaRef ds:uri="73182966-727e-45ce-9c91-2c19134657b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9F8E3B-2E44-4FE9-B07D-E9BB4AC5E1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syracuse_contemporary_widescreen_sherman_template</Template>
  <TotalTime>99</TotalTime>
  <Words>825</Words>
  <Application>Microsoft Office PowerPoint</Application>
  <PresentationFormat>Widescreen</PresentationFormat>
  <Paragraphs>74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Colonna MT</vt:lpstr>
      <vt:lpstr>Sherman Sans Book</vt:lpstr>
      <vt:lpstr>Sherman Serif Book</vt:lpstr>
      <vt:lpstr>Trebuchet MS</vt:lpstr>
      <vt:lpstr>Office Theme</vt:lpstr>
      <vt:lpstr>Adobe Acrobat Document</vt:lpstr>
      <vt:lpstr>Data Science Portfolio Milestone</vt:lpstr>
      <vt:lpstr>Introduction</vt:lpstr>
      <vt:lpstr>Program Learning Outcomes</vt:lpstr>
      <vt:lpstr>IST 687 - Steam Player Count Analysis</vt:lpstr>
      <vt:lpstr>IST 687 - Steam Player Count Analysis</vt:lpstr>
      <vt:lpstr>IST 659 – DataQuest Account Administration</vt:lpstr>
      <vt:lpstr>IST 659 – DataQuest Account Administration</vt:lpstr>
      <vt:lpstr>SCM 651 - Loan Analysis</vt:lpstr>
      <vt:lpstr>SCM 651 - Loan Analysis</vt:lpstr>
      <vt:lpstr>IST 736 – Movie Recommendation System</vt:lpstr>
      <vt:lpstr>IST 736 – Movie Recommendation System</vt:lpstr>
      <vt:lpstr>IST 719 – Disney Movie Success Story</vt:lpstr>
      <vt:lpstr>IST 719 – Disney Movie Success Story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 the Presentation Title Slide</dc:title>
  <dc:creator>Cory Wallack</dc:creator>
  <cp:lastModifiedBy>Sahil Nanavaty</cp:lastModifiedBy>
  <cp:revision>515</cp:revision>
  <cp:lastPrinted>2019-05-13T18:20:55Z</cp:lastPrinted>
  <dcterms:created xsi:type="dcterms:W3CDTF">2018-09-24T15:19:51Z</dcterms:created>
  <dcterms:modified xsi:type="dcterms:W3CDTF">2024-06-16T02:32:45Z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0x0101008E54A0F8A186D04D8C27DE71802C937D</vt:lpwstr>
  </property>
</Properties>
</file>