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4"/>
  </p:notesMasterIdLst>
  <p:handoutMasterIdLst>
    <p:handoutMasterId r:id="rId75"/>
  </p:handoutMasterIdLst>
  <p:sldIdLst>
    <p:sldId id="318" r:id="rId2"/>
    <p:sldId id="256" r:id="rId3"/>
    <p:sldId id="333" r:id="rId4"/>
    <p:sldId id="503" r:id="rId5"/>
    <p:sldId id="536" r:id="rId6"/>
    <p:sldId id="537" r:id="rId7"/>
    <p:sldId id="553" r:id="rId8"/>
    <p:sldId id="554" r:id="rId9"/>
    <p:sldId id="508" r:id="rId10"/>
    <p:sldId id="555" r:id="rId11"/>
    <p:sldId id="416" r:id="rId12"/>
    <p:sldId id="409" r:id="rId13"/>
    <p:sldId id="360" r:id="rId14"/>
    <p:sldId id="433" r:id="rId15"/>
    <p:sldId id="434" r:id="rId16"/>
    <p:sldId id="425" r:id="rId17"/>
    <p:sldId id="414" r:id="rId18"/>
    <p:sldId id="411" r:id="rId19"/>
    <p:sldId id="363" r:id="rId20"/>
    <p:sldId id="364" r:id="rId21"/>
    <p:sldId id="262" r:id="rId22"/>
    <p:sldId id="340" r:id="rId23"/>
    <p:sldId id="341" r:id="rId24"/>
    <p:sldId id="403" r:id="rId25"/>
    <p:sldId id="438" r:id="rId26"/>
    <p:sldId id="367" r:id="rId27"/>
    <p:sldId id="344" r:id="rId28"/>
    <p:sldId id="343" r:id="rId29"/>
    <p:sldId id="510" r:id="rId30"/>
    <p:sldId id="521" r:id="rId31"/>
    <p:sldId id="439" r:id="rId32"/>
    <p:sldId id="347" r:id="rId33"/>
    <p:sldId id="270" r:id="rId34"/>
    <p:sldId id="351" r:id="rId35"/>
    <p:sldId id="440" r:id="rId36"/>
    <p:sldId id="369" r:id="rId37"/>
    <p:sldId id="371" r:id="rId38"/>
    <p:sldId id="282" r:id="rId39"/>
    <p:sldId id="348" r:id="rId40"/>
    <p:sldId id="349" r:id="rId41"/>
    <p:sldId id="442" r:id="rId42"/>
    <p:sldId id="441" r:id="rId43"/>
    <p:sldId id="443" r:id="rId44"/>
    <p:sldId id="273" r:id="rId45"/>
    <p:sldId id="356" r:id="rId46"/>
    <p:sldId id="404" r:id="rId47"/>
    <p:sldId id="378" r:id="rId48"/>
    <p:sldId id="458" r:id="rId49"/>
    <p:sldId id="386" r:id="rId50"/>
    <p:sldId id="504" r:id="rId51"/>
    <p:sldId id="387" r:id="rId52"/>
    <p:sldId id="460" r:id="rId53"/>
    <p:sldId id="389" r:id="rId54"/>
    <p:sldId id="436" r:id="rId55"/>
    <p:sldId id="428" r:id="rId56"/>
    <p:sldId id="429" r:id="rId57"/>
    <p:sldId id="402" r:id="rId58"/>
    <p:sldId id="390" r:id="rId59"/>
    <p:sldId id="506" r:id="rId60"/>
    <p:sldId id="507" r:id="rId61"/>
    <p:sldId id="405" r:id="rId62"/>
    <p:sldId id="505" r:id="rId63"/>
    <p:sldId id="392" r:id="rId64"/>
    <p:sldId id="517" r:id="rId65"/>
    <p:sldId id="522" r:id="rId66"/>
    <p:sldId id="556" r:id="rId67"/>
    <p:sldId id="523" r:id="rId68"/>
    <p:sldId id="524" r:id="rId69"/>
    <p:sldId id="525" r:id="rId70"/>
    <p:sldId id="509" r:id="rId71"/>
    <p:sldId id="511" r:id="rId72"/>
    <p:sldId id="437" r:id="rId7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7">
          <p15:clr>
            <a:srgbClr val="A4A3A4"/>
          </p15:clr>
        </p15:guide>
        <p15:guide id="2" pos="5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27795-241C-4CBE-8086-7347B0720BCC}" v="3" dt="2023-04-18T03:38:59.595"/>
    <p1510:client id="{167F5D71-08D1-4155-8A43-FECF951F6A69}" v="5" dt="2023-04-17T11:38:38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64" y="26"/>
      </p:cViewPr>
      <p:guideLst>
        <p:guide orient="horz" pos="797"/>
        <p:guide pos="5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5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ustomXml" Target="../customXml/item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83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 Toulouse" userId="9765b50f-23a1-4907-94b4-c4e531b3ea7c" providerId="ADAL" clId="{10D27795-241C-4CBE-8086-7347B0720BCC}"/>
    <pc:docChg chg="custSel modSld">
      <pc:chgData name="Michel Toulouse" userId="9765b50f-23a1-4907-94b4-c4e531b3ea7c" providerId="ADAL" clId="{10D27795-241C-4CBE-8086-7347B0720BCC}" dt="2023-04-18T03:44:57.732" v="412" actId="20577"/>
      <pc:docMkLst>
        <pc:docMk/>
      </pc:docMkLst>
      <pc:sldChg chg="modSp mod">
        <pc:chgData name="Michel Toulouse" userId="9765b50f-23a1-4907-94b4-c4e531b3ea7c" providerId="ADAL" clId="{10D27795-241C-4CBE-8086-7347B0720BCC}" dt="2023-04-18T03:44:57.732" v="412" actId="20577"/>
        <pc:sldMkLst>
          <pc:docMk/>
          <pc:sldMk cId="0" sldId="356"/>
        </pc:sldMkLst>
        <pc:spChg chg="mod">
          <ac:chgData name="Michel Toulouse" userId="9765b50f-23a1-4907-94b4-c4e531b3ea7c" providerId="ADAL" clId="{10D27795-241C-4CBE-8086-7347B0720BCC}" dt="2023-04-18T03:44:57.732" v="412" actId="20577"/>
          <ac:spMkLst>
            <pc:docMk/>
            <pc:sldMk cId="0" sldId="356"/>
            <ac:spMk id="89091" creationId="{ED0854E1-841F-09AA-1CC8-A0A932A05CF5}"/>
          </ac:spMkLst>
        </pc:spChg>
      </pc:sldChg>
      <pc:sldChg chg="modSp mod">
        <pc:chgData name="Michel Toulouse" userId="9765b50f-23a1-4907-94b4-c4e531b3ea7c" providerId="ADAL" clId="{10D27795-241C-4CBE-8086-7347B0720BCC}" dt="2023-04-18T03:38:59.595" v="364" actId="1076"/>
        <pc:sldMkLst>
          <pc:docMk/>
          <pc:sldMk cId="0" sldId="443"/>
        </pc:sldMkLst>
        <pc:spChg chg="mod">
          <ac:chgData name="Michel Toulouse" userId="9765b50f-23a1-4907-94b4-c4e531b3ea7c" providerId="ADAL" clId="{10D27795-241C-4CBE-8086-7347B0720BCC}" dt="2023-04-18T03:38:52.119" v="363" actId="20577"/>
          <ac:spMkLst>
            <pc:docMk/>
            <pc:sldMk cId="0" sldId="443"/>
            <ac:spMk id="83971" creationId="{C978B39E-BAF3-47B9-1B1B-453F0ADE0A17}"/>
          </ac:spMkLst>
        </pc:spChg>
        <pc:picChg chg="mod">
          <ac:chgData name="Michel Toulouse" userId="9765b50f-23a1-4907-94b4-c4e531b3ea7c" providerId="ADAL" clId="{10D27795-241C-4CBE-8086-7347B0720BCC}" dt="2023-04-18T03:38:59.595" v="364" actId="1076"/>
          <ac:picMkLst>
            <pc:docMk/>
            <pc:sldMk cId="0" sldId="443"/>
            <ac:picMk id="83972" creationId="{1425AFC7-A18D-A8E5-3A82-9E507EA6F6D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B43D8EAE-C090-98BE-E957-06E2550DC7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71" tIns="46584" rIns="93171" bIns="46584" numCol="1" anchor="ctr" anchorCtr="0" compatLnSpc="1">
            <a:prstTxWarp prst="textNoShape">
              <a:avLst/>
            </a:prstTxWarp>
          </a:bodyPr>
          <a:lstStyle>
            <a:lvl1pPr defTabSz="931863" eaLnBrk="0" hangingPunct="0">
              <a:defRPr sz="1300">
                <a:latin typeface="Helvetica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1A29EB24-2948-7265-C9DE-F696DB0F6ED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71" tIns="46584" rIns="93171" bIns="46584" numCol="1" anchor="ctr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300">
                <a:latin typeface="Helvetica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0D7499FD-5087-74E5-0A99-2A26CE9952F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71" tIns="46584" rIns="93171" bIns="46584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300">
                <a:latin typeface="Helvetica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0CDEAE1B-F87B-B4DC-825E-C77BB6B8FEA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71" tIns="46584" rIns="93171" bIns="46584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300">
                <a:latin typeface="Helvetica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87B0EA4-21A3-49DD-BEC8-2C812547E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00D0107-2FC4-0A8F-DDDF-D4D40C47C73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2" tIns="46581" rIns="93162" bIns="46581" numCol="1" anchor="ctr" anchorCtr="0" compatLnSpc="1">
            <a:prstTxWarp prst="textNoShape">
              <a:avLst/>
            </a:prstTxWarp>
          </a:bodyPr>
          <a:lstStyle>
            <a:lvl1pPr defTabSz="931863" eaLnBrk="0" hangingPunct="0">
              <a:defRPr sz="1300">
                <a:latin typeface="Times New Roman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6A28E0E-DC67-AE01-5A8F-570A4005D7F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2" tIns="46581" rIns="93162" bIns="46581" numCol="1" anchor="ctr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300">
                <a:latin typeface="Times New Roman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B4E9107-7277-460F-BDE0-8B80C5E2DD0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E4A5AEB-69A8-7155-F0AE-2101759D26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2" tIns="46581" rIns="93162" bIns="465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95A5BFD3-251F-E0F3-9BD7-B88C957FB1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2" tIns="46581" rIns="93162" bIns="46581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300">
                <a:latin typeface="Times New Roman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C9E9142-1C9C-83FB-7532-85F296F101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2" tIns="46581" rIns="93162" bIns="46581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300"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DF62080-7DE3-4BA2-BAF6-B03140C10C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5D409793-335D-7C55-4158-6400015166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2647F41-51FB-4C0E-9A7E-2F1CD833C2C5}" type="slidenum">
              <a:rPr lang="en-US" altLang="en-US" sz="1300" smtClean="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ABCD767-B662-0A45-7AAE-0724C6F88F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B2B6223-5EF5-657C-3EBB-175A0CBDD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D701338-F7B0-DC18-46AF-E28A6C83A0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82EFDF8-CF62-FF85-363D-0AAC49E1A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AF647DB9-0087-8D68-3760-475122C356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72BD088-F86E-4121-B19A-A74C49A2689C}" type="slidenum">
              <a:rPr lang="en-US" altLang="en-US" sz="1300" smtClean="0"/>
              <a:pPr>
                <a:spcBef>
                  <a:spcPct val="0"/>
                </a:spcBef>
              </a:pPr>
              <a:t>15</a:t>
            </a:fld>
            <a:endParaRPr lang="en-US" altLang="en-US" sz="13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B5356CC9-4173-909C-6C65-75F5B01746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5EE9BE8-B327-9370-D758-77B04CC23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C0A5233-0BC1-2532-8C6A-ACCBD3AE46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2F992E30-B3F5-8D25-A3CE-69E663A35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0F5EAAE-76BB-795F-CD06-96F19D40A2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B9C7389-9C43-A24D-2696-71451ADAA9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503EA05-4AD3-00ED-DF88-FB5397AFA1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9A1ED49-B777-4FA1-9902-8F6D922DA10E}" type="slidenum">
              <a:rPr lang="en-US" altLang="en-US" sz="1300" smtClean="0"/>
              <a:pPr>
                <a:spcBef>
                  <a:spcPct val="0"/>
                </a:spcBef>
              </a:pPr>
              <a:t>21</a:t>
            </a:fld>
            <a:endParaRPr lang="en-US" altLang="en-US" sz="13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18F92A7-9FF3-02C8-90F0-77BA700A72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51E44C44-ED45-A1A5-BFBB-128F59A744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3E8C9A29-17E2-F8AC-0BEA-455EFA3C14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DB48CCF-FD83-4A89-B28C-7CB1B0A995E0}" type="slidenum">
              <a:rPr lang="en-US" altLang="en-US" smtClean="0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3E9D002-EF73-E764-007D-D8B5A614D7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092B1CA-C4B5-70DF-6401-C069007B4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B76CAB99-972F-7E70-E320-136AF3E271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8B484EA-2749-411F-B1E6-98253410CCC5}" type="slidenum">
              <a:rPr lang="en-US" altLang="en-US" smtClean="0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7BEB221-CA3C-6F12-B3B0-B35701D51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0C23DCFC-FBFB-8813-80AD-21742B6994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F3CD2D5C-641D-0062-2DFA-79F8AB7EF2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A373CAF-A1C8-4FC1-8C84-F1D9CA7CBD6E}" type="slidenum">
              <a:rPr lang="en-US" altLang="en-US" smtClean="0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698C504-DFD1-F6C0-B2CD-7DF94B5213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2F7CAEF-8FC6-51F2-8F35-9734C45F6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F5C16D23-0194-CCA0-BFAC-2F8269A5C4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D0FC8F7F-0B6C-4F5E-84EC-DD9E2D2A298A}" type="slidenum">
              <a:rPr lang="en-US" altLang="en-US" smtClean="0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D10F5E5-DBAF-AE86-A89D-CE23AF6343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60EEA76F-6319-5149-72D7-6C0F124901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088EFB3-A981-73B8-EE7B-B23B5A6A6B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FF40C85A-3E0D-6F02-2B69-7DCC5B977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1E46384B-9802-480E-9CE1-5A4ED5BCE4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FBE3925-1B78-4091-AADF-3F3B96305644}" type="slidenum">
              <a:rPr lang="en-US" altLang="en-US" sz="1300" smtClean="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AE35B1C-55BD-84DC-6AD5-32DB95985F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A25B0B5-0BEF-1AB5-CE1E-952413480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6E496901-3AA2-49EB-5708-DFE6D641E5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46F48D4-E72F-4887-BA1D-CA31FCC1D078}" type="slidenum">
              <a:rPr lang="en-US" altLang="en-US" smtClean="0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FDAB3D7-AF68-FBBD-9D21-D5E95788C3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DCA45C9A-3842-551E-01CB-5DD99DC69A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E9F25595-5D5F-913A-70E9-8C37C2CEC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FC04673-F9B8-420E-A039-44F02A5130A5}" type="slidenum">
              <a:rPr lang="en-US" altLang="en-US" sz="1300" smtClean="0"/>
              <a:pPr>
                <a:spcBef>
                  <a:spcPct val="0"/>
                </a:spcBef>
              </a:pPr>
              <a:t>28</a:t>
            </a:fld>
            <a:endParaRPr lang="en-US" altLang="en-US" sz="13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A2954C1-FA2E-52C1-02D6-BE97DD6A7F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19341003-4492-7DAB-42A6-A6B7474A3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B26645A3-7904-6961-9AAA-8FC6874E66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DA848B-5637-4775-965F-7F5DA53CDE02}" type="slidenum">
              <a:rPr lang="en-US" altLang="en-US" sz="1300" smtClean="0"/>
              <a:pPr>
                <a:spcBef>
                  <a:spcPct val="0"/>
                </a:spcBef>
              </a:pPr>
              <a:t>29</a:t>
            </a:fld>
            <a:endParaRPr lang="en-US" altLang="en-US" sz="13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8A1B611A-AE37-E38A-1E21-7DFE17AB4D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A18B8AFF-028C-F144-3450-2CD1DA1FE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31C466D2-BCED-641C-A404-221BA7D778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B3AED40-4508-4F72-8709-C117C952FF85}" type="slidenum">
              <a:rPr lang="en-US" altLang="en-US" sz="1300" smtClean="0"/>
              <a:pPr>
                <a:spcBef>
                  <a:spcPct val="0"/>
                </a:spcBef>
              </a:pPr>
              <a:t>30</a:t>
            </a:fld>
            <a:endParaRPr lang="en-US" altLang="en-US" sz="13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A99EBED0-98D3-98F2-B81C-9C57582E4A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D65B3053-9756-E319-D047-FD4E302734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E7F4A0CC-A306-75E6-9F5B-6F63B44BCB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DEB257A-6CDE-4E18-BD9E-75BC920DC67A}" type="slidenum">
              <a:rPr lang="en-US" altLang="en-US" smtClean="0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848AFD2A-969B-DB25-C7D2-D39E17A77B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3C2F61CA-BFCB-5C05-00DA-A4DF8A356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DF047E0E-2755-DD55-E89D-79E4D97B5A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4572737-838B-49C9-B54A-E83676466D40}" type="slidenum">
              <a:rPr lang="en-US" altLang="en-US" sz="1300" smtClean="0"/>
              <a:pPr>
                <a:spcBef>
                  <a:spcPct val="0"/>
                </a:spcBef>
              </a:pPr>
              <a:t>33</a:t>
            </a:fld>
            <a:endParaRPr lang="en-US" altLang="en-US" sz="13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1FE9A88-A141-3F9E-9053-AC1DAD7BB3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DA715904-AED0-6B54-106A-9C8241F94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5D345127-06F8-90B2-2E56-1A3A1CE13D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D7B042DD-10EC-457B-86EF-62D48D1E7DF3}" type="slidenum">
              <a:rPr lang="en-US" altLang="en-US" smtClean="0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E61E292C-5A23-76B1-1A75-51E5FB8B2F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0970B40A-EEC7-5B90-B8C9-6CEC80F1E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3847277F-4300-CE95-F9FD-306D8F578A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E2C6C02-A68A-4322-8081-B20DA93BE77B}" type="slidenum">
              <a:rPr lang="en-US" altLang="en-US" smtClean="0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0FA38D9C-288F-7C90-4B63-F639030DBE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86CA3EB8-3C80-EFD8-DF46-19632CB4B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45911F9A-AA3C-5F2B-C12A-45DD334FF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171A0F6E-88D9-BFA2-D5E3-EE923C14E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8390D22-1CFC-8FE0-0A72-0C1AC3ACFF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BF962983-23CD-E86A-D5E1-796487A82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63E460D-EB34-0D88-C498-ED4FAB1A06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CCFD0D5-8ABF-B445-3918-F430717C2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5CBE2DD2-A5C0-2789-9629-CFFAD92364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766D12-CA2A-467E-B68D-33F601438ACF}" type="slidenum">
              <a:rPr lang="en-US" altLang="en-US" sz="1300" smtClean="0"/>
              <a:pPr>
                <a:spcBef>
                  <a:spcPct val="0"/>
                </a:spcBef>
              </a:pPr>
              <a:t>38</a:t>
            </a:fld>
            <a:endParaRPr lang="en-US" altLang="en-US" sz="13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78931156-AB90-B2DD-B15D-A6F4DE21EA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534634D2-31D4-9878-2157-AD31394232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49713098-7040-DF24-2FC6-D47A002CE2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8B58AF5-89DF-48E2-B7A4-C50BBC5E7201}" type="slidenum">
              <a:rPr lang="en-US" altLang="en-US" smtClean="0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86E84D31-3F34-56F9-7734-838C987973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7656FDD9-2D80-7AD1-8B45-5E77C63FD9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E8CF92F6-F4AD-9FAD-3571-02CDED3A68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686F676-1BF1-415A-BA58-CFBC6A6093ED}" type="slidenum">
              <a:rPr lang="en-US" altLang="en-US" smtClean="0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5A774461-4830-760C-827F-2483769884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DFE29FF3-8B05-7A20-DE3A-18E004BEA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0C11ED97-6E9F-0AD8-6441-312CA8272D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FC1AD46A-8FE5-3704-2E78-62A56AEEB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034D458D-AE1E-A48D-BFF6-E30D9F1D98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68FF2EE-B3B4-40D5-8255-779AD73479C3}" type="slidenum">
              <a:rPr lang="en-US" altLang="en-US" smtClean="0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2B1E90F0-48DF-85BA-D130-07B48EDC8B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8238B4C9-1D71-1B2E-C489-FC1B34FE4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3251B69E-0B63-772E-3954-D0D762AB97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56FFF1E-C191-470E-BE82-FB87186B9A9A}" type="slidenum">
              <a:rPr lang="en-US" altLang="en-US" smtClean="0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D3C78077-E24D-9B5B-3BF3-E41036DB1E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9F9A79A1-2AC3-BB55-6B70-EDFA19C6C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872C0BC3-A688-E3D4-C2AC-7B65E0AEF0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1088BAE-F5BB-47FE-B9CC-244B85BD53D9}" type="slidenum">
              <a:rPr lang="en-US" altLang="en-US" sz="1300" smtClean="0"/>
              <a:pPr>
                <a:spcBef>
                  <a:spcPct val="0"/>
                </a:spcBef>
              </a:pPr>
              <a:t>44</a:t>
            </a:fld>
            <a:endParaRPr lang="en-US" altLang="en-US" sz="13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6B474706-1F1E-42FC-6A80-8FA1B554AB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3A95E5E8-7A3E-E00C-4546-BDB44A2F5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017CFA7C-50F5-8173-415F-0441871984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E009C9F-5812-4F2E-8A85-2B11E1628576}" type="slidenum">
              <a:rPr lang="en-US" altLang="en-US" smtClean="0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5BD85CED-1E5A-07D3-0067-49579423A2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FA892F70-9988-8CC8-4B7A-0D9CFFF34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C4554BBE-A498-04B7-BB69-B11F637F58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9414583-2B63-4F01-ABD7-2E5F9918089D}" type="slidenum">
              <a:rPr lang="en-US" altLang="en-US" smtClean="0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A75910A4-F3BD-4CA9-5FB4-D28B11DFF1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5FB82367-DA3D-E5FC-7D7E-0721924E5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15C56FF9-E018-116A-4552-888AE26A4C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2EE189B4-8E3D-448D-9A09-54CA8C98B069}" type="slidenum">
              <a:rPr lang="en-US" altLang="en-US" smtClean="0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ECBF6722-66A6-5894-E0CA-77D8F2560D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D95A7AD7-2D6A-3CE8-4A8A-5AF901554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2CD6E45-8060-35A7-0A0D-C2A858E270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4F41E8C-65FA-41C3-1EC8-B2073E5EC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62AE9AB0-C6CA-C7B1-B21A-BA96824D7C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3287F89B-7BCB-9F91-995D-824CD22F6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8ECA934A-19CA-9E05-DBFA-F870EDF176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D405E55D-E064-D281-C49E-75B6CD417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81ED0799-2FC5-0379-B203-EC0B42D42A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39135D9E-802E-4F3D-7276-38038D621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ECEFAB4C-9F5B-A4AB-ECC6-68EAA62406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B469E447-8D89-80FE-2B59-6CD95AE478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9E8D681A-065B-992A-6B61-EEF2A1A2CC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E855AE4F-D1A9-F786-E310-979F18410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178E4E22-72EB-172B-A018-AF59509EFB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3D80C629-DC38-C150-2A02-78C444209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CCE03E1C-82A8-AD49-FB05-982B15C172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48EE9427-B009-EE7A-EF85-F5D08CB26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4A70489B-8F6E-79FE-FCCC-A030129CA8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EB6EB62E-1181-F002-0365-3AFA73FCD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1E6E4E18-2B3E-AC70-EE65-0E2120564D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13D397C7-727E-C0BD-5E2B-1992BE2A4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latin typeface="Times New Roman" panose="02020603050405020304" pitchFamily="18" charset="0"/>
              </a:rPr>
              <a:t>Low-priority task </a:t>
            </a:r>
            <a:r>
              <a:rPr lang="en-US" altLang="zh-TW">
                <a:latin typeface="Times New Roman" panose="02020603050405020304" pitchFamily="18" charset="0"/>
                <a:sym typeface="Wingdings" panose="05000000000000000000" pitchFamily="2" charset="2"/>
              </a:rPr>
              <a:t> compute-bound task  short quanta  </a:t>
            </a:r>
            <a:r>
              <a:rPr lang="zh-TW" altLang="en-US">
                <a:latin typeface="Times New Roman" panose="02020603050405020304" pitchFamily="18" charset="0"/>
                <a:sym typeface="Wingdings" panose="05000000000000000000" pitchFamily="2" charset="2"/>
              </a:rPr>
              <a:t>容易</a:t>
            </a:r>
            <a:r>
              <a:rPr lang="en-US" altLang="zh-TW">
                <a:latin typeface="Times New Roman" panose="02020603050405020304" pitchFamily="18" charset="0"/>
                <a:sym typeface="Wingdings" panose="05000000000000000000" pitchFamily="2" charset="2"/>
              </a:rPr>
              <a:t>preempted </a:t>
            </a:r>
            <a:r>
              <a:rPr lang="zh-TW" altLang="en-US">
                <a:latin typeface="Times New Roman" panose="02020603050405020304" pitchFamily="18" charset="0"/>
                <a:sym typeface="Wingdings" panose="05000000000000000000" pitchFamily="2" charset="2"/>
              </a:rPr>
              <a:t>且分的時間又少</a:t>
            </a:r>
            <a:r>
              <a:rPr lang="en-US" altLang="zh-TW">
                <a:latin typeface="Times New Roman" panose="02020603050405020304" pitchFamily="18" charset="0"/>
                <a:sym typeface="Wingdings" panose="05000000000000000000" pitchFamily="2" charset="2"/>
              </a:rPr>
              <a:t>,</a:t>
            </a:r>
          </a:p>
          <a:p>
            <a:r>
              <a:rPr lang="zh-TW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很慘</a:t>
            </a:r>
            <a:r>
              <a:rPr lang="en-US" altLang="zh-TW" b="1">
                <a:latin typeface="Times New Roman" panose="02020603050405020304" pitchFamily="18" charset="0"/>
                <a:sym typeface="Wingdings" panose="05000000000000000000" pitchFamily="2" charset="2"/>
              </a:rPr>
              <a:t>…</a:t>
            </a:r>
            <a:endParaRPr lang="en-US" altLang="zh-TW" b="1">
              <a:latin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</a:rPr>
              <a:t>Nice </a:t>
            </a:r>
            <a:r>
              <a:rPr lang="en-US" altLang="zh-TW">
                <a:latin typeface="Times New Roman" panose="02020603050405020304" pitchFamily="18" charset="0"/>
                <a:sym typeface="Wingdings" panose="05000000000000000000" pitchFamily="2" charset="2"/>
              </a:rPr>
              <a:t> other tasks</a:t>
            </a:r>
          </a:p>
          <a:p>
            <a:endParaRPr lang="en-US" altLang="zh-TW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88C19994-EC8A-7BDB-4AB4-D15BD38DE1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2E4FB52B-7F8B-46BF-A5F3-2C745FE01F10}" type="slidenum">
              <a:rPr lang="en-US" altLang="en-US" smtClean="0">
                <a:latin typeface="Times New Roman" panose="02020603050405020304" pitchFamily="18" charset="0"/>
              </a:rPr>
              <a:pPr/>
              <a:t>72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0D21191F-9AD6-C0EF-0727-ECF7CA14E6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5D2EBF34-42B3-85BF-5468-63BB8823FA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6B8ED56-B2FE-326C-795B-7AD6E722EB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499C4F9-285A-BCF8-5B20-917D8D8B2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A9FB4D9-93D2-B5FF-D014-81438652D0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F51CD9F-5064-8483-FCBE-72605298F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3E40B6A-263E-006F-4A51-379B58BF26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82C95C6-E8C5-8BA9-25A7-A226427E6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C630A984-ADF2-3F54-6CCC-EEC2C1E8ED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FE7FE4ED-D8D0-8778-9980-78E8ACF7C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177" tIns="46589" rIns="93177" bIns="46589" anchor="t"/>
          <a:lstStyle/>
          <a:p>
            <a:r>
              <a:rPr lang="en-NZ" altLang="en-US">
                <a:latin typeface="Times New Roman" panose="02020603050405020304" pitchFamily="18" charset="0"/>
              </a:rPr>
              <a:t>If the currently running process is to be moved to another state (Ready, Blocked, etc.), then the OS must make substantial changes in its environment. </a:t>
            </a:r>
          </a:p>
          <a:p>
            <a:endParaRPr lang="en-NZ" altLang="en-US">
              <a:latin typeface="Times New Roman" panose="02020603050405020304" pitchFamily="18" charset="0"/>
            </a:endParaRPr>
          </a:p>
          <a:p>
            <a:r>
              <a:rPr lang="en-NZ" altLang="en-US">
                <a:latin typeface="Times New Roman" panose="02020603050405020304" pitchFamily="18" charset="0"/>
              </a:rPr>
              <a:t>The steps involved in a full process switch are as follows:</a:t>
            </a:r>
          </a:p>
          <a:p>
            <a:pPr lvl="1"/>
            <a:r>
              <a:rPr lang="en-NZ" altLang="en-US">
                <a:latin typeface="Times New Roman" panose="02020603050405020304" pitchFamily="18" charset="0"/>
              </a:rPr>
              <a:t>1. Save the context of the processor, including program counter and other registers.</a:t>
            </a:r>
          </a:p>
          <a:p>
            <a:pPr lvl="1"/>
            <a:r>
              <a:rPr lang="en-NZ" altLang="en-US">
                <a:latin typeface="Times New Roman" panose="02020603050405020304" pitchFamily="18" charset="0"/>
              </a:rPr>
              <a:t>2. Update the process control block of the process that is currently in the Running state. </a:t>
            </a:r>
          </a:p>
          <a:p>
            <a:pPr lvl="2"/>
            <a:r>
              <a:rPr lang="en-NZ" altLang="en-US">
                <a:latin typeface="Times New Roman" panose="02020603050405020304" pitchFamily="18" charset="0"/>
              </a:rPr>
              <a:t>This includes changing the state of the process to one of the other states (Ready; Blocked; Ready/Suspend; or Exit). Other relevant fields must also be updated, including the reason for leaving the Running state and accounting information.</a:t>
            </a:r>
          </a:p>
          <a:p>
            <a:pPr lvl="1"/>
            <a:r>
              <a:rPr lang="en-NZ" altLang="en-US">
                <a:latin typeface="Times New Roman" panose="02020603050405020304" pitchFamily="18" charset="0"/>
              </a:rPr>
              <a:t>3. Move the process control block of this process to the appropriate queue (Ready;Blocked on Event</a:t>
            </a:r>
            <a:r>
              <a:rPr lang="en-NZ" altLang="en-US" i="1">
                <a:latin typeface="Times New Roman" panose="02020603050405020304" pitchFamily="18" charset="0"/>
              </a:rPr>
              <a:t>i</a:t>
            </a:r>
            <a:r>
              <a:rPr lang="en-NZ" altLang="en-US">
                <a:latin typeface="Times New Roman" panose="02020603050405020304" pitchFamily="18" charset="0"/>
              </a:rPr>
              <a:t>; Ready/Suspend).</a:t>
            </a:r>
          </a:p>
          <a:p>
            <a:pPr lvl="1"/>
            <a:endParaRPr lang="en-NZ" altLang="en-US">
              <a:latin typeface="Times New Roman" panose="02020603050405020304" pitchFamily="18" charset="0"/>
            </a:endParaRPr>
          </a:p>
          <a:p>
            <a:r>
              <a:rPr lang="en-NZ" altLang="en-US" b="1">
                <a:latin typeface="Times New Roman" panose="02020603050405020304" pitchFamily="18" charset="0"/>
              </a:rPr>
              <a:t>More next slide</a:t>
            </a:r>
          </a:p>
          <a:p>
            <a:pPr lvl="1"/>
            <a:endParaRPr lang="en-NZ" altLang="en-US">
              <a:latin typeface="Times New Roman" panose="02020603050405020304" pitchFamily="18" charset="0"/>
            </a:endParaRP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649E5476-F80A-A319-E239-AF96C102B1C5}"/>
              </a:ext>
            </a:extLst>
          </p:cNvPr>
          <p:cNvSpPr txBox="1">
            <a:spLocks noGrp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 defTabSz="93186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8179A619-822E-48A1-A699-011A3AD01EEC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9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BF23D70-5261-05EC-4F5E-44301545DD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81D7AE7-07AA-3F83-FEA7-C6ECBB089F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1F7DA7A7-45B5-18E4-9121-7CCCE8AB318D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3BB37114-86ED-4BF4-D9A1-311B83E7D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FF19B5A9-D63A-3102-751D-1F6FFC6FB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3C790418-B535-6BE2-529B-89EAAB092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6" name="Text Box 7">
            <a:extLst>
              <a:ext uri="{FF2B5EF4-FFF2-40B4-BE49-F238E27FC236}">
                <a16:creationId xmlns:a16="http://schemas.microsoft.com/office/drawing/2014/main" id="{8CCA6CE4-9A70-5C6C-8FF0-140D2C300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©2009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3CFE8451-C93F-C5B9-0BCB-006A5CECA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67017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– 8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 Edition,</a:t>
            </a:r>
          </a:p>
        </p:txBody>
      </p:sp>
      <p:pic>
        <p:nvPicPr>
          <p:cNvPr id="8" name="Picture 9" descr="dino_4">
            <a:extLst>
              <a:ext uri="{FF2B5EF4-FFF2-40B4-BE49-F238E27FC236}">
                <a16:creationId xmlns:a16="http://schemas.microsoft.com/office/drawing/2014/main" id="{A11A9FB0-E7E0-8A6E-35AA-994367AE2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60144FC8-1AAC-7BA6-EEE3-5C15C372B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74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267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823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327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637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647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81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111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3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33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609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5625AE28-9DFE-1B53-DE0E-0064517FA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4FF1F778-1DE4-38E2-4796-7746AB740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B71E3F2-21D6-4BE8-B742-6B15320C7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1544B8D-DB56-B88A-625B-3AF488402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0BA34AFF-521C-8BDA-5053-364FF869F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D31387FC-8E71-FE7F-C2C3-C4C2332F1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959FEFBE-2342-3B1C-CAC1-F2A0EE6F7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3001" name="Text Box 9">
            <a:extLst>
              <a:ext uri="{FF2B5EF4-FFF2-40B4-BE49-F238E27FC236}">
                <a16:creationId xmlns:a16="http://schemas.microsoft.com/office/drawing/2014/main" id="{A26E125D-3DB4-9337-8CB7-C957AE052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5.</a:t>
            </a:r>
            <a:fld id="{1DEB4738-9305-4AF0-AE55-11081D2D3FF5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22E6357D-8EBD-4FC0-C1AB-5F4790B78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©2009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A2170116-B0F8-B44C-32A1-1AAE08D2E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635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– 8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9C375E4F-1DE0-3FCC-A89D-21803D8D7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99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99"/>
          </a:solidFill>
          <a:latin typeface="Arial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99"/>
          </a:solidFill>
          <a:latin typeface="Arial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99"/>
          </a:solidFill>
          <a:latin typeface="Arial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99"/>
          </a:solidFill>
          <a:latin typeface="Arial" charset="0"/>
          <a:ea typeface="ＭＳ Ｐゴシック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 sz="28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 sz="2400">
          <a:solidFill>
            <a:schemeClr val="tx1"/>
          </a:solidFill>
          <a:latin typeface="+mn-lt"/>
          <a:ea typeface="ＭＳ Ｐゴシック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hyperlink" Target="turnaroundtime.pdf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256F749-CB42-15F8-CE27-8CAD9CA94B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r>
              <a:rPr lang="en-US" altLang="en-US"/>
              <a:t>Section 5:  CPU Scheduling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55801F3-A7E9-2A1F-3BE8-C5DD978AF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538" y="2317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Context Switch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E1907E6-EFBF-28C3-2131-88B16FFFD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5" y="1108075"/>
            <a:ext cx="6648450" cy="4413250"/>
          </a:xfrm>
        </p:spPr>
        <p:txBody>
          <a:bodyPr/>
          <a:lstStyle/>
          <a:p>
            <a:r>
              <a:rPr lang="en-US" altLang="en-US" sz="2000"/>
              <a:t>Context-switch time is pure overhead; the system does no useful work while switching</a:t>
            </a:r>
          </a:p>
          <a:p>
            <a:pPr lvl="1"/>
            <a:r>
              <a:rPr lang="en-US" altLang="en-US" sz="2000"/>
              <a:t>The more complex the OS and the PCB </a:t>
            </a:r>
            <a:r>
              <a:rPr lang="en-US" altLang="en-US" sz="2000">
                <a:sym typeface="Wingdings" panose="05000000000000000000" pitchFamily="2" charset="2"/>
              </a:rPr>
              <a:t> the </a:t>
            </a:r>
            <a:r>
              <a:rPr lang="en-US" altLang="en-US" sz="2000"/>
              <a:t>longer the context switch</a:t>
            </a:r>
          </a:p>
          <a:p>
            <a:r>
              <a:rPr lang="en-US" altLang="en-US" sz="2000"/>
              <a:t>Time dependent on hardware support</a:t>
            </a:r>
          </a:p>
          <a:p>
            <a:pPr lvl="1"/>
            <a:r>
              <a:rPr lang="en-US" altLang="en-US" sz="2000"/>
              <a:t>Some hardware provides multiple sets of registers per CPU </a:t>
            </a:r>
            <a:r>
              <a:rPr lang="en-US" altLang="en-US" sz="2000">
                <a:sym typeface="Wingdings" panose="05000000000000000000" pitchFamily="2" charset="2"/>
              </a:rPr>
              <a:t></a:t>
            </a:r>
            <a:r>
              <a:rPr lang="en-US" altLang="en-US" sz="2000"/>
              <a:t> multiple contexts loaded at once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4CEF20F-B9CA-DF6C-C936-54529BD48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Context Switch: threads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74B0430-FAB6-0107-3AD8-8575AE2079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502650" cy="5334000"/>
          </a:xfrm>
        </p:spPr>
        <p:txBody>
          <a:bodyPr/>
          <a:lstStyle/>
          <a:p>
            <a:r>
              <a:rPr lang="en-US" altLang="en-US" sz="2000"/>
              <a:t>Always do process context switch if OS does not implement multithreads</a:t>
            </a:r>
          </a:p>
          <a:p>
            <a:pPr lvl="1"/>
            <a:r>
              <a:rPr lang="en-US" altLang="en-US" sz="2000"/>
              <a:t>Need context switch of the whole PCB</a:t>
            </a:r>
          </a:p>
          <a:p>
            <a:r>
              <a:rPr lang="en-US" altLang="en-US" sz="2000"/>
              <a:t>Perform kernel threads context switch if multithreading OS</a:t>
            </a:r>
          </a:p>
          <a:p>
            <a:pPr lvl="1"/>
            <a:r>
              <a:rPr lang="en-US" altLang="en-US" sz="2000"/>
              <a:t>Context switch between threads in the same process is faster than context switching between processes.</a:t>
            </a:r>
          </a:p>
          <a:p>
            <a:pPr lvl="1"/>
            <a:r>
              <a:rPr lang="en-US" altLang="en-US" sz="2000"/>
              <a:t>Context switch between threads from different processes still requires a process context switch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626D67C2-EC76-6B37-2BC8-354EBD568C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Processes execution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AA963B63-C926-7C02-8D24-6EBA3F88B2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5029200" cy="5715000"/>
          </a:xfrm>
        </p:spPr>
        <p:txBody>
          <a:bodyPr/>
          <a:lstStyle/>
          <a:p>
            <a:r>
              <a:rPr lang="en-US" altLang="en-US" sz="2000"/>
              <a:t>CPU scheduling depends on process execution which can be divided into </a:t>
            </a:r>
            <a:r>
              <a:rPr lang="en-US" altLang="en-US" sz="2000" i="1"/>
              <a:t>cycles</a:t>
            </a:r>
            <a:r>
              <a:rPr lang="en-US" altLang="en-US" sz="2000"/>
              <a:t> of </a:t>
            </a:r>
            <a:r>
              <a:rPr lang="en-US" altLang="en-US" sz="2000">
                <a:solidFill>
                  <a:srgbClr val="CC6600"/>
                </a:solidFill>
              </a:rPr>
              <a:t>CPU execution</a:t>
            </a:r>
            <a:r>
              <a:rPr lang="en-US" altLang="en-US" sz="2000"/>
              <a:t> and </a:t>
            </a:r>
            <a:r>
              <a:rPr lang="en-US" altLang="en-US" sz="2000">
                <a:solidFill>
                  <a:srgbClr val="CC6600"/>
                </a:solidFill>
              </a:rPr>
              <a:t>I/O wait</a:t>
            </a:r>
          </a:p>
          <a:p>
            <a:pPr lvl="1"/>
            <a:r>
              <a:rPr lang="en-US" altLang="en-US" sz="2000"/>
              <a:t>CPU–I/O Burst Cycles</a:t>
            </a:r>
            <a:endParaRPr lang="en-US" altLang="en-US" sz="2000">
              <a:solidFill>
                <a:srgbClr val="CC6600"/>
              </a:solidFill>
            </a:endParaRPr>
          </a:p>
          <a:p>
            <a:r>
              <a:rPr lang="en-US" altLang="en-US" sz="2000"/>
              <a:t>Processes alternate between these two states</a:t>
            </a:r>
          </a:p>
          <a:p>
            <a:pPr lvl="1"/>
            <a:r>
              <a:rPr lang="en-US" altLang="en-US" sz="2000"/>
              <a:t>CPU burst follows by a I/O burst follows by CPU burst follows by I/O burst, and so on</a:t>
            </a:r>
          </a:p>
          <a:p>
            <a:endParaRPr lang="en-US" altLang="en-US"/>
          </a:p>
        </p:txBody>
      </p:sp>
      <p:pic>
        <p:nvPicPr>
          <p:cNvPr id="25604" name="Picture 8">
            <a:extLst>
              <a:ext uri="{FF2B5EF4-FFF2-40B4-BE49-F238E27FC236}">
                <a16:creationId xmlns:a16="http://schemas.microsoft.com/office/drawing/2014/main" id="{D13BA62A-9846-D0AE-1E85-810F7D64A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990600"/>
            <a:ext cx="2744788" cy="503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462736F-354D-68E8-10B0-77F2096B8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Histogram of CPU-burst Times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23C3C05-A116-AA3C-CAE3-5DC90C5F5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29600" cy="5167313"/>
          </a:xfrm>
        </p:spPr>
        <p:txBody>
          <a:bodyPr/>
          <a:lstStyle/>
          <a:p>
            <a:r>
              <a:rPr lang="en-US" altLang="en-US" sz="2000">
                <a:solidFill>
                  <a:srgbClr val="FF0000"/>
                </a:solidFill>
              </a:rPr>
              <a:t>CPU burst</a:t>
            </a:r>
            <a:r>
              <a:rPr lang="en-US" altLang="en-US" sz="2000" b="1">
                <a:solidFill>
                  <a:srgbClr val="FF0000"/>
                </a:solidFill>
              </a:rPr>
              <a:t> </a:t>
            </a:r>
            <a:r>
              <a:rPr lang="en-US" altLang="en-US" sz="2000">
                <a:solidFill>
                  <a:srgbClr val="FF0000"/>
                </a:solidFill>
              </a:rPr>
              <a:t>distribution </a:t>
            </a:r>
            <a:r>
              <a:rPr lang="en-US" altLang="en-US" sz="2000"/>
              <a:t>has been measured</a:t>
            </a:r>
          </a:p>
          <a:p>
            <a:r>
              <a:rPr lang="en-US" altLang="en-US" sz="2000"/>
              <a:t>Large number of small CPU burst and a small number of large CPU burst</a:t>
            </a:r>
          </a:p>
          <a:p>
            <a:endParaRPr lang="en-US" altLang="en-US"/>
          </a:p>
        </p:txBody>
      </p:sp>
      <p:pic>
        <p:nvPicPr>
          <p:cNvPr id="26628" name="Picture 9">
            <a:extLst>
              <a:ext uri="{FF2B5EF4-FFF2-40B4-BE49-F238E27FC236}">
                <a16:creationId xmlns:a16="http://schemas.microsoft.com/office/drawing/2014/main" id="{72DD45CE-FB14-4298-F918-0F0A3E4A9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13000"/>
            <a:ext cx="5721350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053BD6E-432E-B7C5-DC7A-600C918C3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Processes characterization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E555E29F-48D1-6BF9-C1B4-9B508FD11B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26450" cy="914400"/>
          </a:xfrm>
        </p:spPr>
        <p:txBody>
          <a:bodyPr/>
          <a:lstStyle/>
          <a:p>
            <a:r>
              <a:rPr lang="en-US" altLang="en-US" sz="2000">
                <a:solidFill>
                  <a:srgbClr val="FF0000"/>
                </a:solidFill>
              </a:rPr>
              <a:t>Interactive processes </a:t>
            </a:r>
            <a:r>
              <a:rPr lang="en-US" altLang="en-US" sz="2000"/>
              <a:t>spend more time performing and waiting for I/O and generally experience short CPU bursts: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 sz="2000">
              <a:solidFill>
                <a:srgbClr val="FF0000"/>
              </a:solidFill>
            </a:endParaRPr>
          </a:p>
          <a:p>
            <a:endParaRPr lang="en-US" altLang="en-US" sz="2000">
              <a:solidFill>
                <a:srgbClr val="FF0000"/>
              </a:solidFill>
            </a:endParaRPr>
          </a:p>
          <a:p>
            <a:r>
              <a:rPr lang="en-US" altLang="en-US" sz="2000">
                <a:solidFill>
                  <a:srgbClr val="FF0000"/>
                </a:solidFill>
              </a:rPr>
              <a:t>Compute-intensive processes</a:t>
            </a:r>
            <a:r>
              <a:rPr lang="en-US" altLang="en-US" sz="2000"/>
              <a:t>, conversely, spend more time running instructions and less time on I/O. They exhibit long CPU bursts: </a:t>
            </a:r>
          </a:p>
        </p:txBody>
      </p:sp>
      <p:sp>
        <p:nvSpPr>
          <p:cNvPr id="28676" name="Rectangle 13">
            <a:extLst>
              <a:ext uri="{FF2B5EF4-FFF2-40B4-BE49-F238E27FC236}">
                <a16:creationId xmlns:a16="http://schemas.microsoft.com/office/drawing/2014/main" id="{9208AA33-8C2F-58D5-DFB8-3785DBCE6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362200"/>
            <a:ext cx="5257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52BF60F2-20D7-37D0-7659-9B0D2772D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5146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>
                <a:cs typeface="Arial" panose="020B0604020202020204" pitchFamily="34" charset="0"/>
              </a:rPr>
              <a:t>CPU</a:t>
            </a: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61B00383-D751-2E98-98CE-CA6C06828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514600"/>
            <a:ext cx="671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>
                <a:cs typeface="Arial" panose="020B0604020202020204" pitchFamily="34" charset="0"/>
              </a:rPr>
              <a:t>CPU</a:t>
            </a:r>
          </a:p>
        </p:txBody>
      </p:sp>
      <p:sp>
        <p:nvSpPr>
          <p:cNvPr id="28679" name="Text Box 7">
            <a:extLst>
              <a:ext uri="{FF2B5EF4-FFF2-40B4-BE49-F238E27FC236}">
                <a16:creationId xmlns:a16="http://schemas.microsoft.com/office/drawing/2014/main" id="{6917ECE3-2E3F-E14E-846C-6B4B36E41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514600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>
                <a:cs typeface="Arial" panose="020B0604020202020204" pitchFamily="34" charset="0"/>
              </a:rPr>
              <a:t>I/O</a:t>
            </a:r>
          </a:p>
        </p:txBody>
      </p:sp>
      <p:sp>
        <p:nvSpPr>
          <p:cNvPr id="28680" name="Line 11">
            <a:extLst>
              <a:ext uri="{FF2B5EF4-FFF2-40B4-BE49-F238E27FC236}">
                <a16:creationId xmlns:a16="http://schemas.microsoft.com/office/drawing/2014/main" id="{6A92ED27-8B4E-2D47-875A-BD7A10CFD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5">
            <a:extLst>
              <a:ext uri="{FF2B5EF4-FFF2-40B4-BE49-F238E27FC236}">
                <a16:creationId xmlns:a16="http://schemas.microsoft.com/office/drawing/2014/main" id="{994E3639-9E66-FF27-B106-1D3B8B379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514600"/>
            <a:ext cx="71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>
                <a:cs typeface="Arial" panose="020B0604020202020204" pitchFamily="34" charset="0"/>
              </a:rPr>
              <a:t>I/O</a:t>
            </a:r>
          </a:p>
        </p:txBody>
      </p:sp>
      <p:sp>
        <p:nvSpPr>
          <p:cNvPr id="28682" name="Line 11">
            <a:extLst>
              <a:ext uri="{FF2B5EF4-FFF2-40B4-BE49-F238E27FC236}">
                <a16:creationId xmlns:a16="http://schemas.microsoft.com/office/drawing/2014/main" id="{4DDC64BE-D24D-D901-BC1E-6AF2D8C8C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11">
            <a:extLst>
              <a:ext uri="{FF2B5EF4-FFF2-40B4-BE49-F238E27FC236}">
                <a16:creationId xmlns:a16="http://schemas.microsoft.com/office/drawing/2014/main" id="{0BEC7BAE-1F59-A956-712E-F6E67A356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684" name="Group 1">
            <a:extLst>
              <a:ext uri="{FF2B5EF4-FFF2-40B4-BE49-F238E27FC236}">
                <a16:creationId xmlns:a16="http://schemas.microsoft.com/office/drawing/2014/main" id="{5EDB5043-B81A-3592-E7C8-465479324C87}"/>
              </a:ext>
            </a:extLst>
          </p:cNvPr>
          <p:cNvGrpSpPr>
            <a:grpSpLocks/>
          </p:cNvGrpSpPr>
          <p:nvPr/>
        </p:nvGrpSpPr>
        <p:grpSpPr bwMode="auto">
          <a:xfrm>
            <a:off x="1668463" y="4991100"/>
            <a:ext cx="5257800" cy="609600"/>
            <a:chOff x="1676400" y="5410200"/>
            <a:chExt cx="5257800" cy="609600"/>
          </a:xfrm>
        </p:grpSpPr>
        <p:sp>
          <p:nvSpPr>
            <p:cNvPr id="28686" name="Rectangle 25">
              <a:extLst>
                <a:ext uri="{FF2B5EF4-FFF2-40B4-BE49-F238E27FC236}">
                  <a16:creationId xmlns:a16="http://schemas.microsoft.com/office/drawing/2014/main" id="{FC4D050A-3F75-CF3B-3101-DAC5111CD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5410200"/>
              <a:ext cx="52578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87" name="Text Box 5">
              <a:extLst>
                <a:ext uri="{FF2B5EF4-FFF2-40B4-BE49-F238E27FC236}">
                  <a16:creationId xmlns:a16="http://schemas.microsoft.com/office/drawing/2014/main" id="{689E8164-D386-7D85-07F1-0C7D2A8C2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5562600"/>
              <a:ext cx="685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cs typeface="Arial" panose="020B0604020202020204" pitchFamily="34" charset="0"/>
                </a:rPr>
                <a:t>CPU</a:t>
              </a:r>
            </a:p>
          </p:txBody>
        </p:sp>
        <p:sp>
          <p:nvSpPr>
            <p:cNvPr id="28688" name="Text Box 6">
              <a:extLst>
                <a:ext uri="{FF2B5EF4-FFF2-40B4-BE49-F238E27FC236}">
                  <a16:creationId xmlns:a16="http://schemas.microsoft.com/office/drawing/2014/main" id="{08A7DDE9-8669-E7BC-5565-E00891B5E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800" y="5562600"/>
              <a:ext cx="6715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cs typeface="Arial" panose="020B0604020202020204" pitchFamily="34" charset="0"/>
                </a:rPr>
                <a:t>CPU</a:t>
              </a:r>
            </a:p>
          </p:txBody>
        </p:sp>
        <p:sp>
          <p:nvSpPr>
            <p:cNvPr id="28689" name="Text Box 7">
              <a:extLst>
                <a:ext uri="{FF2B5EF4-FFF2-40B4-BE49-F238E27FC236}">
                  <a16:creationId xmlns:a16="http://schemas.microsoft.com/office/drawing/2014/main" id="{94A9B356-8014-3F82-5036-01AC3B014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5562600"/>
              <a:ext cx="4921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cs typeface="Arial" panose="020B0604020202020204" pitchFamily="34" charset="0"/>
                </a:rPr>
                <a:t>I/O</a:t>
              </a:r>
            </a:p>
          </p:txBody>
        </p:sp>
        <p:sp>
          <p:nvSpPr>
            <p:cNvPr id="28690" name="Line 11">
              <a:extLst>
                <a:ext uri="{FF2B5EF4-FFF2-40B4-BE49-F238E27FC236}">
                  <a16:creationId xmlns:a16="http://schemas.microsoft.com/office/drawing/2014/main" id="{87410473-8F5F-D921-61A9-6174BE850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5410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Text Box 5">
              <a:extLst>
                <a:ext uri="{FF2B5EF4-FFF2-40B4-BE49-F238E27FC236}">
                  <a16:creationId xmlns:a16="http://schemas.microsoft.com/office/drawing/2014/main" id="{429ABC9E-4D4D-CF8B-410E-DDD1B3BD7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5562600"/>
              <a:ext cx="7112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cs typeface="Arial" panose="020B0604020202020204" pitchFamily="34" charset="0"/>
                </a:rPr>
                <a:t>I/O</a:t>
              </a:r>
            </a:p>
          </p:txBody>
        </p:sp>
        <p:sp>
          <p:nvSpPr>
            <p:cNvPr id="28692" name="Line 11">
              <a:extLst>
                <a:ext uri="{FF2B5EF4-FFF2-40B4-BE49-F238E27FC236}">
                  <a16:creationId xmlns:a16="http://schemas.microsoft.com/office/drawing/2014/main" id="{09FFE7A3-29F8-BD89-DA06-0BEB5A706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7600" y="5410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Line 11">
              <a:extLst>
                <a:ext uri="{FF2B5EF4-FFF2-40B4-BE49-F238E27FC236}">
                  <a16:creationId xmlns:a16="http://schemas.microsoft.com/office/drawing/2014/main" id="{7AC3C8E3-6758-F656-07D1-A8A9CBC89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5410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Line 11">
              <a:extLst>
                <a:ext uri="{FF2B5EF4-FFF2-40B4-BE49-F238E27FC236}">
                  <a16:creationId xmlns:a16="http://schemas.microsoft.com/office/drawing/2014/main" id="{2372FBA2-AACA-C3D0-6BBF-F504B4E6D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5410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85" name="Line 11">
            <a:extLst>
              <a:ext uri="{FF2B5EF4-FFF2-40B4-BE49-F238E27FC236}">
                <a16:creationId xmlns:a16="http://schemas.microsoft.com/office/drawing/2014/main" id="{1C7D75B3-B32A-3E88-1B3D-DB8290B3B5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C8036A5-5D5A-D2D0-B685-DFC16E839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Scheduling algorithms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373CCD3-B068-9153-9B83-45DCF28706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Scheduling algorithms are classified as either </a:t>
            </a:r>
            <a:r>
              <a:rPr lang="en-US" altLang="en-US" sz="2000">
                <a:solidFill>
                  <a:srgbClr val="FF0000"/>
                </a:solidFill>
              </a:rPr>
              <a:t>preemptive</a:t>
            </a:r>
            <a:r>
              <a:rPr lang="en-US" altLang="en-US" sz="2000"/>
              <a:t> or </a:t>
            </a:r>
            <a:r>
              <a:rPr lang="en-US" altLang="en-US" sz="2000">
                <a:solidFill>
                  <a:srgbClr val="FF0000"/>
                </a:solidFill>
              </a:rPr>
              <a:t>nonpreemptive</a:t>
            </a:r>
          </a:p>
          <a:p>
            <a:r>
              <a:rPr lang="en-US" altLang="en-US" sz="2000"/>
              <a:t>In nonpreemptive scheduling algorithms:</a:t>
            </a:r>
          </a:p>
          <a:p>
            <a:pPr lvl="1"/>
            <a:r>
              <a:rPr lang="en-US" altLang="en-US" sz="2000"/>
              <a:t>once the CPU has been allocated to a process, the process keeps the CPU until it releases it either:</a:t>
            </a:r>
          </a:p>
          <a:p>
            <a:pPr lvl="2"/>
            <a:r>
              <a:rPr lang="en-US" altLang="en-US"/>
              <a:t>by terminating or</a:t>
            </a:r>
          </a:p>
          <a:p>
            <a:pPr lvl="2"/>
            <a:r>
              <a:rPr lang="en-US" altLang="en-US"/>
              <a:t>by switching to the waiting state</a:t>
            </a:r>
          </a:p>
          <a:p>
            <a:r>
              <a:rPr lang="en-US" altLang="en-US" sz="2000"/>
              <a:t>In preemptive scheduling algorithms, the scheduler </a:t>
            </a:r>
          </a:p>
          <a:p>
            <a:pPr lvl="1"/>
            <a:r>
              <a:rPr lang="en-US" altLang="en-US" sz="2000"/>
              <a:t>may place time quantums for the execution of processes, then processes switch from running to ready state or </a:t>
            </a:r>
          </a:p>
          <a:p>
            <a:pPr lvl="1"/>
            <a:r>
              <a:rPr lang="en-US" altLang="en-US" sz="2000"/>
              <a:t>may forcibly removes a process from the CPU once  a process with higher priority enters the ready queue</a:t>
            </a:r>
          </a:p>
          <a:p>
            <a:endParaRPr lang="en-US" altLang="en-US"/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61BC196F-BDED-01A4-3EFF-492A6AEE20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Preemptive Scheduling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F7515C4E-35D8-04C1-9CCD-841F543FE7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655050" cy="4926013"/>
          </a:xfrm>
        </p:spPr>
        <p:txBody>
          <a:bodyPr/>
          <a:lstStyle/>
          <a:p>
            <a:pPr marL="342900" lvl="1" indent="-342900">
              <a:buClr>
                <a:srgbClr val="993300"/>
              </a:buClr>
              <a:buSzPct val="90000"/>
            </a:pPr>
            <a:r>
              <a:rPr lang="en-US" altLang="en-US" sz="3200"/>
              <a:t>+ </a:t>
            </a:r>
          </a:p>
          <a:p>
            <a:pPr marL="685800" lvl="2" indent="-342900">
              <a:buClr>
                <a:srgbClr val="993300"/>
              </a:buClr>
              <a:buSzPct val="90000"/>
            </a:pPr>
            <a:r>
              <a:rPr lang="en-US" altLang="en-US"/>
              <a:t>Better service to the overall set of processes (no monopolization of CPU) </a:t>
            </a:r>
          </a:p>
          <a:p>
            <a:pPr marL="342900" lvl="1" indent="-342900">
              <a:buClr>
                <a:srgbClr val="993300"/>
              </a:buClr>
              <a:buSzPct val="90000"/>
            </a:pPr>
            <a:r>
              <a:rPr lang="en-US" altLang="en-US" sz="3200"/>
              <a:t>-</a:t>
            </a:r>
          </a:p>
          <a:p>
            <a:pPr marL="685800" lvl="2" indent="-342900">
              <a:buClr>
                <a:srgbClr val="993300"/>
              </a:buClr>
              <a:buSzPct val="90000"/>
            </a:pPr>
            <a:r>
              <a:rPr lang="en-US" altLang="en-US"/>
              <a:t>more overhead then nonpreemptive</a:t>
            </a:r>
          </a:p>
          <a:p>
            <a:pPr marL="685800" lvl="2" indent="-342900">
              <a:buClr>
                <a:srgbClr val="993300"/>
              </a:buClr>
              <a:buSzPct val="90000"/>
            </a:pPr>
            <a:r>
              <a:rPr lang="en-US" altLang="en-US"/>
              <a:t>might de-schedule a process that update a data structure needed by another process</a:t>
            </a:r>
          </a:p>
          <a:p>
            <a:pPr marL="1028700" lvl="3" indent="-342900">
              <a:buClr>
                <a:srgbClr val="993300"/>
              </a:buClr>
              <a:buSzPct val="90000"/>
            </a:pPr>
            <a:r>
              <a:rPr lang="en-US" altLang="en-US" sz="2000"/>
              <a:t>Data structure is in inconsistent state</a:t>
            </a:r>
          </a:p>
          <a:p>
            <a:pPr marL="1028700" lvl="3" indent="-342900">
              <a:buClr>
                <a:srgbClr val="993300"/>
              </a:buClr>
              <a:buSzPct val="90000"/>
            </a:pPr>
            <a:r>
              <a:rPr lang="en-US" altLang="en-US" sz="2000"/>
              <a:t>To prevent this, need synchronization mechanisms</a:t>
            </a:r>
          </a:p>
          <a:p>
            <a:pPr marL="685800" lvl="2" indent="-342900">
              <a:buClr>
                <a:srgbClr val="993300"/>
              </a:buClr>
              <a:buSzPct val="90000"/>
              <a:buFont typeface="Arial" pitchFamily="34" charset="0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F413DCFE-8E72-959A-0A45-A3D0B739A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Scheduling Criteria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14490CBF-9D3D-5719-A3A3-98C5933463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54075"/>
            <a:ext cx="8578850" cy="2270125"/>
          </a:xfrm>
        </p:spPr>
        <p:txBody>
          <a:bodyPr/>
          <a:lstStyle/>
          <a:p>
            <a:r>
              <a:rPr lang="en-US" altLang="en-US" sz="2000">
                <a:solidFill>
                  <a:srgbClr val="FF0000"/>
                </a:solidFill>
              </a:rPr>
              <a:t>CPU utilization </a:t>
            </a:r>
            <a:r>
              <a:rPr lang="en-US" altLang="en-US" sz="2000"/>
              <a:t>– How busy the CPU is?</a:t>
            </a:r>
          </a:p>
          <a:p>
            <a:pPr lvl="1"/>
            <a:r>
              <a:rPr lang="en-US" altLang="en-US" sz="2000"/>
              <a:t>Usually try to maximize this criterion, i.e. keep the CPU as busy as possible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Throughput</a:t>
            </a:r>
            <a:r>
              <a:rPr lang="en-US" altLang="en-US" sz="2000"/>
              <a:t> – # of processes that complete their execution per time unit</a:t>
            </a:r>
          </a:p>
          <a:p>
            <a:pPr lvl="1"/>
            <a:r>
              <a:rPr lang="en-US" altLang="en-US" sz="2000"/>
              <a:t>Usually try to maximize this criterion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FE675B-1449-0CE2-B962-AFC694CD4837}"/>
              </a:ext>
            </a:extLst>
          </p:cNvPr>
          <p:cNvSpPr/>
          <p:nvPr/>
        </p:nvSpPr>
        <p:spPr>
          <a:xfrm>
            <a:off x="457200" y="2819400"/>
            <a:ext cx="8458200" cy="34782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rgbClr val="FF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Turnaround time </a:t>
            </a:r>
            <a:r>
              <a:rPr lang="en-US" alt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– amount of time to execute a particular process, from submission to completion 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Waiting in memory, ready and I/O queues, running on the CPU (minimize)</a:t>
            </a:r>
          </a:p>
          <a:p>
            <a:pPr lvl="1" eaLnBrk="1" hangingPunct="1">
              <a:defRPr/>
            </a:pPr>
            <a:endParaRPr lang="en-US" altLang="en-US" sz="2000" dirty="0"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rgbClr val="FF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Waiting time </a:t>
            </a:r>
            <a:r>
              <a:rPr lang="en-US" alt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– amount of time a process spent in the ready queue (minimize)</a:t>
            </a:r>
          </a:p>
          <a:p>
            <a:pPr eaLnBrk="1" hangingPunct="1">
              <a:defRPr/>
            </a:pPr>
            <a:endParaRPr lang="en-US" altLang="en-US" sz="2000" dirty="0"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rgbClr val="FF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Response time </a:t>
            </a:r>
            <a:r>
              <a:rPr lang="en-US" altLang="en-US" sz="2000" dirty="0">
                <a:ea typeface="MS PGothic" panose="020B0600070205080204" pitchFamily="34" charset="-128"/>
                <a:cs typeface="Arial" panose="020B0604020202020204" pitchFamily="34" charset="0"/>
              </a:rPr>
              <a:t>– amount of time it takes from when a request was submitted until the first response is produced, not output  (for time-sharing environment, minimize)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D6A3B9BF-4AD8-A8C3-12A3-984FB3847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Scheduling Criteria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D00CF3D1-152E-3310-90D0-4BD5AF5849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578850" cy="4849813"/>
          </a:xfrm>
        </p:spPr>
        <p:txBody>
          <a:bodyPr/>
          <a:lstStyle/>
          <a:p>
            <a:r>
              <a:rPr lang="en-US" altLang="en-US" sz="2000">
                <a:solidFill>
                  <a:srgbClr val="FF0000"/>
                </a:solidFill>
              </a:rPr>
              <a:t>System, performance oriented</a:t>
            </a:r>
            <a:r>
              <a:rPr lang="en-US" altLang="en-US" sz="2000"/>
              <a:t>:</a:t>
            </a:r>
          </a:p>
          <a:p>
            <a:pPr lvl="1"/>
            <a:r>
              <a:rPr lang="en-US" altLang="en-US" sz="2000"/>
              <a:t>Focus on effective and efficient utilization of the CPU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Max CPU utilization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Max throughput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User oriented</a:t>
            </a:r>
            <a:r>
              <a:rPr lang="en-US" altLang="en-US" sz="200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How the user or process perceived execution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Min response time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User oriented and performance related</a:t>
            </a:r>
            <a:r>
              <a:rPr lang="en-US" altLang="en-US" sz="200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Min turnaround time; Min waiting time; Min response time</a:t>
            </a:r>
          </a:p>
          <a:p>
            <a:pPr lvl="2">
              <a:lnSpc>
                <a:spcPct val="90000"/>
              </a:lnSpc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CF30D04-8778-9A59-1E67-91DAA0B96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Scheduling Algo: Optimization Criteria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8362DE9-27F9-C4D0-49C3-975275E52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731250" cy="4773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When selecting a scheduling algorithm, which of the following criteria are optimized: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CPU utilization, throughput, turnaround time, waiting time, response time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Usually not possible to optimize all of them because they may contradict each other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Min response time requires frequent context switching which reduces throughput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May seek to optimize average over all executing processes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11A2FF6-AFE8-448C-4473-E395FF7A0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5:  CPU Scheduling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6EA9297-3DCB-24F5-3C3F-EC663231A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696200" cy="4724400"/>
          </a:xfrm>
        </p:spPr>
        <p:txBody>
          <a:bodyPr/>
          <a:lstStyle/>
          <a:p>
            <a:pPr>
              <a:defRPr/>
            </a:pPr>
            <a:r>
              <a:rPr lang="en-US" altLang="en-US" sz="2000" dirty="0">
                <a:ea typeface="MS PGothic" panose="020B0600070205080204" pitchFamily="34" charset="-128"/>
              </a:rPr>
              <a:t>Basic Concepts</a:t>
            </a:r>
          </a:p>
          <a:p>
            <a:pPr>
              <a:defRPr/>
            </a:pPr>
            <a:r>
              <a:rPr lang="en-US" altLang="en-US" sz="2000" dirty="0">
                <a:ea typeface="MS PGothic" panose="020B0600070205080204" pitchFamily="34" charset="-128"/>
              </a:rPr>
              <a:t>Scheduling Criteria </a:t>
            </a:r>
          </a:p>
          <a:p>
            <a:pPr>
              <a:defRPr/>
            </a:pPr>
            <a:r>
              <a:rPr lang="en-US" altLang="en-US" sz="2000" dirty="0">
                <a:ea typeface="MS PGothic" panose="020B0600070205080204" pitchFamily="34" charset="-128"/>
              </a:rPr>
              <a:t>Scheduling Algorithms</a:t>
            </a:r>
          </a:p>
          <a:p>
            <a:pPr>
              <a:defRPr/>
            </a:pPr>
            <a:r>
              <a:rPr lang="en-US" altLang="en-US" sz="2000" dirty="0">
                <a:ea typeface="MS PGothic" panose="020B0600070205080204" pitchFamily="34" charset="-128"/>
              </a:rPr>
              <a:t>Thread Scheduling</a:t>
            </a:r>
          </a:p>
          <a:p>
            <a:pPr>
              <a:defRPr/>
            </a:pPr>
            <a:r>
              <a:rPr lang="en-US" altLang="en-US" sz="2000" dirty="0">
                <a:ea typeface="MS PGothic" panose="020B0600070205080204" pitchFamily="34" charset="-128"/>
              </a:rPr>
              <a:t>Multiple-Processor Scheduling</a:t>
            </a:r>
          </a:p>
          <a:p>
            <a:pPr>
              <a:defRPr/>
            </a:pPr>
            <a:r>
              <a:rPr lang="en-US" altLang="en-US" sz="2000" dirty="0">
                <a:ea typeface="MS PGothic" panose="020B0600070205080204" pitchFamily="34" charset="-128"/>
              </a:rPr>
              <a:t>Operating Systems Examples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1DDA0D4-DCA6-1900-88E2-E1F78C05E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Different Scheduling Algorithms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D580909-AD4D-B59D-5C76-972D1AAF3E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Real CPU schedulings are complexe combinations of different scheduling algorithms</a:t>
            </a:r>
          </a:p>
          <a:p>
            <a:r>
              <a:rPr lang="en-US" altLang="en-US" sz="2000"/>
              <a:t>We describe a small set of basic scheduling algorithms:</a:t>
            </a:r>
          </a:p>
          <a:p>
            <a:pPr lvl="1"/>
            <a:r>
              <a:rPr lang="en-US" altLang="en-US" sz="1600"/>
              <a:t>First-Come First-Serve (FCFS scheduling algorithm)</a:t>
            </a:r>
          </a:p>
          <a:p>
            <a:pPr lvl="1"/>
            <a:r>
              <a:rPr lang="en-US" altLang="en-US" sz="1600"/>
              <a:t>Shortest-Job-First (SJF scheduling algorithm)</a:t>
            </a:r>
          </a:p>
          <a:p>
            <a:pPr lvl="1"/>
            <a:r>
              <a:rPr lang="en-US" altLang="en-US" sz="1600"/>
              <a:t>Round-Robin (RR scheduling algorithm)</a:t>
            </a:r>
          </a:p>
          <a:p>
            <a:pPr lvl="1"/>
            <a:r>
              <a:rPr lang="en-US" altLang="en-US" sz="1600"/>
              <a:t>Priority scheduling algorithm</a:t>
            </a:r>
          </a:p>
          <a:p>
            <a:pPr lvl="1"/>
            <a:r>
              <a:rPr lang="en-US" altLang="en-US" sz="1600"/>
              <a:t>Multilevel queues</a:t>
            </a:r>
          </a:p>
          <a:p>
            <a:pPr lvl="1"/>
            <a:endParaRPr lang="en-US" altLang="en-US" sz="1600"/>
          </a:p>
          <a:p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2E07111-F68E-53E1-C483-70E1ACDCBC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340725" cy="457200"/>
          </a:xfrm>
        </p:spPr>
        <p:txBody>
          <a:bodyPr/>
          <a:lstStyle/>
          <a:p>
            <a:pPr eaLnBrk="1" hangingPunct="1"/>
            <a:r>
              <a:rPr lang="en-US" altLang="en-US" sz="3200"/>
              <a:t>First-Come, First-Served Scheduling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A9AB212-AAAC-4A85-B219-C542AFBCA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7238" y="1066800"/>
            <a:ext cx="7566025" cy="51054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altLang="en-US" sz="2000"/>
              <a:t>FCFS:</a:t>
            </a:r>
          </a:p>
          <a:p>
            <a:pPr lvl="1"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altLang="en-US" sz="1800"/>
              <a:t>Ready queue is FIFO</a:t>
            </a:r>
          </a:p>
          <a:p>
            <a:pPr lvl="1"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altLang="en-US" sz="1800"/>
              <a:t>The simplest of the process scheduling algo.</a:t>
            </a:r>
          </a:p>
          <a:p>
            <a:pPr lvl="1"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altLang="en-US" sz="1800"/>
              <a:t>Easy to implement</a:t>
            </a:r>
          </a:p>
          <a:p>
            <a:pPr lvl="1"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altLang="en-US" sz="1800"/>
              <a:t>A non-preemptive scheduling algo, once a process is scheduled it runs until the end or until it executes an I/O</a:t>
            </a:r>
          </a:p>
          <a:p>
            <a:pPr lvl="1">
              <a:lnSpc>
                <a:spcPct val="90000"/>
              </a:lnSpc>
              <a:tabLst>
                <a:tab pos="3032125" algn="ctr"/>
                <a:tab pos="4635500" algn="ctr"/>
              </a:tabLst>
            </a:pPr>
            <a:endParaRPr lang="en-US" altLang="en-US" sz="1600"/>
          </a:p>
          <a:p>
            <a:pPr>
              <a:tabLst>
                <a:tab pos="3032125" algn="ctr"/>
                <a:tab pos="4635500" algn="ctr"/>
              </a:tabLst>
            </a:pPr>
            <a:r>
              <a:rPr lang="en-US" altLang="en-US" sz="2000"/>
              <a:t>FCFS is not optimal, further we should expect large variations in the average  waiting time</a:t>
            </a:r>
          </a:p>
          <a:p>
            <a:pPr>
              <a:tabLst>
                <a:tab pos="3032125" algn="ctr"/>
                <a:tab pos="4635500" algn="ctr"/>
              </a:tabLst>
            </a:pPr>
            <a:r>
              <a:rPr lang="en-US" altLang="en-US" sz="2000"/>
              <a:t>Tend to favor CPU-bound over I/O-Bound, once a CPU-bound has the CPU all the I/O-bound processes must wait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endParaRPr lang="en-US" altLang="en-US" sz="240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endParaRPr lang="en-US" altLang="en-US" sz="2400"/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497A751-D9DC-21A9-DF2B-18E7C1883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8075" y="287338"/>
            <a:ext cx="7997825" cy="457200"/>
          </a:xfrm>
        </p:spPr>
        <p:txBody>
          <a:bodyPr/>
          <a:lstStyle/>
          <a:p>
            <a:pPr eaLnBrk="1" hangingPunct="1"/>
            <a:r>
              <a:rPr lang="en-US" altLang="en-US" sz="2800"/>
              <a:t>First- Come, First-Served (FCFS) Scheduling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128C188-5BD6-D5D1-C073-42A76109F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3438" y="1250950"/>
            <a:ext cx="7566025" cy="4114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600"/>
              <a:t>		</a:t>
            </a:r>
            <a:r>
              <a:rPr lang="en-US" altLang="en-US" sz="2000" u="sng"/>
              <a:t>Process</a:t>
            </a:r>
            <a:r>
              <a:rPr lang="en-US" altLang="en-US" sz="2000"/>
              <a:t>	</a:t>
            </a:r>
            <a:r>
              <a:rPr lang="en-US" altLang="en-US" sz="2000" u="sng"/>
              <a:t>Burst Time	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2000"/>
              <a:t>		 </a:t>
            </a:r>
            <a:r>
              <a:rPr lang="en-US" altLang="en-US" sz="2000" i="1"/>
              <a:t>P</a:t>
            </a:r>
            <a:r>
              <a:rPr lang="en-US" altLang="en-US" sz="2000" i="1" baseline="-25000"/>
              <a:t>1</a:t>
            </a:r>
            <a:r>
              <a:rPr lang="en-US" altLang="en-US" sz="2000"/>
              <a:t>	24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2000"/>
              <a:t>		 </a:t>
            </a:r>
            <a:r>
              <a:rPr lang="en-US" altLang="en-US" sz="2000" i="1"/>
              <a:t>P</a:t>
            </a:r>
            <a:r>
              <a:rPr lang="en-US" altLang="en-US" sz="2000" i="1" baseline="-25000"/>
              <a:t>2</a:t>
            </a:r>
            <a:r>
              <a:rPr lang="en-US" altLang="en-US" sz="2000"/>
              <a:t> 	3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2000"/>
              <a:t>		 </a:t>
            </a:r>
            <a:r>
              <a:rPr lang="en-US" altLang="en-US" sz="2000" i="1"/>
              <a:t>P</a:t>
            </a:r>
            <a:r>
              <a:rPr lang="en-US" altLang="en-US" sz="2000" i="1" baseline="-25000"/>
              <a:t>3	 </a:t>
            </a:r>
            <a:r>
              <a:rPr lang="en-US" altLang="en-US" sz="2000"/>
              <a:t>3</a:t>
            </a:r>
            <a:r>
              <a:rPr lang="en-US" altLang="en-US" sz="2000" i="1" baseline="-25000"/>
              <a:t> 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sz="2000"/>
              <a:t>Suppose that the processes arrive in the order: </a:t>
            </a:r>
            <a:r>
              <a:rPr lang="en-US" altLang="en-US" sz="2000" i="1"/>
              <a:t>P</a:t>
            </a:r>
            <a:r>
              <a:rPr lang="en-US" altLang="en-US" sz="2000" i="1" baseline="-25000"/>
              <a:t>1</a:t>
            </a:r>
            <a:r>
              <a:rPr lang="en-US" altLang="en-US" sz="2000"/>
              <a:t> , </a:t>
            </a:r>
            <a:r>
              <a:rPr lang="en-US" altLang="en-US" sz="2000" i="1"/>
              <a:t>P</a:t>
            </a:r>
            <a:r>
              <a:rPr lang="en-US" altLang="en-US" sz="2000" i="1" baseline="-25000"/>
              <a:t>2</a:t>
            </a:r>
            <a:r>
              <a:rPr lang="en-US" altLang="en-US" sz="2000"/>
              <a:t> , </a:t>
            </a:r>
            <a:r>
              <a:rPr lang="en-US" altLang="en-US" sz="2000" i="1"/>
              <a:t>P</a:t>
            </a:r>
            <a:r>
              <a:rPr lang="en-US" altLang="en-US" sz="2000" i="1" baseline="-25000"/>
              <a:t>3  </a:t>
            </a:r>
            <a:br>
              <a:rPr lang="en-US" altLang="en-US" sz="2000" i="1" baseline="-25000"/>
            </a:br>
            <a:r>
              <a:rPr lang="en-US" altLang="en-US" sz="2000"/>
              <a:t>The Gantt Chart for the schedule is:</a:t>
            </a:r>
            <a:br>
              <a:rPr lang="en-US" altLang="en-US" sz="2000"/>
            </a:br>
            <a:br>
              <a:rPr lang="en-US" altLang="en-US" sz="2000"/>
            </a:br>
            <a:br>
              <a:rPr lang="en-US" altLang="en-US" sz="2000"/>
            </a:br>
            <a:br>
              <a:rPr lang="en-US" altLang="en-US" sz="2000"/>
            </a:br>
            <a:endParaRPr lang="en-US" altLang="en-US" sz="200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sz="2000"/>
              <a:t>Waiting time for </a:t>
            </a:r>
            <a:r>
              <a:rPr lang="en-US" altLang="en-US" sz="2000" i="1"/>
              <a:t>P</a:t>
            </a:r>
            <a:r>
              <a:rPr lang="en-US" altLang="en-US" sz="2000" i="1" baseline="-25000"/>
              <a:t>1</a:t>
            </a:r>
            <a:r>
              <a:rPr lang="en-US" altLang="en-US" sz="2000"/>
              <a:t>  = 0; </a:t>
            </a:r>
            <a:r>
              <a:rPr lang="en-US" altLang="en-US" sz="2000" i="1"/>
              <a:t>P</a:t>
            </a:r>
            <a:r>
              <a:rPr lang="en-US" altLang="en-US" sz="2000" i="1" baseline="-25000"/>
              <a:t>2</a:t>
            </a:r>
            <a:r>
              <a:rPr lang="en-US" altLang="en-US" sz="2000"/>
              <a:t>  = 24; </a:t>
            </a:r>
            <a:r>
              <a:rPr lang="en-US" altLang="en-US" sz="2000" i="1"/>
              <a:t>P</a:t>
            </a:r>
            <a:r>
              <a:rPr lang="en-US" altLang="en-US" sz="2000" i="1" baseline="-25000"/>
              <a:t>3 </a:t>
            </a:r>
            <a:r>
              <a:rPr lang="en-US" altLang="en-US" sz="2000"/>
              <a:t>= 27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sz="2000"/>
              <a:t>Average waiting time:  (0 + 24 + 27)/3 = 17</a:t>
            </a:r>
          </a:p>
        </p:txBody>
      </p:sp>
      <p:pic>
        <p:nvPicPr>
          <p:cNvPr id="40964" name="Picture 1">
            <a:extLst>
              <a:ext uri="{FF2B5EF4-FFF2-40B4-BE49-F238E27FC236}">
                <a16:creationId xmlns:a16="http://schemas.microsoft.com/office/drawing/2014/main" id="{CA11F8D0-4112-377E-A6C2-8F0D79E1C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479800"/>
            <a:ext cx="6954838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81959D9-A1C0-EE77-C526-37D4537B0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231775"/>
            <a:ext cx="7704137" cy="576263"/>
          </a:xfrm>
        </p:spPr>
        <p:txBody>
          <a:bodyPr/>
          <a:lstStyle/>
          <a:p>
            <a:pPr eaLnBrk="1" hangingPunct="1"/>
            <a:r>
              <a:rPr lang="en-US" altLang="en-US"/>
              <a:t>FCFS Scheduling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29282F8-9FAC-271B-8C04-67A75A6392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663" y="1233488"/>
            <a:ext cx="7704137" cy="4530725"/>
          </a:xfrm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sz="1800" dirty="0">
                <a:ea typeface="MS PGothic" panose="020B0600070205080204" pitchFamily="34" charset="-128"/>
                <a:cs typeface="ＭＳ Ｐゴシック" charset="-128"/>
              </a:rPr>
              <a:t>Suppose that the processes arrive in the order:</a:t>
            </a:r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sz="1800" dirty="0">
                <a:ea typeface="MS PGothic" panose="020B0600070205080204" pitchFamily="34" charset="-128"/>
                <a:cs typeface="ＭＳ Ｐゴシック" charset="-128"/>
              </a:rPr>
              <a:t>		 </a:t>
            </a:r>
            <a:r>
              <a:rPr lang="en-US" altLang="en-US" sz="1800" i="1" dirty="0">
                <a:ea typeface="MS PGothic" panose="020B0600070205080204" pitchFamily="34" charset="-128"/>
                <a:cs typeface="ＭＳ Ｐゴシック" charset="-128"/>
              </a:rPr>
              <a:t>P</a:t>
            </a:r>
            <a:r>
              <a:rPr lang="en-US" altLang="en-US" sz="1800" i="1" baseline="-25000" dirty="0">
                <a:ea typeface="MS PGothic" panose="020B0600070205080204" pitchFamily="34" charset="-128"/>
                <a:cs typeface="ＭＳ Ｐゴシック" charset="-128"/>
              </a:rPr>
              <a:t>2</a:t>
            </a:r>
            <a:r>
              <a:rPr lang="en-US" altLang="en-US" sz="1800" dirty="0">
                <a:ea typeface="MS PGothic" panose="020B0600070205080204" pitchFamily="34" charset="-128"/>
                <a:cs typeface="ＭＳ Ｐゴシック" charset="-128"/>
              </a:rPr>
              <a:t> , </a:t>
            </a:r>
            <a:r>
              <a:rPr lang="en-US" altLang="en-US" sz="1800" i="1" dirty="0">
                <a:ea typeface="MS PGothic" panose="020B0600070205080204" pitchFamily="34" charset="-128"/>
                <a:cs typeface="ＭＳ Ｐゴシック" charset="-128"/>
              </a:rPr>
              <a:t>P</a:t>
            </a:r>
            <a:r>
              <a:rPr lang="en-US" altLang="en-US" sz="1800" i="1" baseline="-25000" dirty="0">
                <a:ea typeface="MS PGothic" panose="020B0600070205080204" pitchFamily="34" charset="-128"/>
                <a:cs typeface="ＭＳ Ｐゴシック" charset="-128"/>
              </a:rPr>
              <a:t>3</a:t>
            </a:r>
            <a:r>
              <a:rPr lang="en-US" altLang="en-US" sz="1800" dirty="0">
                <a:ea typeface="MS PGothic" panose="020B0600070205080204" pitchFamily="34" charset="-128"/>
                <a:cs typeface="ＭＳ Ｐゴシック" charset="-128"/>
              </a:rPr>
              <a:t> , </a:t>
            </a:r>
            <a:r>
              <a:rPr lang="en-US" altLang="en-US" sz="1800" i="1" dirty="0">
                <a:ea typeface="MS PGothic" panose="020B0600070205080204" pitchFamily="34" charset="-128"/>
                <a:cs typeface="ＭＳ Ｐゴシック" charset="-128"/>
              </a:rPr>
              <a:t>P</a:t>
            </a:r>
            <a:r>
              <a:rPr lang="en-US" altLang="en-US" sz="1800" i="1" baseline="-25000" dirty="0">
                <a:ea typeface="MS PGothic" panose="020B0600070205080204" pitchFamily="34" charset="-128"/>
                <a:cs typeface="ＭＳ Ｐゴシック" charset="-128"/>
              </a:rPr>
              <a:t>1</a:t>
            </a:r>
            <a:r>
              <a:rPr lang="en-US" altLang="en-US" sz="1800" dirty="0">
                <a:ea typeface="MS PGothic" panose="020B0600070205080204" pitchFamily="34" charset="-128"/>
                <a:cs typeface="ＭＳ Ｐゴシック" charset="-128"/>
              </a:rPr>
              <a:t> 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sz="1800" dirty="0">
                <a:ea typeface="MS PGothic" panose="020B0600070205080204" pitchFamily="34" charset="-128"/>
                <a:cs typeface="ＭＳ Ｐゴシック" charset="-128"/>
              </a:rPr>
              <a:t>The Gantt chart for the schedule is:</a:t>
            </a:r>
            <a:br>
              <a:rPr lang="en-US" altLang="en-US" sz="1800" dirty="0">
                <a:ea typeface="MS PGothic" panose="020B0600070205080204" pitchFamily="34" charset="-128"/>
                <a:cs typeface="ＭＳ Ｐゴシック" charset="-128"/>
              </a:rPr>
            </a:br>
            <a:endParaRPr lang="en-US" altLang="en-US" sz="1800" dirty="0">
              <a:ea typeface="MS PGothic" panose="020B0600070205080204" pitchFamily="34" charset="-128"/>
              <a:cs typeface="ＭＳ Ｐゴシック" charset="-128"/>
            </a:endParaRPr>
          </a:p>
          <a:p>
            <a:pPr>
              <a:tabLst>
                <a:tab pos="3649345" algn="ctr"/>
              </a:tabLst>
              <a:defRPr/>
            </a:pPr>
            <a:endParaRPr lang="en-US" altLang="en-US" sz="1800" dirty="0">
              <a:ea typeface="MS PGothic" panose="020B0600070205080204" pitchFamily="34" charset="-128"/>
              <a:cs typeface="ＭＳ Ｐゴシック" charset="-128"/>
            </a:endParaRPr>
          </a:p>
          <a:p>
            <a:pPr>
              <a:tabLst>
                <a:tab pos="3649345" algn="ctr"/>
              </a:tabLst>
              <a:defRPr/>
            </a:pPr>
            <a:endParaRPr lang="en-US" altLang="en-US" sz="1800" dirty="0">
              <a:ea typeface="MS PGothic" panose="020B0600070205080204" pitchFamily="34" charset="-128"/>
              <a:cs typeface="ＭＳ Ｐゴシック" charset="-128"/>
            </a:endParaRPr>
          </a:p>
          <a:p>
            <a:pPr marL="0" indent="0"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altLang="en-US" sz="1800" dirty="0">
              <a:ea typeface="MS PGothic" panose="020B0600070205080204" pitchFamily="34" charset="-128"/>
              <a:cs typeface="ＭＳ Ｐゴシック" charset="-128"/>
            </a:endParaRPr>
          </a:p>
          <a:p>
            <a:pPr>
              <a:tabLst>
                <a:tab pos="3649345" algn="ctr"/>
              </a:tabLst>
              <a:defRPr/>
            </a:pPr>
            <a:r>
              <a:rPr lang="en-US" altLang="en-US" sz="1800" dirty="0">
                <a:ea typeface="MS PGothic" panose="020B0600070205080204" pitchFamily="34" charset="-128"/>
                <a:cs typeface="ＭＳ Ｐゴシック" charset="-128"/>
              </a:rPr>
              <a:t>Waiting time for </a:t>
            </a:r>
            <a:r>
              <a:rPr lang="en-US" altLang="en-US" sz="1800" i="1" dirty="0">
                <a:ea typeface="MS PGothic" panose="020B0600070205080204" pitchFamily="34" charset="-128"/>
                <a:cs typeface="ＭＳ Ｐゴシック" charset="-128"/>
              </a:rPr>
              <a:t>P</a:t>
            </a:r>
            <a:r>
              <a:rPr lang="en-US" altLang="en-US" sz="1800" i="1" baseline="-25000" dirty="0">
                <a:ea typeface="MS PGothic" panose="020B0600070205080204" pitchFamily="34" charset="-128"/>
                <a:cs typeface="ＭＳ Ｐゴシック" charset="-128"/>
              </a:rPr>
              <a:t>1 </a:t>
            </a:r>
            <a:r>
              <a:rPr lang="en-US" altLang="en-US" sz="1800" i="1" dirty="0">
                <a:ea typeface="MS PGothic" panose="020B0600070205080204" pitchFamily="34" charset="-128"/>
                <a:cs typeface="ＭＳ Ｐゴシック" charset="-128"/>
              </a:rPr>
              <a:t>=</a:t>
            </a:r>
            <a:r>
              <a:rPr lang="en-US" altLang="en-US" sz="1800" dirty="0">
                <a:ea typeface="MS PGothic" panose="020B0600070205080204" pitchFamily="34" charset="-128"/>
                <a:cs typeface="ＭＳ Ｐゴシック" charset="-128"/>
              </a:rPr>
              <a:t> 6</a:t>
            </a:r>
            <a:r>
              <a:rPr lang="en-US" altLang="en-US" sz="1800" i="1" dirty="0">
                <a:ea typeface="MS PGothic" panose="020B0600070205080204" pitchFamily="34" charset="-128"/>
                <a:cs typeface="ＭＳ Ｐゴシック" charset="-128"/>
              </a:rPr>
              <a:t>;</a:t>
            </a:r>
            <a:r>
              <a:rPr lang="en-US" altLang="en-US" sz="1800" i="1" baseline="-25000" dirty="0">
                <a:ea typeface="MS PGothic" panose="020B0600070205080204" pitchFamily="34" charset="-128"/>
                <a:cs typeface="ＭＳ Ｐゴシック" charset="-128"/>
              </a:rPr>
              <a:t> </a:t>
            </a:r>
            <a:r>
              <a:rPr lang="en-US" altLang="en-US" sz="1800" i="1" dirty="0">
                <a:ea typeface="MS PGothic" panose="020B0600070205080204" pitchFamily="34" charset="-128"/>
                <a:cs typeface="ＭＳ Ｐゴシック" charset="-128"/>
              </a:rPr>
              <a:t>P</a:t>
            </a:r>
            <a:r>
              <a:rPr lang="en-US" altLang="en-US" sz="1800" i="1" baseline="-25000" dirty="0">
                <a:ea typeface="MS PGothic" panose="020B0600070205080204" pitchFamily="34" charset="-128"/>
                <a:cs typeface="ＭＳ Ｐゴシック" charset="-128"/>
              </a:rPr>
              <a:t>2</a:t>
            </a:r>
            <a:r>
              <a:rPr lang="en-US" altLang="en-US" sz="1800" dirty="0">
                <a:ea typeface="MS PGothic" panose="020B0600070205080204" pitchFamily="34" charset="-128"/>
                <a:cs typeface="ＭＳ Ｐゴシック" charset="-128"/>
              </a:rPr>
              <a:t> = 0</a:t>
            </a:r>
            <a:r>
              <a:rPr lang="en-US" altLang="en-US" sz="1800" i="1" baseline="-25000" dirty="0">
                <a:ea typeface="MS PGothic" panose="020B0600070205080204" pitchFamily="34" charset="-128"/>
                <a:cs typeface="ＭＳ Ｐゴシック" charset="-128"/>
              </a:rPr>
              <a:t>; </a:t>
            </a:r>
            <a:r>
              <a:rPr lang="en-US" altLang="en-US" sz="1800" i="1" dirty="0">
                <a:ea typeface="MS PGothic" panose="020B0600070205080204" pitchFamily="34" charset="-128"/>
                <a:cs typeface="ＭＳ Ｐゴシック" charset="-128"/>
              </a:rPr>
              <a:t>P</a:t>
            </a:r>
            <a:r>
              <a:rPr lang="en-US" altLang="en-US" sz="1800" i="1" baseline="-25000" dirty="0">
                <a:ea typeface="MS PGothic" panose="020B0600070205080204" pitchFamily="34" charset="-128"/>
                <a:cs typeface="ＭＳ Ｐゴシック" charset="-128"/>
              </a:rPr>
              <a:t>3 </a:t>
            </a:r>
            <a:r>
              <a:rPr lang="en-US" altLang="en-US" sz="1800" i="1" dirty="0">
                <a:ea typeface="MS PGothic" panose="020B0600070205080204" pitchFamily="34" charset="-128"/>
                <a:cs typeface="ＭＳ Ｐゴシック" charset="-128"/>
              </a:rPr>
              <a:t>= </a:t>
            </a:r>
            <a:r>
              <a:rPr lang="en-US" altLang="en-US" sz="1800" dirty="0">
                <a:ea typeface="MS PGothic" panose="020B0600070205080204" pitchFamily="34" charset="-128"/>
                <a:cs typeface="ＭＳ Ｐゴシック" charset="-128"/>
              </a:rPr>
              <a:t>3</a:t>
            </a:r>
            <a:endParaRPr lang="en-US" altLang="en-US" sz="1800" i="1" dirty="0">
              <a:ea typeface="MS PGothic" panose="020B0600070205080204" pitchFamily="34" charset="-128"/>
              <a:cs typeface="ＭＳ Ｐゴシック" charset="-128"/>
            </a:endParaRPr>
          </a:p>
          <a:p>
            <a:pPr>
              <a:tabLst>
                <a:tab pos="3649345" algn="ctr"/>
              </a:tabLst>
              <a:defRPr/>
            </a:pPr>
            <a:r>
              <a:rPr lang="en-US" altLang="en-US" sz="1800" dirty="0">
                <a:ea typeface="MS PGothic" panose="020B0600070205080204" pitchFamily="34" charset="-128"/>
                <a:cs typeface="ＭＳ Ｐゴシック" charset="-128"/>
              </a:rPr>
              <a:t>Average waiting time:   (6 + 0 + 3)/3 = 3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sz="1800" dirty="0">
                <a:ea typeface="MS PGothic" panose="020B0600070205080204" pitchFamily="34" charset="-128"/>
                <a:cs typeface="ＭＳ Ｐゴシック" charset="-128"/>
              </a:rPr>
              <a:t>Much better than previous case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sz="1800" b="1" dirty="0">
                <a:solidFill>
                  <a:srgbClr val="006699"/>
                </a:solidFill>
                <a:latin typeface="+mj-lt"/>
                <a:ea typeface="MS PGothic" panose="020B0600070205080204" pitchFamily="34" charset="-128"/>
              </a:rPr>
              <a:t>Convoy</a:t>
            </a:r>
            <a:r>
              <a:rPr lang="en-US" altLang="en-US" sz="1800" b="1" dirty="0">
                <a:solidFill>
                  <a:srgbClr val="3366FF"/>
                </a:solidFill>
                <a:ea typeface="MS PGothic" panose="020B0600070205080204" pitchFamily="34" charset="-128"/>
                <a:cs typeface="ＭＳ Ｐゴシック" charset="-128"/>
              </a:rPr>
              <a:t> </a:t>
            </a:r>
            <a:r>
              <a:rPr lang="en-US" altLang="en-US" sz="1800" b="1" dirty="0">
                <a:solidFill>
                  <a:srgbClr val="006699"/>
                </a:solidFill>
                <a:latin typeface="+mj-lt"/>
                <a:ea typeface="MS PGothic" panose="020B0600070205080204" pitchFamily="34" charset="-128"/>
              </a:rPr>
              <a:t>effect</a:t>
            </a:r>
            <a:r>
              <a:rPr lang="en-US" altLang="en-US" sz="1800" b="1" dirty="0">
                <a:solidFill>
                  <a:srgbClr val="3366FF"/>
                </a:solidFill>
                <a:ea typeface="MS PGothic" panose="020B0600070205080204" pitchFamily="34" charset="-128"/>
                <a:cs typeface="ＭＳ Ｐゴシック" charset="-128"/>
              </a:rPr>
              <a:t> </a:t>
            </a:r>
            <a:r>
              <a:rPr lang="en-US" altLang="en-US" sz="1800" dirty="0">
                <a:ea typeface="MS PGothic" panose="020B0600070205080204" pitchFamily="34" charset="-128"/>
                <a:cs typeface="ＭＳ Ｐゴシック" charset="-128"/>
              </a:rPr>
              <a:t>- short process behind long process</a:t>
            </a:r>
          </a:p>
          <a:p>
            <a:pPr lvl="1">
              <a:tabLst>
                <a:tab pos="3649345" algn="ctr"/>
              </a:tabLst>
              <a:defRPr/>
            </a:pPr>
            <a:r>
              <a:rPr lang="en-US" altLang="en-US" sz="1800" dirty="0">
                <a:ea typeface="MS PGothic" panose="020B0600070205080204" pitchFamily="34" charset="-128"/>
              </a:rPr>
              <a:t>Consider one CPU-bound and many I/O-bound processes</a:t>
            </a:r>
          </a:p>
        </p:txBody>
      </p:sp>
      <p:pic>
        <p:nvPicPr>
          <p:cNvPr id="43012" name="Picture 1">
            <a:extLst>
              <a:ext uri="{FF2B5EF4-FFF2-40B4-BE49-F238E27FC236}">
                <a16:creationId xmlns:a16="http://schemas.microsoft.com/office/drawing/2014/main" id="{3478B4B0-9BD5-7710-9FEE-AB1083CAA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632075"/>
            <a:ext cx="712311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AD94A237-9FB6-D314-2596-D7AE93466D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28588"/>
            <a:ext cx="8280400" cy="576262"/>
          </a:xfrm>
        </p:spPr>
        <p:txBody>
          <a:bodyPr/>
          <a:lstStyle/>
          <a:p>
            <a:pPr eaLnBrk="1" hangingPunct="1"/>
            <a:r>
              <a:rPr lang="en-US" altLang="en-US" sz="3200"/>
              <a:t>Shortest-Job-First (SJF) Scheduling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D2CB557D-AE76-2F0B-90DC-5FE04D300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738" y="1233488"/>
            <a:ext cx="6761162" cy="4344987"/>
          </a:xfrm>
        </p:spPr>
        <p:txBody>
          <a:bodyPr/>
          <a:lstStyle/>
          <a:p>
            <a:pPr>
              <a:defRPr/>
            </a:pPr>
            <a:r>
              <a:rPr lang="en-US" altLang="en-US" sz="2000" dirty="0">
                <a:ea typeface="MS PGothic" panose="020B0600070205080204" pitchFamily="34" charset="-128"/>
              </a:rPr>
              <a:t>Associate with each process the length of its next CPU burst</a:t>
            </a:r>
          </a:p>
          <a:p>
            <a:pPr lvl="1">
              <a:defRPr/>
            </a:pPr>
            <a:r>
              <a:rPr lang="en-US" altLang="en-US" sz="2000" dirty="0">
                <a:solidFill>
                  <a:srgbClr val="C00000"/>
                </a:solidFill>
                <a:ea typeface="MS PGothic" panose="020B0600070205080204" pitchFamily="34" charset="-128"/>
              </a:rPr>
              <a:t>Select from the ready queue the process with the shortest next CPU burst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defRPr/>
            </a:pPr>
            <a:r>
              <a:rPr lang="en-US" altLang="en-US" sz="2000" dirty="0">
                <a:ea typeface="MS PGothic" panose="020B0600070205080204" pitchFamily="34" charset="-128"/>
              </a:rPr>
              <a:t>SJF is optimal – gives minimum average waiting time for a given set of processes</a:t>
            </a:r>
          </a:p>
          <a:p>
            <a:pPr>
              <a:defRPr/>
            </a:pPr>
            <a:r>
              <a:rPr lang="en-US" altLang="en-US" sz="2000" dirty="0">
                <a:ea typeface="MS PGothic" panose="020B0600070205080204" pitchFamily="34" charset="-128"/>
                <a:cs typeface="ＭＳ Ｐゴシック" charset="-128"/>
              </a:rPr>
              <a:t>Preemptive version called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  <a:ea typeface="MS PGothic" panose="020B0600070205080204" pitchFamily="34" charset="-128"/>
              </a:rPr>
              <a:t>shortest-remaining-time-first</a:t>
            </a:r>
          </a:p>
          <a:p>
            <a:pPr>
              <a:defRPr/>
            </a:pPr>
            <a:r>
              <a:rPr lang="en-US" altLang="en-US" sz="2000" dirty="0">
                <a:ea typeface="MS PGothic" panose="020B0600070205080204" pitchFamily="34" charset="-128"/>
              </a:rPr>
              <a:t>How do we determine the length of the next CPU burst?</a:t>
            </a:r>
          </a:p>
          <a:p>
            <a:pPr lvl="1">
              <a:defRPr/>
            </a:pPr>
            <a:r>
              <a:rPr lang="en-US" altLang="en-US" sz="2000" dirty="0">
                <a:ea typeface="MS PGothic" panose="020B0600070205080204" pitchFamily="34" charset="-128"/>
              </a:rPr>
              <a:t>Could ask the user</a:t>
            </a:r>
          </a:p>
          <a:p>
            <a:pPr lvl="1">
              <a:defRPr/>
            </a:pPr>
            <a:r>
              <a:rPr lang="en-US" altLang="en-US" sz="2000" dirty="0">
                <a:ea typeface="MS PGothic" panose="020B0600070205080204" pitchFamily="34" charset="-128"/>
              </a:rPr>
              <a:t>Estimate</a:t>
            </a:r>
          </a:p>
          <a:p>
            <a:pPr lvl="1">
              <a:defRPr/>
            </a:pP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6B7746C1-2EEB-3A45-F35C-C245954F5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01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 of SJF</a:t>
            </a:r>
          </a:p>
        </p:txBody>
      </p:sp>
      <p:sp>
        <p:nvSpPr>
          <p:cNvPr id="29698" name="Rectangle 36">
            <a:extLst>
              <a:ext uri="{FF2B5EF4-FFF2-40B4-BE49-F238E27FC236}">
                <a16:creationId xmlns:a16="http://schemas.microsoft.com/office/drawing/2014/main" id="{8F94307F-0761-8FC7-AD66-67574C82B5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33488"/>
            <a:ext cx="8426450" cy="4024312"/>
          </a:xfrm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lang="en-US" altLang="en-US" dirty="0">
                <a:ea typeface="MS PGothic" panose="020B0600070205080204" pitchFamily="34" charset="-128"/>
              </a:rPr>
              <a:t>	</a:t>
            </a:r>
            <a:r>
              <a:rPr lang="en-US" altLang="en-US" sz="1800" dirty="0">
                <a:ea typeface="MS PGothic" panose="020B0600070205080204" pitchFamily="34" charset="-128"/>
              </a:rPr>
              <a:t>      	                </a:t>
            </a:r>
            <a:r>
              <a:rPr lang="en-US" altLang="en-US" sz="1800" u="sng" dirty="0" err="1">
                <a:ea typeface="MS PGothic" panose="020B0600070205080204" pitchFamily="34" charset="-128"/>
              </a:rPr>
              <a:t>Process</a:t>
            </a:r>
            <a:r>
              <a:rPr lang="en-US" altLang="en-US" sz="1800" u="sng" dirty="0" err="1">
                <a:solidFill>
                  <a:schemeClr val="bg1"/>
                </a:solidFill>
                <a:ea typeface="MS PGothic" panose="020B0600070205080204" pitchFamily="34" charset="-128"/>
              </a:rPr>
              <a:t>Arriva</a:t>
            </a:r>
            <a:r>
              <a:rPr lang="en-US" altLang="en-US" sz="1800" u="sng" dirty="0">
                <a:solidFill>
                  <a:schemeClr val="bg1"/>
                </a:solidFill>
                <a:ea typeface="MS PGothic" panose="020B0600070205080204" pitchFamily="34" charset="-128"/>
              </a:rPr>
              <a:t>	l Time</a:t>
            </a:r>
            <a:r>
              <a:rPr lang="en-US" altLang="en-US" sz="1800" dirty="0">
                <a:ea typeface="MS PGothic" panose="020B0600070205080204" pitchFamily="34" charset="-128"/>
              </a:rPr>
              <a:t>	</a:t>
            </a:r>
            <a:r>
              <a:rPr lang="en-US" altLang="en-US" sz="1800" u="sng" dirty="0">
                <a:ea typeface="MS PGothic" panose="020B0600070205080204" pitchFamily="34" charset="-128"/>
              </a:rPr>
              <a:t>Burst Time</a:t>
            </a:r>
            <a:endParaRPr lang="en-US" altLang="en-US" sz="1800" dirty="0">
              <a:ea typeface="MS PGothic" panose="020B0600070205080204" pitchFamily="34" charset="-128"/>
            </a:endParaRP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lang="en-US" altLang="en-US" sz="1800" dirty="0">
                <a:ea typeface="MS PGothic" panose="020B0600070205080204" pitchFamily="34" charset="-128"/>
              </a:rPr>
              <a:t>		             </a:t>
            </a:r>
            <a:r>
              <a:rPr lang="en-US" altLang="en-US" sz="1800" i="1" dirty="0">
                <a:ea typeface="MS PGothic" panose="020B0600070205080204" pitchFamily="34" charset="-128"/>
              </a:rPr>
              <a:t>P</a:t>
            </a:r>
            <a:r>
              <a:rPr lang="en-US" altLang="en-US" sz="1800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sz="1800" dirty="0">
                <a:ea typeface="MS PGothic" panose="020B0600070205080204" pitchFamily="34" charset="-128"/>
              </a:rPr>
              <a:t>	</a:t>
            </a:r>
            <a:r>
              <a:rPr lang="en-US" altLang="en-US" sz="1800" dirty="0">
                <a:solidFill>
                  <a:schemeClr val="bg1"/>
                </a:solidFill>
                <a:ea typeface="MS PGothic" panose="020B0600070205080204" pitchFamily="34" charset="-128"/>
              </a:rPr>
              <a:t>0.0</a:t>
            </a:r>
            <a:r>
              <a:rPr lang="en-US" altLang="en-US" sz="1800" dirty="0">
                <a:ea typeface="MS PGothic" panose="020B0600070205080204" pitchFamily="34" charset="-128"/>
              </a:rPr>
              <a:t>	6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lang="en-US" altLang="en-US" sz="1800" dirty="0">
                <a:ea typeface="MS PGothic" panose="020B0600070205080204" pitchFamily="34" charset="-128"/>
              </a:rPr>
              <a:t>		            </a:t>
            </a:r>
            <a:r>
              <a:rPr lang="en-US" altLang="en-US" sz="1800" i="1" dirty="0">
                <a:ea typeface="MS PGothic" panose="020B0600070205080204" pitchFamily="34" charset="-128"/>
              </a:rPr>
              <a:t>P</a:t>
            </a:r>
            <a:r>
              <a:rPr lang="en-US" altLang="en-US" sz="1800" i="1" baseline="-25000" dirty="0">
                <a:ea typeface="MS PGothic" panose="020B0600070205080204" pitchFamily="34" charset="-128"/>
              </a:rPr>
              <a:t>2 	</a:t>
            </a:r>
            <a:r>
              <a:rPr lang="en-US" altLang="en-US" sz="1800" dirty="0">
                <a:solidFill>
                  <a:schemeClr val="bg1"/>
                </a:solidFill>
                <a:ea typeface="MS PGothic" panose="020B0600070205080204" pitchFamily="34" charset="-128"/>
              </a:rPr>
              <a:t>2.0</a:t>
            </a:r>
            <a:r>
              <a:rPr lang="en-US" altLang="en-US" sz="1800" dirty="0">
                <a:ea typeface="MS PGothic" panose="020B0600070205080204" pitchFamily="34" charset="-128"/>
              </a:rPr>
              <a:t>	8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lang="en-US" altLang="en-US" sz="1800" dirty="0">
                <a:ea typeface="MS PGothic" panose="020B0600070205080204" pitchFamily="34" charset="-128"/>
              </a:rPr>
              <a:t>		            </a:t>
            </a:r>
            <a:r>
              <a:rPr lang="en-US" altLang="en-US" sz="1800" i="1" dirty="0">
                <a:ea typeface="MS PGothic" panose="020B0600070205080204" pitchFamily="34" charset="-128"/>
              </a:rPr>
              <a:t>P</a:t>
            </a:r>
            <a:r>
              <a:rPr lang="en-US" altLang="en-US" sz="1800" i="1" baseline="-25000" dirty="0">
                <a:ea typeface="MS PGothic" panose="020B0600070205080204" pitchFamily="34" charset="-128"/>
              </a:rPr>
              <a:t>3</a:t>
            </a:r>
            <a:r>
              <a:rPr lang="en-US" altLang="en-US" sz="1800" dirty="0">
                <a:ea typeface="MS PGothic" panose="020B0600070205080204" pitchFamily="34" charset="-128"/>
              </a:rPr>
              <a:t>	</a:t>
            </a:r>
            <a:r>
              <a:rPr lang="en-US" altLang="en-US" sz="1800" dirty="0">
                <a:solidFill>
                  <a:schemeClr val="bg1"/>
                </a:solidFill>
                <a:ea typeface="MS PGothic" panose="020B0600070205080204" pitchFamily="34" charset="-128"/>
              </a:rPr>
              <a:t>4.0</a:t>
            </a:r>
            <a:r>
              <a:rPr lang="en-US" altLang="en-US" sz="1800" dirty="0">
                <a:ea typeface="MS PGothic" panose="020B0600070205080204" pitchFamily="34" charset="-128"/>
              </a:rPr>
              <a:t>	7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lang="en-US" altLang="en-US" sz="1800" dirty="0">
                <a:ea typeface="MS PGothic" panose="020B0600070205080204" pitchFamily="34" charset="-128"/>
              </a:rPr>
              <a:t>		            </a:t>
            </a:r>
            <a:r>
              <a:rPr lang="en-US" altLang="en-US" sz="1800" i="1" dirty="0">
                <a:ea typeface="MS PGothic" panose="020B0600070205080204" pitchFamily="34" charset="-128"/>
              </a:rPr>
              <a:t>P</a:t>
            </a:r>
            <a:r>
              <a:rPr lang="en-US" altLang="en-US" sz="1800" i="1" baseline="-25000" dirty="0">
                <a:ea typeface="MS PGothic" panose="020B0600070205080204" pitchFamily="34" charset="-128"/>
              </a:rPr>
              <a:t>4</a:t>
            </a:r>
            <a:r>
              <a:rPr lang="en-US" altLang="en-US" sz="1800" dirty="0">
                <a:ea typeface="MS PGothic" panose="020B0600070205080204" pitchFamily="34" charset="-128"/>
              </a:rPr>
              <a:t>	</a:t>
            </a:r>
            <a:r>
              <a:rPr lang="en-US" altLang="en-US" sz="1800" dirty="0">
                <a:solidFill>
                  <a:schemeClr val="bg1"/>
                </a:solidFill>
                <a:ea typeface="MS PGothic" panose="020B0600070205080204" pitchFamily="34" charset="-128"/>
              </a:rPr>
              <a:t>5.0</a:t>
            </a:r>
            <a:r>
              <a:rPr lang="en-US" altLang="en-US" sz="1800" dirty="0">
                <a:ea typeface="MS PGothic" panose="020B0600070205080204" pitchFamily="34" charset="-128"/>
              </a:rPr>
              <a:t>	3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endParaRPr lang="en-US" altLang="en-US" sz="1800" dirty="0">
              <a:ea typeface="MS PGothic" panose="020B0600070205080204" pitchFamily="34" charset="-128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lang="en-US" altLang="en-US" sz="1800" dirty="0">
                <a:ea typeface="MS PGothic" panose="020B0600070205080204" pitchFamily="34" charset="-128"/>
              </a:rPr>
              <a:t>SJF scheduling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  <a:defRPr/>
            </a:pPr>
            <a:endParaRPr lang="en-US" altLang="en-US" dirty="0">
              <a:ea typeface="MS PGothic" panose="020B0600070205080204" pitchFamily="34" charset="-128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  <a:defRPr/>
            </a:pPr>
            <a:endParaRPr lang="en-US" altLang="en-US" dirty="0">
              <a:ea typeface="MS PGothic" panose="020B0600070205080204" pitchFamily="34" charset="-128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lang="en-US" altLang="en-US" sz="2000" dirty="0">
                <a:ea typeface="MS PGothic" panose="020B0600070205080204" pitchFamily="34" charset="-128"/>
              </a:rPr>
              <a:t>Average waiting time = (3 + 16 + 9 + 0) / 4 = 7</a:t>
            </a:r>
          </a:p>
          <a:p>
            <a:pPr marL="0" indent="0">
              <a:buFont typeface="Arial" pitchFamily="34" charset="0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endParaRPr lang="en-US" altLang="en-US" sz="2000" i="1" baseline="-25000" dirty="0">
              <a:ea typeface="MS PGothic" panose="020B0600070205080204" pitchFamily="34" charset="-128"/>
            </a:endParaRPr>
          </a:p>
        </p:txBody>
      </p:sp>
      <p:pic>
        <p:nvPicPr>
          <p:cNvPr id="47108" name="Picture 1">
            <a:extLst>
              <a:ext uri="{FF2B5EF4-FFF2-40B4-BE49-F238E27FC236}">
                <a16:creationId xmlns:a16="http://schemas.microsoft.com/office/drawing/2014/main" id="{FCBDBD96-0F7A-6867-74C9-2666B6281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4076700"/>
            <a:ext cx="67960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1">
            <a:extLst>
              <a:ext uri="{FF2B5EF4-FFF2-40B4-BE49-F238E27FC236}">
                <a16:creationId xmlns:a16="http://schemas.microsoft.com/office/drawing/2014/main" id="{EA09F5AC-C9F9-AEC5-07E0-B9423F7A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624513"/>
            <a:ext cx="83502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>
                <a:latin typeface="Verdana" panose="020B0604030504040204" pitchFamily="34" charset="0"/>
              </a:rPr>
              <a:t>With FCFS scheduling algo, average waiting would have been 10.25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1101330-B0CF-3C98-4DBF-A3A6A5D39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SJF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88F3930-146B-8E92-3014-7C4CC8E47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842645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SJF is provably optimal with respect to minimizing the average waiting time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Moving short process before long one decreases the waiting time of the short more than increases the  waiting time of the long process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C00000"/>
                </a:solidFill>
              </a:rPr>
              <a:t>However, the length of the next CPU burst time is unknown</a:t>
            </a:r>
          </a:p>
        </p:txBody>
      </p:sp>
      <p:pic>
        <p:nvPicPr>
          <p:cNvPr id="49156" name="Picture 1">
            <a:extLst>
              <a:ext uri="{FF2B5EF4-FFF2-40B4-BE49-F238E27FC236}">
                <a16:creationId xmlns:a16="http://schemas.microsoft.com/office/drawing/2014/main" id="{2277A99D-B2AB-D246-898E-9D4FD6AB6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1046163"/>
            <a:ext cx="67960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5D288E7-0736-991B-AA0E-B35E9E1C5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01613"/>
            <a:ext cx="8475663" cy="611187"/>
          </a:xfrm>
        </p:spPr>
        <p:txBody>
          <a:bodyPr/>
          <a:lstStyle/>
          <a:p>
            <a:pPr eaLnBrk="1" hangingPunct="1"/>
            <a:r>
              <a:rPr lang="en-US" altLang="en-US" sz="3200"/>
              <a:t>Determining Length of Next CPU Burst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BC894CD9-50B1-F04D-0189-547993E87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1688" y="1233488"/>
            <a:ext cx="7681912" cy="4935537"/>
          </a:xfrm>
        </p:spPr>
        <p:txBody>
          <a:bodyPr/>
          <a:lstStyle/>
          <a:p>
            <a:pPr>
              <a:defRPr/>
            </a:pPr>
            <a:r>
              <a:rPr lang="en-US" altLang="en-US" sz="1800" dirty="0"/>
              <a:t>Can only estimate the length – should be similar to the previous one</a:t>
            </a:r>
          </a:p>
          <a:p>
            <a:pPr lvl="1">
              <a:defRPr/>
            </a:pPr>
            <a:r>
              <a:rPr lang="en-US" altLang="en-US" sz="1800" dirty="0"/>
              <a:t>Then pick process with shortest predicted next CPU burst</a:t>
            </a:r>
          </a:p>
          <a:p>
            <a:pPr>
              <a:defRPr/>
            </a:pPr>
            <a:r>
              <a:rPr lang="en-US" altLang="en-US" sz="1800" dirty="0"/>
              <a:t>Can be done by using the length of previous CPU bursts, using exponential averaging</a:t>
            </a:r>
          </a:p>
          <a:p>
            <a:pPr>
              <a:defRPr/>
            </a:pPr>
            <a:endParaRPr lang="en-US" altLang="en-US" sz="1800" dirty="0"/>
          </a:p>
          <a:p>
            <a:pPr>
              <a:defRPr/>
            </a:pPr>
            <a:endParaRPr lang="en-US" altLang="en-US" sz="1800" dirty="0"/>
          </a:p>
          <a:p>
            <a:pPr>
              <a:defRPr/>
            </a:pPr>
            <a:endParaRPr lang="en-US" altLang="en-US" sz="1800" dirty="0"/>
          </a:p>
          <a:p>
            <a:pPr marL="0" indent="0">
              <a:buFont typeface="Arial" pitchFamily="34" charset="0"/>
              <a:buNone/>
              <a:defRPr/>
            </a:pPr>
            <a:endParaRPr lang="en-US" altLang="en-US" sz="1800" dirty="0"/>
          </a:p>
          <a:p>
            <a:pPr>
              <a:lnSpc>
                <a:spcPct val="90000"/>
              </a:lnSpc>
              <a:defRPr/>
            </a:pPr>
            <a:r>
              <a:rPr lang="en-US" altLang="en-US" sz="1800" dirty="0">
                <a:sym typeface="Symbol" panose="05050102010706020507" pitchFamily="18" charset="2"/>
              </a:rPr>
              <a:t>If  =0, </a:t>
            </a:r>
            <a:r>
              <a:rPr lang="en-US" altLang="en-US" sz="1800" baseline="-25000" dirty="0">
                <a:sym typeface="Symbol" panose="05050102010706020507" pitchFamily="18" charset="2"/>
              </a:rPr>
              <a:t>n+1</a:t>
            </a:r>
            <a:r>
              <a:rPr lang="en-US" altLang="en-US" sz="1800" dirty="0">
                <a:sym typeface="Symbol" panose="05050102010706020507" pitchFamily="18" charset="2"/>
              </a:rPr>
              <a:t> = </a:t>
            </a:r>
            <a:r>
              <a:rPr lang="en-US" altLang="en-US" sz="1800" baseline="-25000" dirty="0">
                <a:sym typeface="Symbol" panose="05050102010706020507" pitchFamily="18" charset="2"/>
              </a:rPr>
              <a:t>n</a:t>
            </a:r>
            <a:r>
              <a:rPr lang="en-US" altLang="en-US" sz="1800" dirty="0">
                <a:sym typeface="Symbol" panose="05050102010706020507" pitchFamily="18" charset="2"/>
              </a:rPr>
              <a:t>, recent information does not count</a:t>
            </a:r>
          </a:p>
          <a:p>
            <a:pPr>
              <a:lnSpc>
                <a:spcPct val="90000"/>
              </a:lnSpc>
              <a:defRPr/>
            </a:pPr>
            <a:endParaRPr lang="en-US" altLang="en-US" sz="1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1800" dirty="0">
                <a:sym typeface="Symbol" panose="05050102010706020507" pitchFamily="18" charset="2"/>
              </a:rPr>
              <a:t>If  =1, </a:t>
            </a:r>
            <a:r>
              <a:rPr lang="en-US" altLang="en-US" sz="1800" baseline="-25000" dirty="0">
                <a:sym typeface="Symbol" panose="05050102010706020507" pitchFamily="18" charset="2"/>
              </a:rPr>
              <a:t>n+1</a:t>
            </a:r>
            <a:r>
              <a:rPr lang="en-US" altLang="en-US" sz="1800" dirty="0">
                <a:sym typeface="Symbol" panose="05050102010706020507" pitchFamily="18" charset="2"/>
              </a:rPr>
              <a:t> =  </a:t>
            </a:r>
            <a:r>
              <a:rPr lang="en-US" altLang="en-US" sz="1800" i="1" dirty="0">
                <a:sym typeface="Symbol" panose="05050102010706020507" pitchFamily="18" charset="2"/>
              </a:rPr>
              <a:t>t</a:t>
            </a:r>
            <a:r>
              <a:rPr lang="en-US" altLang="en-US" sz="1800" baseline="-25000" dirty="0">
                <a:sym typeface="Symbol" panose="05050102010706020507" pitchFamily="18" charset="2"/>
              </a:rPr>
              <a:t>n</a:t>
            </a:r>
            <a:r>
              <a:rPr lang="en-US" altLang="en-US" sz="1800" dirty="0">
                <a:sym typeface="Symbol" panose="05050102010706020507" pitchFamily="18" charset="2"/>
              </a:rPr>
              <a:t>, only the actual last CPU burst counts</a:t>
            </a:r>
          </a:p>
          <a:p>
            <a:pPr>
              <a:defRPr/>
            </a:pPr>
            <a:endParaRPr lang="en-US" altLang="en-US" sz="1800" dirty="0"/>
          </a:p>
          <a:p>
            <a:pPr>
              <a:defRPr/>
            </a:pPr>
            <a:r>
              <a:rPr lang="en-US" altLang="en-US" sz="1800" dirty="0"/>
              <a:t>Commonly, </a:t>
            </a:r>
            <a:r>
              <a:rPr lang="en-US" altLang="en-US" sz="1800" dirty="0">
                <a:latin typeface="Lucida Grande"/>
              </a:rPr>
              <a:t>α </a:t>
            </a:r>
            <a:r>
              <a:rPr lang="en-US" altLang="en-US" sz="1800" dirty="0"/>
              <a:t>set to ½</a:t>
            </a:r>
          </a:p>
        </p:txBody>
      </p:sp>
      <p:graphicFrame>
        <p:nvGraphicFramePr>
          <p:cNvPr id="51204" name="Object 2">
            <a:extLst>
              <a:ext uri="{FF2B5EF4-FFF2-40B4-BE49-F238E27FC236}">
                <a16:creationId xmlns:a16="http://schemas.microsoft.com/office/drawing/2014/main" id="{8705E855-BF83-DDB3-A8F1-6FA58922C8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17422"/>
              </p:ext>
            </p:extLst>
          </p:nvPr>
        </p:nvGraphicFramePr>
        <p:xfrm>
          <a:off x="1907381" y="2590800"/>
          <a:ext cx="442753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00800" imgH="1778000" progId="Equation.3">
                  <p:embed/>
                </p:oleObj>
              </mc:Choice>
              <mc:Fallback>
                <p:oleObj name="Equation" r:id="rId3" imgW="6400800" imgH="1778000" progId="Equation.3">
                  <p:embed/>
                  <p:pic>
                    <p:nvPicPr>
                      <p:cNvPr id="51204" name="Object 2">
                        <a:extLst>
                          <a:ext uri="{FF2B5EF4-FFF2-40B4-BE49-F238E27FC236}">
                            <a16:creationId xmlns:a16="http://schemas.microsoft.com/office/drawing/2014/main" id="{8705E855-BF83-DDB3-A8F1-6FA58922C8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381" y="2590800"/>
                        <a:ext cx="4427537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5" name="Picture 1">
            <a:extLst>
              <a:ext uri="{FF2B5EF4-FFF2-40B4-BE49-F238E27FC236}">
                <a16:creationId xmlns:a16="http://schemas.microsoft.com/office/drawing/2014/main" id="{0F293937-2854-0C85-C39C-E05B9B3485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410200"/>
            <a:ext cx="24511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7B7AE1B-6E23-93F3-C751-C9C2C00EF8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05200"/>
            <a:ext cx="24511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67347B6-17C2-60C9-BEAA-3AE7C9325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 of Exponential Averaging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E24CDF7-0DD6-752F-2B6A-5AF0C7A4B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4975" y="850900"/>
            <a:ext cx="8502650" cy="4849813"/>
          </a:xfrm>
        </p:spPr>
        <p:txBody>
          <a:bodyPr/>
          <a:lstStyle/>
          <a:p>
            <a:r>
              <a:rPr lang="en-US" altLang="en-US" sz="2000">
                <a:sym typeface="Symbol" panose="05050102010706020507" pitchFamily="18" charset="2"/>
              </a:rPr>
              <a:t>The initial prediction </a:t>
            </a:r>
            <a:r>
              <a:rPr lang="en-US" altLang="en-US" sz="2000"/>
              <a:t>can be defined as a constant or as an overall system average, below </a:t>
            </a:r>
            <a:r>
              <a:rPr lang="en-US" altLang="en-US" sz="2000">
                <a:sym typeface="Symbol" panose="05050102010706020507" pitchFamily="18" charset="2"/>
              </a:rPr>
              <a:t></a:t>
            </a:r>
            <a:r>
              <a:rPr lang="en-US" altLang="en-US" sz="2000" baseline="-25000">
                <a:sym typeface="Symbol" panose="05050102010706020507" pitchFamily="18" charset="2"/>
              </a:rPr>
              <a:t>0</a:t>
            </a:r>
            <a:r>
              <a:rPr lang="el-GR" altLang="en-US" sz="2000"/>
              <a:t> = 10</a:t>
            </a:r>
            <a:r>
              <a:rPr lang="en-US" altLang="en-US" sz="2000"/>
              <a:t> (estimation at </a:t>
            </a:r>
            <a:r>
              <a:rPr lang="en-US" altLang="en-US" sz="2000">
                <a:sym typeface="Symbol" panose="05050102010706020507" pitchFamily="18" charset="2"/>
              </a:rPr>
              <a:t>t</a:t>
            </a:r>
            <a:r>
              <a:rPr lang="en-US" altLang="en-US" sz="2000" i="1" baseline="-25000">
                <a:sym typeface="Symbol" panose="05050102010706020507" pitchFamily="18" charset="2"/>
              </a:rPr>
              <a:t>0</a:t>
            </a:r>
            <a:r>
              <a:rPr lang="en-US" altLang="en-US" sz="2000"/>
              <a:t>) </a:t>
            </a:r>
            <a:endParaRPr lang="en-US" altLang="en-US" sz="2000">
              <a:sym typeface="Symbol" panose="05050102010706020507" pitchFamily="18" charset="2"/>
            </a:endParaRPr>
          </a:p>
          <a:p>
            <a:r>
              <a:rPr lang="en-US" altLang="en-US" sz="2000">
                <a:sym typeface="Symbol" panose="05050102010706020507" pitchFamily="18" charset="2"/>
              </a:rPr>
              <a:t>So, the figure below </a:t>
            </a:r>
            <a:r>
              <a:rPr lang="en-US" altLang="en-US" sz="2000"/>
              <a:t>shows an exponential average with α = 1/2 and </a:t>
            </a:r>
            <a:r>
              <a:rPr lang="en-US" altLang="en-US" sz="2000">
                <a:sym typeface="Symbol" panose="05050102010706020507" pitchFamily="18" charset="2"/>
              </a:rPr>
              <a:t></a:t>
            </a:r>
            <a:r>
              <a:rPr lang="en-US" altLang="en-US" sz="2000" baseline="-25000">
                <a:sym typeface="Symbol" panose="05050102010706020507" pitchFamily="18" charset="2"/>
              </a:rPr>
              <a:t>0</a:t>
            </a:r>
            <a:r>
              <a:rPr lang="el-GR" altLang="en-US" sz="2000"/>
              <a:t> = 10.</a:t>
            </a:r>
            <a:r>
              <a:rPr lang="en-US" altLang="en-US" sz="2000"/>
              <a:t> </a:t>
            </a:r>
            <a:endParaRPr lang="en-US" altLang="en-US" sz="2000">
              <a:sym typeface="Symbol" panose="05050102010706020507" pitchFamily="18" charset="2"/>
            </a:endParaRPr>
          </a:p>
        </p:txBody>
      </p:sp>
      <p:pic>
        <p:nvPicPr>
          <p:cNvPr id="53252" name="Picture 5">
            <a:extLst>
              <a:ext uri="{FF2B5EF4-FFF2-40B4-BE49-F238E27FC236}">
                <a16:creationId xmlns:a16="http://schemas.microsoft.com/office/drawing/2014/main" id="{A2D292D1-E7FB-7930-7C10-B0EBD3B53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2625725"/>
            <a:ext cx="5065713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1">
            <a:extLst>
              <a:ext uri="{FF2B5EF4-FFF2-40B4-BE49-F238E27FC236}">
                <a16:creationId xmlns:a16="http://schemas.microsoft.com/office/drawing/2014/main" id="{B09318A4-8B06-B289-45F6-4D2860D80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3581400"/>
            <a:ext cx="24511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7">
            <a:extLst>
              <a:ext uri="{FF2B5EF4-FFF2-40B4-BE49-F238E27FC236}">
                <a16:creationId xmlns:a16="http://schemas.microsoft.com/office/drawing/2014/main" id="{57ABA8C0-1923-6BC3-2805-0A231B005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640013"/>
            <a:ext cx="4418013" cy="245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6B5CA65-EBA2-F0FA-160F-BC2C3BF20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 of Exponential Averaging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7759F47-1FD6-D2E8-DBF9-05CBCCC670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854075"/>
            <a:ext cx="8556625" cy="4098925"/>
          </a:xfrm>
        </p:spPr>
        <p:txBody>
          <a:bodyPr/>
          <a:lstStyle/>
          <a:p>
            <a:pPr>
              <a:defRPr/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defRPr/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000" dirty="0">
                <a:sym typeface="Symbol" panose="05050102010706020507" pitchFamily="18" charset="2"/>
              </a:rPr>
              <a:t>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ym typeface="Symbol" panose="05050102010706020507" pitchFamily="18" charset="2"/>
              </a:rPr>
              <a:t> = .</a:t>
            </a:r>
            <a:r>
              <a:rPr lang="en-US" altLang="en-US" sz="1600" dirty="0">
                <a:sym typeface="Symbol" panose="05050102010706020507" pitchFamily="18" charset="2"/>
              </a:rPr>
              <a:t>5 * </a:t>
            </a:r>
            <a:r>
              <a:rPr lang="en-US" altLang="en-US" sz="1600" i="1" dirty="0">
                <a:sym typeface="Symbol" panose="05050102010706020507" pitchFamily="18" charset="2"/>
              </a:rPr>
              <a:t>t</a:t>
            </a:r>
            <a:r>
              <a:rPr lang="en-US" altLang="en-US" sz="1600" i="1" baseline="-25000" dirty="0">
                <a:sym typeface="Symbol" panose="05050102010706020507" pitchFamily="18" charset="2"/>
              </a:rPr>
              <a:t>0 </a:t>
            </a:r>
            <a:r>
              <a:rPr lang="en-US" altLang="en-US" sz="1600" dirty="0">
                <a:sym typeface="Symbol" panose="05050102010706020507" pitchFamily="18" charset="2"/>
              </a:rPr>
              <a:t>+ .5 </a:t>
            </a:r>
            <a:r>
              <a:rPr lang="en-US" altLang="en-US" sz="2000" dirty="0">
                <a:sym typeface="Symbol" panose="05050102010706020507" pitchFamily="18" charset="2"/>
              </a:rPr>
              <a:t>* </a:t>
            </a:r>
            <a:r>
              <a:rPr lang="en-US" altLang="en-US" sz="2000" baseline="-25000" dirty="0">
                <a:sym typeface="Symbol" panose="05050102010706020507" pitchFamily="18" charset="2"/>
              </a:rPr>
              <a:t>0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000" dirty="0">
                <a:sym typeface="Symbol" panose="05050102010706020507" pitchFamily="18" charset="2"/>
              </a:rPr>
              <a:t>    = </a:t>
            </a:r>
            <a:r>
              <a:rPr lang="en-US" altLang="en-US" sz="1600" dirty="0">
                <a:sym typeface="Symbol" panose="05050102010706020507" pitchFamily="18" charset="2"/>
              </a:rPr>
              <a:t>.5 * 6 + .5 * 10 = 8</a:t>
            </a:r>
          </a:p>
          <a:p>
            <a:pPr>
              <a:defRPr/>
            </a:pPr>
            <a:r>
              <a:rPr lang="en-US" altLang="en-US" sz="2000" dirty="0">
                <a:sym typeface="Symbol" panose="05050102010706020507" pitchFamily="18" charset="2"/>
              </a:rPr>
              <a:t>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= </a:t>
            </a:r>
            <a:r>
              <a:rPr lang="en-US" altLang="en-US" sz="2000" dirty="0">
                <a:sym typeface="Symbol" panose="05050102010706020507" pitchFamily="18" charset="2"/>
              </a:rPr>
              <a:t>.</a:t>
            </a:r>
            <a:r>
              <a:rPr lang="en-US" altLang="en-US" sz="1600" dirty="0">
                <a:sym typeface="Symbol" panose="05050102010706020507" pitchFamily="18" charset="2"/>
              </a:rPr>
              <a:t>5 * </a:t>
            </a:r>
            <a:r>
              <a:rPr lang="en-US" altLang="en-US" sz="1600" i="1" dirty="0">
                <a:sym typeface="Symbol" panose="05050102010706020507" pitchFamily="18" charset="2"/>
              </a:rPr>
              <a:t>t</a:t>
            </a:r>
            <a:r>
              <a:rPr lang="en-US" altLang="en-US" sz="1600" i="1" baseline="-25000" dirty="0">
                <a:sym typeface="Symbol" panose="05050102010706020507" pitchFamily="18" charset="2"/>
              </a:rPr>
              <a:t>1 </a:t>
            </a:r>
            <a:r>
              <a:rPr lang="en-US" altLang="en-US" sz="1600" dirty="0">
                <a:sym typeface="Symbol" panose="05050102010706020507" pitchFamily="18" charset="2"/>
              </a:rPr>
              <a:t>+ .5 </a:t>
            </a:r>
            <a:r>
              <a:rPr lang="en-US" altLang="en-US" sz="2000" dirty="0">
                <a:sym typeface="Symbol" panose="05050102010706020507" pitchFamily="18" charset="2"/>
              </a:rPr>
              <a:t>* 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1600" dirty="0">
                <a:sym typeface="Symbol" panose="05050102010706020507" pitchFamily="18" charset="2"/>
              </a:rPr>
              <a:t>     = .5 * 4 + .5 * 8  = 6</a:t>
            </a:r>
          </a:p>
          <a:p>
            <a:pPr>
              <a:defRPr/>
            </a:pPr>
            <a:r>
              <a:rPr lang="en-US" altLang="en-US" sz="2000" dirty="0">
                <a:sym typeface="Symbol" panose="05050102010706020507" pitchFamily="18" charset="2"/>
              </a:rPr>
              <a:t></a:t>
            </a:r>
            <a:r>
              <a:rPr lang="en-US" altLang="en-US" sz="2000" baseline="-25000" dirty="0">
                <a:sym typeface="Symbol" panose="05050102010706020507" pitchFamily="18" charset="2"/>
              </a:rPr>
              <a:t>3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= .5 * </a:t>
            </a:r>
            <a:r>
              <a:rPr lang="en-US" altLang="en-US" sz="1600" i="1" dirty="0">
                <a:sym typeface="Symbol" panose="05050102010706020507" pitchFamily="18" charset="2"/>
              </a:rPr>
              <a:t>t</a:t>
            </a:r>
            <a:r>
              <a:rPr lang="en-US" altLang="en-US" sz="1600" i="1" baseline="-25000" dirty="0">
                <a:sym typeface="Symbol" panose="05050102010706020507" pitchFamily="18" charset="2"/>
              </a:rPr>
              <a:t>2 </a:t>
            </a:r>
            <a:r>
              <a:rPr lang="en-US" altLang="en-US" sz="1600" dirty="0">
                <a:sym typeface="Symbol" panose="05050102010706020507" pitchFamily="18" charset="2"/>
              </a:rPr>
              <a:t>+ .5 * </a:t>
            </a:r>
            <a:r>
              <a:rPr lang="en-US" altLang="en-US" sz="2000" dirty="0">
                <a:sym typeface="Symbol" panose="05050102010706020507" pitchFamily="18" charset="2"/>
              </a:rPr>
              <a:t>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en-US" sz="2000" dirty="0">
                <a:sym typeface="Symbol" panose="05050102010706020507" pitchFamily="18" charset="2"/>
              </a:rPr>
              <a:t>         = </a:t>
            </a:r>
            <a:r>
              <a:rPr lang="en-US" altLang="en-US" sz="1600" dirty="0">
                <a:sym typeface="Symbol" panose="05050102010706020507" pitchFamily="18" charset="2"/>
              </a:rPr>
              <a:t>.5 * 6 + .5  * 6 = 6</a:t>
            </a:r>
          </a:p>
          <a:p>
            <a:pPr>
              <a:defRPr/>
            </a:pPr>
            <a:r>
              <a:rPr lang="en-US" altLang="en-US" sz="2000" dirty="0">
                <a:sym typeface="Symbol" panose="05050102010706020507" pitchFamily="18" charset="2"/>
              </a:rPr>
              <a:t></a:t>
            </a:r>
            <a:r>
              <a:rPr lang="en-US" altLang="en-US" sz="2000" baseline="-25000" dirty="0">
                <a:sym typeface="Symbol" panose="05050102010706020507" pitchFamily="18" charset="2"/>
              </a:rPr>
              <a:t>4 </a:t>
            </a:r>
            <a:r>
              <a:rPr lang="en-US" altLang="en-US" sz="1600" dirty="0">
                <a:sym typeface="Symbol" panose="05050102010706020507" pitchFamily="18" charset="2"/>
              </a:rPr>
              <a:t> = .5 * </a:t>
            </a:r>
            <a:r>
              <a:rPr lang="en-US" altLang="en-US" sz="1600" i="1" dirty="0">
                <a:sym typeface="Symbol" panose="05050102010706020507" pitchFamily="18" charset="2"/>
              </a:rPr>
              <a:t>t</a:t>
            </a:r>
            <a:r>
              <a:rPr lang="en-US" altLang="en-US" sz="1600" i="1" baseline="-25000" dirty="0">
                <a:sym typeface="Symbol" panose="05050102010706020507" pitchFamily="18" charset="2"/>
              </a:rPr>
              <a:t>3</a:t>
            </a:r>
            <a:r>
              <a:rPr lang="en-US" altLang="en-US" sz="1600" dirty="0">
                <a:sym typeface="Symbol" panose="05050102010706020507" pitchFamily="18" charset="2"/>
              </a:rPr>
              <a:t>+ .5 * </a:t>
            </a:r>
            <a:r>
              <a:rPr lang="en-US" altLang="en-US" sz="2000" dirty="0">
                <a:sym typeface="Symbol" panose="05050102010706020507" pitchFamily="18" charset="2"/>
              </a:rPr>
              <a:t></a:t>
            </a:r>
            <a:r>
              <a:rPr lang="en-US" altLang="en-US" sz="2000" baseline="-25000" dirty="0">
                <a:sym typeface="Symbol" panose="05050102010706020507" pitchFamily="18" charset="2"/>
              </a:rPr>
              <a:t>3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en-US" sz="1600" dirty="0">
                <a:sym typeface="Symbol" panose="05050102010706020507" pitchFamily="18" charset="2"/>
              </a:rPr>
              <a:t>            = .5 * 4 + .5  * 6 = 5</a:t>
            </a:r>
          </a:p>
          <a:p>
            <a:pPr>
              <a:defRPr/>
            </a:pPr>
            <a:r>
              <a:rPr lang="en-US" altLang="en-US" sz="2000" dirty="0">
                <a:sym typeface="Symbol" panose="05050102010706020507" pitchFamily="18" charset="2"/>
              </a:rPr>
              <a:t></a:t>
            </a:r>
            <a:r>
              <a:rPr lang="en-US" altLang="en-US" sz="2000" baseline="-25000" dirty="0">
                <a:sym typeface="Symbol" panose="05050102010706020507" pitchFamily="18" charset="2"/>
              </a:rPr>
              <a:t>5</a:t>
            </a:r>
            <a:r>
              <a:rPr lang="en-US" altLang="en-US" sz="2000" dirty="0">
                <a:sym typeface="Symbol" panose="05050102010706020507" pitchFamily="18" charset="2"/>
              </a:rPr>
              <a:t>  </a:t>
            </a:r>
            <a:r>
              <a:rPr lang="en-US" altLang="en-US" sz="1600" dirty="0">
                <a:sym typeface="Symbol" panose="05050102010706020507" pitchFamily="18" charset="2"/>
              </a:rPr>
              <a:t>= .5 * </a:t>
            </a:r>
            <a:r>
              <a:rPr lang="en-US" altLang="en-US" sz="1600" i="1" dirty="0">
                <a:sym typeface="Symbol" panose="05050102010706020507" pitchFamily="18" charset="2"/>
              </a:rPr>
              <a:t>t</a:t>
            </a:r>
            <a:r>
              <a:rPr lang="en-US" altLang="en-US" sz="1600" i="1" baseline="-25000" dirty="0">
                <a:sym typeface="Symbol" panose="05050102010706020507" pitchFamily="18" charset="2"/>
              </a:rPr>
              <a:t>4 </a:t>
            </a:r>
            <a:r>
              <a:rPr lang="en-US" altLang="en-US" sz="1600" dirty="0">
                <a:sym typeface="Symbol" panose="05050102010706020507" pitchFamily="18" charset="2"/>
              </a:rPr>
              <a:t>+ .5 * </a:t>
            </a:r>
            <a:r>
              <a:rPr lang="en-US" altLang="en-US" sz="2000" dirty="0">
                <a:sym typeface="Symbol" panose="05050102010706020507" pitchFamily="18" charset="2"/>
              </a:rPr>
              <a:t></a:t>
            </a:r>
            <a:r>
              <a:rPr lang="en-US" altLang="en-US" sz="2000" baseline="-25000" dirty="0">
                <a:sym typeface="Symbol" panose="05050102010706020507" pitchFamily="18" charset="2"/>
              </a:rPr>
              <a:t>4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en-US" sz="2000" dirty="0">
                <a:sym typeface="Symbol" panose="05050102010706020507" pitchFamily="18" charset="2"/>
              </a:rPr>
              <a:t>         = </a:t>
            </a:r>
            <a:r>
              <a:rPr lang="en-US" altLang="en-US" sz="1600" dirty="0">
                <a:sym typeface="Symbol" panose="05050102010706020507" pitchFamily="18" charset="2"/>
              </a:rPr>
              <a:t>.5 * 13 + .5  * 5 = 9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defRPr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defRPr/>
            </a:pPr>
            <a:endParaRPr lang="en-US" altLang="en-US" sz="2000" dirty="0">
              <a:sym typeface="Symbol" panose="05050102010706020507" pitchFamily="18" charset="2"/>
            </a:endParaRPr>
          </a:p>
        </p:txBody>
      </p:sp>
      <p:pic>
        <p:nvPicPr>
          <p:cNvPr id="55300" name="Picture 5">
            <a:extLst>
              <a:ext uri="{FF2B5EF4-FFF2-40B4-BE49-F238E27FC236}">
                <a16:creationId xmlns:a16="http://schemas.microsoft.com/office/drawing/2014/main" id="{1B329637-5DC1-813F-4F36-455CB26BB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1230313"/>
            <a:ext cx="4602163" cy="331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1">
            <a:extLst>
              <a:ext uri="{FF2B5EF4-FFF2-40B4-BE49-F238E27FC236}">
                <a16:creationId xmlns:a16="http://schemas.microsoft.com/office/drawing/2014/main" id="{09EB67A2-8234-1FCD-FC12-B34459E0C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24511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302" name="Straight Connector 2">
            <a:extLst>
              <a:ext uri="{FF2B5EF4-FFF2-40B4-BE49-F238E27FC236}">
                <a16:creationId xmlns:a16="http://schemas.microsoft.com/office/drawing/2014/main" id="{1A558793-415C-8BFD-1722-DFFDF41F997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953000" y="4191000"/>
            <a:ext cx="3048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3" name="Straight Connector 4">
            <a:extLst>
              <a:ext uri="{FF2B5EF4-FFF2-40B4-BE49-F238E27FC236}">
                <a16:creationId xmlns:a16="http://schemas.microsoft.com/office/drawing/2014/main" id="{AAF6DE32-78BD-71C3-826F-C999D8548E1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10200" y="4191000"/>
            <a:ext cx="3048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4" name="Straight Connector 6">
            <a:extLst>
              <a:ext uri="{FF2B5EF4-FFF2-40B4-BE49-F238E27FC236}">
                <a16:creationId xmlns:a16="http://schemas.microsoft.com/office/drawing/2014/main" id="{1174496E-4754-E897-246A-EA2E55748F0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67400" y="4191000"/>
            <a:ext cx="3048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5305" name="Group 18">
            <a:extLst>
              <a:ext uri="{FF2B5EF4-FFF2-40B4-BE49-F238E27FC236}">
                <a16:creationId xmlns:a16="http://schemas.microsoft.com/office/drawing/2014/main" id="{6C329C71-B40D-B124-8BCF-A0E6C9FC9B0A}"/>
              </a:ext>
            </a:extLst>
          </p:cNvPr>
          <p:cNvGrpSpPr>
            <a:grpSpLocks/>
          </p:cNvGrpSpPr>
          <p:nvPr/>
        </p:nvGrpSpPr>
        <p:grpSpPr bwMode="auto">
          <a:xfrm>
            <a:off x="4918075" y="4751388"/>
            <a:ext cx="1898650" cy="741362"/>
            <a:chOff x="4752763" y="5447884"/>
            <a:chExt cx="1899198" cy="741193"/>
          </a:xfrm>
        </p:grpSpPr>
        <p:sp>
          <p:nvSpPr>
            <p:cNvPr id="55307" name="TextBox 7">
              <a:extLst>
                <a:ext uri="{FF2B5EF4-FFF2-40B4-BE49-F238E27FC236}">
                  <a16:creationId xmlns:a16="http://schemas.microsoft.com/office/drawing/2014/main" id="{DA6CBE42-59DE-42EC-63E6-DE583C6AC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763" y="5850523"/>
              <a:ext cx="8098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>
                  <a:latin typeface="Verdana" panose="020B0604030504040204" pitchFamily="34" charset="0"/>
                </a:rPr>
                <a:t>Guess</a:t>
              </a:r>
            </a:p>
          </p:txBody>
        </p:sp>
        <p:sp>
          <p:nvSpPr>
            <p:cNvPr id="55308" name="TextBox 9">
              <a:extLst>
                <a:ext uri="{FF2B5EF4-FFF2-40B4-BE49-F238E27FC236}">
                  <a16:creationId xmlns:a16="http://schemas.microsoft.com/office/drawing/2014/main" id="{85457AA1-EF2F-D257-2916-697AB0967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9300" y="5447884"/>
              <a:ext cx="8226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>
                  <a:latin typeface="Verdana" panose="020B0604030504040204" pitchFamily="34" charset="0"/>
                </a:rPr>
                <a:t>Actual</a:t>
              </a:r>
            </a:p>
          </p:txBody>
        </p:sp>
        <p:cxnSp>
          <p:nvCxnSpPr>
            <p:cNvPr id="55309" name="Straight Connector 17">
              <a:extLst>
                <a:ext uri="{FF2B5EF4-FFF2-40B4-BE49-F238E27FC236}">
                  <a16:creationId xmlns:a16="http://schemas.microsoft.com/office/drawing/2014/main" id="{91E5FF79-D7C3-2884-5BA9-77084AE1270D}"/>
                </a:ext>
              </a:extLst>
            </p:cNvPr>
            <p:cNvCxnSpPr>
              <a:cxnSpLocks noChangeShapeType="1"/>
              <a:endCxn id="55308" idx="1"/>
            </p:cNvCxnSpPr>
            <p:nvPr/>
          </p:nvCxnSpPr>
          <p:spPr bwMode="auto">
            <a:xfrm flipV="1">
              <a:off x="5334000" y="5617161"/>
              <a:ext cx="495300" cy="25023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55306" name="Picture 12">
            <a:extLst>
              <a:ext uri="{FF2B5EF4-FFF2-40B4-BE49-F238E27FC236}">
                <a16:creationId xmlns:a16="http://schemas.microsoft.com/office/drawing/2014/main" id="{8F3BFD0E-1199-AB05-1AE1-916B7F281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1131888"/>
            <a:ext cx="4418013" cy="245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F3D9C51-CBC3-E28E-FE42-A6694FA26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2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FA83C2D5-9202-C45D-3702-7D73503567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488" y="1233488"/>
            <a:ext cx="7575550" cy="4400550"/>
          </a:xfrm>
        </p:spPr>
        <p:txBody>
          <a:bodyPr/>
          <a:lstStyle/>
          <a:p>
            <a:r>
              <a:rPr lang="en-US" altLang="en-US" sz="2000" dirty="0"/>
              <a:t>Describe various CPU scheduling algorithms</a:t>
            </a:r>
          </a:p>
          <a:p>
            <a:r>
              <a:rPr lang="en-US" altLang="en-US" sz="2000" dirty="0"/>
              <a:t>Assess CPU scheduling algorithms based on scheduling criteria</a:t>
            </a:r>
          </a:p>
          <a:p>
            <a:r>
              <a:rPr lang="en-US" altLang="en-US" sz="2000" dirty="0"/>
              <a:t>Describe the scheduling algorithms used in the Windows, Linux, and Solaris operating systems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F5851F7-EBE0-4B2C-6D0A-A2827D521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 of Exponential Averaging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D419C14-A02E-1C16-2061-5BE18B24B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7675" y="1447800"/>
            <a:ext cx="8556625" cy="4098925"/>
          </a:xfrm>
        </p:spPr>
        <p:txBody>
          <a:bodyPr/>
          <a:lstStyle/>
          <a:p>
            <a:pPr>
              <a:defRPr/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1400" dirty="0"/>
              <a:t>α</a:t>
            </a:r>
            <a:r>
              <a:rPr lang="en-US" altLang="en-US" sz="1400" dirty="0">
                <a:sym typeface="Symbol" panose="05050102010706020507" pitchFamily="18" charset="2"/>
              </a:rPr>
              <a:t> = 0.7, </a:t>
            </a:r>
            <a:r>
              <a:rPr lang="en-US" altLang="en-US" sz="1600" dirty="0">
                <a:sym typeface="Symbol" panose="05050102010706020507" pitchFamily="18" charset="2"/>
              </a:rPr>
              <a:t></a:t>
            </a:r>
            <a:r>
              <a:rPr lang="en-US" altLang="en-US" sz="1600" baseline="-25000" dirty="0">
                <a:sym typeface="Symbol" panose="05050102010706020507" pitchFamily="18" charset="2"/>
              </a:rPr>
              <a:t>0   </a:t>
            </a:r>
            <a:r>
              <a:rPr lang="en-US" altLang="en-US" sz="1400" dirty="0">
                <a:sym typeface="Symbol" panose="05050102010706020507" pitchFamily="18" charset="2"/>
              </a:rPr>
              <a:t>= 10</a:t>
            </a:r>
          </a:p>
          <a:p>
            <a:pPr>
              <a:defRPr/>
            </a:pPr>
            <a:r>
              <a:rPr lang="en-US" altLang="en-US" sz="2000" dirty="0">
                <a:sym typeface="Symbol" panose="05050102010706020507" pitchFamily="18" charset="2"/>
              </a:rPr>
              <a:t>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ym typeface="Symbol" panose="05050102010706020507" pitchFamily="18" charset="2"/>
              </a:rPr>
              <a:t> = .</a:t>
            </a:r>
            <a:r>
              <a:rPr lang="en-US" altLang="en-US" sz="1600" dirty="0">
                <a:sym typeface="Symbol" panose="05050102010706020507" pitchFamily="18" charset="2"/>
              </a:rPr>
              <a:t> * </a:t>
            </a:r>
            <a:r>
              <a:rPr lang="en-US" altLang="en-US" sz="1600" i="1" dirty="0">
                <a:sym typeface="Symbol" panose="05050102010706020507" pitchFamily="18" charset="2"/>
              </a:rPr>
              <a:t>t</a:t>
            </a:r>
            <a:r>
              <a:rPr lang="en-US" altLang="en-US" sz="1600" i="1" baseline="-25000" dirty="0">
                <a:sym typeface="Symbol" panose="05050102010706020507" pitchFamily="18" charset="2"/>
              </a:rPr>
              <a:t>0 </a:t>
            </a:r>
            <a:r>
              <a:rPr lang="en-US" altLang="en-US" sz="1600" dirty="0">
                <a:sym typeface="Symbol" panose="05050102010706020507" pitchFamily="18" charset="2"/>
              </a:rPr>
              <a:t>+ . </a:t>
            </a:r>
            <a:r>
              <a:rPr lang="en-US" altLang="en-US" sz="2000" dirty="0">
                <a:sym typeface="Symbol" panose="05050102010706020507" pitchFamily="18" charset="2"/>
              </a:rPr>
              <a:t>* </a:t>
            </a:r>
            <a:r>
              <a:rPr lang="en-US" altLang="en-US" sz="2000" baseline="-25000" dirty="0">
                <a:sym typeface="Symbol" panose="05050102010706020507" pitchFamily="18" charset="2"/>
              </a:rPr>
              <a:t>0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000" dirty="0">
                <a:sym typeface="Symbol" panose="05050102010706020507" pitchFamily="18" charset="2"/>
              </a:rPr>
              <a:t>    = </a:t>
            </a:r>
            <a:r>
              <a:rPr lang="en-US" altLang="en-US" sz="1600" dirty="0">
                <a:sym typeface="Symbol" panose="05050102010706020507" pitchFamily="18" charset="2"/>
              </a:rPr>
              <a:t>. * 6 + . * 10 = </a:t>
            </a:r>
          </a:p>
          <a:p>
            <a:pPr>
              <a:defRPr/>
            </a:pPr>
            <a:r>
              <a:rPr lang="en-US" altLang="en-US" sz="2000" dirty="0">
                <a:sym typeface="Symbol" panose="05050102010706020507" pitchFamily="18" charset="2"/>
              </a:rPr>
              <a:t>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= </a:t>
            </a:r>
            <a:r>
              <a:rPr lang="en-US" altLang="en-US" sz="2000" dirty="0">
                <a:sym typeface="Symbol" panose="05050102010706020507" pitchFamily="18" charset="2"/>
              </a:rPr>
              <a:t>.</a:t>
            </a:r>
            <a:r>
              <a:rPr lang="en-US" altLang="en-US" sz="1600" dirty="0">
                <a:sym typeface="Symbol" panose="05050102010706020507" pitchFamily="18" charset="2"/>
              </a:rPr>
              <a:t>7* </a:t>
            </a:r>
            <a:r>
              <a:rPr lang="en-US" altLang="en-US" sz="1600" i="1" dirty="0">
                <a:sym typeface="Symbol" panose="05050102010706020507" pitchFamily="18" charset="2"/>
              </a:rPr>
              <a:t>t</a:t>
            </a:r>
            <a:r>
              <a:rPr lang="en-US" altLang="en-US" sz="1600" i="1" baseline="-25000" dirty="0">
                <a:sym typeface="Symbol" panose="05050102010706020507" pitchFamily="18" charset="2"/>
              </a:rPr>
              <a:t>1 </a:t>
            </a:r>
            <a:r>
              <a:rPr lang="en-US" altLang="en-US" sz="1600" dirty="0">
                <a:sym typeface="Symbol" panose="05050102010706020507" pitchFamily="18" charset="2"/>
              </a:rPr>
              <a:t>+ .5 </a:t>
            </a:r>
            <a:r>
              <a:rPr lang="en-US" altLang="en-US" sz="2000" dirty="0">
                <a:sym typeface="Symbol" panose="05050102010706020507" pitchFamily="18" charset="2"/>
              </a:rPr>
              <a:t>* 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1600" dirty="0">
                <a:sym typeface="Symbol" panose="05050102010706020507" pitchFamily="18" charset="2"/>
              </a:rPr>
              <a:t>     = </a:t>
            </a:r>
          </a:p>
          <a:p>
            <a:pPr>
              <a:defRPr/>
            </a:pPr>
            <a:r>
              <a:rPr lang="en-US" altLang="en-US" sz="2000" dirty="0">
                <a:sym typeface="Symbol" panose="05050102010706020507" pitchFamily="18" charset="2"/>
              </a:rPr>
              <a:t></a:t>
            </a:r>
            <a:r>
              <a:rPr lang="en-US" altLang="en-US" sz="2000" baseline="-25000" dirty="0">
                <a:sym typeface="Symbol" panose="05050102010706020507" pitchFamily="18" charset="2"/>
              </a:rPr>
              <a:t>3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= .7 * </a:t>
            </a:r>
            <a:r>
              <a:rPr lang="en-US" altLang="en-US" sz="1600" i="1" dirty="0">
                <a:sym typeface="Symbol" panose="05050102010706020507" pitchFamily="18" charset="2"/>
              </a:rPr>
              <a:t>t</a:t>
            </a:r>
            <a:r>
              <a:rPr lang="en-US" altLang="en-US" sz="1600" i="1" baseline="-25000" dirty="0">
                <a:sym typeface="Symbol" panose="05050102010706020507" pitchFamily="18" charset="2"/>
              </a:rPr>
              <a:t>2 </a:t>
            </a:r>
            <a:r>
              <a:rPr lang="en-US" altLang="en-US" sz="1600" dirty="0">
                <a:sym typeface="Symbol" panose="05050102010706020507" pitchFamily="18" charset="2"/>
              </a:rPr>
              <a:t>+ .5 * </a:t>
            </a:r>
            <a:r>
              <a:rPr lang="en-US" altLang="en-US" sz="2000" dirty="0">
                <a:sym typeface="Symbol" panose="05050102010706020507" pitchFamily="18" charset="2"/>
              </a:rPr>
              <a:t>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en-US" sz="2000" dirty="0">
                <a:sym typeface="Symbol" panose="05050102010706020507" pitchFamily="18" charset="2"/>
              </a:rPr>
              <a:t>         =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en-US" sz="2000" dirty="0">
                <a:sym typeface="Symbol" panose="05050102010706020507" pitchFamily="18" charset="2"/>
              </a:rPr>
              <a:t>     </a:t>
            </a:r>
            <a:r>
              <a:rPr lang="en-US" altLang="en-US" sz="2000" baseline="-25000" dirty="0">
                <a:sym typeface="Symbol" panose="05050102010706020507" pitchFamily="18" charset="2"/>
              </a:rPr>
              <a:t>4 </a:t>
            </a:r>
            <a:r>
              <a:rPr lang="en-US" altLang="en-US" sz="1600" dirty="0">
                <a:sym typeface="Symbol" panose="05050102010706020507" pitchFamily="18" charset="2"/>
              </a:rPr>
              <a:t> = .7 * </a:t>
            </a:r>
            <a:r>
              <a:rPr lang="en-US" altLang="en-US" sz="1600" i="1" dirty="0">
                <a:sym typeface="Symbol" panose="05050102010706020507" pitchFamily="18" charset="2"/>
              </a:rPr>
              <a:t>t</a:t>
            </a:r>
            <a:r>
              <a:rPr lang="en-US" altLang="en-US" sz="1600" i="1" baseline="-25000" dirty="0">
                <a:sym typeface="Symbol" panose="05050102010706020507" pitchFamily="18" charset="2"/>
              </a:rPr>
              <a:t>3</a:t>
            </a:r>
            <a:r>
              <a:rPr lang="en-US" altLang="en-US" sz="1600" dirty="0">
                <a:sym typeface="Symbol" panose="05050102010706020507" pitchFamily="18" charset="2"/>
              </a:rPr>
              <a:t>+ .5 * </a:t>
            </a:r>
            <a:r>
              <a:rPr lang="en-US" altLang="en-US" sz="2000" dirty="0">
                <a:sym typeface="Symbol" panose="05050102010706020507" pitchFamily="18" charset="2"/>
              </a:rPr>
              <a:t></a:t>
            </a:r>
            <a:r>
              <a:rPr lang="en-US" altLang="en-US" sz="2000" baseline="-25000" dirty="0">
                <a:sym typeface="Symbol" panose="05050102010706020507" pitchFamily="18" charset="2"/>
              </a:rPr>
              <a:t>3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en-US" sz="1600" dirty="0">
                <a:sym typeface="Symbol" panose="05050102010706020507" pitchFamily="18" charset="2"/>
              </a:rPr>
              <a:t>            =</a:t>
            </a:r>
          </a:p>
          <a:p>
            <a:pPr>
              <a:defRPr/>
            </a:pPr>
            <a:r>
              <a:rPr lang="en-US" altLang="en-US" sz="2000" dirty="0">
                <a:sym typeface="Symbol" panose="05050102010706020507" pitchFamily="18" charset="2"/>
              </a:rPr>
              <a:t></a:t>
            </a:r>
            <a:r>
              <a:rPr lang="en-US" altLang="en-US" sz="2000" baseline="-25000" dirty="0">
                <a:sym typeface="Symbol" panose="05050102010706020507" pitchFamily="18" charset="2"/>
              </a:rPr>
              <a:t>5</a:t>
            </a:r>
            <a:r>
              <a:rPr lang="en-US" altLang="en-US" sz="2000" dirty="0">
                <a:sym typeface="Symbol" panose="05050102010706020507" pitchFamily="18" charset="2"/>
              </a:rPr>
              <a:t>  </a:t>
            </a:r>
            <a:r>
              <a:rPr lang="en-US" altLang="en-US" sz="1600" dirty="0">
                <a:sym typeface="Symbol" panose="05050102010706020507" pitchFamily="18" charset="2"/>
              </a:rPr>
              <a:t>= .7 * </a:t>
            </a:r>
            <a:r>
              <a:rPr lang="en-US" altLang="en-US" sz="1600" i="1" dirty="0">
                <a:sym typeface="Symbol" panose="05050102010706020507" pitchFamily="18" charset="2"/>
              </a:rPr>
              <a:t>t</a:t>
            </a:r>
            <a:r>
              <a:rPr lang="en-US" altLang="en-US" sz="1600" i="1" baseline="-25000" dirty="0">
                <a:sym typeface="Symbol" panose="05050102010706020507" pitchFamily="18" charset="2"/>
              </a:rPr>
              <a:t>4 </a:t>
            </a:r>
            <a:r>
              <a:rPr lang="en-US" altLang="en-US" sz="1600" dirty="0">
                <a:sym typeface="Symbol" panose="05050102010706020507" pitchFamily="18" charset="2"/>
              </a:rPr>
              <a:t>+ .5 * </a:t>
            </a:r>
            <a:r>
              <a:rPr lang="en-US" altLang="en-US" sz="2000" dirty="0">
                <a:sym typeface="Symbol" panose="05050102010706020507" pitchFamily="18" charset="2"/>
              </a:rPr>
              <a:t></a:t>
            </a:r>
            <a:r>
              <a:rPr lang="en-US" altLang="en-US" sz="2000" baseline="-25000" dirty="0">
                <a:sym typeface="Symbol" panose="05050102010706020507" pitchFamily="18" charset="2"/>
              </a:rPr>
              <a:t>4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en-US" sz="2000" dirty="0">
                <a:sym typeface="Symbol" panose="05050102010706020507" pitchFamily="18" charset="2"/>
              </a:rPr>
              <a:t>         =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>
              <a:defRPr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defRPr/>
            </a:pPr>
            <a:endParaRPr lang="en-US" altLang="en-US" sz="2000" dirty="0">
              <a:sym typeface="Symbol" panose="05050102010706020507" pitchFamily="18" charset="2"/>
            </a:endParaRPr>
          </a:p>
        </p:txBody>
      </p:sp>
      <p:pic>
        <p:nvPicPr>
          <p:cNvPr id="57348" name="Picture 5">
            <a:extLst>
              <a:ext uri="{FF2B5EF4-FFF2-40B4-BE49-F238E27FC236}">
                <a16:creationId xmlns:a16="http://schemas.microsoft.com/office/drawing/2014/main" id="{1451B29C-140F-060E-0362-674BCA021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1266825"/>
            <a:ext cx="5065712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1">
            <a:extLst>
              <a:ext uri="{FF2B5EF4-FFF2-40B4-BE49-F238E27FC236}">
                <a16:creationId xmlns:a16="http://schemas.microsoft.com/office/drawing/2014/main" id="{D1FD30A8-BCD6-8637-AA7C-80D49CD78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24511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1">
            <a:extLst>
              <a:ext uri="{FF2B5EF4-FFF2-40B4-BE49-F238E27FC236}">
                <a16:creationId xmlns:a16="http://schemas.microsoft.com/office/drawing/2014/main" id="{32323B99-9225-1218-489C-1242FCEDC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11275"/>
            <a:ext cx="4572000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E5079905-0128-49BD-1395-F658C1108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Preemptive SJF: Shortest-remaining-time-first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07A560-7AB4-4784-6FD5-CC3EF0C2B00C}"/>
              </a:ext>
            </a:extLst>
          </p:cNvPr>
          <p:cNvSpPr/>
          <p:nvPr/>
        </p:nvSpPr>
        <p:spPr>
          <a:xfrm>
            <a:off x="609600" y="1066800"/>
            <a:ext cx="8305800" cy="42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A new process arrives at the ready queue while a previous process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is still executing. 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The next CPU burst of the newly arrived process is</a:t>
            </a:r>
          </a:p>
          <a:p>
            <a:pPr eaLnBrk="1" hangingPunct="1">
              <a:defRPr/>
            </a:pPr>
            <a:r>
              <a:rPr lang="en-US" dirty="0"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shorter than what is left of the currently executing process. 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A preemptive SJF algorithm preempts the currently executing process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+mn-lt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In the next example Process </a:t>
            </a:r>
            <a:r>
              <a:rPr lang="en-US" sz="2000" i="1" dirty="0"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P</a:t>
            </a:r>
            <a:r>
              <a:rPr lang="en-US" sz="2000" dirty="0"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1 is started at time 0, since it is the only process in the queue. </a:t>
            </a:r>
          </a:p>
          <a:p>
            <a:pPr eaLnBrk="1" hangingPunct="1">
              <a:defRPr/>
            </a:pPr>
            <a:endParaRPr lang="en-US" dirty="0">
              <a:latin typeface="+mn-lt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Then process </a:t>
            </a:r>
            <a:r>
              <a:rPr lang="en-US" sz="2000" i="1" dirty="0"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P</a:t>
            </a:r>
            <a:r>
              <a:rPr lang="en-US" sz="2000" dirty="0"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2 arrives at time 1. The remaining time for process </a:t>
            </a:r>
            <a:r>
              <a:rPr lang="en-US" sz="2000" i="1" dirty="0"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P</a:t>
            </a:r>
            <a:r>
              <a:rPr lang="en-US" sz="2000" dirty="0"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1 (7 milliseconds) is larger than the time required by process </a:t>
            </a:r>
            <a:r>
              <a:rPr lang="en-US" sz="2000" i="1" dirty="0"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P</a:t>
            </a:r>
            <a:r>
              <a:rPr lang="en-US" sz="2000" dirty="0"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2 (4 milliseconds)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+mn-lt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Process </a:t>
            </a:r>
            <a:r>
              <a:rPr lang="en-US" sz="2000" i="1" dirty="0"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P</a:t>
            </a:r>
            <a:r>
              <a:rPr lang="en-US" sz="2000" dirty="0"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1 is preempted, and process </a:t>
            </a:r>
            <a:r>
              <a:rPr lang="en-US" sz="2000" i="1" dirty="0"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P</a:t>
            </a:r>
            <a:r>
              <a:rPr lang="en-US" sz="2000" dirty="0"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2 is scheduled.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92E9F0E4-05B4-BCEA-9817-DC16D93FC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163513"/>
            <a:ext cx="7962900" cy="576262"/>
          </a:xfrm>
        </p:spPr>
        <p:txBody>
          <a:bodyPr/>
          <a:lstStyle/>
          <a:p>
            <a:pPr eaLnBrk="1" hangingPunct="1"/>
            <a:r>
              <a:rPr lang="en-US" altLang="en-US" sz="2400"/>
              <a:t>Preemptive SJF: Shortest-remaining-time-first</a:t>
            </a:r>
          </a:p>
        </p:txBody>
      </p:sp>
      <p:sp>
        <p:nvSpPr>
          <p:cNvPr id="19459" name="Rectangle 36">
            <a:extLst>
              <a:ext uri="{FF2B5EF4-FFF2-40B4-BE49-F238E27FC236}">
                <a16:creationId xmlns:a16="http://schemas.microsoft.com/office/drawing/2014/main" id="{DD9A44F1-0A29-2D2F-9289-E583CD9C4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1688" y="1233488"/>
            <a:ext cx="7707312" cy="4530725"/>
          </a:xfrm>
        </p:spPr>
        <p:txBody>
          <a:bodyPr/>
          <a:lstStyle/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1800" dirty="0">
                <a:ea typeface="MS PGothic" panose="020B0600070205080204" pitchFamily="34" charset="-128"/>
                <a:cs typeface="ＭＳ Ｐゴシック" charset="-128"/>
              </a:rPr>
              <a:t>Now we add the concepts of varying arrival times and preemption to the analysis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1800" dirty="0">
                <a:ea typeface="MS PGothic" panose="020B0600070205080204" pitchFamily="34" charset="-128"/>
                <a:cs typeface="ＭＳ Ｐゴシック" charset="-128"/>
              </a:rPr>
              <a:t>		         </a:t>
            </a:r>
            <a:r>
              <a:rPr lang="en-US" altLang="en-US" sz="1800" u="sng" dirty="0" err="1">
                <a:ea typeface="MS PGothic" panose="020B0600070205080204" pitchFamily="34" charset="-128"/>
                <a:cs typeface="ＭＳ Ｐゴシック" charset="-128"/>
              </a:rPr>
              <a:t>Process</a:t>
            </a:r>
            <a:r>
              <a:rPr lang="en-US" altLang="en-US" sz="1800" u="sng" dirty="0" err="1">
                <a:solidFill>
                  <a:schemeClr val="bg1"/>
                </a:solidFill>
                <a:ea typeface="MS PGothic" panose="020B0600070205080204" pitchFamily="34" charset="-128"/>
                <a:cs typeface="ＭＳ Ｐゴシック" charset="-128"/>
              </a:rPr>
              <a:t>A</a:t>
            </a:r>
            <a:r>
              <a:rPr lang="en-US" altLang="en-US" sz="1800" u="sng" dirty="0">
                <a:solidFill>
                  <a:schemeClr val="bg1"/>
                </a:solidFill>
                <a:ea typeface="MS PGothic" panose="020B0600070205080204" pitchFamily="34" charset="-128"/>
                <a:cs typeface="ＭＳ Ｐゴシック" charset="-128"/>
              </a:rPr>
              <a:t>	</a:t>
            </a:r>
            <a:r>
              <a:rPr lang="en-US" altLang="en-US" sz="1800" u="sng" dirty="0" err="1">
                <a:solidFill>
                  <a:schemeClr val="bg1"/>
                </a:solidFill>
                <a:ea typeface="MS PGothic" panose="020B0600070205080204" pitchFamily="34" charset="-128"/>
                <a:cs typeface="ＭＳ Ｐゴシック" charset="-128"/>
              </a:rPr>
              <a:t>arri</a:t>
            </a:r>
            <a:r>
              <a:rPr lang="en-US" altLang="en-US" sz="1800" u="sng" dirty="0">
                <a:solidFill>
                  <a:schemeClr val="bg1"/>
                </a:solidFill>
                <a:ea typeface="MS PGothic" panose="020B0600070205080204" pitchFamily="34" charset="-128"/>
                <a:cs typeface="ＭＳ Ｐゴシック" charset="-128"/>
              </a:rPr>
              <a:t> </a:t>
            </a:r>
            <a:r>
              <a:rPr lang="en-US" altLang="en-US" sz="1800" i="1" u="sng" dirty="0">
                <a:ea typeface="MS PGothic" panose="020B0600070205080204" pitchFamily="34" charset="-128"/>
                <a:cs typeface="ＭＳ Ｐゴシック" charset="-128"/>
              </a:rPr>
              <a:t>Arrival </a:t>
            </a:r>
            <a:r>
              <a:rPr lang="en-US" altLang="en-US" sz="1800" u="sng" dirty="0" err="1">
                <a:ea typeface="MS PGothic" panose="020B0600070205080204" pitchFamily="34" charset="-128"/>
                <a:cs typeface="ＭＳ Ｐゴシック" charset="-128"/>
              </a:rPr>
              <a:t>Time</a:t>
            </a:r>
            <a:r>
              <a:rPr lang="en-US" altLang="en-US" sz="1800" u="sng" dirty="0" err="1">
                <a:solidFill>
                  <a:schemeClr val="bg1"/>
                </a:solidFill>
                <a:ea typeface="MS PGothic" panose="020B0600070205080204" pitchFamily="34" charset="-128"/>
                <a:cs typeface="ＭＳ Ｐゴシック" charset="-128"/>
              </a:rPr>
              <a:t>T</a:t>
            </a:r>
            <a:r>
              <a:rPr lang="en-US" altLang="en-US" sz="1800" dirty="0">
                <a:ea typeface="MS PGothic" panose="020B0600070205080204" pitchFamily="34" charset="-128"/>
                <a:cs typeface="ＭＳ Ｐゴシック" charset="-128"/>
              </a:rPr>
              <a:t>	</a:t>
            </a:r>
            <a:r>
              <a:rPr lang="en-US" altLang="en-US" sz="1800" u="sng" dirty="0">
                <a:ea typeface="MS PGothic" panose="020B0600070205080204" pitchFamily="34" charset="-128"/>
                <a:cs typeface="ＭＳ Ｐゴシック" charset="-128"/>
              </a:rPr>
              <a:t>Burst Time</a:t>
            </a:r>
            <a:endParaRPr lang="en-US" altLang="en-US" sz="1800" dirty="0">
              <a:ea typeface="MS PGothic" panose="020B0600070205080204" pitchFamily="34" charset="-128"/>
              <a:cs typeface="ＭＳ Ｐゴシック" charset="-128"/>
            </a:endParaRP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1800" dirty="0">
                <a:ea typeface="MS PGothic" panose="020B0600070205080204" pitchFamily="34" charset="-128"/>
                <a:cs typeface="ＭＳ Ｐゴシック" charset="-128"/>
              </a:rPr>
              <a:t>		 </a:t>
            </a:r>
            <a:r>
              <a:rPr lang="en-US" altLang="en-US" sz="1800" i="1" dirty="0">
                <a:ea typeface="MS PGothic" panose="020B0600070205080204" pitchFamily="34" charset="-128"/>
                <a:cs typeface="ＭＳ Ｐゴシック" charset="-128"/>
              </a:rPr>
              <a:t>P</a:t>
            </a:r>
            <a:r>
              <a:rPr lang="en-US" altLang="en-US" sz="1800" i="1" baseline="-25000" dirty="0">
                <a:ea typeface="MS PGothic" panose="020B0600070205080204" pitchFamily="34" charset="-128"/>
                <a:cs typeface="ＭＳ Ｐゴシック" charset="-128"/>
              </a:rPr>
              <a:t>1</a:t>
            </a:r>
            <a:r>
              <a:rPr lang="en-US" altLang="en-US" sz="1800" dirty="0">
                <a:ea typeface="MS PGothic" panose="020B0600070205080204" pitchFamily="34" charset="-128"/>
                <a:cs typeface="ＭＳ Ｐゴシック" charset="-128"/>
              </a:rPr>
              <a:t>	</a:t>
            </a:r>
            <a:r>
              <a:rPr lang="en-US" altLang="en-US" sz="1800" dirty="0">
                <a:solidFill>
                  <a:srgbClr val="000000"/>
                </a:solidFill>
                <a:ea typeface="MS PGothic" panose="020B0600070205080204" pitchFamily="34" charset="-128"/>
                <a:cs typeface="ＭＳ Ｐゴシック" charset="-128"/>
              </a:rPr>
              <a:t>0</a:t>
            </a:r>
            <a:r>
              <a:rPr lang="en-US" altLang="en-US" sz="1800" dirty="0">
                <a:ea typeface="MS PGothic" panose="020B0600070205080204" pitchFamily="34" charset="-128"/>
                <a:cs typeface="ＭＳ Ｐゴシック" charset="-128"/>
              </a:rPr>
              <a:t>	8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1800" dirty="0">
                <a:ea typeface="MS PGothic" panose="020B0600070205080204" pitchFamily="34" charset="-128"/>
                <a:cs typeface="ＭＳ Ｐゴシック" charset="-128"/>
              </a:rPr>
              <a:t>		 </a:t>
            </a:r>
            <a:r>
              <a:rPr lang="en-US" altLang="en-US" sz="1800" i="1" dirty="0">
                <a:ea typeface="MS PGothic" panose="020B0600070205080204" pitchFamily="34" charset="-128"/>
                <a:cs typeface="ＭＳ Ｐゴシック" charset="-128"/>
              </a:rPr>
              <a:t>P</a:t>
            </a:r>
            <a:r>
              <a:rPr lang="en-US" altLang="en-US" sz="1800" i="1" baseline="-25000" dirty="0">
                <a:ea typeface="MS PGothic" panose="020B0600070205080204" pitchFamily="34" charset="-128"/>
                <a:cs typeface="ＭＳ Ｐゴシック" charset="-128"/>
              </a:rPr>
              <a:t>2 	</a:t>
            </a:r>
            <a:r>
              <a:rPr lang="en-US" altLang="en-US" sz="1800" dirty="0">
                <a:solidFill>
                  <a:srgbClr val="000000"/>
                </a:solidFill>
                <a:ea typeface="MS PGothic" panose="020B0600070205080204" pitchFamily="34" charset="-128"/>
                <a:cs typeface="ＭＳ Ｐゴシック" charset="-128"/>
              </a:rPr>
              <a:t>1</a:t>
            </a:r>
            <a:r>
              <a:rPr lang="en-US" altLang="en-US" sz="1800" dirty="0">
                <a:ea typeface="MS PGothic" panose="020B0600070205080204" pitchFamily="34" charset="-128"/>
                <a:cs typeface="ＭＳ Ｐゴシック" charset="-128"/>
              </a:rPr>
              <a:t>	4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1800" dirty="0">
                <a:ea typeface="MS PGothic" panose="020B0600070205080204" pitchFamily="34" charset="-128"/>
                <a:cs typeface="ＭＳ Ｐゴシック" charset="-128"/>
              </a:rPr>
              <a:t>		 </a:t>
            </a:r>
            <a:r>
              <a:rPr lang="en-US" altLang="en-US" sz="1800" i="1" dirty="0">
                <a:ea typeface="MS PGothic" panose="020B0600070205080204" pitchFamily="34" charset="-128"/>
                <a:cs typeface="ＭＳ Ｐゴシック" charset="-128"/>
              </a:rPr>
              <a:t>P</a:t>
            </a:r>
            <a:r>
              <a:rPr lang="en-US" altLang="en-US" sz="1800" i="1" baseline="-25000" dirty="0">
                <a:ea typeface="MS PGothic" panose="020B0600070205080204" pitchFamily="34" charset="-128"/>
                <a:cs typeface="ＭＳ Ｐゴシック" charset="-128"/>
              </a:rPr>
              <a:t>3</a:t>
            </a:r>
            <a:r>
              <a:rPr lang="en-US" altLang="en-US" sz="1800" dirty="0">
                <a:ea typeface="MS PGothic" panose="020B0600070205080204" pitchFamily="34" charset="-128"/>
                <a:cs typeface="ＭＳ Ｐゴシック" charset="-128"/>
              </a:rPr>
              <a:t>	</a:t>
            </a:r>
            <a:r>
              <a:rPr lang="en-US" altLang="en-US" sz="1800" dirty="0">
                <a:solidFill>
                  <a:srgbClr val="000000"/>
                </a:solidFill>
                <a:ea typeface="MS PGothic" panose="020B0600070205080204" pitchFamily="34" charset="-128"/>
                <a:cs typeface="ＭＳ Ｐゴシック" charset="-128"/>
              </a:rPr>
              <a:t>2</a:t>
            </a:r>
            <a:r>
              <a:rPr lang="en-US" altLang="en-US" sz="1800" dirty="0">
                <a:ea typeface="MS PGothic" panose="020B0600070205080204" pitchFamily="34" charset="-128"/>
                <a:cs typeface="ＭＳ Ｐゴシック" charset="-128"/>
              </a:rPr>
              <a:t>	9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1800" dirty="0">
                <a:ea typeface="MS PGothic" panose="020B0600070205080204" pitchFamily="34" charset="-128"/>
                <a:cs typeface="ＭＳ Ｐゴシック" charset="-128"/>
              </a:rPr>
              <a:t>		 </a:t>
            </a:r>
            <a:r>
              <a:rPr lang="en-US" altLang="en-US" sz="1800" i="1" dirty="0">
                <a:ea typeface="MS PGothic" panose="020B0600070205080204" pitchFamily="34" charset="-128"/>
                <a:cs typeface="ＭＳ Ｐゴシック" charset="-128"/>
              </a:rPr>
              <a:t>P</a:t>
            </a:r>
            <a:r>
              <a:rPr lang="en-US" altLang="en-US" sz="1800" i="1" baseline="-25000" dirty="0">
                <a:ea typeface="MS PGothic" panose="020B0600070205080204" pitchFamily="34" charset="-128"/>
                <a:cs typeface="ＭＳ Ｐゴシック" charset="-128"/>
              </a:rPr>
              <a:t>4</a:t>
            </a:r>
            <a:r>
              <a:rPr lang="en-US" altLang="en-US" sz="1800" dirty="0">
                <a:ea typeface="MS PGothic" panose="020B0600070205080204" pitchFamily="34" charset="-128"/>
                <a:cs typeface="ＭＳ Ｐゴシック" charset="-128"/>
              </a:rPr>
              <a:t>	</a:t>
            </a:r>
            <a:r>
              <a:rPr lang="en-US" altLang="en-US" sz="1800" dirty="0">
                <a:solidFill>
                  <a:srgbClr val="000000"/>
                </a:solidFill>
                <a:ea typeface="MS PGothic" panose="020B0600070205080204" pitchFamily="34" charset="-128"/>
                <a:cs typeface="ＭＳ Ｐゴシック" charset="-128"/>
              </a:rPr>
              <a:t>3</a:t>
            </a:r>
            <a:r>
              <a:rPr lang="en-US" altLang="en-US" sz="1800" dirty="0">
                <a:ea typeface="MS PGothic" panose="020B0600070205080204" pitchFamily="34" charset="-128"/>
                <a:cs typeface="ＭＳ Ｐゴシック" charset="-128"/>
              </a:rPr>
              <a:t>	5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1800" i="1" dirty="0">
                <a:ea typeface="MS PGothic" panose="020B0600070205080204" pitchFamily="34" charset="-128"/>
                <a:cs typeface="ＭＳ Ｐゴシック" charset="-128"/>
              </a:rPr>
              <a:t>Preemptive </a:t>
            </a:r>
            <a:r>
              <a:rPr lang="en-US" altLang="en-US" sz="1800" dirty="0">
                <a:ea typeface="MS PGothic" panose="020B0600070205080204" pitchFamily="34" charset="-128"/>
                <a:cs typeface="ＭＳ Ｐゴシック" charset="-128"/>
              </a:rPr>
              <a:t>SJF Gantt Chart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sz="1800" dirty="0">
              <a:ea typeface="MS PGothic" panose="020B0600070205080204" pitchFamily="34" charset="-128"/>
              <a:cs typeface="ＭＳ Ｐゴシック" charset="-128"/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sz="1800" dirty="0">
              <a:ea typeface="MS PGothic" panose="020B0600070205080204" pitchFamily="34" charset="-128"/>
              <a:cs typeface="ＭＳ Ｐゴシック" charset="-128"/>
            </a:endParaRPr>
          </a:p>
          <a:p>
            <a:pPr marL="0" indent="0"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sz="1800" dirty="0">
              <a:ea typeface="MS PGothic" panose="020B0600070205080204" pitchFamily="34" charset="-128"/>
              <a:cs typeface="ＭＳ Ｐゴシック" charset="-128"/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1800" dirty="0">
                <a:ea typeface="MS PGothic" panose="020B0600070205080204" pitchFamily="34" charset="-128"/>
                <a:cs typeface="ＭＳ Ｐゴシック" charset="-128"/>
              </a:rPr>
              <a:t>Average waiting time = [(10-1)+(1-1)+(17-2)+(5-3)]/4 = 26/4 = 6.5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sz="1800" i="1" baseline="-25000" dirty="0">
              <a:ea typeface="MS PGothic" panose="020B0600070205080204" pitchFamily="34" charset="-128"/>
              <a:cs typeface="ＭＳ Ｐゴシック" charset="-128"/>
            </a:endParaRP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>
              <a:ea typeface="MS PGothic" panose="020B0600070205080204" pitchFamily="34" charset="-128"/>
              <a:cs typeface="ＭＳ Ｐゴシック" charset="-128"/>
            </a:endParaRPr>
          </a:p>
        </p:txBody>
      </p:sp>
      <p:pic>
        <p:nvPicPr>
          <p:cNvPr id="60420" name="Picture 1">
            <a:extLst>
              <a:ext uri="{FF2B5EF4-FFF2-40B4-BE49-F238E27FC236}">
                <a16:creationId xmlns:a16="http://schemas.microsoft.com/office/drawing/2014/main" id="{B5EF4CB0-AA83-6BC3-66AA-3676646CF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4284663"/>
            <a:ext cx="65357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A0E25D8-EA43-77E1-483F-3D67417E8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Round Robin (RR)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93A9E774-EDDC-0682-7632-5D4C32F4A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" y="990600"/>
            <a:ext cx="8458200" cy="2971800"/>
          </a:xfrm>
        </p:spPr>
        <p:txBody>
          <a:bodyPr/>
          <a:lstStyle/>
          <a:p>
            <a:r>
              <a:rPr lang="en-US" altLang="en-US" sz="2000"/>
              <a:t>Similar  FCFS as new process enter at the tail of the ready queue and process at the head is next for the CPU</a:t>
            </a:r>
          </a:p>
          <a:p>
            <a:r>
              <a:rPr lang="en-US" altLang="en-US" sz="2000"/>
              <a:t>However, it is a </a:t>
            </a:r>
            <a:r>
              <a:rPr lang="en-US" altLang="en-US" sz="2000">
                <a:solidFill>
                  <a:srgbClr val="C00000"/>
                </a:solidFill>
              </a:rPr>
              <a:t>preemptive FCFS</a:t>
            </a:r>
          </a:p>
          <a:p>
            <a:r>
              <a:rPr lang="en-US" altLang="en-US" sz="2000"/>
              <a:t>Each process gets a small unit of CPU time (</a:t>
            </a:r>
            <a:r>
              <a:rPr lang="en-US" altLang="en-US" sz="2000" i="1"/>
              <a:t>time quantum</a:t>
            </a:r>
            <a:r>
              <a:rPr lang="en-US" altLang="en-US" sz="2000"/>
              <a:t>), usually 10-100 milliseconds.  </a:t>
            </a:r>
          </a:p>
          <a:p>
            <a:r>
              <a:rPr lang="en-US" altLang="en-US" sz="2000"/>
              <a:t>After this time has elapsed, the process is preempted and added to the tail of the ready queue.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30C1314-1F06-7C11-E883-ABF97734F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9488" y="87313"/>
            <a:ext cx="8418512" cy="647700"/>
          </a:xfrm>
        </p:spPr>
        <p:txBody>
          <a:bodyPr/>
          <a:lstStyle/>
          <a:p>
            <a:pPr eaLnBrk="1" hangingPunct="1"/>
            <a:r>
              <a:rPr lang="en-US" altLang="en-US" sz="3200"/>
              <a:t>Example of RR with Time Quantum = 4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906277B0-ED9D-EA15-2D86-5AE577057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088" y="1193800"/>
            <a:ext cx="7461250" cy="4640263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/>
              <a:t>		</a:t>
            </a:r>
            <a:r>
              <a:rPr lang="en-US" altLang="en-US" sz="1800" u="sng"/>
              <a:t>Process</a:t>
            </a:r>
            <a:r>
              <a:rPr lang="en-US" altLang="en-US" sz="1800"/>
              <a:t>	</a:t>
            </a:r>
            <a:r>
              <a:rPr lang="en-US" altLang="en-US" sz="1800" u="sng"/>
              <a:t>Burst Time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sz="1800" i="1"/>
              <a:t>		P</a:t>
            </a:r>
            <a:r>
              <a:rPr lang="en-US" altLang="en-US" sz="1800" i="1" baseline="-25000"/>
              <a:t>1	</a:t>
            </a:r>
            <a:r>
              <a:rPr lang="en-US" altLang="en-US" sz="1800"/>
              <a:t>24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sz="1800"/>
              <a:t>		 </a:t>
            </a:r>
            <a:r>
              <a:rPr lang="en-US" altLang="en-US" sz="1800" i="1"/>
              <a:t>P</a:t>
            </a:r>
            <a:r>
              <a:rPr lang="en-US" altLang="en-US" sz="1800" i="1" baseline="-25000"/>
              <a:t>2	 </a:t>
            </a:r>
            <a:r>
              <a:rPr lang="en-US" altLang="en-US" sz="1800"/>
              <a:t>3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sz="1800"/>
              <a:t>		 </a:t>
            </a:r>
            <a:r>
              <a:rPr lang="en-US" altLang="en-US" sz="1800" i="1"/>
              <a:t>P</a:t>
            </a:r>
            <a:r>
              <a:rPr lang="en-US" altLang="en-US" sz="1800" i="1" baseline="-25000"/>
              <a:t>3	</a:t>
            </a:r>
            <a:r>
              <a:rPr lang="en-US" altLang="en-US" sz="1800"/>
              <a:t>3	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sz="1800"/>
              <a:t>The Gantt chart is: </a:t>
            </a:r>
            <a:br>
              <a:rPr lang="en-US" altLang="en-US" sz="1800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</p:txBody>
      </p:sp>
      <p:pic>
        <p:nvPicPr>
          <p:cNvPr id="64516" name="Picture 1">
            <a:extLst>
              <a:ext uri="{FF2B5EF4-FFF2-40B4-BE49-F238E27FC236}">
                <a16:creationId xmlns:a16="http://schemas.microsoft.com/office/drawing/2014/main" id="{862F4B80-EFC3-2BEE-397F-E3491F8CE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2925763"/>
            <a:ext cx="6770687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D8254389-3186-DC0C-0189-22E3C33D6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9488" y="87313"/>
            <a:ext cx="8418512" cy="647700"/>
          </a:xfrm>
        </p:spPr>
        <p:txBody>
          <a:bodyPr/>
          <a:lstStyle/>
          <a:p>
            <a:pPr eaLnBrk="1" hangingPunct="1"/>
            <a:r>
              <a:rPr lang="en-US" altLang="en-US" sz="3200"/>
              <a:t>Example of RR with Time Quantum = 4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09FA8F76-8EB7-BFF1-B3EB-0506B2A5C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088" y="1193800"/>
            <a:ext cx="7461250" cy="2692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/>
              <a:t>		</a:t>
            </a:r>
            <a:br>
              <a:rPr lang="en-US" altLang="en-US" sz="1800"/>
            </a:br>
            <a:br>
              <a:rPr lang="en-US" altLang="en-US" sz="1800"/>
            </a:br>
            <a:br>
              <a:rPr lang="en-US" altLang="en-US" sz="1800"/>
            </a:br>
            <a:endParaRPr lang="en-US" altLang="en-US" sz="1800"/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sz="1800"/>
              <a:t>Typically, higher average turnaround than SJF, but better </a:t>
            </a:r>
            <a:r>
              <a:rPr lang="en-US" altLang="en-US" sz="1800" b="1" i="1"/>
              <a:t>response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sz="1800"/>
              <a:t>q should be large compared to context switch time</a:t>
            </a:r>
          </a:p>
          <a:p>
            <a:pPr lvl="1"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sz="1800"/>
              <a:t>q usually 10 milliseconds  to 100 milliseconds, </a:t>
            </a:r>
          </a:p>
          <a:p>
            <a:pPr lvl="1"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sz="1800"/>
              <a:t>Context switch &lt; 10 microseconds</a:t>
            </a:r>
          </a:p>
        </p:txBody>
      </p:sp>
      <p:pic>
        <p:nvPicPr>
          <p:cNvPr id="66564" name="Picture 1">
            <a:extLst>
              <a:ext uri="{FF2B5EF4-FFF2-40B4-BE49-F238E27FC236}">
                <a16:creationId xmlns:a16="http://schemas.microsoft.com/office/drawing/2014/main" id="{FFCD8674-14A8-AECF-8843-3400F55D5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1295400"/>
            <a:ext cx="67706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Content Placeholder 9">
            <a:extLst>
              <a:ext uri="{FF2B5EF4-FFF2-40B4-BE49-F238E27FC236}">
                <a16:creationId xmlns:a16="http://schemas.microsoft.com/office/drawing/2014/main" id="{879D854C-3B80-5810-7F5B-E47BB15AC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98925"/>
            <a:ext cx="5792788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5C5ADC4B-FFB0-69AC-E930-C41E44E59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Round Robin (RR)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C79B5AE3-A5EC-4AFC-0862-CD7C4D23E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229600" cy="5014912"/>
          </a:xfrm>
        </p:spPr>
        <p:txBody>
          <a:bodyPr/>
          <a:lstStyle/>
          <a:p>
            <a:r>
              <a:rPr lang="en-US" altLang="en-US" sz="2000"/>
              <a:t>If there are </a:t>
            </a:r>
            <a:r>
              <a:rPr lang="en-US" altLang="en-US" sz="2000" i="1"/>
              <a:t>n</a:t>
            </a:r>
            <a:r>
              <a:rPr lang="en-US" altLang="en-US" sz="2000"/>
              <a:t> processes in the ready queue and the time quantum is </a:t>
            </a:r>
            <a:r>
              <a:rPr lang="en-US" altLang="en-US" sz="2000" i="1"/>
              <a:t>q</a:t>
            </a:r>
            <a:r>
              <a:rPr lang="en-US" altLang="en-US" sz="2000"/>
              <a:t>, then each process gets 1/</a:t>
            </a:r>
            <a:r>
              <a:rPr lang="en-US" altLang="en-US" sz="2000" i="1"/>
              <a:t>n</a:t>
            </a:r>
            <a:r>
              <a:rPr lang="en-US" altLang="en-US" sz="2000"/>
              <a:t> of the CPU time in chunks of at most </a:t>
            </a:r>
            <a:r>
              <a:rPr lang="en-US" altLang="en-US" sz="2000" i="1"/>
              <a:t>q</a:t>
            </a:r>
            <a:r>
              <a:rPr lang="en-US" altLang="en-US" sz="2000"/>
              <a:t> time units at once.  </a:t>
            </a:r>
          </a:p>
          <a:p>
            <a:r>
              <a:rPr lang="en-US" altLang="en-US" sz="2000"/>
              <a:t>No process waits more than (</a:t>
            </a:r>
            <a:r>
              <a:rPr lang="en-US" altLang="en-US" sz="2000" i="1"/>
              <a:t>n</a:t>
            </a:r>
            <a:r>
              <a:rPr lang="en-US" altLang="en-US" sz="2000"/>
              <a:t>-1)</a:t>
            </a:r>
            <a:r>
              <a:rPr lang="en-US" altLang="en-US" sz="2000" i="1"/>
              <a:t>q </a:t>
            </a:r>
            <a:r>
              <a:rPr lang="en-US" altLang="en-US" sz="2000"/>
              <a:t>time units.</a:t>
            </a:r>
          </a:p>
          <a:p>
            <a:r>
              <a:rPr lang="en-US" altLang="en-US" sz="2000"/>
              <a:t>Performance depends on the size of the time quantum</a:t>
            </a:r>
          </a:p>
          <a:p>
            <a:pPr lvl="1"/>
            <a:r>
              <a:rPr lang="en-US" altLang="en-US" sz="2000" i="1"/>
              <a:t>q</a:t>
            </a:r>
            <a:r>
              <a:rPr lang="en-US" altLang="en-US" sz="2000"/>
              <a:t> large </a:t>
            </a:r>
            <a:r>
              <a:rPr lang="en-US" altLang="en-US" sz="2000">
                <a:sym typeface="Symbol" panose="05050102010706020507" pitchFamily="18" charset="2"/>
              </a:rPr>
              <a:t> performance same as FCFS</a:t>
            </a:r>
          </a:p>
          <a:p>
            <a:pPr lvl="1"/>
            <a:r>
              <a:rPr lang="en-US" altLang="en-US" sz="2000" i="1">
                <a:sym typeface="Symbol" panose="05050102010706020507" pitchFamily="18" charset="2"/>
              </a:rPr>
              <a:t>q </a:t>
            </a:r>
            <a:r>
              <a:rPr lang="en-US" altLang="en-US" sz="2000">
                <a:sym typeface="Symbol" panose="05050102010706020507" pitchFamily="18" charset="2"/>
              </a:rPr>
              <a:t>small  </a:t>
            </a:r>
            <a:r>
              <a:rPr lang="en-US" altLang="en-US" sz="2000" i="1">
                <a:sym typeface="Symbol" panose="05050102010706020507" pitchFamily="18" charset="2"/>
              </a:rPr>
              <a:t>q </a:t>
            </a:r>
            <a:r>
              <a:rPr lang="en-US" altLang="en-US" sz="2000">
                <a:sym typeface="Symbol" panose="05050102010706020507" pitchFamily="18" charset="2"/>
              </a:rPr>
              <a:t>must be large with respect to context switch, otherwise overhead is too high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0803BACD-54D8-9470-DF1E-ED3EAC054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Quantum Time and Context Switch Time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520F91E-CB35-DCD8-66F6-97C50EF9E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5029200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/>
              <a:t>Process time = 10, quantum time = 12, then 0 context switch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If quantum time = 1, needs 9 context switches for a process time of 10</a:t>
            </a:r>
          </a:p>
        </p:txBody>
      </p:sp>
      <p:pic>
        <p:nvPicPr>
          <p:cNvPr id="70660" name="Picture 7">
            <a:extLst>
              <a:ext uri="{FF2B5EF4-FFF2-40B4-BE49-F238E27FC236}">
                <a16:creationId xmlns:a16="http://schemas.microsoft.com/office/drawing/2014/main" id="{F7195D1A-D922-FE50-1011-D6D874379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7065963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620369B9-FCC5-738B-8C6E-51C75EA72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6275" y="306388"/>
            <a:ext cx="8385175" cy="457200"/>
          </a:xfrm>
        </p:spPr>
        <p:txBody>
          <a:bodyPr/>
          <a:lstStyle/>
          <a:p>
            <a:pPr eaLnBrk="1" hangingPunct="1"/>
            <a:r>
              <a:rPr lang="en-US" altLang="en-US" sz="2800"/>
              <a:t>Turnaround Time Varies With Time Quantum</a:t>
            </a:r>
          </a:p>
        </p:txBody>
      </p:sp>
      <p:pic>
        <p:nvPicPr>
          <p:cNvPr id="72707" name="Picture 7">
            <a:extLst>
              <a:ext uri="{FF2B5EF4-FFF2-40B4-BE49-F238E27FC236}">
                <a16:creationId xmlns:a16="http://schemas.microsoft.com/office/drawing/2014/main" id="{9C484DBD-0793-747C-1904-DDA666C70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95400"/>
            <a:ext cx="5005388" cy="412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Rectangle 3">
            <a:extLst>
              <a:ext uri="{FF2B5EF4-FFF2-40B4-BE49-F238E27FC236}">
                <a16:creationId xmlns:a16="http://schemas.microsoft.com/office/drawing/2014/main" id="{EF264D78-877E-442D-A678-A970239C1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95400"/>
            <a:ext cx="29718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Turnaround time </a:t>
            </a:r>
            <a:r>
              <a:rPr kumimoji="0" lang="en-US" altLang="en-US" sz="2000">
                <a:latin typeface="Verdana" panose="020B0604030504040204" pitchFamily="34" charset="0"/>
                <a:cs typeface="Arial" panose="020B0604020202020204" pitchFamily="34" charset="0"/>
              </a:rPr>
              <a:t>– amount of time to execute a particular process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>
                <a:latin typeface="Verdana" panose="020B0604030504040204" pitchFamily="34" charset="0"/>
                <a:cs typeface="Arial" panose="020B0604020202020204" pitchFamily="34" charset="0"/>
              </a:rPr>
              <a:t>See </a:t>
            </a:r>
            <a:r>
              <a:rPr kumimoji="0" lang="en-US" altLang="en-US" sz="1800">
                <a:latin typeface="Verdana" panose="020B0604030504040204" pitchFamily="34" charset="0"/>
                <a:cs typeface="Arial" panose="020B0604020202020204" pitchFamily="34" charset="0"/>
                <a:hlinkClick r:id="rId4" action="ppaction://hlinkfile"/>
              </a:rPr>
              <a:t>detail calculations</a:t>
            </a:r>
            <a:endParaRPr kumimoji="0"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153FD225-53D6-6EBF-BBCE-FC81FC4E4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3613" y="230188"/>
            <a:ext cx="7723187" cy="576262"/>
          </a:xfrm>
        </p:spPr>
        <p:txBody>
          <a:bodyPr/>
          <a:lstStyle/>
          <a:p>
            <a:pPr eaLnBrk="1" hangingPunct="1"/>
            <a:r>
              <a:rPr lang="en-US" altLang="en-US"/>
              <a:t>Priority Scheduling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8B30B684-4622-EF41-8E0A-5F77D1F3E4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738" y="1233488"/>
            <a:ext cx="7723187" cy="4530725"/>
          </a:xfrm>
        </p:spPr>
        <p:txBody>
          <a:bodyPr/>
          <a:lstStyle/>
          <a:p>
            <a:r>
              <a:rPr lang="en-US" altLang="en-US" sz="1800"/>
              <a:t>A priority number (integer) is associated with each process</a:t>
            </a:r>
          </a:p>
          <a:p>
            <a:endParaRPr lang="en-US" altLang="en-US" sz="1800"/>
          </a:p>
          <a:p>
            <a:r>
              <a:rPr lang="en-US" altLang="en-US" sz="1800"/>
              <a:t>The CPU is allocated to the process with the highest priority (smallest integer </a:t>
            </a:r>
            <a:r>
              <a:rPr lang="en-US" altLang="en-US" sz="1800">
                <a:sym typeface="Symbol" panose="05050102010706020507" pitchFamily="18" charset="2"/>
              </a:rPr>
              <a:t> highest priority)</a:t>
            </a:r>
          </a:p>
          <a:p>
            <a:pPr lvl="1"/>
            <a:r>
              <a:rPr lang="en-US" altLang="en-US" sz="1800"/>
              <a:t>Preemptive</a:t>
            </a:r>
          </a:p>
          <a:p>
            <a:pPr lvl="1"/>
            <a:r>
              <a:rPr lang="en-US" altLang="en-US" sz="1800"/>
              <a:t>Nonpreemptive</a:t>
            </a:r>
          </a:p>
          <a:p>
            <a:pPr lvl="1"/>
            <a:endParaRPr lang="en-US" altLang="en-US" sz="1800"/>
          </a:p>
          <a:p>
            <a:r>
              <a:rPr lang="en-US" altLang="en-US" sz="1800"/>
              <a:t>SJF is priority scheduling where priority is the inverse of predicted next CPU burst time</a:t>
            </a:r>
          </a:p>
          <a:p>
            <a:endParaRPr lang="en-US" altLang="en-US" sz="1800"/>
          </a:p>
          <a:p>
            <a:pPr>
              <a:buFont typeface="Monotype Sorts" charset="2"/>
              <a:buNone/>
            </a:pPr>
            <a:endParaRPr lang="en-US" altLang="en-US" b="1">
              <a:solidFill>
                <a:srgbClr val="3366FF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98A3282-1132-2081-245C-37A240F34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0" y="171450"/>
            <a:ext cx="7645400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Scheduling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A6F2EA4-7674-A331-8423-83E3A0A1A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27113"/>
            <a:ext cx="7645400" cy="5235575"/>
          </a:xfrm>
        </p:spPr>
        <p:txBody>
          <a:bodyPr/>
          <a:lstStyle/>
          <a:p>
            <a:pPr>
              <a:defRPr/>
            </a:pPr>
            <a:r>
              <a:rPr lang="en-US" altLang="en-US" sz="1800" kern="1200" dirty="0"/>
              <a:t>There are always a lot of processes active in same time but only one or few CPUs</a:t>
            </a:r>
          </a:p>
          <a:p>
            <a:pPr>
              <a:defRPr/>
            </a:pPr>
            <a:r>
              <a:rPr lang="en-US" altLang="en-US" sz="1800" kern="1200" dirty="0"/>
              <a:t>The action of assigning a process to a CPU (moving from ready state to running state) is called </a:t>
            </a:r>
            <a:r>
              <a:rPr lang="en-US" altLang="en-US" sz="1800" b="1" kern="1200" dirty="0">
                <a:solidFill>
                  <a:srgbClr val="0070C0"/>
                </a:solidFill>
              </a:rPr>
              <a:t>scheduling</a:t>
            </a:r>
          </a:p>
          <a:p>
            <a:pPr>
              <a:defRPr/>
            </a:pPr>
            <a:r>
              <a:rPr lang="en-US" altLang="en-US" sz="1800" kern="1200" dirty="0">
                <a:latin typeface="+mj-lt"/>
              </a:rPr>
              <a:t>The</a:t>
            </a:r>
            <a:r>
              <a:rPr lang="en-US" altLang="en-US" sz="1800" b="1" kern="1200" dirty="0">
                <a:latin typeface="+mj-lt"/>
              </a:rPr>
              <a:t> </a:t>
            </a:r>
            <a:r>
              <a:rPr lang="en-US" altLang="en-US" sz="1800" b="1" kern="1200" dirty="0">
                <a:solidFill>
                  <a:srgbClr val="006699"/>
                </a:solidFill>
                <a:latin typeface="+mj-lt"/>
              </a:rPr>
              <a:t>process</a:t>
            </a:r>
            <a:r>
              <a:rPr lang="en-US" altLang="en-US" sz="1800" b="1" dirty="0">
                <a:solidFill>
                  <a:srgbClr val="3366FF"/>
                </a:solidFill>
              </a:rPr>
              <a:t> </a:t>
            </a:r>
            <a:r>
              <a:rPr lang="en-US" altLang="en-US" sz="1800" b="1" kern="1200" dirty="0">
                <a:solidFill>
                  <a:srgbClr val="006699"/>
                </a:solidFill>
                <a:latin typeface="+mj-lt"/>
              </a:rPr>
              <a:t>scheduler</a:t>
            </a:r>
            <a:r>
              <a:rPr lang="en-US" altLang="en-US" sz="1800" b="1" dirty="0">
                <a:solidFill>
                  <a:srgbClr val="3366FF"/>
                </a:solidFill>
              </a:rPr>
              <a:t> </a:t>
            </a:r>
            <a:r>
              <a:rPr lang="en-US" altLang="en-US" sz="1800" dirty="0"/>
              <a:t>selects among available processes for next execution on CPU core</a:t>
            </a:r>
          </a:p>
          <a:p>
            <a:pPr>
              <a:defRPr/>
            </a:pPr>
            <a:r>
              <a:rPr lang="en-US" altLang="en-US" sz="1800" dirty="0"/>
              <a:t>Goal -- Maximize CPU use, quickly switch processes onto CPU core</a:t>
            </a:r>
          </a:p>
          <a:p>
            <a:pPr>
              <a:defRPr/>
            </a:pPr>
            <a:r>
              <a:rPr lang="en-US" altLang="en-US" sz="1800" dirty="0"/>
              <a:t>Maintains </a:t>
            </a:r>
            <a:r>
              <a:rPr lang="en-US" altLang="en-US" sz="1800" b="1" kern="1200" dirty="0">
                <a:solidFill>
                  <a:srgbClr val="006699"/>
                </a:solidFill>
                <a:latin typeface="+mj-lt"/>
              </a:rPr>
              <a:t>scheduling</a:t>
            </a:r>
            <a:r>
              <a:rPr lang="en-US" altLang="en-US" sz="1800" b="1" dirty="0">
                <a:solidFill>
                  <a:srgbClr val="3366FF"/>
                </a:solidFill>
              </a:rPr>
              <a:t> </a:t>
            </a:r>
            <a:r>
              <a:rPr lang="en-US" altLang="en-US" sz="1800" b="1" kern="1200" dirty="0">
                <a:solidFill>
                  <a:srgbClr val="006699"/>
                </a:solidFill>
                <a:latin typeface="+mj-lt"/>
              </a:rPr>
              <a:t>queues</a:t>
            </a:r>
            <a:r>
              <a:rPr lang="en-US" altLang="en-US" sz="1800" b="1" dirty="0">
                <a:solidFill>
                  <a:srgbClr val="3366FF"/>
                </a:solidFill>
              </a:rPr>
              <a:t> </a:t>
            </a:r>
            <a:r>
              <a:rPr lang="en-US" altLang="en-US" sz="1800" dirty="0"/>
              <a:t>of processes</a:t>
            </a:r>
          </a:p>
          <a:p>
            <a:pPr lvl="1">
              <a:defRPr/>
            </a:pPr>
            <a:r>
              <a:rPr lang="en-US" altLang="en-US" sz="1800" b="1" kern="1200" dirty="0">
                <a:solidFill>
                  <a:srgbClr val="006699"/>
                </a:solidFill>
                <a:latin typeface="+mj-lt"/>
                <a:cs typeface="+mn-cs"/>
              </a:rPr>
              <a:t>Ready</a:t>
            </a:r>
            <a:r>
              <a:rPr lang="en-US" altLang="en-US" sz="1800" b="1" dirty="0">
                <a:solidFill>
                  <a:srgbClr val="3366FF"/>
                </a:solidFill>
              </a:rPr>
              <a:t> </a:t>
            </a:r>
            <a:r>
              <a:rPr lang="en-US" altLang="en-US" sz="1800" b="1" kern="1200" dirty="0">
                <a:solidFill>
                  <a:srgbClr val="006699"/>
                </a:solidFill>
                <a:latin typeface="+mj-lt"/>
                <a:cs typeface="+mn-cs"/>
              </a:rPr>
              <a:t>queue</a:t>
            </a:r>
            <a:r>
              <a:rPr lang="en-US" altLang="en-US" sz="1800" b="1" dirty="0">
                <a:solidFill>
                  <a:srgbClr val="3366FF"/>
                </a:solidFill>
              </a:rPr>
              <a:t> </a:t>
            </a:r>
            <a:r>
              <a:rPr lang="en-US" altLang="en-US" sz="1800" dirty="0"/>
              <a:t>– set of all processes residing in main memory, ready and waiting to execute</a:t>
            </a:r>
          </a:p>
          <a:p>
            <a:pPr lvl="1">
              <a:defRPr/>
            </a:pPr>
            <a:r>
              <a:rPr lang="en-US" altLang="en-US" sz="1800" b="1" kern="1200" dirty="0">
                <a:solidFill>
                  <a:srgbClr val="006699"/>
                </a:solidFill>
                <a:latin typeface="+mj-lt"/>
                <a:cs typeface="+mn-cs"/>
              </a:rPr>
              <a:t>Wait</a:t>
            </a:r>
            <a:r>
              <a:rPr lang="en-US" altLang="en-US" sz="1800" b="1" dirty="0">
                <a:solidFill>
                  <a:srgbClr val="3366FF"/>
                </a:solidFill>
              </a:rPr>
              <a:t> </a:t>
            </a:r>
            <a:r>
              <a:rPr lang="en-US" altLang="en-US" sz="1800" b="1" kern="1200" dirty="0">
                <a:solidFill>
                  <a:srgbClr val="006699"/>
                </a:solidFill>
                <a:latin typeface="+mj-lt"/>
                <a:cs typeface="+mn-cs"/>
              </a:rPr>
              <a:t>queues</a:t>
            </a:r>
            <a:r>
              <a:rPr lang="en-US" altLang="en-US" sz="1800" b="1" dirty="0">
                <a:solidFill>
                  <a:srgbClr val="3366FF"/>
                </a:solidFill>
              </a:rPr>
              <a:t> </a:t>
            </a:r>
            <a:r>
              <a:rPr lang="en-US" altLang="en-US" sz="1800" dirty="0"/>
              <a:t>– set of processes waiting for an event (i.e., I/O)</a:t>
            </a:r>
          </a:p>
          <a:p>
            <a:pPr lvl="1">
              <a:defRPr/>
            </a:pPr>
            <a:r>
              <a:rPr lang="en-US" altLang="en-US" sz="1800" b="1" dirty="0">
                <a:solidFill>
                  <a:srgbClr val="0070C0"/>
                </a:solidFill>
              </a:rPr>
              <a:t>Device queues</a:t>
            </a:r>
            <a:r>
              <a:rPr lang="en-US" altLang="en-US" sz="1800" b="1" dirty="0"/>
              <a:t> </a:t>
            </a:r>
            <a:r>
              <a:rPr lang="en-US" altLang="en-US" sz="1800" dirty="0"/>
              <a:t>– set of processes waiting for an I/O device</a:t>
            </a:r>
          </a:p>
          <a:p>
            <a:pPr lvl="1">
              <a:defRPr/>
            </a:pPr>
            <a:r>
              <a:rPr lang="en-US" altLang="en-US" sz="1800" dirty="0"/>
              <a:t>Processes migrate among the various queues</a:t>
            </a:r>
          </a:p>
          <a:p>
            <a:pPr marL="0" indent="0">
              <a:buFont typeface="Monotype Sorts" charset="2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86BF1402-EB84-D767-EB24-6C2DE527F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6525" y="230188"/>
            <a:ext cx="7280275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 of Priority Scheduling</a:t>
            </a:r>
          </a:p>
        </p:txBody>
      </p:sp>
      <p:sp>
        <p:nvSpPr>
          <p:cNvPr id="76803" name="Rectangle 36">
            <a:extLst>
              <a:ext uri="{FF2B5EF4-FFF2-40B4-BE49-F238E27FC236}">
                <a16:creationId xmlns:a16="http://schemas.microsoft.com/office/drawing/2014/main" id="{3E3F8748-E59A-2193-8E6E-831962FC1F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337550" cy="4887912"/>
          </a:xfrm>
        </p:spPr>
        <p:txBody>
          <a:bodyPr/>
          <a:lstStyle/>
          <a:p>
            <a:pPr>
              <a:buFont typeface="Monotype Sorts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</a:t>
            </a:r>
            <a:r>
              <a:rPr lang="en-US" altLang="en-US" sz="1800" u="sng"/>
              <a:t>Process</a:t>
            </a:r>
            <a:r>
              <a:rPr lang="en-US" altLang="en-US" sz="1800" u="sng">
                <a:solidFill>
                  <a:schemeClr val="bg1"/>
                </a:solidFill>
              </a:rPr>
              <a:t>A	arri </a:t>
            </a:r>
            <a:r>
              <a:rPr lang="en-US" altLang="en-US" sz="1800" u="sng"/>
              <a:t>Burst Time</a:t>
            </a:r>
            <a:r>
              <a:rPr lang="en-US" altLang="en-US" sz="1800" u="sng">
                <a:solidFill>
                  <a:schemeClr val="bg1"/>
                </a:solidFill>
              </a:rPr>
              <a:t>T</a:t>
            </a:r>
            <a:r>
              <a:rPr lang="en-US" altLang="en-US" sz="1800"/>
              <a:t>	</a:t>
            </a:r>
            <a:r>
              <a:rPr lang="en-US" altLang="en-US" sz="1800" u="sng"/>
              <a:t>Priority</a:t>
            </a:r>
            <a:endParaRPr lang="en-US" altLang="en-US" sz="1800"/>
          </a:p>
          <a:p>
            <a:pPr>
              <a:buFont typeface="Monotype Sorts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/>
              <a:t>		 </a:t>
            </a:r>
            <a:r>
              <a:rPr lang="en-US" altLang="en-US" sz="1800" i="1"/>
              <a:t>P</a:t>
            </a:r>
            <a:r>
              <a:rPr lang="en-US" altLang="en-US" sz="1800" i="1" baseline="-25000"/>
              <a:t>1</a:t>
            </a:r>
            <a:r>
              <a:rPr lang="en-US" altLang="en-US" sz="1800"/>
              <a:t>	1</a:t>
            </a:r>
            <a:r>
              <a:rPr lang="en-US" altLang="en-US" sz="1800">
                <a:solidFill>
                  <a:srgbClr val="000000"/>
                </a:solidFill>
              </a:rPr>
              <a:t>0</a:t>
            </a:r>
            <a:r>
              <a:rPr lang="en-US" altLang="en-US" sz="1800"/>
              <a:t>	3</a:t>
            </a:r>
          </a:p>
          <a:p>
            <a:pPr>
              <a:buFont typeface="Monotype Sorts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/>
              <a:t>		 </a:t>
            </a:r>
            <a:r>
              <a:rPr lang="en-US" altLang="en-US" sz="1800" i="1"/>
              <a:t>P</a:t>
            </a:r>
            <a:r>
              <a:rPr lang="en-US" altLang="en-US" sz="1800" i="1" baseline="-25000"/>
              <a:t>2 	</a:t>
            </a:r>
            <a:r>
              <a:rPr lang="en-US" altLang="en-US" sz="1800">
                <a:solidFill>
                  <a:srgbClr val="000000"/>
                </a:solidFill>
              </a:rPr>
              <a:t>1</a:t>
            </a:r>
            <a:r>
              <a:rPr lang="en-US" altLang="en-US" sz="1800"/>
              <a:t>	1</a:t>
            </a:r>
          </a:p>
          <a:p>
            <a:pPr>
              <a:buFont typeface="Monotype Sorts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/>
              <a:t>		 </a:t>
            </a:r>
            <a:r>
              <a:rPr lang="en-US" altLang="en-US" sz="1800" i="1"/>
              <a:t>P</a:t>
            </a:r>
            <a:r>
              <a:rPr lang="en-US" altLang="en-US" sz="1800" i="1" baseline="-25000"/>
              <a:t>3</a:t>
            </a:r>
            <a:r>
              <a:rPr lang="en-US" altLang="en-US" sz="1800"/>
              <a:t>	</a:t>
            </a:r>
            <a:r>
              <a:rPr lang="en-US" altLang="en-US" sz="1800">
                <a:solidFill>
                  <a:srgbClr val="000000"/>
                </a:solidFill>
              </a:rPr>
              <a:t>2</a:t>
            </a:r>
            <a:r>
              <a:rPr lang="en-US" altLang="en-US" sz="1800"/>
              <a:t>	4</a:t>
            </a:r>
          </a:p>
          <a:p>
            <a:pPr>
              <a:buFont typeface="Monotype Sorts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/>
              <a:t>		 </a:t>
            </a:r>
            <a:r>
              <a:rPr lang="en-US" altLang="en-US" sz="1800" i="1"/>
              <a:t>P</a:t>
            </a:r>
            <a:r>
              <a:rPr lang="en-US" altLang="en-US" sz="1800" i="1" baseline="-25000"/>
              <a:t>4</a:t>
            </a:r>
            <a:r>
              <a:rPr lang="en-US" altLang="en-US" sz="1800"/>
              <a:t>	</a:t>
            </a:r>
            <a:r>
              <a:rPr lang="en-US" altLang="en-US" sz="1800">
                <a:solidFill>
                  <a:srgbClr val="000000"/>
                </a:solidFill>
              </a:rPr>
              <a:t>1</a:t>
            </a:r>
            <a:r>
              <a:rPr lang="en-US" altLang="en-US" sz="1800"/>
              <a:t>	5</a:t>
            </a:r>
          </a:p>
          <a:p>
            <a:pPr>
              <a:buFont typeface="Monotype Sorts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/>
              <a:t>		</a:t>
            </a:r>
            <a:r>
              <a:rPr lang="en-US" altLang="en-US" sz="1800" i="1"/>
              <a:t>P</a:t>
            </a:r>
            <a:r>
              <a:rPr lang="en-US" altLang="en-US" sz="1800" i="1" baseline="-25000"/>
              <a:t>5	</a:t>
            </a:r>
            <a:r>
              <a:rPr lang="en-US" altLang="en-US" sz="1800"/>
              <a:t>5	2</a:t>
            </a:r>
          </a:p>
          <a:p>
            <a:pPr>
              <a:buFont typeface="Monotype Sorts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1800" baseline="-2500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/>
              <a:t>Priority scheduling Gantt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/>
              <a:t>Average waiting time = 8.2</a:t>
            </a:r>
            <a:endParaRPr lang="en-US" altLang="en-US" sz="1800" i="1" baseline="-25000"/>
          </a:p>
        </p:txBody>
      </p:sp>
      <p:pic>
        <p:nvPicPr>
          <p:cNvPr id="76804" name="Picture 1">
            <a:extLst>
              <a:ext uri="{FF2B5EF4-FFF2-40B4-BE49-F238E27FC236}">
                <a16:creationId xmlns:a16="http://schemas.microsoft.com/office/drawing/2014/main" id="{3B32BA27-F727-2D2B-60E1-19519B1F2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4400550"/>
            <a:ext cx="64674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94DA6598-9F04-A840-F6D7-4DBA5CE1E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Priority Scheduling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98C49FA6-E00D-907F-DA3D-A0F169731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Problem </a:t>
            </a:r>
            <a:r>
              <a:rPr lang="en-US" altLang="en-US" sz="2000">
                <a:sym typeface="Symbol" panose="05050102010706020507" pitchFamily="18" charset="2"/>
              </a:rPr>
              <a:t> </a:t>
            </a:r>
            <a:r>
              <a:rPr lang="en-US" altLang="en-US" sz="2000" b="1">
                <a:sym typeface="Symbol" panose="05050102010706020507" pitchFamily="18" charset="2"/>
              </a:rPr>
              <a:t>Starvation </a:t>
            </a:r>
            <a:r>
              <a:rPr lang="en-US" altLang="en-US" sz="2000">
                <a:sym typeface="Symbol" panose="05050102010706020507" pitchFamily="18" charset="2"/>
              </a:rPr>
              <a:t>– low priority processes may never execute</a:t>
            </a:r>
          </a:p>
          <a:p>
            <a:pPr lvl="1"/>
            <a:r>
              <a:rPr lang="en-US" altLang="en-US" sz="2000">
                <a:sym typeface="Symbol" panose="05050102010706020507" pitchFamily="18" charset="2"/>
              </a:rPr>
              <a:t>IBM 7094 at MIT in 1973 they found a process that had been submitted in 1967 but not yet scheduled</a:t>
            </a:r>
          </a:p>
          <a:p>
            <a:r>
              <a:rPr lang="en-US" altLang="en-US" sz="2000">
                <a:sym typeface="Symbol" panose="05050102010706020507" pitchFamily="18" charset="2"/>
              </a:rPr>
              <a:t>Solution  </a:t>
            </a:r>
            <a:r>
              <a:rPr lang="en-US" altLang="en-US" sz="2000" b="1">
                <a:sym typeface="Symbol" panose="05050102010706020507" pitchFamily="18" charset="2"/>
              </a:rPr>
              <a:t>Aging </a:t>
            </a:r>
            <a:r>
              <a:rPr lang="en-US" altLang="en-US" sz="2000">
                <a:sym typeface="Symbol" panose="05050102010706020507" pitchFamily="18" charset="2"/>
              </a:rPr>
              <a:t>– as time progresses increase the priority of the process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0B048A4C-1E1C-DB7F-CD62-959E00258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2563" y="136525"/>
            <a:ext cx="7280275" cy="576263"/>
          </a:xfrm>
        </p:spPr>
        <p:txBody>
          <a:bodyPr/>
          <a:lstStyle/>
          <a:p>
            <a:pPr eaLnBrk="1" hangingPunct="1"/>
            <a:r>
              <a:rPr lang="en-US" altLang="en-US" sz="3200"/>
              <a:t>Priority Scheduling w/ Round-Robin</a:t>
            </a:r>
          </a:p>
        </p:txBody>
      </p:sp>
      <p:sp>
        <p:nvSpPr>
          <p:cNvPr id="80899" name="Rectangle 36">
            <a:extLst>
              <a:ext uri="{FF2B5EF4-FFF2-40B4-BE49-F238E27FC236}">
                <a16:creationId xmlns:a16="http://schemas.microsoft.com/office/drawing/2014/main" id="{E902A930-A2B6-D70A-0691-2397B122E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877888"/>
            <a:ext cx="7675563" cy="4887912"/>
          </a:xfrm>
        </p:spPr>
        <p:txBody>
          <a:bodyPr/>
          <a:lstStyle/>
          <a:p>
            <a:pPr>
              <a:buFont typeface="Monotype Sorts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</a:t>
            </a:r>
            <a:r>
              <a:rPr lang="en-US" altLang="en-US" sz="1800" u="sng"/>
              <a:t>Process</a:t>
            </a:r>
            <a:r>
              <a:rPr lang="en-US" altLang="en-US" sz="1800" u="sng">
                <a:solidFill>
                  <a:schemeClr val="bg1"/>
                </a:solidFill>
              </a:rPr>
              <a:t>A	arri </a:t>
            </a:r>
            <a:r>
              <a:rPr lang="en-US" altLang="en-US" sz="1800" u="sng"/>
              <a:t>Burst Time</a:t>
            </a:r>
            <a:r>
              <a:rPr lang="en-US" altLang="en-US" sz="1800" u="sng">
                <a:solidFill>
                  <a:schemeClr val="bg1"/>
                </a:solidFill>
              </a:rPr>
              <a:t>T</a:t>
            </a:r>
            <a:r>
              <a:rPr lang="en-US" altLang="en-US" sz="1800"/>
              <a:t>	</a:t>
            </a:r>
            <a:r>
              <a:rPr lang="en-US" altLang="en-US" sz="1800" u="sng"/>
              <a:t>Priority</a:t>
            </a:r>
            <a:endParaRPr lang="en-US" altLang="en-US" sz="1800"/>
          </a:p>
          <a:p>
            <a:pPr>
              <a:buFont typeface="Monotype Sorts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/>
              <a:t>		 </a:t>
            </a:r>
            <a:r>
              <a:rPr lang="en-US" altLang="en-US" sz="1800" i="1"/>
              <a:t>P</a:t>
            </a:r>
            <a:r>
              <a:rPr lang="en-US" altLang="en-US" sz="1800" i="1" baseline="-25000"/>
              <a:t>1</a:t>
            </a:r>
            <a:r>
              <a:rPr lang="en-US" altLang="en-US" sz="1800"/>
              <a:t>	4	3</a:t>
            </a:r>
          </a:p>
          <a:p>
            <a:pPr>
              <a:buFont typeface="Monotype Sorts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/>
              <a:t>		 </a:t>
            </a:r>
            <a:r>
              <a:rPr lang="en-US" altLang="en-US" sz="1800" i="1"/>
              <a:t>P</a:t>
            </a:r>
            <a:r>
              <a:rPr lang="en-US" altLang="en-US" sz="1800" i="1" baseline="-25000"/>
              <a:t>2 	</a:t>
            </a:r>
            <a:r>
              <a:rPr lang="en-US" altLang="en-US" sz="1800">
                <a:solidFill>
                  <a:srgbClr val="000000"/>
                </a:solidFill>
              </a:rPr>
              <a:t>5</a:t>
            </a:r>
            <a:r>
              <a:rPr lang="en-US" altLang="en-US" sz="1800"/>
              <a:t>	2</a:t>
            </a:r>
          </a:p>
          <a:p>
            <a:pPr>
              <a:buFont typeface="Monotype Sorts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/>
              <a:t>		 </a:t>
            </a:r>
            <a:r>
              <a:rPr lang="en-US" altLang="en-US" sz="1800" i="1"/>
              <a:t>P</a:t>
            </a:r>
            <a:r>
              <a:rPr lang="en-US" altLang="en-US" sz="1800" i="1" baseline="-25000"/>
              <a:t>3</a:t>
            </a:r>
            <a:r>
              <a:rPr lang="en-US" altLang="en-US" sz="1800"/>
              <a:t>	</a:t>
            </a:r>
            <a:r>
              <a:rPr lang="en-US" altLang="en-US" sz="1800">
                <a:solidFill>
                  <a:srgbClr val="000000"/>
                </a:solidFill>
              </a:rPr>
              <a:t>8</a:t>
            </a:r>
            <a:r>
              <a:rPr lang="en-US" altLang="en-US" sz="1800"/>
              <a:t>	2</a:t>
            </a:r>
          </a:p>
          <a:p>
            <a:pPr>
              <a:buFont typeface="Monotype Sorts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/>
              <a:t>		 </a:t>
            </a:r>
            <a:r>
              <a:rPr lang="en-US" altLang="en-US" sz="1800" i="1"/>
              <a:t>P</a:t>
            </a:r>
            <a:r>
              <a:rPr lang="en-US" altLang="en-US" sz="1800" i="1" baseline="-25000"/>
              <a:t>4</a:t>
            </a:r>
            <a:r>
              <a:rPr lang="en-US" altLang="en-US" sz="1800"/>
              <a:t>	</a:t>
            </a:r>
            <a:r>
              <a:rPr lang="en-US" altLang="en-US" sz="1800">
                <a:solidFill>
                  <a:srgbClr val="000000"/>
                </a:solidFill>
              </a:rPr>
              <a:t>7</a:t>
            </a:r>
            <a:r>
              <a:rPr lang="en-US" altLang="en-US" sz="1800"/>
              <a:t>	1</a:t>
            </a:r>
          </a:p>
          <a:p>
            <a:pPr>
              <a:buFont typeface="Monotype Sorts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/>
              <a:t>		</a:t>
            </a:r>
            <a:r>
              <a:rPr lang="en-US" altLang="en-US" sz="1800" i="1"/>
              <a:t>P</a:t>
            </a:r>
            <a:r>
              <a:rPr lang="en-US" altLang="en-US" sz="1800" i="1" baseline="-25000"/>
              <a:t>5	</a:t>
            </a:r>
            <a:r>
              <a:rPr lang="en-US" altLang="en-US" sz="1800"/>
              <a:t>3	3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/>
              <a:t>Run the process with the highest priority. Processes with the same priority run round-robin</a:t>
            </a:r>
          </a:p>
          <a:p>
            <a:pPr>
              <a:buFont typeface="Monotype Sorts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1800" baseline="-2500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/>
              <a:t>Gantt Chart with time quantum = 2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buFont typeface="Monotype Sorts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</p:txBody>
      </p:sp>
      <p:pic>
        <p:nvPicPr>
          <p:cNvPr id="80900" name="Picture 2">
            <a:extLst>
              <a:ext uri="{FF2B5EF4-FFF2-40B4-BE49-F238E27FC236}">
                <a16:creationId xmlns:a16="http://schemas.microsoft.com/office/drawing/2014/main" id="{17437221-75DE-64D8-32FC-79E3BB049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4618038"/>
            <a:ext cx="7056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D0C63C62-65FB-0E77-22CF-10F1659CB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3138" y="219075"/>
            <a:ext cx="7713662" cy="576263"/>
          </a:xfrm>
        </p:spPr>
        <p:txBody>
          <a:bodyPr/>
          <a:lstStyle/>
          <a:p>
            <a:pPr eaLnBrk="1" hangingPunct="1"/>
            <a:r>
              <a:rPr lang="en-US" altLang="en-US"/>
              <a:t>Multilevel Queue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C978B39E-BAF3-47B9-1B1B-453F0ADE0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213" y="1068388"/>
            <a:ext cx="7570787" cy="5221287"/>
          </a:xfrm>
        </p:spPr>
        <p:txBody>
          <a:bodyPr/>
          <a:lstStyle/>
          <a:p>
            <a:r>
              <a:rPr lang="en-US" altLang="en-US" sz="1800" dirty="0"/>
              <a:t>Brake the ready queue into several queues</a:t>
            </a:r>
          </a:p>
          <a:p>
            <a:r>
              <a:rPr lang="en-US" altLang="en-US" sz="1800" dirty="0"/>
              <a:t>Relevant when processes have clearly different scheduling needs</a:t>
            </a:r>
          </a:p>
          <a:p>
            <a:pPr lvl="1"/>
            <a:r>
              <a:rPr lang="en-US" altLang="en-US" sz="1400" dirty="0"/>
              <a:t>Some processes may be highly interactive, need RR, while others are heavily computing intensive, better with FCFS</a:t>
            </a:r>
          </a:p>
          <a:p>
            <a:r>
              <a:rPr lang="en-US" altLang="en-US" sz="1800" dirty="0"/>
              <a:t>With priority scheduling, have separate queues for each priority.</a:t>
            </a:r>
          </a:p>
          <a:p>
            <a:r>
              <a:rPr lang="en-US" altLang="en-US" sz="1800" dirty="0"/>
              <a:t>Schedule each process in a queue according to its priority</a:t>
            </a:r>
          </a:p>
          <a:p>
            <a:r>
              <a:rPr lang="en-US" altLang="en-US" sz="1800" dirty="0"/>
              <a:t>Must have a scheduling policy between queues</a:t>
            </a:r>
          </a:p>
        </p:txBody>
      </p:sp>
      <p:pic>
        <p:nvPicPr>
          <p:cNvPr id="83972" name="Picture 1">
            <a:extLst>
              <a:ext uri="{FF2B5EF4-FFF2-40B4-BE49-F238E27FC236}">
                <a16:creationId xmlns:a16="http://schemas.microsoft.com/office/drawing/2014/main" id="{1425AFC7-A18D-A8E5-3A82-9E507EA6F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733800"/>
            <a:ext cx="2409825" cy="266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E07AA173-9D79-1F4C-1F31-DC228CEEE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Feedback Queue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95E0A2B-1914-F03B-7B36-565A6C923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990600"/>
            <a:ext cx="7859712" cy="5486400"/>
          </a:xfrm>
        </p:spPr>
        <p:txBody>
          <a:bodyPr/>
          <a:lstStyle/>
          <a:p>
            <a:r>
              <a:rPr lang="en-US" altLang="en-US" sz="2000" dirty="0"/>
              <a:t>Allow processes to move between the various queues</a:t>
            </a:r>
          </a:p>
          <a:p>
            <a:r>
              <a:rPr lang="en-US" altLang="en-US" sz="2000" dirty="0"/>
              <a:t>Intend to separate processes according to their CPU bursts:</a:t>
            </a:r>
          </a:p>
          <a:p>
            <a:pPr lvl="1"/>
            <a:r>
              <a:rPr lang="en-US" altLang="en-US" sz="2000" dirty="0"/>
              <a:t>CPU bound processes (with large burst time) get demoted to lower priority queues</a:t>
            </a:r>
          </a:p>
          <a:p>
            <a:pPr lvl="1"/>
            <a:r>
              <a:rPr lang="en-US" altLang="en-US" sz="2000" dirty="0"/>
              <a:t>I/O bound and interactive processes (short CPU burst) move into higher priority queues</a:t>
            </a:r>
          </a:p>
          <a:p>
            <a:r>
              <a:rPr lang="en-US" altLang="en-US" sz="2000" dirty="0"/>
              <a:t>Each queue has its scheduling strategy adapted to the type of processes entering the queue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ED5CEA19-E6D2-CCD6-3D3A-95F3F7ADD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182563"/>
            <a:ext cx="8026400" cy="576262"/>
          </a:xfrm>
        </p:spPr>
        <p:txBody>
          <a:bodyPr/>
          <a:lstStyle/>
          <a:p>
            <a:pPr eaLnBrk="1" hangingPunct="1"/>
            <a:r>
              <a:rPr lang="en-US" altLang="en-US"/>
              <a:t>Multilevel Feedback Queue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ED0854E1-841F-09AA-1CC8-A0A932A05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0263" y="1144588"/>
            <a:ext cx="7342187" cy="4398962"/>
          </a:xfrm>
        </p:spPr>
        <p:txBody>
          <a:bodyPr/>
          <a:lstStyle/>
          <a:p>
            <a:r>
              <a:rPr lang="en-US" altLang="en-US" sz="1800" dirty="0"/>
              <a:t>Multilevel-feedback-queue scheduler defined by the following parameters:</a:t>
            </a:r>
          </a:p>
          <a:p>
            <a:pPr lvl="1"/>
            <a:r>
              <a:rPr lang="en-US" altLang="en-US" sz="1800" dirty="0"/>
              <a:t>Number of queues</a:t>
            </a:r>
          </a:p>
          <a:p>
            <a:pPr lvl="1"/>
            <a:r>
              <a:rPr lang="en-US" altLang="en-US" sz="1800" dirty="0"/>
              <a:t>Scheduling algorithms for each queue</a:t>
            </a:r>
          </a:p>
          <a:p>
            <a:pPr lvl="1"/>
            <a:r>
              <a:rPr lang="en-US" altLang="en-US" sz="1800" dirty="0"/>
              <a:t>Method used to determine when to upgrade a process</a:t>
            </a:r>
          </a:p>
          <a:p>
            <a:pPr lvl="1"/>
            <a:r>
              <a:rPr lang="en-US" altLang="en-US" sz="1800" dirty="0"/>
              <a:t>Method used to determine when to demote a process</a:t>
            </a:r>
          </a:p>
          <a:p>
            <a:pPr lvl="1"/>
            <a:r>
              <a:rPr lang="en-US" altLang="en-US" sz="1800" dirty="0"/>
              <a:t>Method used to determine which queue a process will enter when that process needs service (usually the queue </a:t>
            </a:r>
            <a:r>
              <a:rPr lang="en-US" altLang="en-US" sz="1800"/>
              <a:t>with the highest </a:t>
            </a:r>
            <a:r>
              <a:rPr lang="en-US" altLang="en-US" sz="1800" dirty="0"/>
              <a:t>priority)</a:t>
            </a:r>
          </a:p>
          <a:p>
            <a:pPr marL="0" indent="0">
              <a:buNone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D384B527-08DE-FC3C-101C-0A22CB920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42863"/>
            <a:ext cx="8243887" cy="67945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Example: Multilevel Feedback Queue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95535E15-C3FA-2AC9-42CC-E08C52EB15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01725"/>
            <a:ext cx="4938713" cy="4662488"/>
          </a:xfrm>
        </p:spPr>
        <p:txBody>
          <a:bodyPr/>
          <a:lstStyle/>
          <a:p>
            <a:r>
              <a:rPr lang="en-US" altLang="en-US" dirty="0"/>
              <a:t>Three queues: </a:t>
            </a:r>
          </a:p>
          <a:p>
            <a:pPr lvl="1"/>
            <a:r>
              <a:rPr lang="en-US" altLang="en-US" sz="1600" i="1" dirty="0"/>
              <a:t>Q</a:t>
            </a:r>
            <a:r>
              <a:rPr lang="en-US" altLang="en-US" sz="1600" baseline="-25000" dirty="0"/>
              <a:t>0</a:t>
            </a:r>
            <a:r>
              <a:rPr lang="en-US" altLang="en-US" sz="1600" dirty="0"/>
              <a:t> – With time quantum of 8 milliseconds</a:t>
            </a:r>
          </a:p>
          <a:p>
            <a:pPr lvl="1"/>
            <a:r>
              <a:rPr lang="en-US" altLang="en-US" sz="1600" i="1" dirty="0"/>
              <a:t>Q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 – With time quantum of 16 milliseconds</a:t>
            </a:r>
          </a:p>
          <a:p>
            <a:pPr lvl="1"/>
            <a:r>
              <a:rPr lang="en-US" altLang="en-US" sz="1600" i="1" dirty="0"/>
              <a:t>Q</a:t>
            </a:r>
            <a:r>
              <a:rPr lang="en-US" altLang="en-US" sz="1600" baseline="-25000" dirty="0"/>
              <a:t>2</a:t>
            </a:r>
            <a:r>
              <a:rPr lang="en-US" altLang="en-US" sz="1600" dirty="0"/>
              <a:t> – FCFS</a:t>
            </a:r>
            <a:endParaRPr lang="en-US" altLang="en-US" sz="1400" dirty="0"/>
          </a:p>
          <a:p>
            <a:r>
              <a:rPr lang="en-US" altLang="en-US" dirty="0"/>
              <a:t>Scheduling</a:t>
            </a:r>
          </a:p>
          <a:p>
            <a:pPr lvl="1"/>
            <a:r>
              <a:rPr lang="en-US" altLang="en-US" sz="1600" dirty="0"/>
              <a:t>A new process enters queue </a:t>
            </a:r>
            <a:r>
              <a:rPr lang="en-US" altLang="en-US" sz="1600" i="1" dirty="0"/>
              <a:t>Q</a:t>
            </a:r>
            <a:r>
              <a:rPr lang="en-US" altLang="en-US" sz="1600" i="1" baseline="-25000" dirty="0"/>
              <a:t>0</a:t>
            </a:r>
            <a:endParaRPr lang="en-US" altLang="en-US" sz="1600" dirty="0"/>
          </a:p>
          <a:p>
            <a:pPr lvl="2"/>
            <a:r>
              <a:rPr lang="en-US" altLang="en-US" sz="1400" dirty="0"/>
              <a:t>Processes gain CPU in FCFS, each process receives 8 milliseconds</a:t>
            </a:r>
          </a:p>
          <a:p>
            <a:pPr lvl="2"/>
            <a:r>
              <a:rPr lang="en-US" altLang="en-US" sz="1400" dirty="0"/>
              <a:t>If  process does not finish in 8 milliseconds, the process  is moved to queue </a:t>
            </a:r>
            <a:r>
              <a:rPr lang="en-US" altLang="en-US" sz="1400" i="1" dirty="0"/>
              <a:t>Q</a:t>
            </a:r>
            <a:r>
              <a:rPr lang="en-US" altLang="en-US" sz="1400" baseline="-25000" dirty="0"/>
              <a:t>1</a:t>
            </a:r>
            <a:endParaRPr lang="en-US" altLang="en-US" sz="1400" dirty="0"/>
          </a:p>
          <a:p>
            <a:pPr lvl="1"/>
            <a:r>
              <a:rPr lang="en-US" altLang="en-US" sz="1600" dirty="0"/>
              <a:t>At </a:t>
            </a:r>
            <a:r>
              <a:rPr lang="en-US" altLang="en-US" sz="1600" i="1" dirty="0"/>
              <a:t>Q</a:t>
            </a:r>
            <a:r>
              <a:rPr lang="en-US" altLang="en-US" sz="1600" baseline="-25000" dirty="0"/>
              <a:t>1,   </a:t>
            </a:r>
            <a:r>
              <a:rPr lang="en-US" altLang="en-US" sz="1600" dirty="0"/>
              <a:t>processes receives 16 additional milliseconds</a:t>
            </a:r>
          </a:p>
          <a:p>
            <a:pPr lvl="2"/>
            <a:r>
              <a:rPr lang="en-US" altLang="en-US" sz="1400" dirty="0"/>
              <a:t>If it still does not complete, it is preempted and moved to queue </a:t>
            </a:r>
            <a:r>
              <a:rPr lang="en-US" altLang="en-US" sz="1400" i="1" dirty="0"/>
              <a:t>Q</a:t>
            </a:r>
            <a:r>
              <a:rPr lang="en-US" altLang="en-US" sz="1400" baseline="-25000" dirty="0"/>
              <a:t>2</a:t>
            </a:r>
            <a:endParaRPr lang="en-US" altLang="en-US" sz="1400" dirty="0"/>
          </a:p>
        </p:txBody>
      </p:sp>
      <p:pic>
        <p:nvPicPr>
          <p:cNvPr id="91140" name="Picture 1">
            <a:extLst>
              <a:ext uri="{FF2B5EF4-FFF2-40B4-BE49-F238E27FC236}">
                <a16:creationId xmlns:a16="http://schemas.microsoft.com/office/drawing/2014/main" id="{AB078E62-4E7C-BD48-868A-42E86B0FE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13" y="2673350"/>
            <a:ext cx="33448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F1CE7328-C218-2D13-DC32-E0F8E8EB2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8238" y="214313"/>
            <a:ext cx="7548562" cy="576262"/>
          </a:xfrm>
        </p:spPr>
        <p:txBody>
          <a:bodyPr/>
          <a:lstStyle/>
          <a:p>
            <a:pPr eaLnBrk="1" hangingPunct="1"/>
            <a:r>
              <a:rPr lang="en-US" altLang="en-US"/>
              <a:t>Operating System Examples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08A1CBB9-FD41-A7DF-3EF7-6615A9350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109663"/>
            <a:ext cx="6750050" cy="3508375"/>
          </a:xfrm>
        </p:spPr>
        <p:txBody>
          <a:bodyPr/>
          <a:lstStyle/>
          <a:p>
            <a:r>
              <a:rPr lang="en-US" altLang="en-US"/>
              <a:t>Solaris scheduling</a:t>
            </a:r>
          </a:p>
          <a:p>
            <a:r>
              <a:rPr lang="en-US" altLang="en-US"/>
              <a:t>Windows scheduling</a:t>
            </a:r>
          </a:p>
          <a:p>
            <a:r>
              <a:rPr lang="en-US" altLang="en-US"/>
              <a:t>Linux scheduling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E364833A-B02F-3C1C-C795-E97F63B24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250"/>
            <a:ext cx="8229600" cy="576263"/>
          </a:xfrm>
        </p:spPr>
        <p:txBody>
          <a:bodyPr/>
          <a:lstStyle/>
          <a:p>
            <a:r>
              <a:rPr lang="en-US" altLang="en-US"/>
              <a:t>Solaris</a:t>
            </a:r>
          </a:p>
        </p:txBody>
      </p:sp>
      <p:sp>
        <p:nvSpPr>
          <p:cNvPr id="123906" name="Content Placeholder 2">
            <a:extLst>
              <a:ext uri="{FF2B5EF4-FFF2-40B4-BE49-F238E27FC236}">
                <a16:creationId xmlns:a16="http://schemas.microsoft.com/office/drawing/2014/main" id="{140F030E-C3BB-3FAC-A281-A4AB39A4D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081088"/>
            <a:ext cx="7181850" cy="4530725"/>
          </a:xfrm>
        </p:spPr>
        <p:txBody>
          <a:bodyPr/>
          <a:lstStyle/>
          <a:p>
            <a:pPr>
              <a:defRPr/>
            </a:pPr>
            <a:r>
              <a:rPr lang="en-US" altLang="en-US" sz="1800" dirty="0">
                <a:ea typeface="MS PGothic" panose="020B0600070205080204" pitchFamily="34" charset="-128"/>
              </a:rPr>
              <a:t>Preemptive priority-based scheduling</a:t>
            </a:r>
          </a:p>
          <a:p>
            <a:pPr>
              <a:defRPr/>
            </a:pPr>
            <a:r>
              <a:rPr lang="en-US" altLang="en-US" sz="1800" dirty="0">
                <a:ea typeface="MS PGothic" panose="020B0600070205080204" pitchFamily="34" charset="-128"/>
              </a:rPr>
              <a:t>Six classes available</a:t>
            </a:r>
          </a:p>
          <a:p>
            <a:pPr lvl="1">
              <a:defRPr/>
            </a:pPr>
            <a:r>
              <a:rPr lang="en-US" altLang="en-US" sz="1800" dirty="0">
                <a:ea typeface="MS PGothic" panose="020B0600070205080204" pitchFamily="34" charset="-128"/>
              </a:rPr>
              <a:t>Time sharing (default) (TS)</a:t>
            </a:r>
          </a:p>
          <a:p>
            <a:pPr lvl="1">
              <a:defRPr/>
            </a:pPr>
            <a:r>
              <a:rPr lang="en-US" altLang="en-US" sz="1800" dirty="0">
                <a:ea typeface="MS PGothic" panose="020B0600070205080204" pitchFamily="34" charset="-128"/>
              </a:rPr>
              <a:t>Interactive (IA)</a:t>
            </a:r>
          </a:p>
          <a:p>
            <a:pPr lvl="1">
              <a:defRPr/>
            </a:pPr>
            <a:r>
              <a:rPr lang="en-US" altLang="en-US" sz="1800" dirty="0">
                <a:ea typeface="MS PGothic" panose="020B0600070205080204" pitchFamily="34" charset="-128"/>
              </a:rPr>
              <a:t>Real time (RT)</a:t>
            </a:r>
          </a:p>
          <a:p>
            <a:pPr lvl="1">
              <a:defRPr/>
            </a:pPr>
            <a:r>
              <a:rPr lang="en-US" altLang="en-US" sz="1800" dirty="0">
                <a:ea typeface="MS PGothic" panose="020B0600070205080204" pitchFamily="34" charset="-128"/>
              </a:rPr>
              <a:t>System (SYS)</a:t>
            </a:r>
          </a:p>
          <a:p>
            <a:pPr lvl="1">
              <a:defRPr/>
            </a:pPr>
            <a:r>
              <a:rPr lang="en-US" altLang="en-US" sz="1800" dirty="0">
                <a:ea typeface="MS PGothic" panose="020B0600070205080204" pitchFamily="34" charset="-128"/>
              </a:rPr>
              <a:t>Fair Share (FSS)</a:t>
            </a:r>
          </a:p>
          <a:p>
            <a:pPr lvl="1">
              <a:defRPr/>
            </a:pPr>
            <a:r>
              <a:rPr lang="en-US" altLang="en-US" sz="1800" dirty="0">
                <a:ea typeface="MS PGothic" panose="020B0600070205080204" pitchFamily="34" charset="-128"/>
              </a:rPr>
              <a:t>Fixed priority (FP)</a:t>
            </a:r>
          </a:p>
          <a:p>
            <a:pPr>
              <a:defRPr/>
            </a:pPr>
            <a:r>
              <a:rPr lang="en-US" altLang="en-US" sz="1800" dirty="0">
                <a:ea typeface="MS PGothic" panose="020B0600070205080204" pitchFamily="34" charset="-128"/>
              </a:rPr>
              <a:t>Each class has a pre-defined range of priorities</a:t>
            </a:r>
          </a:p>
          <a:p>
            <a:pPr>
              <a:defRPr/>
            </a:pPr>
            <a:r>
              <a:rPr lang="en-US" altLang="en-US" sz="1800" dirty="0">
                <a:ea typeface="MS PGothic" panose="020B0600070205080204" pitchFamily="34" charset="-128"/>
              </a:rPr>
              <a:t>A thread belongs to only one class</a:t>
            </a:r>
          </a:p>
          <a:p>
            <a:pPr>
              <a:defRPr/>
            </a:pPr>
            <a:r>
              <a:rPr lang="en-US" altLang="en-US" sz="1800" dirty="0">
                <a:ea typeface="MS PGothic" panose="020B0600070205080204" pitchFamily="34" charset="-128"/>
              </a:rPr>
              <a:t>Each class has its own scheduling algorithm</a:t>
            </a:r>
          </a:p>
          <a:p>
            <a:pPr>
              <a:defRPr/>
            </a:pPr>
            <a:r>
              <a:rPr lang="en-US" altLang="en-US" sz="1800" dirty="0">
                <a:ea typeface="MS PGothic" panose="020B0600070205080204" pitchFamily="34" charset="-128"/>
              </a:rPr>
              <a:t>The time sharing class is a multi-level feedback queue</a:t>
            </a:r>
          </a:p>
          <a:p>
            <a:pPr marL="457200" lvl="1" indent="0">
              <a:buFont typeface="Arial" pitchFamily="34" charset="0"/>
              <a:buNone/>
              <a:defRPr/>
            </a:pPr>
            <a:endParaRPr lang="en-US" altLang="en-US" sz="1800" dirty="0">
              <a:ea typeface="MS PGothic" panose="020B0600070205080204" pitchFamily="34" charset="-128"/>
            </a:endParaRPr>
          </a:p>
          <a:p>
            <a:pPr>
              <a:defRPr/>
            </a:pPr>
            <a:endParaRPr lang="en-US" altLang="en-US" sz="1800" dirty="0">
              <a:ea typeface="MS PGothic" panose="020B0600070205080204" pitchFamily="34" charset="-128"/>
            </a:endParaRPr>
          </a:p>
          <a:p>
            <a:pPr lvl="1">
              <a:defRPr/>
            </a:pP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06DDE702-FE87-0FFC-DE1C-1F9704548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/>
              <a:t> </a:t>
            </a:r>
            <a:br>
              <a:rPr lang="en-US" altLang="zh-TW" sz="2800"/>
            </a:br>
            <a:r>
              <a:rPr lang="en-US" altLang="zh-TW"/>
              <a:t>Solaris: Global Priority</a:t>
            </a:r>
            <a:endParaRPr lang="zh-TW" altLang="en-US"/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48AD3F44-251F-778E-942F-26418760E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5029200" cy="5638800"/>
          </a:xfrm>
        </p:spPr>
        <p:txBody>
          <a:bodyPr/>
          <a:lstStyle/>
          <a:p>
            <a:r>
              <a:rPr lang="en-US" altLang="en-US" sz="2000"/>
              <a:t>Within each class there are different priorities and different scheduling algorithms.</a:t>
            </a:r>
            <a:endParaRPr lang="en-US" altLang="zh-TW" sz="2000"/>
          </a:p>
          <a:p>
            <a:r>
              <a:rPr lang="en-US" altLang="zh-TW" sz="2000"/>
              <a:t>Kernel threads (such as the scheduler) are run in the system class</a:t>
            </a:r>
          </a:p>
          <a:p>
            <a:r>
              <a:rPr lang="en-US" altLang="zh-TW" sz="2000"/>
              <a:t>Threads in the real time class are given the highest priority</a:t>
            </a:r>
          </a:p>
          <a:p>
            <a:pPr lvl="1"/>
            <a:r>
              <a:rPr lang="en-US" altLang="zh-TW" sz="2000"/>
              <a:t>A real-time thread (i.e., audio, video processes) will run before threads in any other class</a:t>
            </a:r>
          </a:p>
          <a:p>
            <a:pPr lvl="1"/>
            <a:r>
              <a:rPr lang="en-US" altLang="zh-TW" sz="2000"/>
              <a:t>In general, </a:t>
            </a:r>
            <a:r>
              <a:rPr lang="en-US" altLang="zh-TW" sz="2000" b="1"/>
              <a:t>few</a:t>
            </a:r>
            <a:r>
              <a:rPr lang="en-US" altLang="zh-TW" sz="2000"/>
              <a:t> threads belong to the real-time class.</a:t>
            </a:r>
          </a:p>
        </p:txBody>
      </p:sp>
      <p:pic>
        <p:nvPicPr>
          <p:cNvPr id="104452" name="Picture 4" descr="5">
            <a:extLst>
              <a:ext uri="{FF2B5EF4-FFF2-40B4-BE49-F238E27FC236}">
                <a16:creationId xmlns:a16="http://schemas.microsoft.com/office/drawing/2014/main" id="{D6AB49B4-B7E8-4133-A61E-BA22940BD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43000"/>
            <a:ext cx="3321050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3D5A604-ECDD-0866-AEED-3F5A5490A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4725" y="349250"/>
            <a:ext cx="7591425" cy="457200"/>
          </a:xfrm>
        </p:spPr>
        <p:txBody>
          <a:bodyPr/>
          <a:lstStyle/>
          <a:p>
            <a:pPr eaLnBrk="1" hangingPunct="1"/>
            <a:r>
              <a:rPr lang="en-US" altLang="en-US"/>
              <a:t>Ready and Wait Queues</a:t>
            </a:r>
          </a:p>
        </p:txBody>
      </p:sp>
      <p:pic>
        <p:nvPicPr>
          <p:cNvPr id="13315" name="Picture 1">
            <a:extLst>
              <a:ext uri="{FF2B5EF4-FFF2-40B4-BE49-F238E27FC236}">
                <a16:creationId xmlns:a16="http://schemas.microsoft.com/office/drawing/2014/main" id="{C1DD216C-7107-6811-4700-FCB817F2C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863725"/>
            <a:ext cx="4897438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EED7E0B-C4EA-A955-740D-415F46B17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/>
              <a:t> </a:t>
            </a:r>
            <a:br>
              <a:rPr lang="en-US" altLang="zh-TW" sz="2800"/>
            </a:br>
            <a:r>
              <a:rPr lang="en-US" altLang="zh-TW"/>
              <a:t>Solaris: Global Priority</a:t>
            </a:r>
            <a:endParaRPr lang="zh-TW" altLang="en-US"/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AFC32C98-AE78-47DC-3306-D27AA604E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5029200" cy="5638800"/>
          </a:xfrm>
        </p:spPr>
        <p:txBody>
          <a:bodyPr/>
          <a:lstStyle/>
          <a:p>
            <a:r>
              <a:rPr lang="en-US" altLang="en-US" sz="2000"/>
              <a:t>The default scheduling class for a thread is time sharing. </a:t>
            </a:r>
          </a:p>
          <a:p>
            <a:r>
              <a:rPr lang="en-US" altLang="en-US" sz="2000"/>
              <a:t>The scheduling policy for the time-sharing class dynamically alters priorities and assigns time slices (quantum) of different lengths using a multilevel feedback queue.</a:t>
            </a:r>
          </a:p>
          <a:p>
            <a:r>
              <a:rPr lang="en-US" altLang="en-US" sz="2000"/>
              <a:t>There is an inverse relationship between priorities and time slices. The higher the priority, the smaller the time slice; and the lower the priority, the larger the time slice</a:t>
            </a:r>
            <a:endParaRPr lang="en-US" altLang="zh-TW" sz="2000"/>
          </a:p>
        </p:txBody>
      </p:sp>
      <p:pic>
        <p:nvPicPr>
          <p:cNvPr id="106500" name="Picture 4" descr="5">
            <a:extLst>
              <a:ext uri="{FF2B5EF4-FFF2-40B4-BE49-F238E27FC236}">
                <a16:creationId xmlns:a16="http://schemas.microsoft.com/office/drawing/2014/main" id="{B09D7C58-A3C8-6AEA-D458-836E1964B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43000"/>
            <a:ext cx="3321050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1E15205C-2E8A-D919-89DF-4638D9743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Solaris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F411DC4E-15AF-59D9-AA56-B0ECB3F481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426450" cy="4849813"/>
          </a:xfrm>
        </p:spPr>
        <p:txBody>
          <a:bodyPr/>
          <a:lstStyle/>
          <a:p>
            <a:r>
              <a:rPr lang="en-US" altLang="zh-TW" sz="2000"/>
              <a:t>The scheduling policy for the time-sharing and interactive threads. Classes </a:t>
            </a:r>
            <a:r>
              <a:rPr lang="en-US" altLang="zh-TW" sz="2000" b="1"/>
              <a:t>dynamically alters</a:t>
            </a:r>
            <a:r>
              <a:rPr lang="en-US" altLang="zh-TW" sz="2000"/>
              <a:t> </a:t>
            </a:r>
            <a:r>
              <a:rPr lang="en-US" altLang="zh-TW" sz="2000" b="1"/>
              <a:t>priorities</a:t>
            </a:r>
            <a:r>
              <a:rPr lang="en-US" altLang="zh-TW" sz="2000"/>
              <a:t> of threads using a </a:t>
            </a:r>
            <a:r>
              <a:rPr lang="en-US" altLang="zh-TW" sz="2000" b="1"/>
              <a:t>multilevel feedback queue</a:t>
            </a:r>
            <a:endParaRPr lang="en-US" altLang="zh-TW" sz="2000"/>
          </a:p>
        </p:txBody>
      </p:sp>
      <p:pic>
        <p:nvPicPr>
          <p:cNvPr id="108548" name="Picture 4">
            <a:extLst>
              <a:ext uri="{FF2B5EF4-FFF2-40B4-BE49-F238E27FC236}">
                <a16:creationId xmlns:a16="http://schemas.microsoft.com/office/drawing/2014/main" id="{F5329C4E-B4EB-9D5C-68F1-FAB3E9F8E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4" t="557" r="9402" b="1114"/>
          <a:stretch>
            <a:fillRect/>
          </a:stretch>
        </p:blipFill>
        <p:spPr bwMode="auto">
          <a:xfrm>
            <a:off x="2652713" y="2698750"/>
            <a:ext cx="4365625" cy="39449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25" name="Text Box 5">
            <a:extLst>
              <a:ext uri="{FF2B5EF4-FFF2-40B4-BE49-F238E27FC236}">
                <a16:creationId xmlns:a16="http://schemas.microsoft.com/office/drawing/2014/main" id="{0148F311-C1C3-0343-7457-D8CF7F45C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3354388"/>
            <a:ext cx="2284412" cy="2790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  <a:ea typeface="PMingLiU" pitchFamily="18" charset="-120"/>
              </a:rPr>
              <a:t>I</a:t>
            </a:r>
            <a:r>
              <a:rPr lang="en-US" altLang="zh-TW" sz="1600">
                <a:solidFill>
                  <a:srgbClr val="CC0000"/>
                </a:solidFill>
                <a:latin typeface="Arial" panose="020B0604020202020204" pitchFamily="34" charset="0"/>
                <a:ea typeface="PMingLiU" pitchFamily="18" charset="-120"/>
              </a:rPr>
              <a:t>nverse </a:t>
            </a:r>
            <a:r>
              <a:rPr lang="en-US" altLang="zh-TW" sz="1600">
                <a:latin typeface="Arial" panose="020B0604020202020204" pitchFamily="34" charset="0"/>
                <a:ea typeface="PMingLiU" pitchFamily="18" charset="-120"/>
              </a:rPr>
              <a:t>relationship between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  <a:ea typeface="PMingLiU" pitchFamily="18" charset="-120"/>
              </a:rPr>
              <a:t>priorities and time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  <a:ea typeface="PMingLiU" pitchFamily="18" charset="-120"/>
              </a:rPr>
              <a:t>slices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latin typeface="Arial" panose="020B0604020202020204" pitchFamily="34" charset="0"/>
              <a:ea typeface="PMingLiU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  <a:ea typeface="PMingLiU" pitchFamily="18" charset="-120"/>
              </a:rPr>
              <a:t>CPU-bound processes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  <a:ea typeface="PMingLiU" pitchFamily="18" charset="-120"/>
              </a:rPr>
              <a:t>have lower priorities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latin typeface="Arial" panose="020B0604020202020204" pitchFamily="34" charset="0"/>
              <a:ea typeface="PMingLiU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  <a:ea typeface="PMingLiU" pitchFamily="18" charset="-120"/>
              </a:rPr>
              <a:t>Interactive processes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  <a:ea typeface="PMingLiU" pitchFamily="18" charset="-120"/>
              </a:rPr>
              <a:t>have good response time</a:t>
            </a:r>
          </a:p>
        </p:txBody>
      </p:sp>
      <p:sp>
        <p:nvSpPr>
          <p:cNvPr id="184326" name="Freeform 6">
            <a:extLst>
              <a:ext uri="{FF2B5EF4-FFF2-40B4-BE49-F238E27FC236}">
                <a16:creationId xmlns:a16="http://schemas.microsoft.com/office/drawing/2014/main" id="{E53A32DF-1C7E-CF85-2EF9-66739622D2AB}"/>
              </a:ext>
            </a:extLst>
          </p:cNvPr>
          <p:cNvSpPr>
            <a:spLocks/>
          </p:cNvSpPr>
          <p:nvPr/>
        </p:nvSpPr>
        <p:spPr bwMode="auto">
          <a:xfrm>
            <a:off x="1917700" y="2824163"/>
            <a:ext cx="2017713" cy="528637"/>
          </a:xfrm>
          <a:custGeom>
            <a:avLst/>
            <a:gdLst>
              <a:gd name="T0" fmla="*/ 0 w 1271"/>
              <a:gd name="T1" fmla="*/ 2147483646 h 333"/>
              <a:gd name="T2" fmla="*/ 2147483646 w 1271"/>
              <a:gd name="T3" fmla="*/ 2147483646 h 333"/>
              <a:gd name="T4" fmla="*/ 2147483646 w 1271"/>
              <a:gd name="T5" fmla="*/ 2147483646 h 333"/>
              <a:gd name="T6" fmla="*/ 0 60000 65536"/>
              <a:gd name="T7" fmla="*/ 0 60000 65536"/>
              <a:gd name="T8" fmla="*/ 0 60000 65536"/>
              <a:gd name="T9" fmla="*/ 0 w 1271"/>
              <a:gd name="T10" fmla="*/ 0 h 333"/>
              <a:gd name="T11" fmla="*/ 1271 w 1271"/>
              <a:gd name="T12" fmla="*/ 333 h 3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1" h="333">
                <a:moveTo>
                  <a:pt x="0" y="333"/>
                </a:moveTo>
                <a:cubicBezTo>
                  <a:pt x="113" y="206"/>
                  <a:pt x="227" y="80"/>
                  <a:pt x="439" y="40"/>
                </a:cubicBezTo>
                <a:cubicBezTo>
                  <a:pt x="651" y="0"/>
                  <a:pt x="961" y="47"/>
                  <a:pt x="1271" y="9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27" name="Freeform 7">
            <a:extLst>
              <a:ext uri="{FF2B5EF4-FFF2-40B4-BE49-F238E27FC236}">
                <a16:creationId xmlns:a16="http://schemas.microsoft.com/office/drawing/2014/main" id="{4A29109C-D99D-93B0-88EC-C87D55F474DA}"/>
              </a:ext>
            </a:extLst>
          </p:cNvPr>
          <p:cNvSpPr>
            <a:spLocks/>
          </p:cNvSpPr>
          <p:nvPr/>
        </p:nvSpPr>
        <p:spPr bwMode="auto">
          <a:xfrm>
            <a:off x="1917700" y="3063875"/>
            <a:ext cx="885825" cy="303213"/>
          </a:xfrm>
          <a:custGeom>
            <a:avLst/>
            <a:gdLst>
              <a:gd name="T0" fmla="*/ 0 w 558"/>
              <a:gd name="T1" fmla="*/ 2147483646 h 191"/>
              <a:gd name="T2" fmla="*/ 2147483646 w 558"/>
              <a:gd name="T3" fmla="*/ 2147483646 h 191"/>
              <a:gd name="T4" fmla="*/ 2147483646 w 558"/>
              <a:gd name="T5" fmla="*/ 2147483646 h 191"/>
              <a:gd name="T6" fmla="*/ 0 60000 65536"/>
              <a:gd name="T7" fmla="*/ 0 60000 65536"/>
              <a:gd name="T8" fmla="*/ 0 60000 65536"/>
              <a:gd name="T9" fmla="*/ 0 w 558"/>
              <a:gd name="T10" fmla="*/ 0 h 191"/>
              <a:gd name="T11" fmla="*/ 558 w 558"/>
              <a:gd name="T12" fmla="*/ 191 h 1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8" h="191">
                <a:moveTo>
                  <a:pt x="0" y="191"/>
                </a:moveTo>
                <a:cubicBezTo>
                  <a:pt x="104" y="122"/>
                  <a:pt x="209" y="54"/>
                  <a:pt x="302" y="27"/>
                </a:cubicBezTo>
                <a:cubicBezTo>
                  <a:pt x="395" y="0"/>
                  <a:pt x="476" y="13"/>
                  <a:pt x="558" y="27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30" name="Text Box 10">
            <a:extLst>
              <a:ext uri="{FF2B5EF4-FFF2-40B4-BE49-F238E27FC236}">
                <a16:creationId xmlns:a16="http://schemas.microsoft.com/office/drawing/2014/main" id="{106C031B-981F-DFEC-388A-3EA875457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150" y="2452688"/>
            <a:ext cx="1571625" cy="159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  <a:ea typeface="PMingLiU" pitchFamily="18" charset="-120"/>
              </a:rPr>
              <a:t>New priority of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  <a:ea typeface="PMingLiU" pitchFamily="18" charset="-120"/>
              </a:rPr>
              <a:t>a thread that has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  <a:ea typeface="PMingLiU" pitchFamily="18" charset="-120"/>
              </a:rPr>
              <a:t>used its entire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  <a:ea typeface="PMingLiU" pitchFamily="18" charset="-120"/>
              </a:rPr>
              <a:t>time slice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400">
              <a:latin typeface="Arial" panose="020B0604020202020204" pitchFamily="34" charset="0"/>
              <a:ea typeface="PMingLiU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  <a:ea typeface="PMingLiU" pitchFamily="18" charset="-120"/>
              </a:rPr>
              <a:t>Penalize CPU-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  <a:ea typeface="PMingLiU" pitchFamily="18" charset="-120"/>
              </a:rPr>
              <a:t>bound processes</a:t>
            </a:r>
          </a:p>
        </p:txBody>
      </p:sp>
      <p:sp>
        <p:nvSpPr>
          <p:cNvPr id="184331" name="Freeform 11">
            <a:extLst>
              <a:ext uri="{FF2B5EF4-FFF2-40B4-BE49-F238E27FC236}">
                <a16:creationId xmlns:a16="http://schemas.microsoft.com/office/drawing/2014/main" id="{C24AE8A8-A473-83C7-8062-C2EE4A85A797}"/>
              </a:ext>
            </a:extLst>
          </p:cNvPr>
          <p:cNvSpPr>
            <a:spLocks/>
          </p:cNvSpPr>
          <p:nvPr/>
        </p:nvSpPr>
        <p:spPr bwMode="auto">
          <a:xfrm>
            <a:off x="5721350" y="2416175"/>
            <a:ext cx="1452563" cy="428625"/>
          </a:xfrm>
          <a:custGeom>
            <a:avLst/>
            <a:gdLst>
              <a:gd name="T0" fmla="*/ 2147483646 w 915"/>
              <a:gd name="T1" fmla="*/ 2147483646 h 270"/>
              <a:gd name="T2" fmla="*/ 2147483646 w 915"/>
              <a:gd name="T3" fmla="*/ 2147483646 h 270"/>
              <a:gd name="T4" fmla="*/ 0 w 915"/>
              <a:gd name="T5" fmla="*/ 2147483646 h 270"/>
              <a:gd name="T6" fmla="*/ 0 60000 65536"/>
              <a:gd name="T7" fmla="*/ 0 60000 65536"/>
              <a:gd name="T8" fmla="*/ 0 60000 65536"/>
              <a:gd name="T9" fmla="*/ 0 w 915"/>
              <a:gd name="T10" fmla="*/ 0 h 270"/>
              <a:gd name="T11" fmla="*/ 915 w 915"/>
              <a:gd name="T12" fmla="*/ 270 h 2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5" h="270">
                <a:moveTo>
                  <a:pt x="915" y="78"/>
                </a:moveTo>
                <a:cubicBezTo>
                  <a:pt x="803" y="39"/>
                  <a:pt x="692" y="0"/>
                  <a:pt x="540" y="32"/>
                </a:cubicBezTo>
                <a:cubicBezTo>
                  <a:pt x="388" y="64"/>
                  <a:pt x="194" y="167"/>
                  <a:pt x="0" y="27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32" name="Text Box 12">
            <a:extLst>
              <a:ext uri="{FF2B5EF4-FFF2-40B4-BE49-F238E27FC236}">
                <a16:creationId xmlns:a16="http://schemas.microsoft.com/office/drawing/2014/main" id="{5554B1E4-5F77-4B8E-5131-B3820F4DF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8513" y="4433888"/>
            <a:ext cx="1858962" cy="180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  <a:ea typeface="PMingLiU" pitchFamily="18" charset="-120"/>
              </a:rPr>
              <a:t>Priority of  a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  <a:ea typeface="PMingLiU" pitchFamily="18" charset="-120"/>
              </a:rPr>
              <a:t>thread that is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  <a:ea typeface="PMingLiU" pitchFamily="18" charset="-120"/>
              </a:rPr>
              <a:t>returning from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  <a:ea typeface="PMingLiU" pitchFamily="18" charset="-120"/>
              </a:rPr>
              <a:t>Waiting for I/O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400">
              <a:latin typeface="Arial" panose="020B0604020202020204" pitchFamily="34" charset="0"/>
              <a:ea typeface="PMingLiU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  <a:ea typeface="PMingLiU" pitchFamily="18" charset="-120"/>
              </a:rPr>
              <a:t>Provide good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  <a:ea typeface="PMingLiU" pitchFamily="18" charset="-120"/>
              </a:rPr>
              <a:t>response time for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  <a:ea typeface="PMingLiU" pitchFamily="18" charset="-120"/>
              </a:rPr>
              <a:t>interactive processes</a:t>
            </a:r>
          </a:p>
        </p:txBody>
      </p:sp>
      <p:sp>
        <p:nvSpPr>
          <p:cNvPr id="184333" name="Line 13">
            <a:extLst>
              <a:ext uri="{FF2B5EF4-FFF2-40B4-BE49-F238E27FC236}">
                <a16:creationId xmlns:a16="http://schemas.microsoft.com/office/drawing/2014/main" id="{2E9ED046-192B-8854-6DA5-EFEDC90BEB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34175" y="3236913"/>
            <a:ext cx="392113" cy="1306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4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4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84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84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4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843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84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84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84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84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84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84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843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84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84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84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84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8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84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84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84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5" grpId="0" build="allAtOnce" animBg="1"/>
      <p:bldP spid="184330" grpId="0" build="allAtOnce" animBg="1"/>
      <p:bldP spid="184332" grpId="0" build="allAtOnce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AEE72A6D-5599-533D-4586-E73E4D96F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r>
              <a:rPr lang="en-US" altLang="en-US"/>
              <a:t>Solaris Scheduling (Cont.)</a:t>
            </a:r>
          </a:p>
        </p:txBody>
      </p:sp>
      <p:sp>
        <p:nvSpPr>
          <p:cNvPr id="110595" name="Content Placeholder 2">
            <a:extLst>
              <a:ext uri="{FF2B5EF4-FFF2-40B4-BE49-F238E27FC236}">
                <a16:creationId xmlns:a16="http://schemas.microsoft.com/office/drawing/2014/main" id="{407A2C5B-F266-AAC5-E6B8-12EC3DDC1B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7400" y="1195388"/>
            <a:ext cx="7251700" cy="4530725"/>
          </a:xfrm>
        </p:spPr>
        <p:txBody>
          <a:bodyPr/>
          <a:lstStyle/>
          <a:p>
            <a:r>
              <a:rPr lang="en-US" altLang="en-US" sz="2000"/>
              <a:t>Scheduler converts class-specific priorities into a per-thread global priority</a:t>
            </a:r>
          </a:p>
          <a:p>
            <a:pPr lvl="1"/>
            <a:r>
              <a:rPr lang="en-US" altLang="en-US" sz="2000"/>
              <a:t>Thread with highest priority runs next</a:t>
            </a:r>
          </a:p>
          <a:p>
            <a:pPr lvl="1"/>
            <a:r>
              <a:rPr lang="en-US" altLang="en-US" sz="2000"/>
              <a:t>Runs until (1) blocks, (2) uses time slice, (3) preempted by higher-priority thread</a:t>
            </a:r>
          </a:p>
          <a:p>
            <a:pPr lvl="1"/>
            <a:r>
              <a:rPr lang="en-US" altLang="en-US" sz="2000"/>
              <a:t>Multiple threads at same priority selected via RR</a:t>
            </a:r>
          </a:p>
          <a:p>
            <a:pPr lvl="1">
              <a:buFont typeface="Monotype Sorts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5A3EAF19-C6C4-EE35-BCC7-83B2D9311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sz="2800"/>
            </a:br>
            <a:r>
              <a:rPr lang="en-US" altLang="zh-TW"/>
              <a:t>Windows Scheduling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3BE86E26-6C5A-E857-BDEB-A626154681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655050" cy="5638800"/>
          </a:xfrm>
        </p:spPr>
        <p:txBody>
          <a:bodyPr/>
          <a:lstStyle/>
          <a:p>
            <a:r>
              <a:rPr lang="en-US" altLang="zh-TW" sz="2000"/>
              <a:t>Windows  scheduler is a </a:t>
            </a:r>
            <a:r>
              <a:rPr lang="en-US" altLang="zh-TW" sz="2000" b="1">
                <a:solidFill>
                  <a:srgbClr val="CC0000"/>
                </a:solidFill>
              </a:rPr>
              <a:t>priority-based</a:t>
            </a:r>
            <a:r>
              <a:rPr lang="en-US" altLang="zh-TW" sz="2000">
                <a:solidFill>
                  <a:srgbClr val="CC0000"/>
                </a:solidFill>
              </a:rPr>
              <a:t>, </a:t>
            </a:r>
            <a:r>
              <a:rPr lang="en-US" altLang="zh-TW" sz="2000" b="1">
                <a:solidFill>
                  <a:srgbClr val="CC0000"/>
                </a:solidFill>
              </a:rPr>
              <a:t>preemptive</a:t>
            </a:r>
            <a:r>
              <a:rPr lang="en-US" altLang="zh-TW" sz="2000"/>
              <a:t> scheduling algorithm</a:t>
            </a:r>
          </a:p>
          <a:p>
            <a:r>
              <a:rPr lang="en-US" altLang="zh-TW" sz="2000"/>
              <a:t>Use a 32 priority levels to determine the order of threads execution</a:t>
            </a:r>
          </a:p>
          <a:p>
            <a:pPr lvl="1"/>
            <a:r>
              <a:rPr lang="en-US" altLang="zh-TW" sz="2000"/>
              <a:t>Uses a queue for each scheduling priority</a:t>
            </a:r>
          </a:p>
          <a:p>
            <a:pPr lvl="1"/>
            <a:r>
              <a:rPr lang="en-US" altLang="zh-TW" sz="2000"/>
              <a:t>Traverses the set of queues from highest to lowest until it finds a thread that is ready to run</a:t>
            </a:r>
          </a:p>
          <a:p>
            <a:r>
              <a:rPr lang="en-US" altLang="zh-TW" sz="2000"/>
              <a:t>Priorities divided into two classes:</a:t>
            </a:r>
          </a:p>
          <a:p>
            <a:pPr lvl="1"/>
            <a:r>
              <a:rPr lang="en-US" altLang="zh-TW" sz="2000"/>
              <a:t>The </a:t>
            </a:r>
            <a:r>
              <a:rPr lang="en-US" altLang="zh-TW" sz="2000">
                <a:solidFill>
                  <a:srgbClr val="FF0000"/>
                </a:solidFill>
              </a:rPr>
              <a:t>variable class </a:t>
            </a:r>
            <a:r>
              <a:rPr lang="en-US" altLang="zh-TW" sz="2000"/>
              <a:t>contains threads with priority 1 to 15 and the </a:t>
            </a:r>
            <a:r>
              <a:rPr lang="en-US" altLang="zh-TW" sz="2000">
                <a:solidFill>
                  <a:srgbClr val="FF0000"/>
                </a:solidFill>
              </a:rPr>
              <a:t>real-time class </a:t>
            </a:r>
            <a:r>
              <a:rPr lang="en-US" altLang="zh-TW" sz="2000"/>
              <a:t>contains threads from priority 16 to 31</a:t>
            </a:r>
          </a:p>
          <a:p>
            <a:pPr lvl="1"/>
            <a:endParaRPr lang="en-US" altLang="zh-TW" sz="1200"/>
          </a:p>
          <a:p>
            <a:pPr lvl="2"/>
            <a:endParaRPr lang="en-US" altLang="zh-TW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>
            <a:extLst>
              <a:ext uri="{FF2B5EF4-FFF2-40B4-BE49-F238E27FC236}">
                <a16:creationId xmlns:a16="http://schemas.microsoft.com/office/drawing/2014/main" id="{A95694C6-0082-4BD0-0AB7-EB2EB7365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Determining threads priority</a:t>
            </a:r>
          </a:p>
        </p:txBody>
      </p:sp>
      <p:sp>
        <p:nvSpPr>
          <p:cNvPr id="113667" name="Content Placeholder 2">
            <a:extLst>
              <a:ext uri="{FF2B5EF4-FFF2-40B4-BE49-F238E27FC236}">
                <a16:creationId xmlns:a16="http://schemas.microsoft.com/office/drawing/2014/main" id="{E446CA9E-24B7-F11A-848C-5F2DD28494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The priority of each thread is determined by the following criteria:</a:t>
            </a:r>
          </a:p>
          <a:p>
            <a:pPr lvl="1"/>
            <a:r>
              <a:rPr lang="en-US" altLang="en-US" sz="2000"/>
              <a:t>The priority class of its process</a:t>
            </a:r>
          </a:p>
          <a:p>
            <a:pPr lvl="1"/>
            <a:r>
              <a:rPr lang="en-US" altLang="en-US" sz="2000"/>
              <a:t>The priority level of the thread within the priority class of its process</a:t>
            </a:r>
          </a:p>
          <a:p>
            <a:r>
              <a:rPr lang="en-US" altLang="en-US" sz="2000"/>
              <a:t>The </a:t>
            </a:r>
            <a:r>
              <a:rPr lang="en-US" altLang="en-US" sz="2000" i="1"/>
              <a:t>priority class </a:t>
            </a:r>
            <a:r>
              <a:rPr lang="en-US" altLang="en-US" sz="2000"/>
              <a:t>and </a:t>
            </a:r>
            <a:r>
              <a:rPr lang="en-US" altLang="en-US" sz="2000" i="1"/>
              <a:t>priority level </a:t>
            </a:r>
            <a:r>
              <a:rPr lang="en-US" altLang="en-US" sz="2000"/>
              <a:t>are combined to form the </a:t>
            </a:r>
            <a:r>
              <a:rPr lang="en-US" altLang="en-US" sz="2000" i="1">
                <a:solidFill>
                  <a:srgbClr val="FF0000"/>
                </a:solidFill>
              </a:rPr>
              <a:t>base priority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  <a:r>
              <a:rPr lang="en-US" altLang="en-US" sz="2000"/>
              <a:t>of a thread.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>
            <a:extLst>
              <a:ext uri="{FF2B5EF4-FFF2-40B4-BE49-F238E27FC236}">
                <a16:creationId xmlns:a16="http://schemas.microsoft.com/office/drawing/2014/main" id="{6C8BB546-76F4-E60E-F41E-AE85A15C4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priority classes</a:t>
            </a:r>
          </a:p>
        </p:txBody>
      </p:sp>
      <p:sp>
        <p:nvSpPr>
          <p:cNvPr id="114691" name="Content Placeholder 2">
            <a:extLst>
              <a:ext uri="{FF2B5EF4-FFF2-40B4-BE49-F238E27FC236}">
                <a16:creationId xmlns:a16="http://schemas.microsoft.com/office/drawing/2014/main" id="{8D015DB4-F400-F94F-88A6-C90205312C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655050" cy="4849813"/>
          </a:xfrm>
        </p:spPr>
        <p:txBody>
          <a:bodyPr/>
          <a:lstStyle/>
          <a:p>
            <a:r>
              <a:rPr lang="en-US" altLang="en-US" sz="2000"/>
              <a:t>Each process belong to one of 6 priority classes:</a:t>
            </a:r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altLang="en-US" sz="2000"/>
              <a:t>REALTIME_PRIORITY_CLASS</a:t>
            </a:r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altLang="en-US" sz="2000"/>
              <a:t>HIGH_PRIORITY_CLASS</a:t>
            </a:r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altLang="en-US" sz="2000"/>
              <a:t>ABOVE_NORMAL_PRIORITY_CLASS</a:t>
            </a:r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altLang="en-US" sz="2000"/>
              <a:t>NORMAL_PRIORITY_CLASS</a:t>
            </a:r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altLang="en-US" sz="2000"/>
              <a:t>BELOW_NORMAL_PRIORITY_CLASS</a:t>
            </a:r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altLang="en-US" sz="2000"/>
              <a:t>IDLE_PRIORITY_CLASS</a:t>
            </a:r>
          </a:p>
          <a:p>
            <a:r>
              <a:rPr lang="en-US" altLang="en-US" sz="2000"/>
              <a:t>Except for real time processes, process priorities in other classes can vary, so these processes belong to the variable class.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>
            <a:extLst>
              <a:ext uri="{FF2B5EF4-FFF2-40B4-BE49-F238E27FC236}">
                <a16:creationId xmlns:a16="http://schemas.microsoft.com/office/drawing/2014/main" id="{F76CD534-DD5B-1B31-94DB-A37E4BBBC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 priority levels</a:t>
            </a:r>
          </a:p>
        </p:txBody>
      </p:sp>
      <p:sp>
        <p:nvSpPr>
          <p:cNvPr id="115715" name="Content Placeholder 2">
            <a:extLst>
              <a:ext uri="{FF2B5EF4-FFF2-40B4-BE49-F238E27FC236}">
                <a16:creationId xmlns:a16="http://schemas.microsoft.com/office/drawing/2014/main" id="{B1A74EAD-5CAF-0BC8-854E-004B496AEA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502650" cy="4849813"/>
          </a:xfrm>
        </p:spPr>
        <p:txBody>
          <a:bodyPr/>
          <a:lstStyle/>
          <a:p>
            <a:r>
              <a:rPr lang="en-US" altLang="en-US" sz="2000"/>
              <a:t>Each thread has one of the following relative priority levels:</a:t>
            </a:r>
          </a:p>
          <a:p>
            <a:pPr lvl="1"/>
            <a:r>
              <a:rPr lang="en-US" altLang="en-US" sz="2000"/>
              <a:t>TIME_CRITICAL</a:t>
            </a:r>
          </a:p>
          <a:p>
            <a:pPr lvl="1"/>
            <a:r>
              <a:rPr lang="en-US" altLang="en-US" sz="2000"/>
              <a:t>HIGHEST</a:t>
            </a:r>
          </a:p>
          <a:p>
            <a:pPr lvl="1"/>
            <a:r>
              <a:rPr lang="en-US" altLang="en-US" sz="2000"/>
              <a:t>NORMAL</a:t>
            </a:r>
          </a:p>
          <a:p>
            <a:pPr lvl="1"/>
            <a:r>
              <a:rPr lang="en-US" altLang="en-US" sz="2000"/>
              <a:t>BELOW_NORMAL</a:t>
            </a:r>
          </a:p>
          <a:p>
            <a:pPr lvl="1"/>
            <a:r>
              <a:rPr lang="en-US" altLang="en-US" sz="2000"/>
              <a:t>LOWEST</a:t>
            </a:r>
          </a:p>
          <a:p>
            <a:pPr lvl="1"/>
            <a:r>
              <a:rPr lang="en-US" altLang="en-US" sz="2000"/>
              <a:t>IDLE</a:t>
            </a:r>
          </a:p>
          <a:p>
            <a:r>
              <a:rPr lang="en-US" altLang="en-US" sz="2000"/>
              <a:t>Windows overall thread priorities depends on the process priority and relative class of the thread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658E5342-CC8E-D09C-3109-342ECD729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Windows thread priority</a:t>
            </a:r>
            <a:endParaRPr lang="en-US" altLang="en-US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2A141906-084B-22AA-6104-2814B88B82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914400"/>
            <a:ext cx="8229600" cy="4849813"/>
          </a:xfrm>
        </p:spPr>
        <p:txBody>
          <a:bodyPr/>
          <a:lstStyle/>
          <a:p>
            <a:r>
              <a:rPr lang="en-US" altLang="zh-TW" sz="3200"/>
              <a:t>Windows processes can belong to one of 6 priority classes </a:t>
            </a:r>
          </a:p>
          <a:p>
            <a:r>
              <a:rPr lang="en-US" altLang="zh-TW" sz="3200"/>
              <a:t>Within a priority class, a thread has a </a:t>
            </a:r>
            <a:r>
              <a:rPr lang="en-US" altLang="zh-TW" sz="3200">
                <a:solidFill>
                  <a:srgbClr val="CC6600"/>
                </a:solidFill>
              </a:rPr>
              <a:t>relative priority level</a:t>
            </a:r>
          </a:p>
          <a:p>
            <a:endParaRPr lang="en-US" altLang="en-US"/>
          </a:p>
        </p:txBody>
      </p:sp>
      <p:pic>
        <p:nvPicPr>
          <p:cNvPr id="116740" name="Picture 6">
            <a:extLst>
              <a:ext uri="{FF2B5EF4-FFF2-40B4-BE49-F238E27FC236}">
                <a16:creationId xmlns:a16="http://schemas.microsoft.com/office/drawing/2014/main" id="{882B9B28-1899-435F-3D49-3C1A5DAC2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5" y="3429000"/>
            <a:ext cx="73882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1" name="Oval 6">
            <a:extLst>
              <a:ext uri="{FF2B5EF4-FFF2-40B4-BE49-F238E27FC236}">
                <a16:creationId xmlns:a16="http://schemas.microsoft.com/office/drawing/2014/main" id="{E04AE20E-B18C-E8AE-0ACF-8E9EF5E78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76600"/>
            <a:ext cx="6019800" cy="762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6742" name="Oval 10">
            <a:extLst>
              <a:ext uri="{FF2B5EF4-FFF2-40B4-BE49-F238E27FC236}">
                <a16:creationId xmlns:a16="http://schemas.microsoft.com/office/drawing/2014/main" id="{D1A712E6-F087-8E1C-42EA-5222E0018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505200"/>
            <a:ext cx="1724025" cy="3084513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6743" name="Line 17">
            <a:extLst>
              <a:ext uri="{FF2B5EF4-FFF2-40B4-BE49-F238E27FC236}">
                <a16:creationId xmlns:a16="http://schemas.microsoft.com/office/drawing/2014/main" id="{CE82EE42-AD90-440B-3159-FF486FA529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975" y="1828800"/>
            <a:ext cx="2209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6744" name="Line 20">
            <a:extLst>
              <a:ext uri="{FF2B5EF4-FFF2-40B4-BE49-F238E27FC236}">
                <a16:creationId xmlns:a16="http://schemas.microsoft.com/office/drawing/2014/main" id="{A84F6AF3-9CE9-D7A2-A151-8440C12660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2971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D6CA616D-5DF5-2F61-9724-02E5249DC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Windows Scheduling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AE3061C3-B971-BBAC-2FDE-B56808632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229600" cy="5395912"/>
          </a:xfrm>
        </p:spPr>
        <p:txBody>
          <a:bodyPr/>
          <a:lstStyle/>
          <a:p>
            <a:pPr>
              <a:defRPr/>
            </a:pPr>
            <a:r>
              <a:rPr lang="en-US" altLang="zh-TW" sz="2000" dirty="0"/>
              <a:t>New processes are typically members of the </a:t>
            </a:r>
            <a:r>
              <a:rPr lang="en-US" altLang="zh-TW" sz="2000" dirty="0">
                <a:latin typeface="Courier New" panose="02070309020205020404" pitchFamily="49" charset="0"/>
              </a:rPr>
              <a:t>NORMAL_PRIORITY_CLASS</a:t>
            </a:r>
            <a:r>
              <a:rPr lang="en-US" altLang="zh-TW" sz="2000" dirty="0"/>
              <a:t>.</a:t>
            </a:r>
          </a:p>
          <a:p>
            <a:pPr>
              <a:defRPr/>
            </a:pPr>
            <a:r>
              <a:rPr lang="en-US" altLang="zh-TW" sz="2000" dirty="0"/>
              <a:t>The initial priority of a thread is typically the </a:t>
            </a:r>
            <a:r>
              <a:rPr lang="en-US" altLang="zh-TW" sz="2000" b="1" dirty="0"/>
              <a:t>base priority</a:t>
            </a:r>
            <a:r>
              <a:rPr lang="en-US" altLang="zh-TW" sz="2000" dirty="0"/>
              <a:t> (which is the </a:t>
            </a:r>
            <a:r>
              <a:rPr lang="en-US" altLang="zh-TW" sz="2000" dirty="0">
                <a:solidFill>
                  <a:srgbClr val="FF0000"/>
                </a:solidFill>
              </a:rPr>
              <a:t>normal relative priority</a:t>
            </a:r>
            <a:r>
              <a:rPr lang="en-US" altLang="zh-TW" sz="2000" dirty="0"/>
              <a:t>) of the process the thread belongs to</a:t>
            </a:r>
          </a:p>
          <a:p>
            <a:pPr lvl="1">
              <a:defRPr/>
            </a:pPr>
            <a:r>
              <a:rPr lang="en-US" altLang="zh-TW" sz="1600" dirty="0"/>
              <a:t>For example, if a process belongs to high priority, then a new thread priority for this process will be 13</a:t>
            </a:r>
          </a:p>
          <a:p>
            <a:pPr marL="457200" lvl="1" indent="0">
              <a:buFont typeface="Arial" pitchFamily="34" charset="0"/>
              <a:buNone/>
              <a:defRPr/>
            </a:pPr>
            <a:endParaRPr lang="en-US" altLang="zh-TW" sz="2000" dirty="0"/>
          </a:p>
          <a:p>
            <a:pPr>
              <a:buFont typeface="Monotype Sorts" charset="2"/>
              <a:buNone/>
              <a:defRPr/>
            </a:pPr>
            <a:endParaRPr lang="en-US" altLang="zh-TW" sz="1200" dirty="0"/>
          </a:p>
        </p:txBody>
      </p:sp>
      <p:pic>
        <p:nvPicPr>
          <p:cNvPr id="118788" name="Picture 6">
            <a:extLst>
              <a:ext uri="{FF2B5EF4-FFF2-40B4-BE49-F238E27FC236}">
                <a16:creationId xmlns:a16="http://schemas.microsoft.com/office/drawing/2014/main" id="{130D3ECF-BFBE-8AC5-DC70-2172D88E0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889375"/>
            <a:ext cx="6172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9" name="TextBox 4">
            <a:extLst>
              <a:ext uri="{FF2B5EF4-FFF2-40B4-BE49-F238E27FC236}">
                <a16:creationId xmlns:a16="http://schemas.microsoft.com/office/drawing/2014/main" id="{B928CC84-3F6E-DC9A-D43B-1BED97248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1838" y="3451225"/>
            <a:ext cx="158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Verdana" panose="020B0604030504040204" pitchFamily="34" charset="0"/>
              </a:rPr>
              <a:t>PROCESSES</a:t>
            </a:r>
          </a:p>
        </p:txBody>
      </p:sp>
      <p:sp>
        <p:nvSpPr>
          <p:cNvPr id="118790" name="TextBox 6">
            <a:extLst>
              <a:ext uri="{FF2B5EF4-FFF2-40B4-BE49-F238E27FC236}">
                <a16:creationId xmlns:a16="http://schemas.microsoft.com/office/drawing/2014/main" id="{9682D86A-3C6F-99E2-6A9B-C422CD94D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4797425"/>
            <a:ext cx="1298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Verdana" panose="020B0604030504040204" pitchFamily="34" charset="0"/>
              </a:rPr>
              <a:t>THREADS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>
            <a:extLst>
              <a:ext uri="{FF2B5EF4-FFF2-40B4-BE49-F238E27FC236}">
                <a16:creationId xmlns:a16="http://schemas.microsoft.com/office/drawing/2014/main" id="{65AA09FF-AFFF-782A-DA1E-E8C6E26AF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Priorities</a:t>
            </a:r>
          </a:p>
        </p:txBody>
      </p:sp>
      <p:sp>
        <p:nvSpPr>
          <p:cNvPr id="120835" name="Content Placeholder 2">
            <a:extLst>
              <a:ext uri="{FF2B5EF4-FFF2-40B4-BE49-F238E27FC236}">
                <a16:creationId xmlns:a16="http://schemas.microsoft.com/office/drawing/2014/main" id="{1FADE471-39FC-5D6C-3176-362705C106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229600" cy="2576513"/>
          </a:xfrm>
        </p:spPr>
        <p:txBody>
          <a:bodyPr/>
          <a:lstStyle/>
          <a:p>
            <a:r>
              <a:rPr lang="en-US" altLang="en-US" sz="1800">
                <a:solidFill>
                  <a:srgbClr val="000000"/>
                </a:solidFill>
              </a:rPr>
              <a:t>Threads priorities are divided into two classes:</a:t>
            </a:r>
          </a:p>
          <a:p>
            <a:pPr lvl="1"/>
            <a:r>
              <a:rPr lang="en-US" altLang="en-US" sz="1600">
                <a:solidFill>
                  <a:srgbClr val="000000"/>
                </a:solidFill>
              </a:rPr>
              <a:t>the </a:t>
            </a:r>
            <a:r>
              <a:rPr lang="en-US" altLang="en-US" sz="1600" b="1">
                <a:solidFill>
                  <a:srgbClr val="00FFFF"/>
                </a:solidFill>
              </a:rPr>
              <a:t>variable class </a:t>
            </a:r>
            <a:r>
              <a:rPr lang="en-US" altLang="en-US" sz="1600">
                <a:solidFill>
                  <a:srgbClr val="000000"/>
                </a:solidFill>
              </a:rPr>
              <a:t>contains threads having priorities from1 to 15</a:t>
            </a:r>
          </a:p>
          <a:p>
            <a:pPr lvl="1"/>
            <a:r>
              <a:rPr lang="en-US" altLang="en-US" sz="1600">
                <a:solidFill>
                  <a:srgbClr val="000000"/>
                </a:solidFill>
              </a:rPr>
              <a:t>the </a:t>
            </a:r>
            <a:r>
              <a:rPr lang="en-US" altLang="en-US" sz="1600" b="1">
                <a:solidFill>
                  <a:srgbClr val="00FFFF"/>
                </a:solidFill>
              </a:rPr>
              <a:t>real-time class </a:t>
            </a:r>
            <a:r>
              <a:rPr lang="en-US" altLang="en-US" sz="1600">
                <a:solidFill>
                  <a:srgbClr val="000000"/>
                </a:solidFill>
              </a:rPr>
              <a:t>contains threads with priorities ranging from 16 to 31. (There is also a thread running at priority 0 that is used for memory management.) </a:t>
            </a:r>
          </a:p>
          <a:p>
            <a:r>
              <a:rPr lang="en-US" altLang="en-US" sz="1800">
                <a:solidFill>
                  <a:srgbClr val="000000"/>
                </a:solidFill>
              </a:rPr>
              <a:t>The scheduler uses a queue for each scheduling priority and traverses the set of queues from highest to lowest until it finds a thread that is ready to run.</a:t>
            </a:r>
            <a:endParaRPr lang="en-US" altLang="en-US" sz="1800"/>
          </a:p>
        </p:txBody>
      </p:sp>
      <p:pic>
        <p:nvPicPr>
          <p:cNvPr id="120836" name="Picture 6">
            <a:extLst>
              <a:ext uri="{FF2B5EF4-FFF2-40B4-BE49-F238E27FC236}">
                <a16:creationId xmlns:a16="http://schemas.microsoft.com/office/drawing/2014/main" id="{C644E527-26FA-D494-3501-A02E14163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719513"/>
            <a:ext cx="61722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1B41A8C-AC95-BEC8-149B-22F4D3B5E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7413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3200"/>
              <a:t>Representation of Process Scheduling</a:t>
            </a:r>
          </a:p>
        </p:txBody>
      </p:sp>
      <p:pic>
        <p:nvPicPr>
          <p:cNvPr id="15363" name="Picture 2">
            <a:extLst>
              <a:ext uri="{FF2B5EF4-FFF2-40B4-BE49-F238E27FC236}">
                <a16:creationId xmlns:a16="http://schemas.microsoft.com/office/drawing/2014/main" id="{AC7A0F90-82E3-C013-05C3-884B2E13E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1897063"/>
            <a:ext cx="5229225" cy="301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>
            <a:extLst>
              <a:ext uri="{FF2B5EF4-FFF2-40B4-BE49-F238E27FC236}">
                <a16:creationId xmlns:a16="http://schemas.microsoft.com/office/drawing/2014/main" id="{0CB4092A-7C3A-2B6F-9EF1-3E2DD3AB4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Pre-emptive scheduling</a:t>
            </a:r>
          </a:p>
        </p:txBody>
      </p:sp>
      <p:sp>
        <p:nvSpPr>
          <p:cNvPr id="121859" name="Content Placeholder 2">
            <a:extLst>
              <a:ext uri="{FF2B5EF4-FFF2-40B4-BE49-F238E27FC236}">
                <a16:creationId xmlns:a16="http://schemas.microsoft.com/office/drawing/2014/main" id="{B8A52C1A-1D77-1529-5900-6DEF359F16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A thread selected to run will run until it is either</a:t>
            </a:r>
          </a:p>
          <a:p>
            <a:pPr lvl="1"/>
            <a:r>
              <a:rPr lang="en-US" altLang="en-US" sz="1800"/>
              <a:t>preempted by a higher-priority thread</a:t>
            </a:r>
          </a:p>
          <a:p>
            <a:pPr lvl="1"/>
            <a:r>
              <a:rPr lang="en-US" altLang="en-US" sz="1800"/>
              <a:t>it terminates</a:t>
            </a:r>
          </a:p>
          <a:p>
            <a:pPr lvl="1"/>
            <a:r>
              <a:rPr lang="en-US" altLang="en-US" sz="1800"/>
              <a:t>its time quantum ends</a:t>
            </a:r>
          </a:p>
          <a:p>
            <a:pPr lvl="1"/>
            <a:r>
              <a:rPr lang="en-US" altLang="en-US" sz="1800"/>
              <a:t>it calls a blocking system call, such as for I/O</a:t>
            </a:r>
            <a:r>
              <a:rPr lang="en-US" altLang="en-US" sz="2000"/>
              <a:t>. </a:t>
            </a:r>
          </a:p>
          <a:p>
            <a:r>
              <a:rPr lang="en-US" altLang="en-US" sz="2000"/>
              <a:t>If a</a:t>
            </a:r>
            <a:r>
              <a:rPr lang="en-US" altLang="en-US" sz="2400"/>
              <a:t> </a:t>
            </a:r>
            <a:r>
              <a:rPr lang="en-US" altLang="en-US" sz="2000"/>
              <a:t>higher-priority real-time thread becomes ready while a lower-priority thread is running, the lower-priority thread will be preempted. </a:t>
            </a:r>
          </a:p>
          <a:p>
            <a:r>
              <a:rPr lang="en-US" altLang="en-US" sz="2000"/>
              <a:t>This preemption gives a real-time thread preferential access to the CPU when the thread needs such access.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92C2E84D-1976-343D-8422-22A1BBFE9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Multilevel feedback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0094021B-BFCC-5A7E-9D0E-5E61E3B05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655050" cy="2133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2000" dirty="0"/>
              <a:t>When a thread’s time quantum runs out and its priority is lower, then the </a:t>
            </a:r>
            <a:r>
              <a:rPr lang="en-US" sz="2000" dirty="0"/>
              <a:t>thread is interrupted</a:t>
            </a:r>
            <a:endParaRPr lang="en-US" altLang="zh-TW" sz="2000" dirty="0"/>
          </a:p>
          <a:p>
            <a:pPr lvl="1">
              <a:lnSpc>
                <a:spcPct val="90000"/>
              </a:lnSpc>
              <a:defRPr/>
            </a:pPr>
            <a:r>
              <a:rPr lang="en-US" altLang="zh-TW" sz="1800" dirty="0"/>
              <a:t>Its priority is lowered to limit the CPU consumption of CPU-bound thread.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000" dirty="0"/>
              <a:t>However, the priority of a thread is never lowered below the base priority of the thread to which it belongs (the normal thread priority)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1600" dirty="0"/>
              <a:t>For example, the priority of a thread belonging to a process with high priority can never go lower than priority 13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000" dirty="0"/>
              <a:t>The function </a:t>
            </a:r>
            <a:r>
              <a:rPr lang="en-US" sz="2000" dirty="0" err="1">
                <a:latin typeface="CMTT10"/>
              </a:rPr>
              <a:t>SetThreadPriority</a:t>
            </a:r>
            <a:r>
              <a:rPr lang="en-US" sz="2000" dirty="0">
                <a:latin typeface="CMTT10"/>
              </a:rPr>
              <a:t>()</a:t>
            </a:r>
            <a:r>
              <a:rPr lang="en-US" sz="1800" dirty="0">
                <a:latin typeface="CMTT10"/>
              </a:rPr>
              <a:t> </a:t>
            </a:r>
            <a:r>
              <a:rPr lang="en-US" sz="2000" dirty="0"/>
              <a:t>can</a:t>
            </a:r>
            <a:r>
              <a:rPr lang="en-US" sz="1800" dirty="0">
                <a:latin typeface="PalatinoLTStd-Roman"/>
              </a:rPr>
              <a:t> </a:t>
            </a:r>
            <a:r>
              <a:rPr lang="en-US" sz="2000" dirty="0"/>
              <a:t>set threads to lower priorities</a:t>
            </a:r>
            <a:endParaRPr lang="en-US" altLang="zh-TW" sz="2000" dirty="0"/>
          </a:p>
          <a:p>
            <a:pPr>
              <a:lnSpc>
                <a:spcPct val="90000"/>
              </a:lnSpc>
              <a:defRPr/>
            </a:pPr>
            <a:endParaRPr lang="en-US" altLang="zh-TW" sz="2000" dirty="0"/>
          </a:p>
          <a:p>
            <a:pPr marL="0" indent="0">
              <a:lnSpc>
                <a:spcPct val="90000"/>
              </a:lnSpc>
              <a:buFont typeface="Arial" pitchFamily="34" charset="0"/>
              <a:buNone/>
              <a:defRPr/>
            </a:pPr>
            <a:endParaRPr lang="en-US" altLang="en-US" dirty="0"/>
          </a:p>
        </p:txBody>
      </p:sp>
      <p:pic>
        <p:nvPicPr>
          <p:cNvPr id="122884" name="Picture 6">
            <a:extLst>
              <a:ext uri="{FF2B5EF4-FFF2-40B4-BE49-F238E27FC236}">
                <a16:creationId xmlns:a16="http://schemas.microsoft.com/office/drawing/2014/main" id="{80E10149-5516-224D-78A2-CAC92007B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3810000"/>
            <a:ext cx="6172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E51D00ED-9F1D-A42B-DE38-56F6FA151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Multilevel feedback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75D1AF72-670A-A71D-4546-15B8F23AD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655050" cy="48498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When a variable-priority thread is released from a wait operation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Its priority is increased. Tend to give good response times to interactive threads</a:t>
            </a:r>
          </a:p>
          <a:p>
            <a:pPr lvl="3">
              <a:lnSpc>
                <a:spcPct val="90000"/>
              </a:lnSpc>
            </a:pPr>
            <a:r>
              <a:rPr lang="en-US" altLang="en-US" sz="2000"/>
              <a:t>Increases more when the I/O is a keyboard strike</a:t>
            </a:r>
          </a:p>
          <a:p>
            <a:pPr lvl="3">
              <a:lnSpc>
                <a:spcPct val="90000"/>
              </a:lnSpc>
            </a:pPr>
            <a:r>
              <a:rPr lang="en-US" altLang="en-US" sz="2000"/>
              <a:t>Increases less when the I/O is file access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8E3EA21F-CD14-3577-1144-90EB1B5206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endParaRPr lang="zh-TW" altLang="en-US"/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A6F5F13A-2474-9A4E-CC72-AAE9273B4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000"/>
              <a:t>Like Solaris and Windows, the Linux scheduler is a </a:t>
            </a:r>
            <a:r>
              <a:rPr lang="en-US" altLang="zh-TW" sz="2000" b="1">
                <a:solidFill>
                  <a:srgbClr val="CC0000"/>
                </a:solidFill>
              </a:rPr>
              <a:t>preemptive</a:t>
            </a:r>
            <a:r>
              <a:rPr lang="en-US" altLang="zh-TW" sz="2000">
                <a:solidFill>
                  <a:srgbClr val="CC0000"/>
                </a:solidFill>
              </a:rPr>
              <a:t>, </a:t>
            </a:r>
            <a:r>
              <a:rPr lang="en-US" altLang="zh-TW" sz="2000" b="1">
                <a:solidFill>
                  <a:srgbClr val="CC0000"/>
                </a:solidFill>
              </a:rPr>
              <a:t>priority-based</a:t>
            </a:r>
            <a:r>
              <a:rPr lang="en-US" altLang="zh-TW" sz="2000"/>
              <a:t> algorithm.</a:t>
            </a:r>
          </a:p>
          <a:p>
            <a:r>
              <a:rPr lang="en-US" altLang="zh-TW" sz="2000"/>
              <a:t>Has two separate class of tasks: </a:t>
            </a:r>
            <a:r>
              <a:rPr lang="en-US" altLang="zh-TW" sz="2000" b="1">
                <a:solidFill>
                  <a:srgbClr val="CC6600"/>
                </a:solidFill>
              </a:rPr>
              <a:t>normal</a:t>
            </a:r>
            <a:r>
              <a:rPr lang="en-US" altLang="zh-TW" sz="2000"/>
              <a:t> and </a:t>
            </a:r>
            <a:r>
              <a:rPr lang="en-US" altLang="zh-TW" sz="2000" b="1">
                <a:solidFill>
                  <a:srgbClr val="CC6600"/>
                </a:solidFill>
              </a:rPr>
              <a:t>real time </a:t>
            </a:r>
            <a:r>
              <a:rPr lang="en-US" altLang="zh-TW" sz="2000"/>
              <a:t>(unlike Solaris and Windows which have 6 classes)</a:t>
            </a:r>
          </a:p>
          <a:p>
            <a:r>
              <a:rPr lang="en-US" altLang="zh-TW" sz="2000"/>
              <a:t>Each class has a different scheduling algorithm</a:t>
            </a:r>
          </a:p>
          <a:p>
            <a:r>
              <a:rPr lang="en-US" altLang="zh-TW" sz="2000"/>
              <a:t>Real-time tasks are assigned </a:t>
            </a:r>
            <a:r>
              <a:rPr lang="en-US" altLang="zh-TW" sz="2000" b="1">
                <a:solidFill>
                  <a:srgbClr val="CC6600"/>
                </a:solidFill>
              </a:rPr>
              <a:t>static</a:t>
            </a:r>
            <a:r>
              <a:rPr lang="en-US" altLang="zh-TW" sz="2000"/>
              <a:t> priorities</a:t>
            </a:r>
          </a:p>
          <a:p>
            <a:r>
              <a:rPr lang="en-US" altLang="zh-TW" sz="2000"/>
              <a:t>The “normal” class use the </a:t>
            </a:r>
            <a:r>
              <a:rPr lang="en-US" altLang="zh-TW" sz="2000" b="1">
                <a:solidFill>
                  <a:srgbClr val="CC6600"/>
                </a:solidFill>
              </a:rPr>
              <a:t>c</a:t>
            </a:r>
            <a:r>
              <a:rPr lang="en-US" altLang="en-US" sz="2000" b="1">
                <a:solidFill>
                  <a:srgbClr val="CC6600"/>
                </a:solidFill>
              </a:rPr>
              <a:t>ompletely fair scheduling</a:t>
            </a:r>
            <a:r>
              <a:rPr lang="en-US" altLang="en-US" sz="2000">
                <a:solidFill>
                  <a:srgbClr val="444444"/>
                </a:solidFill>
                <a:latin typeface="Swiss 721 SWA"/>
              </a:rPr>
              <a:t> (CFS) </a:t>
            </a:r>
            <a:r>
              <a:rPr lang="en-US" altLang="en-US" sz="2000">
                <a:solidFill>
                  <a:srgbClr val="444444"/>
                </a:solidFill>
              </a:rPr>
              <a:t>algorithm</a:t>
            </a:r>
          </a:p>
          <a:p>
            <a:r>
              <a:rPr lang="en-US" altLang="en-US" sz="2000">
                <a:solidFill>
                  <a:srgbClr val="444444"/>
                </a:solidFill>
              </a:rPr>
              <a:t>CFS is designed to favor interactive tasks</a:t>
            </a:r>
            <a:endParaRPr lang="en-US" altLang="zh-TW" sz="2000"/>
          </a:p>
          <a:p>
            <a:endParaRPr lang="en-US" altLang="zh-TW"/>
          </a:p>
          <a:p>
            <a:pPr lvl="1"/>
            <a:endParaRPr lang="en-US" altLang="zh-TW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>
            <a:extLst>
              <a:ext uri="{FF2B5EF4-FFF2-40B4-BE49-F238E27FC236}">
                <a16:creationId xmlns:a16="http://schemas.microsoft.com/office/drawing/2014/main" id="{9A2F1E27-438C-097A-6F1F-46B04465C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CFS scheduler</a:t>
            </a:r>
          </a:p>
        </p:txBody>
      </p:sp>
      <p:pic>
        <p:nvPicPr>
          <p:cNvPr id="129027" name="Picture 6" descr="Inside the Linux 2.6 Completely Fair Scheduler – IBM Developer">
            <a:extLst>
              <a:ext uri="{FF2B5EF4-FFF2-40B4-BE49-F238E27FC236}">
                <a16:creationId xmlns:a16="http://schemas.microsoft.com/office/drawing/2014/main" id="{E6F5E185-9080-6F41-1A9E-ED2753BB28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3000" y="4221163"/>
            <a:ext cx="3683000" cy="2351087"/>
          </a:xfrm>
          <a:noFill/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A323AB57-3EB5-241D-1B83-204FB69A9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8297863" cy="20018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Arial" pitchFamily="34" charset="0"/>
              <a:buChar char="•"/>
              <a:defRPr kumimoji="1" sz="28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Arial" pitchFamily="34" charset="0"/>
              <a:buChar char="•"/>
              <a:defRPr kumimoji="1" sz="20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zh-TW" sz="1800" kern="0" dirty="0"/>
              <a:t>Linux CFS does not have priority queues, rather it uses a red-black tree where nodes in the tree are tasks ready to be executed</a:t>
            </a:r>
          </a:p>
          <a:p>
            <a:pPr>
              <a:defRPr/>
            </a:pPr>
            <a:r>
              <a:rPr lang="en-US" altLang="zh-TW" sz="1800" kern="0" dirty="0"/>
              <a:t>CFS records in nanosecond the time a tasks has run, this is called </a:t>
            </a:r>
            <a:r>
              <a:rPr lang="en-US" altLang="zh-TW" sz="1800" b="1" kern="0" dirty="0" err="1">
                <a:solidFill>
                  <a:srgbClr val="CC6600"/>
                </a:solidFill>
              </a:rPr>
              <a:t>vruntime</a:t>
            </a:r>
            <a:r>
              <a:rPr lang="en-US" altLang="zh-TW" sz="1800" kern="0" dirty="0"/>
              <a:t> (virtual runtime)</a:t>
            </a:r>
          </a:p>
          <a:p>
            <a:pPr>
              <a:defRPr/>
            </a:pPr>
            <a:r>
              <a:rPr lang="en-US" sz="1800" dirty="0">
                <a:solidFill>
                  <a:srgbClr val="444444"/>
                </a:solidFill>
              </a:rPr>
              <a:t>The scheduler tracks the </a:t>
            </a:r>
            <a:r>
              <a:rPr lang="en-US" sz="1800" dirty="0" err="1">
                <a:solidFill>
                  <a:srgbClr val="444444"/>
                </a:solidFill>
              </a:rPr>
              <a:t>vruntime</a:t>
            </a:r>
            <a:r>
              <a:rPr lang="en-US" sz="1800" dirty="0">
                <a:solidFill>
                  <a:srgbClr val="444444"/>
                </a:solidFill>
              </a:rPr>
              <a:t> for all tasks. </a:t>
            </a:r>
          </a:p>
          <a:p>
            <a:pPr lvl="1">
              <a:defRPr/>
            </a:pPr>
            <a:r>
              <a:rPr lang="en-US" sz="1600" dirty="0">
                <a:solidFill>
                  <a:srgbClr val="444444"/>
                </a:solidFill>
              </a:rPr>
              <a:t>The lower a task's </a:t>
            </a:r>
            <a:r>
              <a:rPr lang="en-US" sz="1600" dirty="0" err="1">
                <a:solidFill>
                  <a:srgbClr val="444444"/>
                </a:solidFill>
              </a:rPr>
              <a:t>vruntime</a:t>
            </a:r>
            <a:r>
              <a:rPr lang="en-US" sz="1600" dirty="0">
                <a:solidFill>
                  <a:srgbClr val="444444"/>
                </a:solidFill>
              </a:rPr>
              <a:t>, the more deserving the task is for execution</a:t>
            </a:r>
          </a:p>
          <a:p>
            <a:pPr>
              <a:defRPr/>
            </a:pPr>
            <a:r>
              <a:rPr lang="en-US" altLang="zh-TW" sz="1800" kern="0" dirty="0">
                <a:solidFill>
                  <a:srgbClr val="444444"/>
                </a:solidFill>
              </a:rPr>
              <a:t>A task ready to execute is inserted in the red-black tree in a position according to its </a:t>
            </a:r>
            <a:r>
              <a:rPr lang="en-US" altLang="zh-TW" sz="1800" kern="0" dirty="0" err="1">
                <a:solidFill>
                  <a:srgbClr val="444444"/>
                </a:solidFill>
              </a:rPr>
              <a:t>vruntime</a:t>
            </a:r>
            <a:r>
              <a:rPr lang="en-US" altLang="zh-TW" sz="1800" kern="0" dirty="0">
                <a:solidFill>
                  <a:srgbClr val="444444"/>
                </a:solidFill>
              </a:rPr>
              <a:t>, the smallest the </a:t>
            </a:r>
            <a:r>
              <a:rPr lang="en-US" altLang="zh-TW" sz="1800" kern="0" dirty="0" err="1">
                <a:solidFill>
                  <a:srgbClr val="444444"/>
                </a:solidFill>
              </a:rPr>
              <a:t>vruntime</a:t>
            </a:r>
            <a:r>
              <a:rPr lang="en-US" altLang="zh-TW" sz="1800" kern="0" dirty="0">
                <a:solidFill>
                  <a:srgbClr val="444444"/>
                </a:solidFill>
              </a:rPr>
              <a:t> the more on the left of the RBT the task will be</a:t>
            </a:r>
          </a:p>
          <a:p>
            <a:pPr>
              <a:defRPr/>
            </a:pPr>
            <a:r>
              <a:rPr lang="en-US" altLang="zh-TW" sz="1800" kern="0" dirty="0">
                <a:solidFill>
                  <a:srgbClr val="444444"/>
                </a:solidFill>
              </a:rPr>
              <a:t>The leftmost node is scheduled next for execution</a:t>
            </a:r>
          </a:p>
          <a:p>
            <a:pPr>
              <a:defRPr/>
            </a:pPr>
            <a:r>
              <a:rPr lang="en-US" altLang="zh-TW" sz="1800" kern="0" dirty="0">
                <a:solidFill>
                  <a:srgbClr val="444444"/>
                </a:solidFill>
              </a:rPr>
              <a:t>Pre-empted tasks are placed on the right side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TW" sz="1800" kern="0" dirty="0">
                <a:solidFill>
                  <a:srgbClr val="444444"/>
                </a:solidFill>
              </a:rPr>
              <a:t>      of the tree</a:t>
            </a:r>
            <a:endParaRPr lang="en-US" altLang="zh-TW" sz="1800" kern="0" dirty="0"/>
          </a:p>
          <a:p>
            <a:pPr>
              <a:defRPr/>
            </a:pPr>
            <a:endParaRPr lang="en-US" altLang="zh-TW" sz="1800" kern="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>
            <a:extLst>
              <a:ext uri="{FF2B5EF4-FFF2-40B4-BE49-F238E27FC236}">
                <a16:creationId xmlns:a16="http://schemas.microsoft.com/office/drawing/2014/main" id="{508DD1B4-D1D3-D90B-4533-C5F806F2E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Target latency</a:t>
            </a:r>
          </a:p>
        </p:txBody>
      </p:sp>
      <p:sp>
        <p:nvSpPr>
          <p:cNvPr id="130051" name="Content Placeholder 2">
            <a:extLst>
              <a:ext uri="{FF2B5EF4-FFF2-40B4-BE49-F238E27FC236}">
                <a16:creationId xmlns:a16="http://schemas.microsoft.com/office/drawing/2014/main" id="{661792B9-3287-3AD1-0625-2656A6368F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solidFill>
                  <a:srgbClr val="444444"/>
                </a:solidFill>
                <a:latin typeface="Swiss 721 SWA"/>
              </a:rPr>
              <a:t>CFS does not have fixed </a:t>
            </a:r>
            <a:r>
              <a:rPr lang="en-US" altLang="en-US" sz="2000" dirty="0" err="1">
                <a:solidFill>
                  <a:srgbClr val="444444"/>
                </a:solidFill>
                <a:latin typeface="Swiss 721 SWA"/>
              </a:rPr>
              <a:t>timeslices</a:t>
            </a:r>
            <a:r>
              <a:rPr lang="en-US" altLang="en-US" sz="2000" dirty="0">
                <a:solidFill>
                  <a:srgbClr val="444444"/>
                </a:solidFill>
                <a:latin typeface="Swiss 721 SWA"/>
              </a:rPr>
              <a:t> (run robin) and explicit priorities. </a:t>
            </a:r>
          </a:p>
          <a:p>
            <a:r>
              <a:rPr lang="en-US" altLang="en-US" sz="2000" dirty="0">
                <a:solidFill>
                  <a:srgbClr val="444444"/>
                </a:solidFill>
                <a:latin typeface="Swiss 721 SWA"/>
              </a:rPr>
              <a:t>The amount of time for a given task on a processor is computed dynamically</a:t>
            </a:r>
          </a:p>
          <a:p>
            <a:r>
              <a:rPr lang="en-US" altLang="en-US" sz="2000" dirty="0">
                <a:solidFill>
                  <a:srgbClr val="444444"/>
                </a:solidFill>
                <a:latin typeface="Swiss 721 SWA"/>
              </a:rPr>
              <a:t>The </a:t>
            </a:r>
            <a:r>
              <a:rPr lang="en-US" altLang="en-US" sz="2000" b="1" dirty="0">
                <a:solidFill>
                  <a:srgbClr val="CC6600"/>
                </a:solidFill>
                <a:latin typeface="Swiss 721 SWA"/>
              </a:rPr>
              <a:t>target latency</a:t>
            </a:r>
            <a:r>
              <a:rPr lang="en-US" altLang="en-US" sz="2000" dirty="0">
                <a:solidFill>
                  <a:srgbClr val="444444"/>
                </a:solidFill>
                <a:latin typeface="Swiss 721 SWA"/>
              </a:rPr>
              <a:t> is an elapse time during which all the tasks must have got access to the CPU</a:t>
            </a:r>
          </a:p>
          <a:p>
            <a:r>
              <a:rPr lang="en-US" altLang="en-US" sz="2000" dirty="0">
                <a:solidFill>
                  <a:srgbClr val="444444"/>
                </a:solidFill>
                <a:latin typeface="Swiss 721 SWA"/>
              </a:rPr>
              <a:t>For example, if the target latency is 20ms, then all the tasks will execute inside the 20 </a:t>
            </a:r>
            <a:r>
              <a:rPr lang="en-US" altLang="en-US" sz="2000" dirty="0" err="1">
                <a:solidFill>
                  <a:srgbClr val="444444"/>
                </a:solidFill>
                <a:latin typeface="Swiss 721 SWA"/>
              </a:rPr>
              <a:t>ms</a:t>
            </a:r>
            <a:endParaRPr lang="en-US" altLang="en-US" sz="2000" dirty="0">
              <a:solidFill>
                <a:srgbClr val="444444"/>
              </a:solidFill>
              <a:latin typeface="Swiss 721 SWA"/>
            </a:endParaRPr>
          </a:p>
          <a:p>
            <a:r>
              <a:rPr lang="en-US" altLang="en-US" sz="2000" dirty="0">
                <a:solidFill>
                  <a:srgbClr val="444444"/>
                </a:solidFill>
                <a:latin typeface="Swiss 721 SWA"/>
              </a:rPr>
              <a:t>Each task has a quantum time inside the 20ms according to its priority.</a:t>
            </a:r>
          </a:p>
          <a:p>
            <a:r>
              <a:rPr lang="en-US" altLang="en-US" sz="2000" dirty="0">
                <a:solidFill>
                  <a:srgbClr val="444444"/>
                </a:solidFill>
                <a:latin typeface="Swiss 721 SWA"/>
              </a:rPr>
              <a:t>If the number of runnable tasks double (for example from 4 to 8) then the time slice for each task becomes smaller</a:t>
            </a:r>
          </a:p>
          <a:p>
            <a:r>
              <a:rPr lang="en-US" altLang="en-US" sz="2000" dirty="0">
                <a:solidFill>
                  <a:srgbClr val="444444"/>
                </a:solidFill>
                <a:latin typeface="Swiss 721 SWA"/>
              </a:rPr>
              <a:t>In this idealized context, the first task to run will be the one that has the smallest  </a:t>
            </a:r>
            <a:r>
              <a:rPr lang="en-US" altLang="en-US" sz="2000" dirty="0" err="1">
                <a:solidFill>
                  <a:srgbClr val="444444"/>
                </a:solidFill>
                <a:latin typeface="Swiss 721 SWA"/>
              </a:rPr>
              <a:t>vruntime</a:t>
            </a:r>
            <a:endParaRPr lang="en-US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>
            <a:extLst>
              <a:ext uri="{FF2B5EF4-FFF2-40B4-BE49-F238E27FC236}">
                <a16:creationId xmlns:a16="http://schemas.microsoft.com/office/drawing/2014/main" id="{508DD1B4-D1D3-D90B-4533-C5F806F2E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this all work</a:t>
            </a:r>
          </a:p>
        </p:txBody>
      </p:sp>
      <p:sp>
        <p:nvSpPr>
          <p:cNvPr id="130051" name="Content Placeholder 2">
            <a:extLst>
              <a:ext uri="{FF2B5EF4-FFF2-40B4-BE49-F238E27FC236}">
                <a16:creationId xmlns:a16="http://schemas.microsoft.com/office/drawing/2014/main" id="{661792B9-3287-3AD1-0625-2656A6368F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Typically, I/O bound tasks have short CPU burst, thus their </a:t>
            </a:r>
            <a:r>
              <a:rPr lang="en-US" altLang="en-US" sz="2000" dirty="0" err="1"/>
              <a:t>vruntime</a:t>
            </a:r>
            <a:r>
              <a:rPr lang="en-US" altLang="en-US" sz="2000" dirty="0"/>
              <a:t> is smaller</a:t>
            </a:r>
          </a:p>
          <a:p>
            <a:r>
              <a:rPr lang="en-US" altLang="en-US" sz="2000" dirty="0"/>
              <a:t>Furthermore, there is a decay factor associated with priority that impacts the calculation of </a:t>
            </a:r>
            <a:r>
              <a:rPr lang="en-US" altLang="en-US" sz="2000" dirty="0" err="1"/>
              <a:t>vruntime</a:t>
            </a:r>
            <a:endParaRPr lang="en-US" altLang="en-US" sz="2000" dirty="0"/>
          </a:p>
          <a:p>
            <a:pPr lvl="1"/>
            <a:r>
              <a:rPr lang="en-US" altLang="en-US" sz="1600" dirty="0"/>
              <a:t>For “nice” tasks (priority 0), the </a:t>
            </a:r>
            <a:r>
              <a:rPr lang="en-US" altLang="en-US" sz="1600" dirty="0" err="1"/>
              <a:t>vruntime</a:t>
            </a:r>
            <a:r>
              <a:rPr lang="en-US" altLang="en-US" sz="1600" dirty="0"/>
              <a:t> is the same as the amount of CPU used, for example, if the task has used 200ms so far, then its </a:t>
            </a:r>
            <a:r>
              <a:rPr lang="en-US" altLang="en-US" sz="1600" dirty="0" err="1"/>
              <a:t>vruntime</a:t>
            </a:r>
            <a:r>
              <a:rPr lang="en-US" altLang="en-US" sz="1600" dirty="0"/>
              <a:t> is 200</a:t>
            </a:r>
          </a:p>
          <a:p>
            <a:pPr lvl="1"/>
            <a:r>
              <a:rPr lang="en-US" altLang="en-US" sz="1600" dirty="0"/>
              <a:t>Tasks with high priority have had a higher decay factor, thus the new </a:t>
            </a:r>
            <a:r>
              <a:rPr lang="en-US" altLang="en-US" sz="1600" dirty="0" err="1"/>
              <a:t>vruntime</a:t>
            </a:r>
            <a:r>
              <a:rPr lang="en-US" altLang="en-US" sz="1600" dirty="0"/>
              <a:t> will be smaller than the time used to compute, maybe 180ms</a:t>
            </a:r>
          </a:p>
          <a:p>
            <a:pPr lvl="1"/>
            <a:r>
              <a:rPr lang="en-US" altLang="en-US" sz="1600" dirty="0"/>
              <a:t>On the other hand, for tasks with low priority, the decay is lower, maybe the new </a:t>
            </a:r>
            <a:r>
              <a:rPr lang="en-US" altLang="en-US" sz="1600" dirty="0" err="1"/>
              <a:t>vruntime</a:t>
            </a:r>
            <a:r>
              <a:rPr lang="en-US" altLang="en-US" sz="1600" dirty="0"/>
              <a:t> after execution will be 220ms</a:t>
            </a:r>
          </a:p>
          <a:p>
            <a:r>
              <a:rPr lang="en-US" altLang="en-US" sz="2000" dirty="0"/>
              <a:t>Linux scheduler is unlike Solaris, where quantum time is assigned to each task according to its priority, Linux assigns a different quantum time for each task:</a:t>
            </a:r>
          </a:p>
          <a:p>
            <a:pPr lvl="1"/>
            <a:r>
              <a:rPr lang="en-US" altLang="en-US" sz="1600" dirty="0"/>
              <a:t>Quantum time of </a:t>
            </a:r>
            <a:r>
              <a:rPr lang="en-US" altLang="en-US" sz="1600" dirty="0" err="1"/>
              <a:t>T_x</a:t>
            </a:r>
            <a:r>
              <a:rPr lang="en-US" altLang="en-US" sz="1600" dirty="0"/>
              <a:t> = </a:t>
            </a:r>
            <a:r>
              <a:rPr lang="en-US" altLang="en-US" sz="1600" dirty="0" err="1"/>
              <a:t>T_x</a:t>
            </a:r>
            <a:r>
              <a:rPr lang="en-US" altLang="en-US" sz="1600" dirty="0"/>
              <a:t> priority + </a:t>
            </a:r>
            <a:r>
              <a:rPr lang="en-US" altLang="en-US" sz="1600" dirty="0" err="1"/>
              <a:t>T_x</a:t>
            </a:r>
            <a:r>
              <a:rPr lang="en-US" altLang="en-US" sz="1600" dirty="0"/>
              <a:t> CPU time used + Scheduler current latency</a:t>
            </a:r>
          </a:p>
          <a:p>
            <a:pPr lvl="1"/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487483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>
            <a:extLst>
              <a:ext uri="{FF2B5EF4-FFF2-40B4-BE49-F238E27FC236}">
                <a16:creationId xmlns:a16="http://schemas.microsoft.com/office/drawing/2014/main" id="{5976BDE9-0561-1E1D-5C49-DF9B82F46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Impacts of “nice” on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CC553-3C6A-1049-2F6B-A04E5DA0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000" dirty="0"/>
              <a:t>The priority of a task can be modified by the nice value</a:t>
            </a:r>
            <a:r>
              <a:rPr lang="en-US" altLang="zh-TW" sz="1800" dirty="0"/>
              <a:t>. </a:t>
            </a:r>
          </a:p>
          <a:p>
            <a:pPr lvl="1">
              <a:defRPr/>
            </a:pPr>
            <a:r>
              <a:rPr lang="en-US" altLang="zh-TW" sz="1800" dirty="0"/>
              <a:t>The range of nice values [-20,19]. </a:t>
            </a:r>
            <a:endParaRPr lang="en-US" altLang="zh-TW" sz="1400" dirty="0"/>
          </a:p>
          <a:p>
            <a:pPr lvl="1">
              <a:defRPr/>
            </a:pPr>
            <a:r>
              <a:rPr lang="en-US" altLang="zh-TW" sz="1800" dirty="0"/>
              <a:t>Default of nice is 0, if nice &gt; 0, a task has a lower priority.</a:t>
            </a:r>
          </a:p>
          <a:p>
            <a:pPr lvl="1">
              <a:defRPr/>
            </a:pPr>
            <a:r>
              <a:rPr lang="en-US" altLang="zh-TW" sz="1800" dirty="0"/>
              <a:t>If nice &lt; 0, the task gets a higher priority</a:t>
            </a:r>
          </a:p>
          <a:p>
            <a:pPr>
              <a:defRPr/>
            </a:pPr>
            <a:r>
              <a:rPr lang="en-US" altLang="zh-TW" sz="2000" dirty="0"/>
              <a:t>Nice impacts the scheduling priority as follow:</a:t>
            </a:r>
          </a:p>
          <a:p>
            <a:pPr marL="685800" lvl="1">
              <a:defRPr/>
            </a:pPr>
            <a:r>
              <a:rPr lang="en-US" altLang="zh-TW" sz="1800" dirty="0"/>
              <a:t>If a task has nice = 0, its </a:t>
            </a:r>
            <a:r>
              <a:rPr lang="en-US" altLang="zh-TW" sz="1800" dirty="0" err="1"/>
              <a:t>vruntime</a:t>
            </a:r>
            <a:r>
              <a:rPr lang="en-US" altLang="zh-TW" sz="1800" dirty="0"/>
              <a:t> = its actual physical run time, for example 200ms</a:t>
            </a:r>
          </a:p>
          <a:p>
            <a:pPr lvl="1">
              <a:defRPr/>
            </a:pPr>
            <a:r>
              <a:rPr lang="en-US" altLang="zh-TW" sz="1800" dirty="0"/>
              <a:t>If a task has nice &gt; 0, its </a:t>
            </a:r>
            <a:r>
              <a:rPr lang="en-US" altLang="zh-TW" sz="1800" dirty="0" err="1"/>
              <a:t>vruntime</a:t>
            </a:r>
            <a:r>
              <a:rPr lang="en-US" altLang="zh-TW" sz="1800" dirty="0"/>
              <a:t> &gt; its actual physical run time</a:t>
            </a:r>
          </a:p>
          <a:p>
            <a:pPr lvl="1">
              <a:defRPr/>
            </a:pPr>
            <a:r>
              <a:rPr lang="en-US" altLang="zh-TW" sz="1800" dirty="0"/>
              <a:t>If a task has nice &lt; 0, its </a:t>
            </a:r>
            <a:r>
              <a:rPr lang="en-US" altLang="zh-TW" sz="1800" dirty="0" err="1"/>
              <a:t>vruntime</a:t>
            </a:r>
            <a:r>
              <a:rPr lang="en-US" altLang="zh-TW" sz="1800" dirty="0"/>
              <a:t> &lt; its actual physical run time</a:t>
            </a:r>
          </a:p>
          <a:p>
            <a:pPr>
              <a:defRPr/>
            </a:pPr>
            <a:r>
              <a:rPr lang="en-US" altLang="en-US" sz="1800" dirty="0">
                <a:solidFill>
                  <a:srgbClr val="444444"/>
                </a:solidFill>
              </a:rPr>
              <a:t>An interactive task, tends to spend a lot of time in I/O queues, it is I/O-bound; hence, such a task tends to have a relatively low </a:t>
            </a:r>
            <a:r>
              <a:rPr lang="en-US" altLang="en-US" sz="1800" dirty="0" err="1">
                <a:solidFill>
                  <a:srgbClr val="444444"/>
                </a:solidFill>
              </a:rPr>
              <a:t>vruntime</a:t>
            </a:r>
            <a:r>
              <a:rPr lang="en-US" altLang="en-US" sz="1800" dirty="0">
                <a:solidFill>
                  <a:srgbClr val="444444"/>
                </a:solidFill>
              </a:rPr>
              <a:t>, </a:t>
            </a:r>
          </a:p>
          <a:p>
            <a:pPr lvl="1">
              <a:defRPr/>
            </a:pPr>
            <a:r>
              <a:rPr lang="en-US" altLang="en-US" sz="1600" dirty="0">
                <a:solidFill>
                  <a:srgbClr val="444444"/>
                </a:solidFill>
              </a:rPr>
              <a:t>which tends to move the task towards the front of the scheduling line.</a:t>
            </a:r>
          </a:p>
          <a:p>
            <a:pPr>
              <a:defRPr/>
            </a:pPr>
            <a:endParaRPr lang="en-US" altLang="zh-TW" sz="2200" dirty="0"/>
          </a:p>
          <a:p>
            <a:pPr lvl="1">
              <a:defRPr/>
            </a:pPr>
            <a:endParaRPr lang="en-US" altLang="zh-TW" sz="1800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>
            <a:extLst>
              <a:ext uri="{FF2B5EF4-FFF2-40B4-BE49-F238E27FC236}">
                <a16:creationId xmlns:a16="http://schemas.microsoft.com/office/drawing/2014/main" id="{FB861544-8068-4268-24A4-327F46566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Impacts of “nice” on time slices</a:t>
            </a:r>
          </a:p>
        </p:txBody>
      </p:sp>
      <p:sp>
        <p:nvSpPr>
          <p:cNvPr id="132099" name="Content Placeholder 2">
            <a:extLst>
              <a:ext uri="{FF2B5EF4-FFF2-40B4-BE49-F238E27FC236}">
                <a16:creationId xmlns:a16="http://schemas.microsoft.com/office/drawing/2014/main" id="{EEA19B34-34A7-7B40-C9F8-BC52B2B0BC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087438"/>
            <a:ext cx="8229600" cy="4683125"/>
          </a:xfrm>
        </p:spPr>
        <p:txBody>
          <a:bodyPr/>
          <a:lstStyle/>
          <a:p>
            <a:r>
              <a:rPr lang="en-US" altLang="zh-TW" sz="2000"/>
              <a:t>Nice values impact time quantas as well</a:t>
            </a:r>
          </a:p>
          <a:p>
            <a:r>
              <a:rPr lang="en-US" altLang="zh-TW" sz="2000"/>
              <a:t>Nice can be determined by the user with the command nice</a:t>
            </a:r>
          </a:p>
          <a:p>
            <a:pPr lvl="1"/>
            <a:r>
              <a:rPr lang="en-US" altLang="zh-TW" sz="1800"/>
              <a:t>Nice -10 command will lower the priority of “command”</a:t>
            </a:r>
          </a:p>
          <a:p>
            <a:r>
              <a:rPr lang="en-US" altLang="zh-TW" sz="2000"/>
              <a:t>The scheduler also changes the priorities of tasks</a:t>
            </a:r>
          </a:p>
          <a:p>
            <a:pPr lvl="1"/>
            <a:r>
              <a:rPr lang="en-US" altLang="zh-TW" sz="1800"/>
              <a:t>Tasks with shorter I/O times are often more CPU-bound, and will have adjustments closer to +5 after execution</a:t>
            </a:r>
          </a:p>
          <a:p>
            <a:pPr lvl="2"/>
            <a:r>
              <a:rPr lang="en-US" altLang="zh-TW" sz="1800"/>
              <a:t>To have </a:t>
            </a:r>
            <a:r>
              <a:rPr lang="en-US" altLang="zh-TW" sz="1800" u="sng"/>
              <a:t>shorter time quantas</a:t>
            </a:r>
            <a:r>
              <a:rPr lang="en-US" altLang="zh-TW" sz="1800"/>
              <a:t>.</a:t>
            </a:r>
          </a:p>
          <a:p>
            <a:pPr lvl="1"/>
            <a:r>
              <a:rPr lang="en-US" altLang="zh-TW" sz="1800"/>
              <a:t>Tasks that are interactive are more likely to have adjustments closer to -5</a:t>
            </a:r>
            <a:r>
              <a:rPr lang="en-US" altLang="zh-TW" sz="2000"/>
              <a:t>.</a:t>
            </a:r>
          </a:p>
          <a:p>
            <a:r>
              <a:rPr lang="en-US" altLang="zh-TW" sz="2000"/>
              <a:t>Nice values change the weight a task has in the determination of the time quantas for each task in the latency target</a:t>
            </a:r>
            <a:r>
              <a:rPr lang="en-US" altLang="zh-TW" sz="1800"/>
              <a:t>. </a:t>
            </a:r>
          </a:p>
          <a:p>
            <a:pPr lvl="1"/>
            <a:r>
              <a:rPr lang="en-US" altLang="zh-TW" sz="1600"/>
              <a:t>Assume 3 tasks T1, T2, T3, with respective nice -5, 0, 5. T1 may have weight 5, T2 = 3 and T1 = 2. Total of weights = 10. Thus, T1 gets ½ of the latency target, T2 get 3/10 and T1 get 1/5</a:t>
            </a:r>
          </a:p>
          <a:p>
            <a:pPr lvl="1"/>
            <a:r>
              <a:rPr lang="en-US" altLang="en-US" sz="1600"/>
              <a:t>If target latency = 20ms, T1 runs 10ms, T2 = 6ms, T3 = 2ms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>
            <a:extLst>
              <a:ext uri="{FF2B5EF4-FFF2-40B4-BE49-F238E27FC236}">
                <a16:creationId xmlns:a16="http://schemas.microsoft.com/office/drawing/2014/main" id="{779DDAE7-3774-0F7D-B55F-0C7835584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Relations between real-time and normal</a:t>
            </a:r>
          </a:p>
        </p:txBody>
      </p:sp>
      <p:sp>
        <p:nvSpPr>
          <p:cNvPr id="133123" name="Content Placeholder 2">
            <a:extLst>
              <a:ext uri="{FF2B5EF4-FFF2-40B4-BE49-F238E27FC236}">
                <a16:creationId xmlns:a16="http://schemas.microsoft.com/office/drawing/2014/main" id="{A60E2DCA-BC81-EE48-19B6-409F21E114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Real-time tasks are assigned static priorities within the range of 0 to 99</a:t>
            </a:r>
          </a:p>
          <a:p>
            <a:r>
              <a:rPr lang="en-US" altLang="en-US" sz="2000"/>
              <a:t>Normal tasks are typically assigned priorities in the range between 100-139</a:t>
            </a:r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These ranges may vary across different Linux flavors</a:t>
            </a:r>
          </a:p>
          <a:p>
            <a:r>
              <a:rPr lang="en-US" altLang="en-US" sz="2000"/>
              <a:t>However, in all cases, all real-time tasks must be executed (completed, or idle) before any normal task can run on the CPU</a:t>
            </a:r>
          </a:p>
          <a:p>
            <a:endParaRPr lang="en-US" altLang="en-US" sz="2000"/>
          </a:p>
        </p:txBody>
      </p:sp>
      <p:pic>
        <p:nvPicPr>
          <p:cNvPr id="133124" name="Picture 4">
            <a:extLst>
              <a:ext uri="{FF2B5EF4-FFF2-40B4-BE49-F238E27FC236}">
                <a16:creationId xmlns:a16="http://schemas.microsoft.com/office/drawing/2014/main" id="{4DED47A6-4B8B-EF13-FEE8-AC0BEF850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63182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E0E442A-6E55-A5FB-9C39-E298049C3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context 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3287F744-6BD4-19A8-E104-0DD43783FF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84263"/>
            <a:ext cx="8578850" cy="4679950"/>
          </a:xfrm>
        </p:spPr>
        <p:txBody>
          <a:bodyPr/>
          <a:lstStyle/>
          <a:p>
            <a:r>
              <a:rPr lang="en-US" altLang="en-US" sz="2000">
                <a:solidFill>
                  <a:srgbClr val="333333"/>
                </a:solidFill>
              </a:rPr>
              <a:t>A </a:t>
            </a:r>
            <a:r>
              <a:rPr lang="en-US" altLang="en-US" sz="2000" i="1">
                <a:solidFill>
                  <a:srgbClr val="00B0F0"/>
                </a:solidFill>
              </a:rPr>
              <a:t>context switch </a:t>
            </a:r>
            <a:r>
              <a:rPr lang="en-US" altLang="en-US" sz="2000">
                <a:solidFill>
                  <a:srgbClr val="333333"/>
                </a:solidFill>
              </a:rPr>
              <a:t>is the act of removing one process from the </a:t>
            </a:r>
            <a:r>
              <a:rPr lang="en-US" altLang="en-US" sz="2000" i="1">
                <a:solidFill>
                  <a:srgbClr val="333333"/>
                </a:solidFill>
              </a:rPr>
              <a:t>running </a:t>
            </a:r>
            <a:r>
              <a:rPr lang="en-US" altLang="en-US" sz="2000">
                <a:solidFill>
                  <a:srgbClr val="333333"/>
                </a:solidFill>
              </a:rPr>
              <a:t>state and replacing it by another. </a:t>
            </a:r>
          </a:p>
          <a:p>
            <a:r>
              <a:rPr lang="en-US" altLang="en-US" sz="2000">
                <a:solidFill>
                  <a:srgbClr val="333333"/>
                </a:solidFill>
              </a:rPr>
              <a:t>The </a:t>
            </a:r>
            <a:r>
              <a:rPr lang="en-US" altLang="en-US" sz="2000" i="1">
                <a:solidFill>
                  <a:srgbClr val="00B0F0"/>
                </a:solidFill>
              </a:rPr>
              <a:t>process context </a:t>
            </a:r>
            <a:r>
              <a:rPr lang="en-US" altLang="en-US" sz="2000">
                <a:solidFill>
                  <a:srgbClr val="333333"/>
                </a:solidFill>
              </a:rPr>
              <a:t>is the information that the operating systems needs about the process to restart it after a context switch. </a:t>
            </a:r>
          </a:p>
          <a:p>
            <a:r>
              <a:rPr lang="en-US" altLang="en-US" sz="2000"/>
              <a:t>For example, when a process is interrupted</a:t>
            </a:r>
          </a:p>
          <a:p>
            <a:pPr lvl="1"/>
            <a:r>
              <a:rPr lang="en-US" altLang="en-US" sz="2000"/>
              <a:t>the current value of the program counter and processor registers (context data) need to be saved</a:t>
            </a:r>
          </a:p>
          <a:p>
            <a:pPr lvl="1"/>
            <a:r>
              <a:rPr lang="en-US" altLang="en-US" sz="2000"/>
              <a:t>the state of the process is changed to “blocked” or “ready”</a:t>
            </a:r>
            <a:endParaRPr lang="en-US" altLang="en-US">
              <a:solidFill>
                <a:srgbClr val="333333"/>
              </a:solidFill>
            </a:endParaRPr>
          </a:p>
          <a:p>
            <a:r>
              <a:rPr lang="en-US" altLang="en-US" sz="2000">
                <a:solidFill>
                  <a:srgbClr val="333333"/>
                </a:solidFill>
              </a:rPr>
              <a:t>This information is stored in the </a:t>
            </a:r>
            <a:r>
              <a:rPr lang="en-US" altLang="en-US" sz="2000">
                <a:solidFill>
                  <a:srgbClr val="00B0F0"/>
                </a:solidFill>
              </a:rPr>
              <a:t>process control block </a:t>
            </a:r>
            <a:r>
              <a:rPr lang="en-US" altLang="en-US" sz="2000">
                <a:solidFill>
                  <a:srgbClr val="333333"/>
                </a:solidFill>
              </a:rPr>
              <a:t>(PCB).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>
            <a:extLst>
              <a:ext uri="{FF2B5EF4-FFF2-40B4-BE49-F238E27FC236}">
                <a16:creationId xmlns:a16="http://schemas.microsoft.com/office/drawing/2014/main" id="{BD12E92E-915F-7111-4654-FE9512220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Ubuntu priority levels</a:t>
            </a:r>
          </a:p>
        </p:txBody>
      </p:sp>
      <p:sp>
        <p:nvSpPr>
          <p:cNvPr id="134147" name="Content Placeholder 2">
            <a:extLst>
              <a:ext uri="{FF2B5EF4-FFF2-40B4-BE49-F238E27FC236}">
                <a16:creationId xmlns:a16="http://schemas.microsoft.com/office/drawing/2014/main" id="{C80FDED5-BBF3-190B-C7F5-4B582E3098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See the priority of tasks Ubuntu: ps –l</a:t>
            </a:r>
          </a:p>
          <a:p>
            <a:r>
              <a:rPr lang="en-US" altLang="en-US" sz="2000"/>
              <a:t>Or “top”</a:t>
            </a:r>
          </a:p>
          <a:p>
            <a:r>
              <a:rPr lang="en-US" altLang="en-US" sz="2000"/>
              <a:t>Different output of the priority levels for same tasks</a:t>
            </a:r>
          </a:p>
          <a:p>
            <a:r>
              <a:rPr lang="en-US" altLang="en-US" sz="2000"/>
              <a:t>Linux implementations are required to have minimum 32 real-time priority levels</a:t>
            </a:r>
          </a:p>
          <a:p>
            <a:pPr lvl="1"/>
            <a:r>
              <a:rPr lang="en-US" altLang="en-US" sz="1600"/>
              <a:t>40 levels dynamically changing priorities</a:t>
            </a:r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>
            <a:extLst>
              <a:ext uri="{FF2B5EF4-FFF2-40B4-BE49-F238E27FC236}">
                <a16:creationId xmlns:a16="http://schemas.microsoft.com/office/drawing/2014/main" id="{732D5B92-2512-2A12-138D-4DF5DD8ED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on scheduling</a:t>
            </a:r>
          </a:p>
        </p:txBody>
      </p:sp>
      <p:pic>
        <p:nvPicPr>
          <p:cNvPr id="135171" name="Picture 1">
            <a:extLst>
              <a:ext uri="{FF2B5EF4-FFF2-40B4-BE49-F238E27FC236}">
                <a16:creationId xmlns:a16="http://schemas.microsoft.com/office/drawing/2014/main" id="{C2DE389F-FA1B-980A-07FD-180A494A79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388" y="1293813"/>
            <a:ext cx="3975100" cy="1549400"/>
          </a:xfrm>
          <a:noFill/>
        </p:spPr>
      </p:pic>
      <p:grpSp>
        <p:nvGrpSpPr>
          <p:cNvPr id="135172" name="Group 1">
            <a:extLst>
              <a:ext uri="{FF2B5EF4-FFF2-40B4-BE49-F238E27FC236}">
                <a16:creationId xmlns:a16="http://schemas.microsoft.com/office/drawing/2014/main" id="{4933781C-AF5F-CD72-8D7F-0B0E71C4E092}"/>
              </a:ext>
            </a:extLst>
          </p:cNvPr>
          <p:cNvGrpSpPr>
            <a:grpSpLocks/>
          </p:cNvGrpSpPr>
          <p:nvPr/>
        </p:nvGrpSpPr>
        <p:grpSpPr bwMode="auto">
          <a:xfrm>
            <a:off x="3427413" y="3124200"/>
            <a:ext cx="5270500" cy="609600"/>
            <a:chOff x="1739900" y="4876800"/>
            <a:chExt cx="5270500" cy="609600"/>
          </a:xfrm>
        </p:grpSpPr>
        <p:sp>
          <p:nvSpPr>
            <p:cNvPr id="135177" name="Rectangle 4">
              <a:extLst>
                <a:ext uri="{FF2B5EF4-FFF2-40B4-BE49-F238E27FC236}">
                  <a16:creationId xmlns:a16="http://schemas.microsoft.com/office/drawing/2014/main" id="{F7E7FC23-118C-924A-C4E9-DFD9AC71F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900" y="4876800"/>
              <a:ext cx="52578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178" name="Text Box 5">
              <a:extLst>
                <a:ext uri="{FF2B5EF4-FFF2-40B4-BE49-F238E27FC236}">
                  <a16:creationId xmlns:a16="http://schemas.microsoft.com/office/drawing/2014/main" id="{55E75F1E-98D6-3F31-4FC2-38262E52A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9900" y="5029200"/>
              <a:ext cx="685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cs typeface="Arial" panose="020B0604020202020204" pitchFamily="34" charset="0"/>
                </a:rPr>
                <a:t>CPU</a:t>
              </a:r>
            </a:p>
          </p:txBody>
        </p:sp>
        <p:sp>
          <p:nvSpPr>
            <p:cNvPr id="135179" name="Text Box 6">
              <a:extLst>
                <a:ext uri="{FF2B5EF4-FFF2-40B4-BE49-F238E27FC236}">
                  <a16:creationId xmlns:a16="http://schemas.microsoft.com/office/drawing/2014/main" id="{0F18B489-07B9-7501-2D2C-CDA0672B4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100" y="5029200"/>
              <a:ext cx="6715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cs typeface="Arial" panose="020B0604020202020204" pitchFamily="34" charset="0"/>
                </a:rPr>
                <a:t>CPU</a:t>
              </a:r>
            </a:p>
          </p:txBody>
        </p:sp>
        <p:sp>
          <p:nvSpPr>
            <p:cNvPr id="135180" name="Text Box 7">
              <a:extLst>
                <a:ext uri="{FF2B5EF4-FFF2-40B4-BE49-F238E27FC236}">
                  <a16:creationId xmlns:a16="http://schemas.microsoft.com/office/drawing/2014/main" id="{8C725E89-D1B4-7005-F792-8DCA4F7C4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8500" y="5029200"/>
              <a:ext cx="4921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cs typeface="Arial" panose="020B0604020202020204" pitchFamily="34" charset="0"/>
                </a:rPr>
                <a:t>I/O</a:t>
              </a:r>
            </a:p>
          </p:txBody>
        </p:sp>
        <p:sp>
          <p:nvSpPr>
            <p:cNvPr id="135181" name="Line 11">
              <a:extLst>
                <a:ext uri="{FF2B5EF4-FFF2-40B4-BE49-F238E27FC236}">
                  <a16:creationId xmlns:a16="http://schemas.microsoft.com/office/drawing/2014/main" id="{98E7D6AB-7A5D-DE46-664E-157308266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1900" y="48768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82" name="Text Box 5">
              <a:extLst>
                <a:ext uri="{FF2B5EF4-FFF2-40B4-BE49-F238E27FC236}">
                  <a16:creationId xmlns:a16="http://schemas.microsoft.com/office/drawing/2014/main" id="{144E28C8-9196-8150-568E-25E94ECEB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500" y="5029200"/>
              <a:ext cx="7112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cs typeface="Arial" panose="020B0604020202020204" pitchFamily="34" charset="0"/>
                </a:rPr>
                <a:t>I/O</a:t>
              </a:r>
            </a:p>
          </p:txBody>
        </p:sp>
        <p:sp>
          <p:nvSpPr>
            <p:cNvPr id="135183" name="Line 11">
              <a:extLst>
                <a:ext uri="{FF2B5EF4-FFF2-40B4-BE49-F238E27FC236}">
                  <a16:creationId xmlns:a16="http://schemas.microsoft.com/office/drawing/2014/main" id="{B0FEEF5A-ED04-18D1-34A4-5D43DC2EE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900" y="48768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84" name="Line 11">
              <a:extLst>
                <a:ext uri="{FF2B5EF4-FFF2-40B4-BE49-F238E27FC236}">
                  <a16:creationId xmlns:a16="http://schemas.microsoft.com/office/drawing/2014/main" id="{99AAF8E0-9079-6A1B-DF4D-16DF7019A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0300" y="48768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85" name="Line 11">
              <a:extLst>
                <a:ext uri="{FF2B5EF4-FFF2-40B4-BE49-F238E27FC236}">
                  <a16:creationId xmlns:a16="http://schemas.microsoft.com/office/drawing/2014/main" id="{E6AFCAF9-54F7-5060-D9E4-C68A13843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48768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86" name="Line 11">
              <a:extLst>
                <a:ext uri="{FF2B5EF4-FFF2-40B4-BE49-F238E27FC236}">
                  <a16:creationId xmlns:a16="http://schemas.microsoft.com/office/drawing/2014/main" id="{11F4C62A-230E-19E1-866E-DBAE98B3A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0400" y="48768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35173" name="Picture 2">
            <a:extLst>
              <a:ext uri="{FF2B5EF4-FFF2-40B4-BE49-F238E27FC236}">
                <a16:creationId xmlns:a16="http://schemas.microsoft.com/office/drawing/2014/main" id="{D1FF2298-CB17-26FF-B6FC-7D4F56F19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4114800"/>
            <a:ext cx="406400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4" name="TextBox 16">
            <a:extLst>
              <a:ext uri="{FF2B5EF4-FFF2-40B4-BE49-F238E27FC236}">
                <a16:creationId xmlns:a16="http://schemas.microsoft.com/office/drawing/2014/main" id="{6B8BF9C1-7591-9642-05AF-0242CE434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0" y="2678113"/>
            <a:ext cx="2917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Verdana" panose="020B0604030504040204" pitchFamily="34" charset="0"/>
              </a:rPr>
              <a:t>Process execution cycle</a:t>
            </a:r>
          </a:p>
        </p:txBody>
      </p:sp>
      <p:sp>
        <p:nvSpPr>
          <p:cNvPr id="135175" name="TextBox 17">
            <a:extLst>
              <a:ext uri="{FF2B5EF4-FFF2-40B4-BE49-F238E27FC236}">
                <a16:creationId xmlns:a16="http://schemas.microsoft.com/office/drawing/2014/main" id="{B4482335-CD9B-8D7A-E309-23C1D314C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1803400"/>
            <a:ext cx="1841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Verdana" panose="020B0604030504040204" pitchFamily="34" charset="0"/>
              </a:rPr>
              <a:t>Process states</a:t>
            </a:r>
          </a:p>
        </p:txBody>
      </p:sp>
      <p:sp>
        <p:nvSpPr>
          <p:cNvPr id="135176" name="TextBox 18">
            <a:extLst>
              <a:ext uri="{FF2B5EF4-FFF2-40B4-BE49-F238E27FC236}">
                <a16:creationId xmlns:a16="http://schemas.microsoft.com/office/drawing/2014/main" id="{CD07FFAE-3772-9F76-CF88-94443F64C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913" y="5103813"/>
            <a:ext cx="2373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Verdana" panose="020B0604030504040204" pitchFamily="34" charset="0"/>
              </a:rPr>
              <a:t>Process scheduling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31DFD459-8E1F-72E1-2043-B6998ED0BE5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Section 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8B2BE3E-D60D-461E-8F4F-79B6373B6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2286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3200"/>
              <a:t>Context Switch from Process to Process</a:t>
            </a:r>
          </a:p>
        </p:txBody>
      </p:sp>
      <p:sp>
        <p:nvSpPr>
          <p:cNvPr id="18435" name="TextBox 1">
            <a:extLst>
              <a:ext uri="{FF2B5EF4-FFF2-40B4-BE49-F238E27FC236}">
                <a16:creationId xmlns:a16="http://schemas.microsoft.com/office/drawing/2014/main" id="{54C56718-A84D-847C-C664-6BBF2C4E5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979488"/>
            <a:ext cx="81073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>
                <a:latin typeface="Verdana" panose="020B0604030504040204" pitchFamily="34" charset="0"/>
              </a:rPr>
              <a:t>A </a:t>
            </a:r>
            <a:r>
              <a:rPr kumimoji="0" lang="en-US" altLang="en-US" sz="1800" b="1">
                <a:latin typeface="Verdana" panose="020B0604030504040204" pitchFamily="34" charset="0"/>
              </a:rPr>
              <a:t>context switch </a:t>
            </a:r>
            <a:r>
              <a:rPr kumimoji="0" lang="en-US" altLang="en-US" sz="1800">
                <a:latin typeface="Verdana" panose="020B0604030504040204" pitchFamily="34" charset="0"/>
              </a:rPr>
              <a:t>occurs when the scheduler removes a process from CPU  to replace it by another process.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1800"/>
              <a:t>System </a:t>
            </a:r>
            <a:r>
              <a:rPr lang="en-US" altLang="en-US" sz="1800" b="1">
                <a:solidFill>
                  <a:srgbClr val="006699"/>
                </a:solidFill>
              </a:rPr>
              <a:t>save</a:t>
            </a:r>
            <a:r>
              <a:rPr lang="en-US" altLang="en-US" sz="1800" b="1">
                <a:solidFill>
                  <a:srgbClr val="3366FF"/>
                </a:solidFill>
              </a:rPr>
              <a:t> </a:t>
            </a:r>
            <a:r>
              <a:rPr lang="en-US" altLang="en-US" sz="1800" b="1">
                <a:solidFill>
                  <a:srgbClr val="006699"/>
                </a:solidFill>
              </a:rPr>
              <a:t>the</a:t>
            </a:r>
            <a:r>
              <a:rPr lang="en-US" altLang="en-US" sz="1800" b="1">
                <a:solidFill>
                  <a:srgbClr val="3366FF"/>
                </a:solidFill>
              </a:rPr>
              <a:t> </a:t>
            </a:r>
            <a:r>
              <a:rPr lang="en-US" altLang="en-US" sz="1800" b="1">
                <a:solidFill>
                  <a:srgbClr val="006699"/>
                </a:solidFill>
              </a:rPr>
              <a:t>state</a:t>
            </a:r>
            <a:r>
              <a:rPr lang="en-US" altLang="en-US" sz="1800" b="1">
                <a:solidFill>
                  <a:srgbClr val="3366FF"/>
                </a:solidFill>
              </a:rPr>
              <a:t> </a:t>
            </a:r>
            <a:r>
              <a:rPr lang="en-US" altLang="en-US" sz="1800"/>
              <a:t>of the old process into its PCB and load the </a:t>
            </a:r>
            <a:r>
              <a:rPr lang="en-US" altLang="en-US" sz="1800" b="1">
                <a:solidFill>
                  <a:srgbClr val="006699"/>
                </a:solidFill>
              </a:rPr>
              <a:t>saved</a:t>
            </a:r>
            <a:r>
              <a:rPr lang="en-US" altLang="en-US" sz="1800" b="1">
                <a:solidFill>
                  <a:srgbClr val="3366FF"/>
                </a:solidFill>
              </a:rPr>
              <a:t> </a:t>
            </a:r>
            <a:r>
              <a:rPr lang="en-US" altLang="en-US" sz="1800" b="1">
                <a:solidFill>
                  <a:srgbClr val="006699"/>
                </a:solidFill>
              </a:rPr>
              <a:t>state</a:t>
            </a:r>
            <a:r>
              <a:rPr lang="en-US" altLang="en-US" sz="1800" b="1">
                <a:solidFill>
                  <a:srgbClr val="3366FF"/>
                </a:solidFill>
              </a:rPr>
              <a:t> of </a:t>
            </a:r>
            <a:r>
              <a:rPr lang="en-US" altLang="en-US" sz="1800"/>
              <a:t>the new process from its PCB.</a:t>
            </a:r>
            <a:endParaRPr kumimoji="0" lang="en-US" altLang="en-US" sz="1800">
              <a:latin typeface="Verdana" panose="020B0604030504040204" pitchFamily="34" charset="0"/>
            </a:endParaRPr>
          </a:p>
        </p:txBody>
      </p:sp>
      <p:pic>
        <p:nvPicPr>
          <p:cNvPr id="18436" name="Picture 1">
            <a:extLst>
              <a:ext uri="{FF2B5EF4-FFF2-40B4-BE49-F238E27FC236}">
                <a16:creationId xmlns:a16="http://schemas.microsoft.com/office/drawing/2014/main" id="{7859FCEF-42CD-5F8E-AE37-84FF7B5AA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2354263"/>
            <a:ext cx="4714875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E910D3E9-88FF-597C-26D6-958124901B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altLang="en-US"/>
              <a:t>Steps in a Context Switch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7367917E-E1E8-F3E1-ABDB-842F81AE8B6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06413" y="108585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NZ" altLang="en-US" sz="2000"/>
              <a:t>The steps in a context switch are:</a:t>
            </a:r>
          </a:p>
          <a:p>
            <a:pPr marL="971550" lvl="1" indent="-51435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2000"/>
              <a:t>Save context of processor including program counter and other registers</a:t>
            </a:r>
          </a:p>
          <a:p>
            <a:pPr marL="971550" lvl="1" indent="-51435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2000"/>
              <a:t>Update the process control block of the process that is currently in the Running state</a:t>
            </a:r>
          </a:p>
          <a:p>
            <a:pPr marL="971550" lvl="1" indent="-51435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2000"/>
              <a:t>Move process control block to appropriate queue – ready; blocked; ready/suspend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en-US" sz="2000"/>
              <a:t>Select another process for execution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en-US" sz="2000"/>
              <a:t>Update the process control block of the process selected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en-US" sz="2000"/>
              <a:t>Update memory-management data structures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en-US" sz="2000"/>
              <a:t>Restore context of the selected process</a:t>
            </a:r>
          </a:p>
          <a:p>
            <a:endParaRPr lang="en-US" altLang="en-US"/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eriod"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67F692312A724D899E1803FD0D9BBE" ma:contentTypeVersion="2" ma:contentTypeDescription="Create a new document." ma:contentTypeScope="" ma:versionID="c4871395322e727ea7dd0d7cc5841739">
  <xsd:schema xmlns:xsd="http://www.w3.org/2001/XMLSchema" xmlns:xs="http://www.w3.org/2001/XMLSchema" xmlns:p="http://schemas.microsoft.com/office/2006/metadata/properties" xmlns:ns2="6adfd293-bf58-4532-827e-c7928bda7e42" targetNamespace="http://schemas.microsoft.com/office/2006/metadata/properties" ma:root="true" ma:fieldsID="ae7d12d2049dd434d28f8f9e5324a7b2" ns2:_="">
    <xsd:import namespace="6adfd293-bf58-4532-827e-c7928bda7e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dfd293-bf58-4532-827e-c7928bda7e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2AF7E2-6DC7-47FF-A550-51CCE77F1485}"/>
</file>

<file path=customXml/itemProps2.xml><?xml version="1.0" encoding="utf-8"?>
<ds:datastoreItem xmlns:ds="http://schemas.openxmlformats.org/officeDocument/2006/customXml" ds:itemID="{7E349942-7C4B-4411-8FB9-7D65C6B32AD0}"/>
</file>

<file path=customXml/itemProps3.xml><?xml version="1.0" encoding="utf-8"?>
<ds:datastoreItem xmlns:ds="http://schemas.openxmlformats.org/officeDocument/2006/customXml" ds:itemID="{3EDCB4D2-CEAE-47F8-B23F-B0261E5906D3}"/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37865</TotalTime>
  <Words>5076</Words>
  <Application>Microsoft Office PowerPoint</Application>
  <PresentationFormat>On-screen Show (4:3)</PresentationFormat>
  <Paragraphs>590</Paragraphs>
  <Slides>72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7" baseType="lpstr">
      <vt:lpstr>Arial</vt:lpstr>
      <vt:lpstr>Calibri</vt:lpstr>
      <vt:lpstr>CMTT10</vt:lpstr>
      <vt:lpstr>Courier New</vt:lpstr>
      <vt:lpstr>Helvetica</vt:lpstr>
      <vt:lpstr>Lucida Grande</vt:lpstr>
      <vt:lpstr>Monotype Sorts</vt:lpstr>
      <vt:lpstr>PalatinoLTStd-Roman</vt:lpstr>
      <vt:lpstr>Swiss 721 SWA</vt:lpstr>
      <vt:lpstr>Times New Roman</vt:lpstr>
      <vt:lpstr>Verdana</vt:lpstr>
      <vt:lpstr>Webdings</vt:lpstr>
      <vt:lpstr>Wingdings</vt:lpstr>
      <vt:lpstr>os-8</vt:lpstr>
      <vt:lpstr>Equation</vt:lpstr>
      <vt:lpstr>Chapter       Section 5:  CPU Scheduling</vt:lpstr>
      <vt:lpstr>Chapter 5:  CPU Scheduling</vt:lpstr>
      <vt:lpstr>Objectives</vt:lpstr>
      <vt:lpstr>Process Scheduling</vt:lpstr>
      <vt:lpstr>Ready and Wait Queues</vt:lpstr>
      <vt:lpstr>Representation of Process Scheduling</vt:lpstr>
      <vt:lpstr>Process context </vt:lpstr>
      <vt:lpstr>Context Switch from Process to Process</vt:lpstr>
      <vt:lpstr>Steps in a Context Switch</vt:lpstr>
      <vt:lpstr>Context Switch</vt:lpstr>
      <vt:lpstr>Context Switch: threads</vt:lpstr>
      <vt:lpstr>Processes execution</vt:lpstr>
      <vt:lpstr>Histogram of CPU-burst Times</vt:lpstr>
      <vt:lpstr>Processes characterization</vt:lpstr>
      <vt:lpstr>Scheduling algorithms</vt:lpstr>
      <vt:lpstr>Preemptive Scheduling</vt:lpstr>
      <vt:lpstr>Scheduling Criteria</vt:lpstr>
      <vt:lpstr>Scheduling Criteria</vt:lpstr>
      <vt:lpstr>Scheduling Algo: Optimization Criteria</vt:lpstr>
      <vt:lpstr>Different Scheduling Algorithms</vt:lpstr>
      <vt:lpstr>First-Come, First-Served Scheduling</vt:lpstr>
      <vt:lpstr>First- Come, First-Served (FCFS) Scheduling</vt:lpstr>
      <vt:lpstr>FCFS Scheduling (Cont.)</vt:lpstr>
      <vt:lpstr>Shortest-Job-First (SJF) Scheduling</vt:lpstr>
      <vt:lpstr>Example of SJF</vt:lpstr>
      <vt:lpstr>SJF</vt:lpstr>
      <vt:lpstr>Determining Length of Next CPU Burst</vt:lpstr>
      <vt:lpstr>Example of Exponential Averaging</vt:lpstr>
      <vt:lpstr>Example of Exponential Averaging</vt:lpstr>
      <vt:lpstr>Example of Exponential Averaging</vt:lpstr>
      <vt:lpstr>Preemptive SJF: Shortest-remaining-time-first</vt:lpstr>
      <vt:lpstr>Preemptive SJF: Shortest-remaining-time-first</vt:lpstr>
      <vt:lpstr>Round Robin (RR)</vt:lpstr>
      <vt:lpstr>Example of RR with Time Quantum = 4</vt:lpstr>
      <vt:lpstr>Example of RR with Time Quantum = 4</vt:lpstr>
      <vt:lpstr>Round Robin (RR)</vt:lpstr>
      <vt:lpstr>Quantum Time and Context Switch Time</vt:lpstr>
      <vt:lpstr>Turnaround Time Varies With Time Quantum</vt:lpstr>
      <vt:lpstr>Priority Scheduling</vt:lpstr>
      <vt:lpstr>Example of Priority Scheduling</vt:lpstr>
      <vt:lpstr>Priority Scheduling</vt:lpstr>
      <vt:lpstr>Priority Scheduling w/ Round-Robin</vt:lpstr>
      <vt:lpstr>Multilevel Queue</vt:lpstr>
      <vt:lpstr>Multilevel Feedback Queue</vt:lpstr>
      <vt:lpstr>Multilevel Feedback Queue</vt:lpstr>
      <vt:lpstr>Example: Multilevel Feedback Queue</vt:lpstr>
      <vt:lpstr>Operating System Examples</vt:lpstr>
      <vt:lpstr>Solaris</vt:lpstr>
      <vt:lpstr>  Solaris: Global Priority</vt:lpstr>
      <vt:lpstr>  Solaris: Global Priority</vt:lpstr>
      <vt:lpstr>Solaris</vt:lpstr>
      <vt:lpstr>Solaris Scheduling (Cont.)</vt:lpstr>
      <vt:lpstr> Windows Scheduling</vt:lpstr>
      <vt:lpstr>Determining threads priority</vt:lpstr>
      <vt:lpstr>Process priority classes</vt:lpstr>
      <vt:lpstr>Thread priority levels</vt:lpstr>
      <vt:lpstr>Windows thread priority</vt:lpstr>
      <vt:lpstr>Windows Scheduling</vt:lpstr>
      <vt:lpstr>Priorities</vt:lpstr>
      <vt:lpstr>Pre-emptive scheduling</vt:lpstr>
      <vt:lpstr>Multilevel feedback</vt:lpstr>
      <vt:lpstr>Multilevel feedback</vt:lpstr>
      <vt:lpstr>Linux</vt:lpstr>
      <vt:lpstr>The CFS scheduler</vt:lpstr>
      <vt:lpstr>Target latency</vt:lpstr>
      <vt:lpstr>How this all work</vt:lpstr>
      <vt:lpstr>Impacts of “nice” on priorities</vt:lpstr>
      <vt:lpstr>Impacts of “nice” on time slices</vt:lpstr>
      <vt:lpstr>Relations between real-time and normal</vt:lpstr>
      <vt:lpstr>Ubuntu priority levels</vt:lpstr>
      <vt:lpstr>Summary on scheduling</vt:lpstr>
      <vt:lpstr>End of Section 5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 CPU Scheduling</dc:title>
  <dc:creator>Marilyn Turnamian</dc:creator>
  <cp:lastModifiedBy>Michel Toulouse</cp:lastModifiedBy>
  <cp:revision>376</cp:revision>
  <cp:lastPrinted>2001-06-14T14:25:09Z</cp:lastPrinted>
  <dcterms:created xsi:type="dcterms:W3CDTF">2008-08-11T20:51:51Z</dcterms:created>
  <dcterms:modified xsi:type="dcterms:W3CDTF">2023-04-18T03:45:04Z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0x010100B867F692312A724D899E1803FD0D9BBE</vt:lpwstr>
  </property>
</Properties>
</file>