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5.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64" r:id="rId3"/>
    <p:sldId id="343" r:id="rId4"/>
    <p:sldId id="365" r:id="rId5"/>
    <p:sldId id="342" r:id="rId6"/>
    <p:sldId id="366" r:id="rId7"/>
    <p:sldId id="347" r:id="rId8"/>
    <p:sldId id="367" r:id="rId9"/>
    <p:sldId id="349" r:id="rId10"/>
    <p:sldId id="350" r:id="rId11"/>
    <p:sldId id="351" r:id="rId12"/>
    <p:sldId id="352" r:id="rId13"/>
    <p:sldId id="368" r:id="rId14"/>
    <p:sldId id="354" r:id="rId15"/>
    <p:sldId id="355" r:id="rId16"/>
    <p:sldId id="356" r:id="rId17"/>
    <p:sldId id="357" r:id="rId18"/>
    <p:sldId id="369" r:id="rId19"/>
    <p:sldId id="359" r:id="rId20"/>
    <p:sldId id="360" r:id="rId21"/>
    <p:sldId id="370" r:id="rId22"/>
    <p:sldId id="362" r:id="rId23"/>
    <p:sldId id="363" r:id="rId24"/>
    <p:sldId id="258"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 Thanh Tung 20154224" initials="CTT2" lastIdx="1" clrIdx="0">
    <p:extLst>
      <p:ext uri="{19B8F6BF-5375-455C-9EA6-DF929625EA0E}">
        <p15:presenceInfo xmlns:p15="http://schemas.microsoft.com/office/powerpoint/2012/main" userId="Cao Thanh Tung 2015422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DB3"/>
    <a:srgbClr val="540000"/>
    <a:srgbClr val="2E0000"/>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4" autoAdjust="0"/>
    <p:restoredTop sz="88499" autoAdjust="0"/>
  </p:normalViewPr>
  <p:slideViewPr>
    <p:cSldViewPr snapToGrid="0">
      <p:cViewPr varScale="1">
        <p:scale>
          <a:sx n="79" d="100"/>
          <a:sy n="79" d="100"/>
        </p:scale>
        <p:origin x="146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345ECAD-3394-4C20-BBBF-4A6BA3A84CF4}" type="datetimeFigureOut">
              <a:rPr lang="en-US"/>
              <a:pPr>
                <a:defRPr/>
              </a:pPr>
              <a:t>7/2/2020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EFB9B00-F637-4009-ABE7-B858A374688F}" type="slidenum">
              <a:rPr lang="en-US" altLang="en-US"/>
              <a:pPr/>
              <a:t>‹#›</a:t>
            </a:fld>
            <a:endParaRPr lang="en-US" altLang="en-US"/>
          </a:p>
        </p:txBody>
      </p:sp>
    </p:spTree>
    <p:extLst>
      <p:ext uri="{BB962C8B-B14F-4D97-AF65-F5344CB8AC3E}">
        <p14:creationId xmlns:p14="http://schemas.microsoft.com/office/powerpoint/2010/main" val="1661011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300" smtClean="0"/>
              <a:t>Chuỗi cung ứng và Logistics</a:t>
            </a:r>
            <a:r>
              <a:rPr lang="en-US" sz="1300" baseline="0" smtClean="0"/>
              <a:t> là 2 khái niệm thường nhầm lẫn</a:t>
            </a:r>
            <a:endParaRPr lang="en-US" sz="1300" smtClean="0"/>
          </a:p>
          <a:p>
            <a:pPr marL="171450" indent="-171450">
              <a:buFont typeface="Arial" panose="020B0604020202020204" pitchFamily="34" charset="0"/>
              <a:buChar char="•"/>
            </a:pPr>
            <a:r>
              <a:rPr lang="en-US" sz="1300" smtClean="0"/>
              <a:t>Chuỗi</a:t>
            </a:r>
            <a:r>
              <a:rPr lang="en-US" sz="1300" baseline="0" smtClean="0"/>
              <a:t> cung ứng còn được gọi là hoạt động vận chuyển từ B to C, Bussiness  đến Customer.</a:t>
            </a:r>
          </a:p>
          <a:p>
            <a:pPr marL="0" indent="0">
              <a:buFont typeface="Arial" panose="020B0604020202020204" pitchFamily="34" charset="0"/>
              <a:buNone/>
            </a:pPr>
            <a:endParaRPr lang="en-US" sz="1300" baseline="0" smtClean="0"/>
          </a:p>
          <a:p>
            <a:pPr marL="0" indent="0" algn="just">
              <a:buFont typeface="Arial" panose="020B0604020202020204" pitchFamily="34" charset="0"/>
              <a:buNone/>
            </a:pPr>
            <a:r>
              <a:rPr lang="en-US" sz="1300" baseline="0" smtClean="0"/>
              <a:t>Về vai trò của chuỗi cung ứng: “Bạn có biết 1 bộ quần áo phải trải qua những gì để đến được tay bạn không?”. Đó là một hành trình dài kết hợp từ rất nhiều khâu khác nhau như: các nhà cung cấp nguyên vật liệu (vải, chỉ, phụ liệu, …), các nhà máy, xưởng gia công vải theo mẫu mã, các hệ thống phương tiện vận chuyển từ công xưởng đến các công ty chính, các đại lý, cửa </a:t>
            </a:r>
            <a:r>
              <a:rPr lang="en-US" sz="1400" smtClean="0"/>
              <a:t>hàng </a:t>
            </a:r>
            <a:r>
              <a:rPr lang="en-US" sz="1300" baseline="0" smtClean="0"/>
              <a:t>bán sỉ, bán lẻ cuối cùng đến tay chúng ta.</a:t>
            </a:r>
          </a:p>
          <a:p>
            <a:pPr marL="0" indent="0" algn="just">
              <a:buFont typeface="Arial" panose="020B0604020202020204" pitchFamily="34" charset="0"/>
              <a:buNone/>
            </a:pPr>
            <a:r>
              <a:rPr lang="en-US" sz="1300" baseline="0" smtClean="0"/>
              <a:t>	</a:t>
            </a:r>
            <a:r>
              <a:rPr lang="en-US" sz="1300" baseline="0" smtClean="0">
                <a:sym typeface="Wingdings" panose="05000000000000000000" pitchFamily="2" charset="2"/>
              </a:rPr>
              <a:t> ví dụ trên cho thấy, chuỗi cung ứng tham gia vào hầu như tất cả mọi hoạt động sống diễn ra hằng ngày, vấn đề ở đây là bạn quản lý chuỗi cung ứng này như thế nào để mang lại hiệu quả và doanh thu cao nhất cho công ty mình. Còn liên quan đến doanh thu của công ty tăng trưởng hay bị tụt dốc? Chi phí hoạt động được giảm bớt hay là tăng lên?</a:t>
            </a:r>
          </a:p>
          <a:p>
            <a:pPr marL="0" indent="0" algn="just">
              <a:buFont typeface="Arial" panose="020B0604020202020204" pitchFamily="34" charset="0"/>
              <a:buNone/>
            </a:pPr>
            <a:r>
              <a:rPr lang="en-US" sz="1300" baseline="0" smtClean="0">
                <a:sym typeface="Wingdings" panose="05000000000000000000" pitchFamily="2" charset="2"/>
              </a:rPr>
              <a:t>	Yêu cầu này đang làm góp phần tăng nhu cầu nhân lực trong chuỗi cung ứng lên, tạo ra nhiều việc làm cho người lao động hơn.</a:t>
            </a:r>
          </a:p>
          <a:p>
            <a:pPr marL="0" indent="0" algn="just">
              <a:buFont typeface="Arial" panose="020B0604020202020204" pitchFamily="34" charset="0"/>
              <a:buNone/>
            </a:pPr>
            <a:endParaRPr lang="en-US" sz="1300" baseline="0" smtClean="0"/>
          </a:p>
          <a:p>
            <a:pPr marL="0" indent="0">
              <a:buFont typeface="Arial" panose="020B0604020202020204" pitchFamily="34" charset="0"/>
              <a:buNone/>
            </a:pPr>
            <a:r>
              <a:rPr lang="en-US" sz="1300" baseline="0" smtClean="0"/>
              <a:t>	</a:t>
            </a:r>
          </a:p>
          <a:p>
            <a:pPr marL="171450" indent="-171450">
              <a:buFont typeface="Arial" panose="020B0604020202020204" pitchFamily="34" charset="0"/>
              <a:buChar char="•"/>
            </a:pPr>
            <a:endParaRPr lang="en-US" sz="1300"/>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3</a:t>
            </a:fld>
            <a:endParaRPr lang="en-US" altLang="en-US"/>
          </a:p>
        </p:txBody>
      </p:sp>
    </p:spTree>
    <p:extLst>
      <p:ext uri="{BB962C8B-B14F-4D97-AF65-F5344CB8AC3E}">
        <p14:creationId xmlns:p14="http://schemas.microsoft.com/office/powerpoint/2010/main" val="337395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9</a:t>
            </a:fld>
            <a:endParaRPr lang="en-US" altLang="en-US"/>
          </a:p>
        </p:txBody>
      </p:sp>
    </p:spTree>
    <p:extLst>
      <p:ext uri="{BB962C8B-B14F-4D97-AF65-F5344CB8AC3E}">
        <p14:creationId xmlns:p14="http://schemas.microsoft.com/office/powerpoint/2010/main" val="130350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mtClean="0"/>
              <a:t>Role-based</a:t>
            </a:r>
            <a:r>
              <a:rPr lang="en-US" baseline="0" smtClean="0"/>
              <a:t> access control </a:t>
            </a:r>
            <a:r>
              <a:rPr lang="en-US" baseline="0" err="1" smtClean="0"/>
              <a:t>là</a:t>
            </a:r>
            <a:r>
              <a:rPr lang="en-US" baseline="0" smtClean="0"/>
              <a:t> </a:t>
            </a:r>
            <a:r>
              <a:rPr lang="en-US" baseline="0" err="1" smtClean="0"/>
              <a:t>cách</a:t>
            </a:r>
            <a:r>
              <a:rPr lang="en-US" baseline="0" smtClean="0"/>
              <a:t> </a:t>
            </a:r>
            <a:r>
              <a:rPr lang="en-US" baseline="0" err="1" smtClean="0"/>
              <a:t>tiếp</a:t>
            </a:r>
            <a:r>
              <a:rPr lang="en-US" baseline="0" smtClean="0"/>
              <a:t> </a:t>
            </a:r>
            <a:r>
              <a:rPr lang="en-US" baseline="0" err="1" smtClean="0"/>
              <a:t>cận</a:t>
            </a:r>
            <a:r>
              <a:rPr lang="en-US" baseline="0" smtClean="0"/>
              <a:t> </a:t>
            </a:r>
            <a:r>
              <a:rPr lang="en-US" baseline="0" err="1" smtClean="0"/>
              <a:t>cho</a:t>
            </a:r>
            <a:r>
              <a:rPr lang="en-US" baseline="0" smtClean="0"/>
              <a:t> </a:t>
            </a:r>
            <a:r>
              <a:rPr lang="en-US" baseline="0" err="1" smtClean="0"/>
              <a:t>vấn</a:t>
            </a:r>
            <a:r>
              <a:rPr lang="en-US" baseline="0" smtClean="0"/>
              <a:t> </a:t>
            </a:r>
            <a:r>
              <a:rPr lang="en-US" baseline="0" err="1" smtClean="0"/>
              <a:t>đề</a:t>
            </a:r>
            <a:r>
              <a:rPr lang="en-US" baseline="0" smtClean="0"/>
              <a:t> </a:t>
            </a:r>
            <a:r>
              <a:rPr lang="en-US" baseline="0" err="1" smtClean="0"/>
              <a:t>hạn</a:t>
            </a:r>
            <a:r>
              <a:rPr lang="en-US" baseline="0" smtClean="0"/>
              <a:t> </a:t>
            </a:r>
            <a:r>
              <a:rPr lang="en-US" baseline="0" err="1" smtClean="0"/>
              <a:t>chế</a:t>
            </a:r>
            <a:r>
              <a:rPr lang="en-US" baseline="0" smtClean="0"/>
              <a:t> </a:t>
            </a:r>
            <a:r>
              <a:rPr lang="en-US" baseline="0" err="1" smtClean="0"/>
              <a:t>quyền</a:t>
            </a:r>
            <a:r>
              <a:rPr lang="en-US" baseline="0" smtClean="0"/>
              <a:t> </a:t>
            </a:r>
            <a:r>
              <a:rPr lang="en-US" baseline="0" err="1" smtClean="0"/>
              <a:t>truy</a:t>
            </a:r>
            <a:r>
              <a:rPr lang="en-US" baseline="0" smtClean="0"/>
              <a:t> </a:t>
            </a:r>
            <a:r>
              <a:rPr lang="en-US" baseline="0" err="1" smtClean="0"/>
              <a:t>cập</a:t>
            </a:r>
            <a:r>
              <a:rPr lang="en-US" baseline="0" smtClean="0"/>
              <a:t> </a:t>
            </a:r>
            <a:r>
              <a:rPr lang="en-US" baseline="0" err="1" smtClean="0"/>
              <a:t>của</a:t>
            </a:r>
            <a:r>
              <a:rPr lang="en-US" baseline="0" smtClean="0"/>
              <a:t> </a:t>
            </a:r>
            <a:r>
              <a:rPr lang="en-US" baseline="0" err="1" smtClean="0"/>
              <a:t>người</a:t>
            </a:r>
            <a:r>
              <a:rPr lang="en-US" baseline="0" smtClean="0"/>
              <a:t> dùng</a:t>
            </a:r>
          </a:p>
          <a:p>
            <a:pPr marL="628650" lvl="1" indent="-171450">
              <a:buFont typeface="Courier New" panose="02070309020205020404" pitchFamily="49" charset="0"/>
              <a:buChar char="o"/>
            </a:pPr>
            <a:r>
              <a:rPr lang="en-US" baseline="0" smtClean="0"/>
              <a:t>Các </a:t>
            </a:r>
            <a:r>
              <a:rPr lang="en-US" baseline="0" err="1" smtClean="0"/>
              <a:t>thành</a:t>
            </a:r>
            <a:r>
              <a:rPr lang="en-US" baseline="0" smtClean="0"/>
              <a:t> </a:t>
            </a:r>
            <a:r>
              <a:rPr lang="en-US" baseline="0" err="1" smtClean="0"/>
              <a:t>phần</a:t>
            </a:r>
            <a:r>
              <a:rPr lang="en-US" baseline="0" smtClean="0"/>
              <a:t> </a:t>
            </a:r>
            <a:r>
              <a:rPr lang="en-US" baseline="0" err="1" smtClean="0"/>
              <a:t>chính</a:t>
            </a:r>
            <a:r>
              <a:rPr lang="en-US" baseline="0" smtClean="0"/>
              <a:t> </a:t>
            </a:r>
            <a:r>
              <a:rPr lang="en-US" baseline="0" err="1" smtClean="0"/>
              <a:t>của</a:t>
            </a:r>
            <a:r>
              <a:rPr lang="en-US" baseline="0" smtClean="0"/>
              <a:t> RBAC </a:t>
            </a:r>
            <a:r>
              <a:rPr lang="en-US" baseline="0" err="1" smtClean="0"/>
              <a:t>bao</a:t>
            </a:r>
            <a:r>
              <a:rPr lang="en-US" baseline="0" smtClean="0"/>
              <a:t> </a:t>
            </a:r>
            <a:r>
              <a:rPr lang="en-US" baseline="0" err="1" smtClean="0"/>
              <a:t>gồm</a:t>
            </a:r>
            <a:r>
              <a:rPr lang="en-US" baseline="0" smtClean="0"/>
              <a:t>: user, role, </a:t>
            </a:r>
            <a:r>
              <a:rPr lang="en-US" baseline="0" err="1" smtClean="0"/>
              <a:t>và</a:t>
            </a:r>
            <a:r>
              <a:rPr lang="en-US" baseline="0" smtClean="0"/>
              <a:t> permission </a:t>
            </a:r>
            <a:r>
              <a:rPr lang="en-US" baseline="0" err="1" smtClean="0"/>
              <a:t>và</a:t>
            </a:r>
            <a:r>
              <a:rPr lang="en-US" baseline="0" smtClean="0"/>
              <a:t> </a:t>
            </a:r>
            <a:r>
              <a:rPr lang="en-US" baseline="0" err="1" smtClean="0"/>
              <a:t>quan</a:t>
            </a:r>
            <a:r>
              <a:rPr lang="en-US" baseline="0" smtClean="0"/>
              <a:t> </a:t>
            </a:r>
            <a:r>
              <a:rPr lang="en-US" baseline="0" err="1" smtClean="0"/>
              <a:t>hệ</a:t>
            </a:r>
            <a:r>
              <a:rPr lang="en-US" baseline="0" smtClean="0"/>
              <a:t> </a:t>
            </a:r>
            <a:r>
              <a:rPr lang="en-US" baseline="0" err="1" smtClean="0"/>
              <a:t>giữa</a:t>
            </a:r>
            <a:r>
              <a:rPr lang="en-US" baseline="0" smtClean="0"/>
              <a:t> </a:t>
            </a:r>
            <a:r>
              <a:rPr lang="en-US" baseline="0" err="1" smtClean="0"/>
              <a:t>chúng</a:t>
            </a:r>
            <a:r>
              <a:rPr lang="en-US" baseline="0" smtClean="0"/>
              <a:t> </a:t>
            </a:r>
            <a:r>
              <a:rPr lang="en-US" baseline="0" err="1" smtClean="0"/>
              <a:t>nhằm</a:t>
            </a:r>
            <a:r>
              <a:rPr lang="en-US" baseline="0" smtClean="0"/>
              <a:t> </a:t>
            </a:r>
            <a:r>
              <a:rPr lang="en-US" baseline="0" err="1" smtClean="0"/>
              <a:t>đơn</a:t>
            </a:r>
            <a:r>
              <a:rPr lang="en-US" baseline="0" smtClean="0"/>
              <a:t> </a:t>
            </a:r>
            <a:r>
              <a:rPr lang="en-US" baseline="0" err="1" smtClean="0"/>
              <a:t>giản</a:t>
            </a:r>
            <a:r>
              <a:rPr lang="en-US" baseline="0" smtClean="0"/>
              <a:t> </a:t>
            </a:r>
            <a:r>
              <a:rPr lang="en-US" baseline="0" err="1" smtClean="0"/>
              <a:t>hóa</a:t>
            </a:r>
            <a:r>
              <a:rPr lang="en-US" baseline="0" smtClean="0"/>
              <a:t> </a:t>
            </a:r>
            <a:r>
              <a:rPr lang="en-US" baseline="0" err="1" smtClean="0"/>
              <a:t>quá</a:t>
            </a:r>
            <a:r>
              <a:rPr lang="en-US" baseline="0" smtClean="0"/>
              <a:t> </a:t>
            </a:r>
            <a:r>
              <a:rPr lang="en-US" baseline="0" err="1" smtClean="0"/>
              <a:t>trình</a:t>
            </a:r>
            <a:r>
              <a:rPr lang="en-US" baseline="0" smtClean="0"/>
              <a:t> </a:t>
            </a:r>
            <a:r>
              <a:rPr lang="en-US" baseline="0" err="1" smtClean="0"/>
              <a:t>gán</a:t>
            </a:r>
            <a:r>
              <a:rPr lang="en-US" baseline="0" smtClean="0"/>
              <a:t> </a:t>
            </a:r>
            <a:r>
              <a:rPr lang="en-US" baseline="0" err="1" smtClean="0"/>
              <a:t>quyền</a:t>
            </a:r>
            <a:r>
              <a:rPr lang="en-US" baseline="0" smtClean="0"/>
              <a:t> </a:t>
            </a:r>
            <a:r>
              <a:rPr lang="en-US" baseline="0" err="1" smtClean="0"/>
              <a:t>cho</a:t>
            </a:r>
            <a:r>
              <a:rPr lang="en-US" baseline="0" smtClean="0"/>
              <a:t> </a:t>
            </a:r>
            <a:r>
              <a:rPr lang="en-US" baseline="0" err="1" smtClean="0"/>
              <a:t>người</a:t>
            </a:r>
            <a:r>
              <a:rPr lang="en-US" baseline="0" smtClean="0"/>
              <a:t> dùng</a:t>
            </a:r>
          </a:p>
          <a:p>
            <a:pPr marL="628650" lvl="1" indent="-171450">
              <a:buFont typeface="Courier New" panose="02070309020205020404" pitchFamily="49" charset="0"/>
              <a:buChar char="o"/>
            </a:pPr>
            <a:r>
              <a:rPr lang="en-US" baseline="0" smtClean="0"/>
              <a:t>Permission được gán với 1 hay nhiều Role, User được gán với 1 hay nhiều Role (user ko được gán trực tiếp với permission mà phải thông qua role)</a:t>
            </a:r>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10</a:t>
            </a:fld>
            <a:endParaRPr lang="en-US" altLang="en-US"/>
          </a:p>
        </p:txBody>
      </p:sp>
    </p:spTree>
    <p:extLst>
      <p:ext uri="{BB962C8B-B14F-4D97-AF65-F5344CB8AC3E}">
        <p14:creationId xmlns:p14="http://schemas.microsoft.com/office/powerpoint/2010/main" val="122629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11</a:t>
            </a:fld>
            <a:endParaRPr lang="en-US" altLang="en-US"/>
          </a:p>
        </p:txBody>
      </p:sp>
    </p:spTree>
    <p:extLst>
      <p:ext uri="{BB962C8B-B14F-4D97-AF65-F5344CB8AC3E}">
        <p14:creationId xmlns:p14="http://schemas.microsoft.com/office/powerpoint/2010/main" val="1433647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mtClean="0"/>
              <a:t>ReactJS là</a:t>
            </a:r>
            <a:r>
              <a:rPr lang="en-US" baseline="0" smtClean="0"/>
              <a:t> thư viện Javascript do Facebook thiết kế với mục đích tạo ra những ứng dụng web có giao diện hấp dẫn, nhanh và hiệu quả với source code tối thiểu. Trang web không chỉ mượt, nhanh mà còn có khả năng mở rộng cao và đơn giản. Xây dựng single page application.</a:t>
            </a:r>
          </a:p>
          <a:p>
            <a:pPr marL="171450" indent="-171450">
              <a:buFont typeface="Arial" panose="020B0604020202020204" pitchFamily="34" charset="0"/>
              <a:buChar char="•"/>
            </a:pPr>
            <a:r>
              <a:rPr lang="en-US" baseline="0" smtClean="0"/>
              <a:t>ReactJS ngày nay đi với Redux nhiều để đơn giản hóa luồng dữ liệu trong viết code. Redux-saga là middleware xử lý việc truyền và nhận api từ server.</a:t>
            </a:r>
          </a:p>
          <a:p>
            <a:pPr marL="171450" indent="-171450">
              <a:buFont typeface="Arial" panose="020B0604020202020204" pitchFamily="34" charset="0"/>
              <a:buChar char="•"/>
            </a:pPr>
            <a:endParaRPr lang="en-US" smtClean="0"/>
          </a:p>
          <a:p>
            <a:pPr marL="171450" indent="-171450">
              <a:buFont typeface="Arial" panose="020B0604020202020204" pitchFamily="34" charset="0"/>
              <a:buChar char="•"/>
            </a:pPr>
            <a:r>
              <a:rPr lang="en-US" smtClean="0"/>
              <a:t>Material-UI là</a:t>
            </a:r>
            <a:r>
              <a:rPr lang="en-US" baseline="0" smtClean="0"/>
              <a:t> một thư viện các React Component, giúp tạo ra một trang web nhanh chóng mà không phải Css từng tí một.</a:t>
            </a:r>
          </a:p>
          <a:p>
            <a:pPr marL="171450" indent="-171450">
              <a:buFont typeface="Arial" panose="020B0604020202020204" pitchFamily="34" charset="0"/>
              <a:buChar char="•"/>
            </a:pPr>
            <a:r>
              <a:rPr lang="en-US" baseline="0" smtClean="0"/>
              <a:t>Redis là cơ sở dữ liệu NoSql, lưu trữ dữ liệu dưới dạng key-value, cung cấp thời gian phản hồi ở tốc độ chưa đến 1 ms giúp thực hiện </a:t>
            </a:r>
            <a:r>
              <a:rPr lang="en-US" smtClean="0"/>
              <a:t>hàng </a:t>
            </a:r>
            <a:r>
              <a:rPr lang="en-US" baseline="0" smtClean="0"/>
              <a:t>triệu yc/s cho các ứng dụng thời gian thực. (lưu trữ bộ nhớ đệm, quản lý phiên, trò chơi, bảng xếp hạng, …)</a:t>
            </a:r>
          </a:p>
          <a:p>
            <a:pPr marL="628650" lvl="1" indent="-171450">
              <a:buFont typeface="Arial" panose="020B0604020202020204" pitchFamily="34" charset="0"/>
              <a:buChar char="•"/>
            </a:pPr>
            <a:r>
              <a:rPr lang="en-US" baseline="0" smtClean="0"/>
              <a:t>NoSql là 1 dạng c</a:t>
            </a:r>
            <a:r>
              <a:rPr lang="vi-VN" baseline="0" smtClean="0"/>
              <a:t>ơ sở dữ liệu</a:t>
            </a:r>
            <a:r>
              <a:rPr lang="en-US" baseline="0" smtClean="0"/>
              <a:t> phi quan hệ, dành riêng cho các ứng dụng có lượng dữ liệu lớn và độ trễ thấp, đạt được bằng cách giảm bớt một số hạn chế về tính nhất quán của dữ liệu</a:t>
            </a:r>
          </a:p>
          <a:p>
            <a:pPr marL="457200" lvl="1" indent="0">
              <a:buFont typeface="Arial" panose="020B0604020202020204" pitchFamily="34" charset="0"/>
              <a:buNone/>
            </a:pPr>
            <a:r>
              <a:rPr lang="en-US" baseline="0" smtClean="0"/>
              <a:t>Go vs Java: biên dịch nhanh hơn, file build nhỏ hơn. Goroutine, Channel của Go hỗ trợ đa luồng.</a:t>
            </a:r>
          </a:p>
          <a:p>
            <a:pPr marL="628650" lvl="1"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12</a:t>
            </a:fld>
            <a:endParaRPr lang="en-US" altLang="en-US"/>
          </a:p>
        </p:txBody>
      </p:sp>
    </p:spTree>
    <p:extLst>
      <p:ext uri="{BB962C8B-B14F-4D97-AF65-F5344CB8AC3E}">
        <p14:creationId xmlns:p14="http://schemas.microsoft.com/office/powerpoint/2010/main" val="1126626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20</a:t>
            </a:fld>
            <a:endParaRPr lang="en-US" altLang="en-US"/>
          </a:p>
        </p:txBody>
      </p:sp>
    </p:spTree>
    <p:extLst>
      <p:ext uri="{BB962C8B-B14F-4D97-AF65-F5344CB8AC3E}">
        <p14:creationId xmlns:p14="http://schemas.microsoft.com/office/powerpoint/2010/main" val="359693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24</a:t>
            </a:fld>
            <a:endParaRPr lang="en-US" altLang="en-US"/>
          </a:p>
        </p:txBody>
      </p:sp>
    </p:spTree>
    <p:extLst>
      <p:ext uri="{BB962C8B-B14F-4D97-AF65-F5344CB8AC3E}">
        <p14:creationId xmlns:p14="http://schemas.microsoft.com/office/powerpoint/2010/main" val="2205032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13238"/>
            <a:ext cx="6858000" cy="1655762"/>
          </a:xfrm>
        </p:spPr>
        <p:txBody>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3AA3B93-A1CF-411F-AB99-F0841B802A84}"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9061F4-FA6C-4C5C-9A5A-AFFE6E95DA0A}" type="slidenum">
              <a:rPr lang="en-US" altLang="en-US"/>
              <a:pPr/>
              <a:t>‹#›</a:t>
            </a:fld>
            <a:endParaRPr lang="en-US" altLang="en-US"/>
          </a:p>
        </p:txBody>
      </p:sp>
    </p:spTree>
    <p:extLst>
      <p:ext uri="{BB962C8B-B14F-4D97-AF65-F5344CB8AC3E}">
        <p14:creationId xmlns:p14="http://schemas.microsoft.com/office/powerpoint/2010/main" val="343189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F31F77-B534-4827-A462-628B45955B0B}"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9AB1408-0E78-484E-BA2B-B7AF9ECCF345}" type="slidenum">
              <a:rPr lang="en-US" altLang="en-US"/>
              <a:pPr/>
              <a:t>‹#›</a:t>
            </a:fld>
            <a:endParaRPr lang="en-US" altLang="en-US"/>
          </a:p>
        </p:txBody>
      </p:sp>
    </p:spTree>
    <p:extLst>
      <p:ext uri="{BB962C8B-B14F-4D97-AF65-F5344CB8AC3E}">
        <p14:creationId xmlns:p14="http://schemas.microsoft.com/office/powerpoint/2010/main" val="60022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81ABA4-24D3-47C1-A7C6-4D5C0407477D}"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42D8C3A-A00C-4E1F-8C2B-34D861FFF249}" type="slidenum">
              <a:rPr lang="en-US" altLang="en-US"/>
              <a:pPr/>
              <a:t>‹#›</a:t>
            </a:fld>
            <a:endParaRPr lang="en-US" altLang="en-US"/>
          </a:p>
        </p:txBody>
      </p:sp>
    </p:spTree>
    <p:extLst>
      <p:ext uri="{BB962C8B-B14F-4D97-AF65-F5344CB8AC3E}">
        <p14:creationId xmlns:p14="http://schemas.microsoft.com/office/powerpoint/2010/main" val="223991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069" y="0"/>
            <a:ext cx="8775510" cy="859810"/>
          </a:xfrm>
        </p:spPr>
        <p:txBody>
          <a:bodyPr/>
          <a:lstStyle/>
          <a:p>
            <a:r>
              <a:rPr lang="en-US" dirty="0"/>
              <a:t>Click to edit Master title style</a:t>
            </a:r>
          </a:p>
        </p:txBody>
      </p:sp>
      <p:sp>
        <p:nvSpPr>
          <p:cNvPr id="3" name="Content Placeholder 2"/>
          <p:cNvSpPr>
            <a:spLocks noGrp="1"/>
          </p:cNvSpPr>
          <p:nvPr>
            <p:ph idx="1"/>
          </p:nvPr>
        </p:nvSpPr>
        <p:spPr>
          <a:xfrm>
            <a:off x="191069" y="1346200"/>
            <a:ext cx="8775510" cy="490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615E560-BDE2-4F74-B310-2E3BC57F5990}"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7CA4010-35C3-48DB-A282-899B6B79F12D}" type="slidenum">
              <a:rPr lang="en-US" altLang="en-US"/>
              <a:pPr/>
              <a:t>‹#›</a:t>
            </a:fld>
            <a:endParaRPr lang="en-US" altLang="en-US"/>
          </a:p>
        </p:txBody>
      </p:sp>
    </p:spTree>
    <p:extLst>
      <p:ext uri="{BB962C8B-B14F-4D97-AF65-F5344CB8AC3E}">
        <p14:creationId xmlns:p14="http://schemas.microsoft.com/office/powerpoint/2010/main" val="176079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3C50EA5-1C92-4348-8798-3CC0E2AAC170}" type="datetimeFigureOut">
              <a:rPr lang="en-US"/>
              <a:pPr>
                <a:defRPr/>
              </a:pPr>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FDDEFAD-FB41-4702-8EBC-6B27AE47BEE6}" type="slidenum">
              <a:rPr lang="en-US" altLang="en-US"/>
              <a:pPr/>
              <a:t>‹#›</a:t>
            </a:fld>
            <a:endParaRPr lang="en-US" altLang="en-US"/>
          </a:p>
        </p:txBody>
      </p:sp>
    </p:spTree>
    <p:extLst>
      <p:ext uri="{BB962C8B-B14F-4D97-AF65-F5344CB8AC3E}">
        <p14:creationId xmlns:p14="http://schemas.microsoft.com/office/powerpoint/2010/main" val="350423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9F8CE83-7F60-4049-A7EC-CC80CDF7B7D6}" type="datetimeFigureOut">
              <a:rPr lang="en-US"/>
              <a:pPr>
                <a:defRPr/>
              </a:pPr>
              <a:t>7/2/2020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ABB016E-4A5B-4F31-A0CA-B0E1825C80DA}" type="slidenum">
              <a:rPr lang="en-US" altLang="en-US"/>
              <a:pPr/>
              <a:t>‹#›</a:t>
            </a:fld>
            <a:endParaRPr lang="en-US" altLang="en-US"/>
          </a:p>
        </p:txBody>
      </p:sp>
    </p:spTree>
    <p:extLst>
      <p:ext uri="{BB962C8B-B14F-4D97-AF65-F5344CB8AC3E}">
        <p14:creationId xmlns:p14="http://schemas.microsoft.com/office/powerpoint/2010/main" val="170128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4C8A299-BCDA-42D9-8079-D64A85ECF777}" type="datetimeFigureOut">
              <a:rPr lang="en-US"/>
              <a:pPr>
                <a:defRPr/>
              </a:pPr>
              <a:t>7/2/2020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2E73065-95F7-4CBD-AFBA-9D4043C06199}" type="slidenum">
              <a:rPr lang="en-US" altLang="en-US"/>
              <a:pPr/>
              <a:t>‹#›</a:t>
            </a:fld>
            <a:endParaRPr lang="en-US" altLang="en-US"/>
          </a:p>
        </p:txBody>
      </p:sp>
    </p:spTree>
    <p:extLst>
      <p:ext uri="{BB962C8B-B14F-4D97-AF65-F5344CB8AC3E}">
        <p14:creationId xmlns:p14="http://schemas.microsoft.com/office/powerpoint/2010/main" val="8984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3BACBB5-2805-4FEA-852B-D3B215C65A8C}" type="datetimeFigureOut">
              <a:rPr lang="en-US"/>
              <a:pPr>
                <a:defRPr/>
              </a:pPr>
              <a:t>7/2/2020</a:t>
            </a:fld>
            <a:endParaRPr 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CD9339A8-01C7-4234-B369-CFC0BE8A68E1}" type="slidenum">
              <a:rPr lang="en-US" altLang="en-US"/>
              <a:pPr/>
              <a:t>‹#›</a:t>
            </a:fld>
            <a:endParaRPr lang="en-US" altLang="en-US"/>
          </a:p>
        </p:txBody>
      </p:sp>
    </p:spTree>
    <p:extLst>
      <p:ext uri="{BB962C8B-B14F-4D97-AF65-F5344CB8AC3E}">
        <p14:creationId xmlns:p14="http://schemas.microsoft.com/office/powerpoint/2010/main" val="172364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8C50C9B-8665-45B4-8F7D-14782F6D14F2}" type="datetimeFigureOut">
              <a:rPr lang="en-US"/>
              <a:pPr>
                <a:defRPr/>
              </a:pPr>
              <a:t>7/2/2020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EEC3E6DD-FCAE-4258-AF49-A52EC9786C05}" type="slidenum">
              <a:rPr lang="en-US" altLang="en-US"/>
              <a:pPr/>
              <a:t>‹#›</a:t>
            </a:fld>
            <a:endParaRPr lang="en-US" altLang="en-US"/>
          </a:p>
        </p:txBody>
      </p:sp>
    </p:spTree>
    <p:extLst>
      <p:ext uri="{BB962C8B-B14F-4D97-AF65-F5344CB8AC3E}">
        <p14:creationId xmlns:p14="http://schemas.microsoft.com/office/powerpoint/2010/main" val="421764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9F3D9D5-F88A-43A4-8CDD-65A5EAA3D357}" type="datetimeFigureOut">
              <a:rPr lang="en-US"/>
              <a:pPr>
                <a:defRPr/>
              </a:pPr>
              <a:t>7/2/2020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E1686D0-E61A-4D81-978D-7D5780E7248B}" type="slidenum">
              <a:rPr lang="en-US" altLang="en-US"/>
              <a:pPr/>
              <a:t>‹#›</a:t>
            </a:fld>
            <a:endParaRPr lang="en-US" altLang="en-US"/>
          </a:p>
        </p:txBody>
      </p:sp>
    </p:spTree>
    <p:extLst>
      <p:ext uri="{BB962C8B-B14F-4D97-AF65-F5344CB8AC3E}">
        <p14:creationId xmlns:p14="http://schemas.microsoft.com/office/powerpoint/2010/main" val="3619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B3EC1C-83F2-4882-B763-406D55E688A3}" type="datetimeFigureOut">
              <a:rPr lang="en-US"/>
              <a:pPr>
                <a:defRPr/>
              </a:pPr>
              <a:t>7/2/2020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060177-EB54-461E-95A5-9D12AB5B076F}" type="slidenum">
              <a:rPr lang="en-US" altLang="en-US"/>
              <a:pPr/>
              <a:t>‹#›</a:t>
            </a:fld>
            <a:endParaRPr lang="en-US" altLang="en-US"/>
          </a:p>
        </p:txBody>
      </p:sp>
    </p:spTree>
    <p:extLst>
      <p:ext uri="{BB962C8B-B14F-4D97-AF65-F5344CB8AC3E}">
        <p14:creationId xmlns:p14="http://schemas.microsoft.com/office/powerpoint/2010/main" val="1885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125" y="0"/>
            <a:ext cx="8830102" cy="87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150125" y="1346200"/>
            <a:ext cx="8830102"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1864D06F-482C-42CE-BC09-D002E08920ED}" type="datetimeFigureOut">
              <a:rPr lang="en-US"/>
              <a:pPr>
                <a:defRPr/>
              </a:pPr>
              <a:t>7/2/2020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49" y="6356350"/>
            <a:ext cx="252227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A601C9C-012A-4C30-9B73-46513D720D2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77" r:id="rId2"/>
    <p:sldLayoutId id="2147483678" r:id="rId3"/>
    <p:sldLayoutId id="2147483679" r:id="rId4"/>
    <p:sldLayoutId id="2147483680" r:id="rId5"/>
    <p:sldLayoutId id="2147483686" r:id="rId6"/>
    <p:sldLayoutId id="2147483687" r:id="rId7"/>
    <p:sldLayoutId id="2147483681" r:id="rId8"/>
    <p:sldLayoutId id="2147483682" r:id="rId9"/>
    <p:sldLayoutId id="2147483683" r:id="rId10"/>
    <p:sldLayoutId id="2147483684" r:id="rId11"/>
  </p:sldLayoutIdLst>
  <p:txStyles>
    <p:titleStyle>
      <a:lvl1pPr algn="ctr" defTabSz="685800" rtl="0" eaLnBrk="0" fontAlgn="base" hangingPunct="0">
        <a:lnSpc>
          <a:spcPct val="90000"/>
        </a:lnSpc>
        <a:spcBef>
          <a:spcPct val="0"/>
        </a:spcBef>
        <a:spcAft>
          <a:spcPct val="0"/>
        </a:spcAft>
        <a:defRPr sz="3600" b="1" kern="1200">
          <a:solidFill>
            <a:schemeClr val="bg1"/>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itchFamily="34" charset="0"/>
        </a:defRPr>
      </a:lvl5pPr>
      <a:lvl6pPr marL="457200" algn="l" defTabSz="685800" rtl="0" fontAlgn="base">
        <a:lnSpc>
          <a:spcPct val="90000"/>
        </a:lnSpc>
        <a:spcBef>
          <a:spcPct val="0"/>
        </a:spcBef>
        <a:spcAft>
          <a:spcPct val="0"/>
        </a:spcAft>
        <a:defRPr sz="3600" b="1">
          <a:solidFill>
            <a:schemeClr val="bg1"/>
          </a:solidFill>
          <a:latin typeface="Calibri Light" pitchFamily="34" charset="0"/>
        </a:defRPr>
      </a:lvl6pPr>
      <a:lvl7pPr marL="914400" algn="l" defTabSz="685800" rtl="0" fontAlgn="base">
        <a:lnSpc>
          <a:spcPct val="90000"/>
        </a:lnSpc>
        <a:spcBef>
          <a:spcPct val="0"/>
        </a:spcBef>
        <a:spcAft>
          <a:spcPct val="0"/>
        </a:spcAft>
        <a:defRPr sz="3600" b="1">
          <a:solidFill>
            <a:schemeClr val="bg1"/>
          </a:solidFill>
          <a:latin typeface="Calibri Light" pitchFamily="34" charset="0"/>
        </a:defRPr>
      </a:lvl7pPr>
      <a:lvl8pPr marL="1371600" algn="l" defTabSz="685800" rtl="0" fontAlgn="base">
        <a:lnSpc>
          <a:spcPct val="90000"/>
        </a:lnSpc>
        <a:spcBef>
          <a:spcPct val="0"/>
        </a:spcBef>
        <a:spcAft>
          <a:spcPct val="0"/>
        </a:spcAft>
        <a:defRPr sz="3600" b="1">
          <a:solidFill>
            <a:schemeClr val="bg1"/>
          </a:solidFill>
          <a:latin typeface="Calibri Light" pitchFamily="34" charset="0"/>
        </a:defRPr>
      </a:lvl8pPr>
      <a:lvl9pPr marL="1828800" algn="l" defTabSz="685800" rtl="0" fontAlgn="base">
        <a:lnSpc>
          <a:spcPct val="90000"/>
        </a:lnSpc>
        <a:spcBef>
          <a:spcPct val="0"/>
        </a:spcBef>
        <a:spcAft>
          <a:spcPct val="0"/>
        </a:spcAft>
        <a:defRPr sz="3600" b="1">
          <a:solidFill>
            <a:schemeClr val="bg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rgbClr val="404040"/>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rgbClr val="404040"/>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398" y="1407049"/>
            <a:ext cx="7373203" cy="544620"/>
          </a:xfrm>
        </p:spPr>
        <p:txBody>
          <a:bodyPr rtlCol="0">
            <a:noAutofit/>
          </a:bodyPr>
          <a:lstStyle/>
          <a:p>
            <a:pPr>
              <a:defRPr/>
            </a:pPr>
            <a:r>
              <a:rPr lang="en-US" sz="3600" smtClean="0">
                <a:solidFill>
                  <a:schemeClr val="accent2">
                    <a:lumMod val="50000"/>
                  </a:schemeClr>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ĐỒ ÁN TỐT NGHIỆP</a:t>
            </a:r>
            <a:endParaRPr lang="en-US" sz="360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396240" y="4413016"/>
            <a:ext cx="8453119" cy="1936840"/>
          </a:xfrm>
        </p:spPr>
        <p:txBody>
          <a:bodyPr rtlCol="0">
            <a:normAutofit fontScale="92500" lnSpcReduction="20000"/>
          </a:bodyPr>
          <a:lstStyle/>
          <a:p>
            <a:pPr algn="l"/>
            <a:r>
              <a:rPr lang="es-ES_tradnl" sz="2100" b="1">
                <a:latin typeface="Calibri (Body)"/>
              </a:rPr>
              <a:t>   </a:t>
            </a:r>
            <a:r>
              <a:rPr lang="es-ES_tradnl" sz="2100" b="1" smtClean="0">
                <a:latin typeface="Calibri (Body)"/>
              </a:rPr>
              <a:t>	</a:t>
            </a:r>
          </a:p>
          <a:p>
            <a:pPr algn="l"/>
            <a:r>
              <a:rPr lang="en-US" sz="2100" b="1" smtClean="0">
                <a:latin typeface="Calibri (Body)"/>
              </a:rPr>
              <a:t>SINH VIÊN				</a:t>
            </a:r>
            <a:r>
              <a:rPr lang="es-ES_tradnl" sz="2100" b="1" smtClean="0">
                <a:latin typeface="Calibri (Body)"/>
              </a:rPr>
              <a:t>:     </a:t>
            </a:r>
            <a:r>
              <a:rPr lang="es-ES_tradnl" sz="2100" b="1">
                <a:latin typeface="Calibri (Body)"/>
              </a:rPr>
              <a:t>	</a:t>
            </a:r>
            <a:r>
              <a:rPr lang="en-US" sz="2100" b="1">
                <a:latin typeface="Calibri (Body)"/>
              </a:rPr>
              <a:t>CAO THANH </a:t>
            </a:r>
            <a:r>
              <a:rPr lang="en-US" sz="2100" b="1" smtClean="0">
                <a:latin typeface="Calibri (Body)"/>
              </a:rPr>
              <a:t>TÙNG</a:t>
            </a:r>
          </a:p>
          <a:p>
            <a:pPr algn="l"/>
            <a:r>
              <a:rPr lang="en-US" sz="2100" b="1" smtClean="0">
                <a:latin typeface="Calibri (Body)"/>
              </a:rPr>
              <a:t>LỚP					: 	KSTN CÔNG NGHỆ THÔNG TIN K60</a:t>
            </a:r>
            <a:endParaRPr lang="es-ES_tradnl" sz="2100" b="1">
              <a:latin typeface="Calibri (Body)"/>
            </a:endParaRPr>
          </a:p>
          <a:p>
            <a:pPr algn="l"/>
            <a:r>
              <a:rPr lang="vi-VN" sz="2100" b="1" smtClean="0">
                <a:latin typeface="Calibri (Body)"/>
              </a:rPr>
              <a:t>GI</a:t>
            </a:r>
            <a:r>
              <a:rPr lang="en-US" sz="2100" b="1" smtClean="0">
                <a:latin typeface="Calibri (Body)"/>
              </a:rPr>
              <a:t>ẢNG</a:t>
            </a:r>
            <a:r>
              <a:rPr lang="vi-VN" sz="2100" b="1" smtClean="0">
                <a:latin typeface="Calibri (Body)"/>
              </a:rPr>
              <a:t> </a:t>
            </a:r>
            <a:r>
              <a:rPr lang="vi-VN" sz="2100" b="1">
                <a:latin typeface="Calibri (Body)"/>
              </a:rPr>
              <a:t>VIÊN HƯỚNG </a:t>
            </a:r>
            <a:r>
              <a:rPr lang="vi-VN" sz="2100" b="1" smtClean="0">
                <a:latin typeface="Calibri (Body)"/>
              </a:rPr>
              <a:t>DẪN</a:t>
            </a:r>
            <a:r>
              <a:rPr lang="en-US" sz="2100" b="1" smtClean="0">
                <a:latin typeface="Calibri (Body)"/>
              </a:rPr>
              <a:t>	</a:t>
            </a:r>
            <a:r>
              <a:rPr lang="es-ES_tradnl" sz="2100" b="1" smtClean="0">
                <a:latin typeface="Calibri (Body)"/>
              </a:rPr>
              <a:t>:	TS. PHẠM QUANG DŨNG</a:t>
            </a:r>
            <a:endParaRPr lang="es-ES_tradnl" sz="2100" b="1">
              <a:latin typeface="Calibri (Body)"/>
            </a:endParaRPr>
          </a:p>
          <a:p>
            <a:pPr algn="l"/>
            <a:endParaRPr lang="es-ES_tradnl" sz="2100" b="1">
              <a:latin typeface="Calibri (Body)"/>
            </a:endParaRPr>
          </a:p>
          <a:p>
            <a:pPr algn="l"/>
            <a:r>
              <a:rPr lang="es-ES_tradnl" sz="2100" b="1">
                <a:latin typeface="Calibri (Body)"/>
              </a:rPr>
              <a:t>     </a:t>
            </a:r>
            <a:r>
              <a:rPr lang="vi-VN" sz="2100" b="1">
                <a:latin typeface="Calibri (Body)"/>
              </a:rPr>
              <a:t>          </a:t>
            </a:r>
            <a:r>
              <a:rPr lang="en-US" sz="2100" b="1" smtClean="0">
                <a:latin typeface="Calibri (Body)"/>
              </a:rPr>
              <a:t>		</a:t>
            </a:r>
            <a:endParaRPr lang="es-ES_tradnl" sz="2100" b="1">
              <a:latin typeface="Calibri (Body)"/>
            </a:endParaRPr>
          </a:p>
          <a:p>
            <a:pPr algn="l"/>
            <a:endParaRPr lang="es-ES_tradnl" sz="1800">
              <a:latin typeface="Calibri (Body)"/>
            </a:endParaRPr>
          </a:p>
        </p:txBody>
      </p:sp>
      <p:sp>
        <p:nvSpPr>
          <p:cNvPr id="4" name="Title 1"/>
          <p:cNvSpPr txBox="1">
            <a:spLocks/>
          </p:cNvSpPr>
          <p:nvPr/>
        </p:nvSpPr>
        <p:spPr bwMode="auto">
          <a:xfrm>
            <a:off x="240145" y="2391354"/>
            <a:ext cx="8811491" cy="149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lvl1pPr marL="0" marR="0" indent="0" algn="ctr" defTabSz="685800" rtl="0" eaLnBrk="1" fontAlgn="auto" latinLnBrk="0" hangingPunct="1">
              <a:lnSpc>
                <a:spcPct val="90000"/>
              </a:lnSpc>
              <a:spcBef>
                <a:spcPct val="0"/>
              </a:spcBef>
              <a:spcAft>
                <a:spcPts val="0"/>
              </a:spcAft>
              <a:buClrTx/>
              <a:buSzTx/>
              <a:buFontTx/>
              <a:buNone/>
              <a:tabLst/>
              <a:defRPr sz="4400" b="1" kern="1200">
                <a:solidFill>
                  <a:schemeClr val="tx1">
                    <a:lumMod val="75000"/>
                    <a:lumOff val="25000"/>
                  </a:schemeClr>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itchFamily="34" charset="0"/>
              </a:defRPr>
            </a:lvl5pPr>
            <a:lvl6pPr marL="457200" algn="l" defTabSz="685800" rtl="0" fontAlgn="base">
              <a:lnSpc>
                <a:spcPct val="90000"/>
              </a:lnSpc>
              <a:spcBef>
                <a:spcPct val="0"/>
              </a:spcBef>
              <a:spcAft>
                <a:spcPct val="0"/>
              </a:spcAft>
              <a:defRPr sz="3600" b="1">
                <a:solidFill>
                  <a:schemeClr val="bg1"/>
                </a:solidFill>
                <a:latin typeface="Calibri Light" pitchFamily="34" charset="0"/>
              </a:defRPr>
            </a:lvl6pPr>
            <a:lvl7pPr marL="914400" algn="l" defTabSz="685800" rtl="0" fontAlgn="base">
              <a:lnSpc>
                <a:spcPct val="90000"/>
              </a:lnSpc>
              <a:spcBef>
                <a:spcPct val="0"/>
              </a:spcBef>
              <a:spcAft>
                <a:spcPct val="0"/>
              </a:spcAft>
              <a:defRPr sz="3600" b="1">
                <a:solidFill>
                  <a:schemeClr val="bg1"/>
                </a:solidFill>
                <a:latin typeface="Calibri Light" pitchFamily="34" charset="0"/>
              </a:defRPr>
            </a:lvl7pPr>
            <a:lvl8pPr marL="1371600" algn="l" defTabSz="685800" rtl="0" fontAlgn="base">
              <a:lnSpc>
                <a:spcPct val="90000"/>
              </a:lnSpc>
              <a:spcBef>
                <a:spcPct val="0"/>
              </a:spcBef>
              <a:spcAft>
                <a:spcPct val="0"/>
              </a:spcAft>
              <a:defRPr sz="3600" b="1">
                <a:solidFill>
                  <a:schemeClr val="bg1"/>
                </a:solidFill>
                <a:latin typeface="Calibri Light" pitchFamily="34" charset="0"/>
              </a:defRPr>
            </a:lvl8pPr>
            <a:lvl9pPr marL="1828800" algn="l" defTabSz="685800" rtl="0" fontAlgn="base">
              <a:lnSpc>
                <a:spcPct val="90000"/>
              </a:lnSpc>
              <a:spcBef>
                <a:spcPct val="0"/>
              </a:spcBef>
              <a:spcAft>
                <a:spcPct val="0"/>
              </a:spcAft>
              <a:defRPr sz="3600" b="1">
                <a:solidFill>
                  <a:schemeClr val="bg1"/>
                </a:solidFill>
                <a:latin typeface="Calibri Light" pitchFamily="34" charset="0"/>
              </a:defRPr>
            </a:lvl9pPr>
          </a:lstStyle>
          <a:p>
            <a:pPr>
              <a:defRPr/>
            </a:pPr>
            <a:endParaRPr lang="en-US" sz="1600" u="sng" smtClean="0">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r>
              <a:rPr lang="en-US" sz="1600" u="sng" smtClean="0">
                <a:solidFill>
                  <a:srgbClr val="540000"/>
                </a:solidFill>
                <a:latin typeface="Tahoma" panose="020B0604030504040204" pitchFamily="34" charset="0"/>
                <a:ea typeface="Tahoma" panose="020B0604030504040204" pitchFamily="34" charset="0"/>
                <a:cs typeface="Tahoma" panose="020B0604030504040204" pitchFamily="34" charset="0"/>
              </a:rPr>
              <a:t>ĐỀ TÀI</a:t>
            </a:r>
          </a:p>
          <a:p>
            <a:pPr>
              <a:defRPr/>
            </a:pPr>
            <a:endParaRPr lang="en-US" sz="16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endParaRPr lang="en-US" sz="16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r>
              <a:rPr lang="en-US" sz="2000" u="sng" smtClean="0">
                <a:solidFill>
                  <a:srgbClr val="540000"/>
                </a:solidFill>
                <a:latin typeface="Tahoma" panose="020B0604030504040204" pitchFamily="34" charset="0"/>
                <a:ea typeface="Tahoma" panose="020B0604030504040204" pitchFamily="34" charset="0"/>
                <a:cs typeface="Tahoma" panose="020B0604030504040204" pitchFamily="34" charset="0"/>
              </a:rPr>
              <a:t>Thiết kế và xây dựng phân hệ quản lý tuyến bán hàng trong hệ thống quản lý phân phối</a:t>
            </a:r>
            <a:endParaRPr lang="en-US" sz="20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lgn="l">
              <a:defRPr/>
            </a:pPr>
            <a:endParaRPr lang="en-US" sz="10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lnSpc>
                <a:spcPct val="110000"/>
              </a:lnSpc>
              <a:defRPr/>
            </a:pPr>
            <a:endParaRPr lang="en-US" sz="2350">
              <a:solidFill>
                <a:srgbClr val="54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bwMode="auto">
          <a:xfrm>
            <a:off x="1143000" y="6349856"/>
            <a:ext cx="6858000"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eaLnBrk="1" fontAlgn="auto" hangingPunct="1">
              <a:spcAft>
                <a:spcPts val="0"/>
              </a:spcAft>
              <a:defRPr/>
            </a:pPr>
            <a:r>
              <a:rPr lang="en-US" sz="1800" i="1" err="1">
                <a:latin typeface="Times New Roman" panose="02020603050405020304" pitchFamily="18" charset="0"/>
                <a:cs typeface="Times New Roman" panose="02020603050405020304" pitchFamily="18" charset="0"/>
              </a:rPr>
              <a:t>Hà</a:t>
            </a:r>
            <a:r>
              <a:rPr lang="en-US" sz="1800" i="1">
                <a:latin typeface="Times New Roman" panose="02020603050405020304" pitchFamily="18" charset="0"/>
                <a:cs typeface="Times New Roman" panose="02020603050405020304" pitchFamily="18" charset="0"/>
              </a:rPr>
              <a:t> Nội, </a:t>
            </a:r>
            <a:r>
              <a:rPr lang="en-US" sz="1800" i="1" err="1">
                <a:latin typeface="Times New Roman" panose="02020603050405020304" pitchFamily="18" charset="0"/>
                <a:cs typeface="Times New Roman" panose="02020603050405020304" pitchFamily="18" charset="0"/>
              </a:rPr>
              <a:t>Tháng</a:t>
            </a:r>
            <a:r>
              <a:rPr lang="en-US" sz="1800" i="1">
                <a:latin typeface="Times New Roman" panose="02020603050405020304" pitchFamily="18" charset="0"/>
                <a:cs typeface="Times New Roman" panose="02020603050405020304" pitchFamily="18" charset="0"/>
              </a:rPr>
              <a:t> </a:t>
            </a:r>
            <a:r>
              <a:rPr lang="en-US" sz="1800" i="1" smtClean="0">
                <a:latin typeface="Times New Roman" panose="02020603050405020304" pitchFamily="18" charset="0"/>
                <a:cs typeface="Times New Roman" panose="02020603050405020304" pitchFamily="18" charset="0"/>
              </a:rPr>
              <a:t>6/2020</a:t>
            </a:r>
            <a:endParaRPr lang="en-US" sz="1800" i="1">
              <a:latin typeface="Times New Roman" panose="02020603050405020304" pitchFamily="18" charset="0"/>
              <a:cs typeface="Times New Roman" panose="02020603050405020304" pitchFamily="18" charset="0"/>
            </a:endParaRPr>
          </a:p>
        </p:txBody>
      </p:sp>
      <p:sp>
        <p:nvSpPr>
          <p:cNvPr id="8" name="Subtitle 2"/>
          <p:cNvSpPr txBox="1">
            <a:spLocks/>
          </p:cNvSpPr>
          <p:nvPr/>
        </p:nvSpPr>
        <p:spPr bwMode="auto">
          <a:xfrm>
            <a:off x="5720575" y="471058"/>
            <a:ext cx="3245005" cy="49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en-US" sz="1600" b="1">
                <a:solidFill>
                  <a:srgbClr val="0070C0"/>
                </a:solidFill>
              </a:rPr>
              <a:t>VIỆN CÔNG NGHỆ THÔNG TIN VÀ TRUYỀN THÔNG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Cơ sở lý thuyết &amp; Công nghệ sử dụng</a:t>
            </a:r>
            <a:endParaRPr lang="en-US"/>
          </a:p>
        </p:txBody>
      </p:sp>
      <p:sp>
        <p:nvSpPr>
          <p:cNvPr id="3" name="Content Placeholder 2"/>
          <p:cNvSpPr>
            <a:spLocks noGrp="1"/>
          </p:cNvSpPr>
          <p:nvPr>
            <p:ph idx="1"/>
          </p:nvPr>
        </p:nvSpPr>
        <p:spPr/>
        <p:txBody>
          <a:bodyPr/>
          <a:lstStyle/>
          <a:p>
            <a:r>
              <a:rPr lang="en-US" smtClean="0"/>
              <a:t>Cơ sở lý thuyết</a:t>
            </a:r>
          </a:p>
          <a:p>
            <a:pPr lvl="1">
              <a:buFont typeface="Courier New" panose="02070309020205020404" pitchFamily="49" charset="0"/>
              <a:buChar char="o"/>
            </a:pPr>
            <a:r>
              <a:rPr lang="en-US" smtClean="0"/>
              <a:t>Kiểm soát quyền truy cập với Role-Based Access Control</a:t>
            </a:r>
          </a:p>
          <a:p>
            <a:pPr lvl="1">
              <a:buFont typeface="Courier New" panose="02070309020205020404" pitchFamily="49" charset="0"/>
              <a:buChar char="o"/>
            </a:pP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575" y="2551786"/>
            <a:ext cx="6130498" cy="3208933"/>
          </a:xfrm>
          <a:prstGeom prst="rect">
            <a:avLst/>
          </a:prstGeom>
        </p:spPr>
      </p:pic>
    </p:spTree>
    <p:extLst>
      <p:ext uri="{BB962C8B-B14F-4D97-AF65-F5344CB8AC3E}">
        <p14:creationId xmlns:p14="http://schemas.microsoft.com/office/powerpoint/2010/main" val="783520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Cơ sở lý thuyết &amp; Công nghệ sử dụng</a:t>
            </a:r>
            <a:endParaRPr lang="en-US"/>
          </a:p>
        </p:txBody>
      </p:sp>
      <p:sp>
        <p:nvSpPr>
          <p:cNvPr id="3" name="content"/>
          <p:cNvSpPr>
            <a:spLocks noGrp="1"/>
          </p:cNvSpPr>
          <p:nvPr>
            <p:ph idx="1"/>
          </p:nvPr>
        </p:nvSpPr>
        <p:spPr/>
        <p:txBody>
          <a:bodyPr/>
          <a:lstStyle/>
          <a:p>
            <a:r>
              <a:rPr lang="en-US" smtClean="0"/>
              <a:t>Cơ sở lý thuyết</a:t>
            </a:r>
          </a:p>
          <a:p>
            <a:pPr lvl="1">
              <a:buFont typeface="Courier New" panose="02070309020205020404" pitchFamily="49" charset="0"/>
              <a:buChar char="o"/>
            </a:pPr>
            <a:r>
              <a:rPr lang="en-US" smtClean="0"/>
              <a:t>Thuật toán phân cụm dữ liệu K-Means</a:t>
            </a:r>
          </a:p>
          <a:p>
            <a:pPr lvl="1">
              <a:buFont typeface="Courier New" panose="02070309020205020404" pitchFamily="49" charset="0"/>
              <a:buChar char="o"/>
            </a:pPr>
            <a:endParaRPr lang="en-US"/>
          </a:p>
          <a:p>
            <a:pPr lvl="1">
              <a:buFont typeface="Courier New" panose="02070309020205020404" pitchFamily="49" charset="0"/>
              <a:buChar char="o"/>
            </a:pPr>
            <a:endParaRPr lang="en-US"/>
          </a:p>
        </p:txBody>
      </p:sp>
      <p:pic>
        <p:nvPicPr>
          <p:cNvPr id="4" name="kmeans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5" name="kmeans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6" name="kmeans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7" name="kmeans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8" name="kmeans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9" name="kmeans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10" name="kmeans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spTree>
    <p:extLst>
      <p:ext uri="{BB962C8B-B14F-4D97-AF65-F5344CB8AC3E}">
        <p14:creationId xmlns:p14="http://schemas.microsoft.com/office/powerpoint/2010/main" val="398520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Cơ sở lý thuyết &amp; Công nghệ sử dụng</a:t>
            </a:r>
            <a:endParaRPr lang="en-US"/>
          </a:p>
        </p:txBody>
      </p:sp>
      <p:sp>
        <p:nvSpPr>
          <p:cNvPr id="3" name="Content Placeholder 2"/>
          <p:cNvSpPr>
            <a:spLocks noGrp="1"/>
          </p:cNvSpPr>
          <p:nvPr>
            <p:ph idx="1"/>
          </p:nvPr>
        </p:nvSpPr>
        <p:spPr/>
        <p:txBody>
          <a:bodyPr/>
          <a:lstStyle/>
          <a:p>
            <a:r>
              <a:rPr lang="en-US" smtClean="0"/>
              <a:t>Công nghệ sử dụng</a:t>
            </a:r>
          </a:p>
          <a:p>
            <a:pPr lvl="1">
              <a:buFont typeface="Courier New" panose="02070309020205020404" pitchFamily="49" charset="0"/>
              <a:buChar char="o"/>
            </a:pPr>
            <a:r>
              <a:rPr lang="en-US" smtClean="0"/>
              <a:t>Front-end: ReactJS, Redux, Redux-saga, Material-UI</a:t>
            </a:r>
          </a:p>
          <a:p>
            <a:pPr lvl="1">
              <a:buFont typeface="Courier New" panose="02070309020205020404" pitchFamily="49" charset="0"/>
              <a:buChar char="o"/>
            </a:pPr>
            <a:r>
              <a:rPr lang="en-US" smtClean="0"/>
              <a:t>Back-end: Go</a:t>
            </a:r>
          </a:p>
          <a:p>
            <a:pPr lvl="1">
              <a:buFont typeface="Courier New" panose="02070309020205020404" pitchFamily="49" charset="0"/>
              <a:buChar char="o"/>
            </a:pPr>
            <a:r>
              <a:rPr lang="en-US" smtClean="0"/>
              <a:t>Cơ sở dữ liệu và lưu trữ: PostgreSQL, Redis</a:t>
            </a:r>
          </a:p>
          <a:p>
            <a:pPr lvl="1">
              <a:buFont typeface="Courier New" panose="02070309020205020404" pitchFamily="49" charset="0"/>
              <a:buChar char="o"/>
            </a:pPr>
            <a:endParaRPr lang="en-US" smtClean="0"/>
          </a:p>
          <a:p>
            <a:pPr lvl="1">
              <a:buFont typeface="Courier New" panose="02070309020205020404" pitchFamily="49" charset="0"/>
              <a:buChar char="o"/>
            </a:pPr>
            <a:endParaRPr lang="en-US"/>
          </a:p>
        </p:txBody>
      </p:sp>
    </p:spTree>
    <p:extLst>
      <p:ext uri="{BB962C8B-B14F-4D97-AF65-F5344CB8AC3E}">
        <p14:creationId xmlns:p14="http://schemas.microsoft.com/office/powerpoint/2010/main" val="2123900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smtClean="0"/>
              <a:t>Nội dung trình bày</a:t>
            </a:r>
            <a:endParaRPr lang="en-US"/>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smtClean="0"/>
              <a:t>Một số khái niệm</a:t>
            </a:r>
          </a:p>
          <a:p>
            <a:pPr marL="457200" indent="-457200">
              <a:buFont typeface="+mj-lt"/>
              <a:buAutoNum type="arabicPeriod"/>
            </a:pPr>
            <a:r>
              <a:rPr lang="en-US" smtClean="0"/>
              <a:t>Đặt vấn đề</a:t>
            </a:r>
          </a:p>
          <a:p>
            <a:pPr marL="457200" indent="-457200">
              <a:buFont typeface="+mj-lt"/>
              <a:buAutoNum type="arabicPeriod"/>
            </a:pPr>
            <a:r>
              <a:rPr lang="en-US" smtClean="0"/>
              <a:t>Mục tiêu và phạm vi của đồ án</a:t>
            </a:r>
          </a:p>
          <a:p>
            <a:pPr marL="457200" indent="-457200">
              <a:buFont typeface="+mj-lt"/>
              <a:buAutoNum type="arabicPeriod"/>
            </a:pPr>
            <a:r>
              <a:rPr lang="en-US" smtClean="0"/>
              <a:t>Cơ sở lý thuyết và công nghệ sử dụng</a:t>
            </a:r>
          </a:p>
          <a:p>
            <a:pPr marL="457200" indent="-457200">
              <a:buFont typeface="+mj-lt"/>
              <a:buAutoNum type="arabicPeriod"/>
            </a:pPr>
            <a:r>
              <a:rPr lang="en-US" b="1" smtClean="0"/>
              <a:t>Thiết kế hệ thống </a:t>
            </a:r>
          </a:p>
          <a:p>
            <a:pPr marL="457200" indent="-457200">
              <a:buFont typeface="+mj-lt"/>
              <a:buAutoNum type="arabicPeriod"/>
            </a:pPr>
            <a:r>
              <a:rPr lang="en-US" smtClean="0"/>
              <a:t>Các đóng góp vào đề tài</a:t>
            </a:r>
          </a:p>
          <a:p>
            <a:pPr marL="457200" indent="-457200">
              <a:buFont typeface="+mj-lt"/>
              <a:buAutoNum type="arabicPeriod"/>
            </a:pPr>
            <a:r>
              <a:rPr lang="en-US" smtClean="0"/>
              <a:t>Kết luận</a:t>
            </a:r>
          </a:p>
        </p:txBody>
      </p:sp>
    </p:spTree>
    <p:extLst>
      <p:ext uri="{BB962C8B-B14F-4D97-AF65-F5344CB8AC3E}">
        <p14:creationId xmlns:p14="http://schemas.microsoft.com/office/powerpoint/2010/main" val="970178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Thiết kế hệ thống</a:t>
            </a:r>
            <a:endParaRPr lang="en-US"/>
          </a:p>
        </p:txBody>
      </p:sp>
      <p:sp>
        <p:nvSpPr>
          <p:cNvPr id="3" name="Content Placeholder 2"/>
          <p:cNvSpPr>
            <a:spLocks noGrp="1"/>
          </p:cNvSpPr>
          <p:nvPr>
            <p:ph idx="1"/>
          </p:nvPr>
        </p:nvSpPr>
        <p:spPr/>
        <p:txBody>
          <a:bodyPr/>
          <a:lstStyle/>
          <a:p>
            <a:r>
              <a:rPr lang="en-US" smtClean="0"/>
              <a:t>Usecase tổng quan toàn bộ hệ thống</a:t>
            </a:r>
          </a:p>
          <a:p>
            <a:pPr marL="0" indent="0">
              <a:buNone/>
            </a:pP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0708" y="1783289"/>
            <a:ext cx="6376232" cy="5074711"/>
          </a:xfrm>
          <a:prstGeom prst="rect">
            <a:avLst/>
          </a:prstGeom>
        </p:spPr>
      </p:pic>
    </p:spTree>
    <p:extLst>
      <p:ext uri="{BB962C8B-B14F-4D97-AF65-F5344CB8AC3E}">
        <p14:creationId xmlns:p14="http://schemas.microsoft.com/office/powerpoint/2010/main" val="3406184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Thiết kế hệ thống</a:t>
            </a:r>
            <a:endParaRPr lang="en-US"/>
          </a:p>
        </p:txBody>
      </p:sp>
      <p:sp>
        <p:nvSpPr>
          <p:cNvPr id="3" name="Content Placeholder 2"/>
          <p:cNvSpPr>
            <a:spLocks noGrp="1"/>
          </p:cNvSpPr>
          <p:nvPr>
            <p:ph idx="1"/>
          </p:nvPr>
        </p:nvSpPr>
        <p:spPr/>
        <p:txBody>
          <a:bodyPr/>
          <a:lstStyle/>
          <a:p>
            <a:r>
              <a:rPr lang="en-US" smtClean="0"/>
              <a:t>Usecase quản lý người dùng</a:t>
            </a:r>
          </a:p>
          <a:p>
            <a:endParaRPr lang="en-US"/>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011" y="1990522"/>
            <a:ext cx="6585626" cy="4481884"/>
          </a:xfrm>
          <a:prstGeom prst="rect">
            <a:avLst/>
          </a:prstGeom>
        </p:spPr>
      </p:pic>
    </p:spTree>
    <p:extLst>
      <p:ext uri="{BB962C8B-B14F-4D97-AF65-F5344CB8AC3E}">
        <p14:creationId xmlns:p14="http://schemas.microsoft.com/office/powerpoint/2010/main" val="1380261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Thiết kế hệ thống</a:t>
            </a:r>
            <a:endParaRPr lang="en-US"/>
          </a:p>
        </p:txBody>
      </p:sp>
      <p:sp>
        <p:nvSpPr>
          <p:cNvPr id="3" name="Content Placeholder 2"/>
          <p:cNvSpPr>
            <a:spLocks noGrp="1"/>
          </p:cNvSpPr>
          <p:nvPr>
            <p:ph idx="1"/>
          </p:nvPr>
        </p:nvSpPr>
        <p:spPr/>
        <p:txBody>
          <a:bodyPr/>
          <a:lstStyle/>
          <a:p>
            <a:r>
              <a:rPr lang="en-US" smtClean="0"/>
              <a:t>Usecase quản lý kho</a:t>
            </a:r>
          </a:p>
          <a:p>
            <a:endParaRPr lang="en-US"/>
          </a:p>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6011" y="2184119"/>
            <a:ext cx="6585626" cy="4094689"/>
          </a:xfrm>
          <a:prstGeom prst="rect">
            <a:avLst/>
          </a:prstGeom>
        </p:spPr>
      </p:pic>
    </p:spTree>
    <p:extLst>
      <p:ext uri="{BB962C8B-B14F-4D97-AF65-F5344CB8AC3E}">
        <p14:creationId xmlns:p14="http://schemas.microsoft.com/office/powerpoint/2010/main" val="1554874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Thiết kế hệ thống</a:t>
            </a:r>
            <a:endParaRPr lang="en-US"/>
          </a:p>
        </p:txBody>
      </p:sp>
      <p:sp>
        <p:nvSpPr>
          <p:cNvPr id="3" name="Content Placeholder 2"/>
          <p:cNvSpPr>
            <a:spLocks noGrp="1"/>
          </p:cNvSpPr>
          <p:nvPr>
            <p:ph idx="1"/>
          </p:nvPr>
        </p:nvSpPr>
        <p:spPr/>
        <p:txBody>
          <a:bodyPr/>
          <a:lstStyle/>
          <a:p>
            <a:r>
              <a:rPr lang="en-US" smtClean="0"/>
              <a:t>Usecase quản lý tuyến bán hàng</a:t>
            </a:r>
          </a:p>
          <a:p>
            <a:endParaRPr lang="en-US"/>
          </a:p>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651" y="1741251"/>
            <a:ext cx="4997229" cy="4922196"/>
          </a:xfrm>
          <a:prstGeom prst="rect">
            <a:avLst/>
          </a:prstGeom>
        </p:spPr>
      </p:pic>
    </p:spTree>
    <p:extLst>
      <p:ext uri="{BB962C8B-B14F-4D97-AF65-F5344CB8AC3E}">
        <p14:creationId xmlns:p14="http://schemas.microsoft.com/office/powerpoint/2010/main" val="1069361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smtClean="0"/>
              <a:t>Nội dung trình bày</a:t>
            </a:r>
            <a:endParaRPr lang="en-US"/>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smtClean="0"/>
              <a:t>Một số khái niệm</a:t>
            </a:r>
          </a:p>
          <a:p>
            <a:pPr marL="457200" indent="-457200">
              <a:buFont typeface="+mj-lt"/>
              <a:buAutoNum type="arabicPeriod"/>
            </a:pPr>
            <a:r>
              <a:rPr lang="en-US" smtClean="0"/>
              <a:t>Đặt vấn đề</a:t>
            </a:r>
          </a:p>
          <a:p>
            <a:pPr marL="457200" indent="-457200">
              <a:buFont typeface="+mj-lt"/>
              <a:buAutoNum type="arabicPeriod"/>
            </a:pPr>
            <a:r>
              <a:rPr lang="en-US" smtClean="0"/>
              <a:t>Mục tiêu và phạm vi của đồ án</a:t>
            </a:r>
          </a:p>
          <a:p>
            <a:pPr marL="457200" indent="-457200">
              <a:buFont typeface="+mj-lt"/>
              <a:buAutoNum type="arabicPeriod"/>
            </a:pPr>
            <a:r>
              <a:rPr lang="en-US" smtClean="0"/>
              <a:t>Cơ sở lý thuyết và công nghệ sử dụng</a:t>
            </a:r>
          </a:p>
          <a:p>
            <a:pPr marL="457200" indent="-457200">
              <a:buFont typeface="+mj-lt"/>
              <a:buAutoNum type="arabicPeriod"/>
            </a:pPr>
            <a:r>
              <a:rPr lang="en-US" smtClean="0"/>
              <a:t>Thiết kế hệ thống </a:t>
            </a:r>
          </a:p>
          <a:p>
            <a:pPr marL="457200" indent="-457200">
              <a:buFont typeface="+mj-lt"/>
              <a:buAutoNum type="arabicPeriod"/>
            </a:pPr>
            <a:r>
              <a:rPr lang="en-US" b="1" smtClean="0"/>
              <a:t>Các đóng góp vào đề tài</a:t>
            </a:r>
          </a:p>
          <a:p>
            <a:pPr marL="457200" indent="-457200">
              <a:buFont typeface="+mj-lt"/>
              <a:buAutoNum type="arabicPeriod"/>
            </a:pPr>
            <a:r>
              <a:rPr lang="en-US" smtClean="0"/>
              <a:t>Kết luận</a:t>
            </a:r>
          </a:p>
        </p:txBody>
      </p:sp>
    </p:spTree>
    <p:extLst>
      <p:ext uri="{BB962C8B-B14F-4D97-AF65-F5344CB8AC3E}">
        <p14:creationId xmlns:p14="http://schemas.microsoft.com/office/powerpoint/2010/main" val="2201457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Các đóng góp vào đề tài</a:t>
            </a:r>
            <a:endParaRPr lang="en-US"/>
          </a:p>
        </p:txBody>
      </p:sp>
      <p:sp>
        <p:nvSpPr>
          <p:cNvPr id="3" name="Content Placeholder 2"/>
          <p:cNvSpPr>
            <a:spLocks noGrp="1"/>
          </p:cNvSpPr>
          <p:nvPr>
            <p:ph idx="1"/>
          </p:nvPr>
        </p:nvSpPr>
        <p:spPr/>
        <p:txBody>
          <a:bodyPr/>
          <a:lstStyle/>
          <a:p>
            <a:r>
              <a:rPr lang="en-US" smtClean="0"/>
              <a:t>Chức năng phân quyền động</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63664226"/>
              </p:ext>
            </p:extLst>
          </p:nvPr>
        </p:nvGraphicFramePr>
        <p:xfrm>
          <a:off x="1540550" y="1871980"/>
          <a:ext cx="6543134" cy="3850640"/>
        </p:xfrm>
        <a:graphic>
          <a:graphicData uri="http://schemas.openxmlformats.org/drawingml/2006/table">
            <a:tbl>
              <a:tblPr firstRow="1" bandRow="1">
                <a:tableStyleId>{5C22544A-7EE6-4342-B048-85BDC9FD1C3A}</a:tableStyleId>
              </a:tblPr>
              <a:tblGrid>
                <a:gridCol w="3271567"/>
                <a:gridCol w="3271567"/>
              </a:tblGrid>
              <a:tr h="370840">
                <a:tc>
                  <a:txBody>
                    <a:bodyPr/>
                    <a:lstStyle/>
                    <a:p>
                      <a:r>
                        <a:rPr lang="en-US" sz="1300" b="0" i="0">
                          <a:solidFill>
                            <a:srgbClr val="000000"/>
                          </a:solidFill>
                          <a:effectLst/>
                          <a:latin typeface="TimesNewRomanPSMT"/>
                        </a:rPr>
                        <a:t>security_group </a:t>
                      </a:r>
                      <a:endParaRPr lang="en-US">
                        <a:effectLst/>
                      </a:endParaRPr>
                    </a:p>
                  </a:txBody>
                  <a:tcPr anchor="ctr"/>
                </a:tc>
                <a:tc>
                  <a:txBody>
                    <a:bodyPr/>
                    <a:lstStyle/>
                    <a:p>
                      <a:r>
                        <a:rPr lang="en-US" sz="1300" b="0" i="0">
                          <a:solidFill>
                            <a:srgbClr val="000000"/>
                          </a:solidFill>
                          <a:effectLst/>
                          <a:latin typeface="TimesNewRomanPSMT"/>
                        </a:rPr>
                        <a:t>security_permission</a:t>
                      </a:r>
                      <a:endParaRPr lang="en-US">
                        <a:effectLst/>
                      </a:endParaRPr>
                    </a:p>
                  </a:txBody>
                  <a:tcPr anchor="ctr"/>
                </a:tc>
              </a:tr>
              <a:tr h="370840">
                <a:tc>
                  <a:txBody>
                    <a:bodyPr/>
                    <a:lstStyle/>
                    <a:p>
                      <a:r>
                        <a:rPr lang="en-US" sz="1300" b="0" i="0">
                          <a:solidFill>
                            <a:srgbClr val="000000"/>
                          </a:solidFill>
                          <a:effectLst/>
                          <a:latin typeface="TimesNewRomanPSMT"/>
                        </a:rPr>
                        <a:t>ADMIN </a:t>
                      </a:r>
                      <a:endParaRPr lang="en-US">
                        <a:effectLst/>
                      </a:endParaRPr>
                    </a:p>
                  </a:txBody>
                  <a:tcPr anchor="ctr"/>
                </a:tc>
                <a:tc>
                  <a:txBody>
                    <a:bodyPr/>
                    <a:lstStyle/>
                    <a:p>
                      <a:r>
                        <a:rPr lang="en-US" sz="1300" b="0" i="0">
                          <a:solidFill>
                            <a:srgbClr val="000000"/>
                          </a:solidFill>
                          <a:effectLst/>
                          <a:latin typeface="TimesNewRomanPSMT"/>
                        </a:rPr>
                        <a:t>VIEW_EDIT_PARTY,</a:t>
                      </a:r>
                      <a:br>
                        <a:rPr lang="en-US" sz="1300" b="0" i="0">
                          <a:solidFill>
                            <a:srgbClr val="000000"/>
                          </a:solidFill>
                          <a:effectLst/>
                          <a:latin typeface="TimesNewRomanPSMT"/>
                        </a:rPr>
                      </a:br>
                      <a:r>
                        <a:rPr lang="en-US" sz="1300" b="0" i="0">
                          <a:solidFill>
                            <a:srgbClr val="000000"/>
                          </a:solidFill>
                          <a:effectLst/>
                          <a:latin typeface="TimesNewRomanPSMT"/>
                        </a:rPr>
                        <a:t>VIEW_EDIT_USER_LOGIN,</a:t>
                      </a:r>
                      <a:br>
                        <a:rPr lang="en-US" sz="1300" b="0" i="0">
                          <a:solidFill>
                            <a:srgbClr val="000000"/>
                          </a:solidFill>
                          <a:effectLst/>
                          <a:latin typeface="TimesNewRomanPSMT"/>
                        </a:rPr>
                      </a:br>
                      <a:r>
                        <a:rPr lang="en-US" sz="1300" b="0" i="0">
                          <a:solidFill>
                            <a:srgbClr val="000000"/>
                          </a:solidFill>
                          <a:effectLst/>
                          <a:latin typeface="TimesNewRomanPSMT"/>
                        </a:rPr>
                        <a:t>VIEW_EDIT_SECURITY_GROUP,</a:t>
                      </a:r>
                      <a:br>
                        <a:rPr lang="en-US" sz="1300" b="0" i="0">
                          <a:solidFill>
                            <a:srgbClr val="000000"/>
                          </a:solidFill>
                          <a:effectLst/>
                          <a:latin typeface="TimesNewRomanPSMT"/>
                        </a:rPr>
                      </a:br>
                      <a:r>
                        <a:rPr lang="en-US" sz="1300" b="0" i="0">
                          <a:solidFill>
                            <a:srgbClr val="000000"/>
                          </a:solidFill>
                          <a:effectLst/>
                          <a:latin typeface="TimesNewRomanPSMT"/>
                        </a:rPr>
                        <a:t>VIEW_EDIT_SECURITY_PERMISSION</a:t>
                      </a:r>
                      <a:endParaRPr lang="en-US">
                        <a:effectLst/>
                      </a:endParaRPr>
                    </a:p>
                  </a:txBody>
                  <a:tcPr anchor="ctr"/>
                </a:tc>
              </a:tr>
              <a:tr h="370840">
                <a:tc>
                  <a:txBody>
                    <a:bodyPr/>
                    <a:lstStyle/>
                    <a:p>
                      <a:r>
                        <a:rPr lang="en-US" sz="1300" b="0" i="0">
                          <a:solidFill>
                            <a:srgbClr val="000000"/>
                          </a:solidFill>
                          <a:effectLst/>
                          <a:latin typeface="TimesNewRomanPSMT"/>
                        </a:rPr>
                        <a:t>PRODUCT_MANAGER </a:t>
                      </a:r>
                      <a:endParaRPr lang="en-US">
                        <a:effectLst/>
                      </a:endParaRPr>
                    </a:p>
                  </a:txBody>
                  <a:tcPr anchor="ctr"/>
                </a:tc>
                <a:tc>
                  <a:txBody>
                    <a:bodyPr/>
                    <a:lstStyle/>
                    <a:p>
                      <a:r>
                        <a:rPr lang="en-US" sz="1300" b="0" i="0">
                          <a:solidFill>
                            <a:srgbClr val="000000"/>
                          </a:solidFill>
                          <a:effectLst/>
                          <a:latin typeface="TimesNewRomanPSMT"/>
                        </a:rPr>
                        <a:t>VIEW_EDIT_PRODUCT</a:t>
                      </a:r>
                      <a:endParaRPr lang="en-US">
                        <a:effectLst/>
                      </a:endParaRPr>
                    </a:p>
                  </a:txBody>
                  <a:tcPr anchor="ctr"/>
                </a:tc>
              </a:tr>
              <a:tr h="370840">
                <a:tc>
                  <a:txBody>
                    <a:bodyPr/>
                    <a:lstStyle/>
                    <a:p>
                      <a:r>
                        <a:rPr lang="en-US" sz="1300" b="0" i="0">
                          <a:solidFill>
                            <a:srgbClr val="000000"/>
                          </a:solidFill>
                          <a:effectLst/>
                          <a:latin typeface="TimesNewRomanPSMT"/>
                        </a:rPr>
                        <a:t>SALES_MANAGER </a:t>
                      </a:r>
                      <a:endParaRPr lang="en-US">
                        <a:effectLst/>
                      </a:endParaRPr>
                    </a:p>
                  </a:txBody>
                  <a:tcPr anchor="ctr"/>
                </a:tc>
                <a:tc>
                  <a:txBody>
                    <a:bodyPr/>
                    <a:lstStyle/>
                    <a:p>
                      <a:r>
                        <a:rPr lang="en-US" sz="1300" b="0" i="0">
                          <a:solidFill>
                            <a:srgbClr val="000000"/>
                          </a:solidFill>
                          <a:effectLst/>
                          <a:latin typeface="TimesNewRomanPSMT"/>
                        </a:rPr>
                        <a:t>VIEW_EDIT_ORDER</a:t>
                      </a:r>
                      <a:endParaRPr lang="en-US">
                        <a:effectLst/>
                      </a:endParaRPr>
                    </a:p>
                  </a:txBody>
                  <a:tcPr anchor="ctr"/>
                </a:tc>
              </a:tr>
              <a:tr h="370840">
                <a:tc>
                  <a:txBody>
                    <a:bodyPr/>
                    <a:lstStyle/>
                    <a:p>
                      <a:r>
                        <a:rPr lang="en-US" sz="1300" b="0" i="0">
                          <a:solidFill>
                            <a:srgbClr val="000000"/>
                          </a:solidFill>
                          <a:effectLst/>
                          <a:latin typeface="TimesNewRomanPSMT"/>
                        </a:rPr>
                        <a:t>FACILITY_MANAGER </a:t>
                      </a:r>
                      <a:endParaRPr lang="en-US">
                        <a:effectLst/>
                      </a:endParaRPr>
                    </a:p>
                  </a:txBody>
                  <a:tcPr anchor="ctr"/>
                </a:tc>
                <a:tc>
                  <a:txBody>
                    <a:bodyPr/>
                    <a:lstStyle/>
                    <a:p>
                      <a:r>
                        <a:rPr lang="en-US" sz="1300" b="0" i="0">
                          <a:solidFill>
                            <a:srgbClr val="000000"/>
                          </a:solidFill>
                          <a:effectLst/>
                          <a:latin typeface="TimesNewRomanPSMT"/>
                        </a:rPr>
                        <a:t>VIEW_EDIT_FACILITY</a:t>
                      </a:r>
                      <a:endParaRPr lang="en-US">
                        <a:effectLst/>
                      </a:endParaRPr>
                    </a:p>
                  </a:txBody>
                  <a:tcPr anchor="ctr"/>
                </a:tc>
              </a:tr>
              <a:tr h="370840">
                <a:tc>
                  <a:txBody>
                    <a:bodyPr/>
                    <a:lstStyle/>
                    <a:p>
                      <a:r>
                        <a:rPr lang="en-US" sz="1300" b="0" i="0">
                          <a:solidFill>
                            <a:srgbClr val="000000"/>
                          </a:solidFill>
                          <a:effectLst/>
                          <a:latin typeface="TimesNewRomanPSMT"/>
                        </a:rPr>
                        <a:t>INVENTORY_MANAGER </a:t>
                      </a:r>
                      <a:endParaRPr lang="en-US">
                        <a:effectLst/>
                      </a:endParaRPr>
                    </a:p>
                  </a:txBody>
                  <a:tcPr anchor="ctr"/>
                </a:tc>
                <a:tc>
                  <a:txBody>
                    <a:bodyPr/>
                    <a:lstStyle/>
                    <a:p>
                      <a:r>
                        <a:rPr lang="en-US" sz="1300" b="0" i="0">
                          <a:solidFill>
                            <a:srgbClr val="000000"/>
                          </a:solidFill>
                          <a:effectLst/>
                          <a:latin typeface="TimesNewRomanPSMT"/>
                        </a:rPr>
                        <a:t>IMPORT</a:t>
                      </a:r>
                      <a:endParaRPr lang="en-US">
                        <a:effectLst/>
                      </a:endParaRPr>
                    </a:p>
                  </a:txBody>
                  <a:tcPr anchor="ctr"/>
                </a:tc>
              </a:tr>
              <a:tr h="370840">
                <a:tc>
                  <a:txBody>
                    <a:bodyPr/>
                    <a:lstStyle/>
                    <a:p>
                      <a:r>
                        <a:rPr lang="en-US" sz="1300" b="0" i="0">
                          <a:solidFill>
                            <a:srgbClr val="000000"/>
                          </a:solidFill>
                          <a:effectLst/>
                          <a:latin typeface="TimesNewRomanPSMT"/>
                        </a:rPr>
                        <a:t>EXPORT_MANAGER </a:t>
                      </a:r>
                      <a:endParaRPr lang="en-US">
                        <a:effectLst/>
                      </a:endParaRPr>
                    </a:p>
                  </a:txBody>
                  <a:tcPr anchor="ctr"/>
                </a:tc>
                <a:tc>
                  <a:txBody>
                    <a:bodyPr/>
                    <a:lstStyle/>
                    <a:p>
                      <a:r>
                        <a:rPr lang="en-US" sz="1300" b="0" i="0">
                          <a:solidFill>
                            <a:srgbClr val="000000"/>
                          </a:solidFill>
                          <a:effectLst/>
                          <a:latin typeface="TimesNewRomanPSMT"/>
                        </a:rPr>
                        <a:t>EXPORT</a:t>
                      </a:r>
                      <a:endParaRPr lang="en-US">
                        <a:effectLst/>
                      </a:endParaRPr>
                    </a:p>
                  </a:txBody>
                  <a:tcPr anchor="ctr"/>
                </a:tc>
              </a:tr>
              <a:tr h="370840">
                <a:tc>
                  <a:txBody>
                    <a:bodyPr/>
                    <a:lstStyle/>
                    <a:p>
                      <a:r>
                        <a:rPr lang="en-US" sz="1300" b="0" i="0">
                          <a:solidFill>
                            <a:srgbClr val="000000"/>
                          </a:solidFill>
                          <a:effectLst/>
                          <a:latin typeface="TimesNewRomanPSMT"/>
                        </a:rPr>
                        <a:t>SALESMAN_MANAGER </a:t>
                      </a:r>
                      <a:endParaRPr lang="en-US">
                        <a:effectLst/>
                      </a:endParaRPr>
                    </a:p>
                  </a:txBody>
                  <a:tcPr anchor="ctr"/>
                </a:tc>
                <a:tc>
                  <a:txBody>
                    <a:bodyPr/>
                    <a:lstStyle/>
                    <a:p>
                      <a:r>
                        <a:rPr lang="en-US" sz="1300" b="0" i="0">
                          <a:solidFill>
                            <a:srgbClr val="000000"/>
                          </a:solidFill>
                          <a:effectLst/>
                          <a:latin typeface="TimesNewRomanPSMT"/>
                        </a:rPr>
                        <a:t>VIEW_EDIT_SALESMAN</a:t>
                      </a:r>
                      <a:endParaRPr lang="en-US">
                        <a:effectLst/>
                      </a:endParaRPr>
                    </a:p>
                  </a:txBody>
                  <a:tcPr anchor="ctr"/>
                </a:tc>
              </a:tr>
              <a:tr h="370840">
                <a:tc>
                  <a:txBody>
                    <a:bodyPr/>
                    <a:lstStyle/>
                    <a:p>
                      <a:r>
                        <a:rPr lang="en-US" sz="1300" b="0" i="0">
                          <a:solidFill>
                            <a:srgbClr val="000000"/>
                          </a:solidFill>
                          <a:effectLst/>
                          <a:latin typeface="TimesNewRomanPSMT"/>
                        </a:rPr>
                        <a:t>SALESMAN </a:t>
                      </a:r>
                      <a:endParaRPr lang="en-US">
                        <a:effectLst/>
                      </a:endParaRPr>
                    </a:p>
                  </a:txBody>
                  <a:tcPr anchor="ctr"/>
                </a:tc>
                <a:tc>
                  <a:txBody>
                    <a:bodyPr/>
                    <a:lstStyle/>
                    <a:p>
                      <a:r>
                        <a:rPr lang="en-US" sz="1300" b="0" i="0">
                          <a:solidFill>
                            <a:srgbClr val="000000"/>
                          </a:solidFill>
                          <a:effectLst/>
                          <a:latin typeface="TimesNewRomanPSMT"/>
                        </a:rPr>
                        <a:t>SALESMAN_CHECKIN</a:t>
                      </a:r>
                      <a:endParaRPr lang="en-US">
                        <a:effectLst/>
                      </a:endParaRPr>
                    </a:p>
                  </a:txBody>
                  <a:tcPr anchor="ctr"/>
                </a:tc>
              </a:tr>
            </a:tbl>
          </a:graphicData>
        </a:graphic>
      </p:graphicFrame>
    </p:spTree>
    <p:extLst>
      <p:ext uri="{BB962C8B-B14F-4D97-AF65-F5344CB8AC3E}">
        <p14:creationId xmlns:p14="http://schemas.microsoft.com/office/powerpoint/2010/main" val="2563463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smtClean="0"/>
              <a:t>Nội dung trình bày</a:t>
            </a:r>
            <a:endParaRPr lang="en-US"/>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smtClean="0"/>
              <a:t>Một số khái niệm</a:t>
            </a:r>
          </a:p>
          <a:p>
            <a:pPr marL="457200" indent="-457200">
              <a:buFont typeface="+mj-lt"/>
              <a:buAutoNum type="arabicPeriod"/>
            </a:pPr>
            <a:r>
              <a:rPr lang="en-US" smtClean="0"/>
              <a:t>Đặt vấn đề</a:t>
            </a:r>
          </a:p>
          <a:p>
            <a:pPr marL="457200" indent="-457200">
              <a:buFont typeface="+mj-lt"/>
              <a:buAutoNum type="arabicPeriod"/>
            </a:pPr>
            <a:r>
              <a:rPr lang="en-US" smtClean="0"/>
              <a:t>Mục tiêu và phạm vi của đồ án</a:t>
            </a:r>
          </a:p>
          <a:p>
            <a:pPr marL="457200" indent="-457200">
              <a:buFont typeface="+mj-lt"/>
              <a:buAutoNum type="arabicPeriod"/>
            </a:pPr>
            <a:r>
              <a:rPr lang="en-US" smtClean="0"/>
              <a:t>Cơ sở lý thuyết và công nghệ sử dụng</a:t>
            </a:r>
          </a:p>
          <a:p>
            <a:pPr marL="457200" indent="-457200">
              <a:buFont typeface="+mj-lt"/>
              <a:buAutoNum type="arabicPeriod"/>
            </a:pPr>
            <a:r>
              <a:rPr lang="en-US" smtClean="0"/>
              <a:t>Thiết kế hệ thống </a:t>
            </a:r>
          </a:p>
          <a:p>
            <a:pPr marL="457200" indent="-457200">
              <a:buFont typeface="+mj-lt"/>
              <a:buAutoNum type="arabicPeriod"/>
            </a:pPr>
            <a:r>
              <a:rPr lang="en-US" smtClean="0"/>
              <a:t>Các đóng góp vào đề tài</a:t>
            </a:r>
          </a:p>
          <a:p>
            <a:pPr marL="457200" indent="-457200">
              <a:buFont typeface="+mj-lt"/>
              <a:buAutoNum type="arabicPeriod"/>
            </a:pPr>
            <a:r>
              <a:rPr lang="en-US" smtClean="0"/>
              <a:t>Kết luận</a:t>
            </a:r>
          </a:p>
        </p:txBody>
      </p:sp>
    </p:spTree>
    <p:extLst>
      <p:ext uri="{BB962C8B-B14F-4D97-AF65-F5344CB8AC3E}">
        <p14:creationId xmlns:p14="http://schemas.microsoft.com/office/powerpoint/2010/main" val="696982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Các </a:t>
            </a:r>
            <a:r>
              <a:rPr lang="en-US"/>
              <a:t>đóng góp vào đề tài</a:t>
            </a:r>
          </a:p>
        </p:txBody>
      </p:sp>
      <p:sp>
        <p:nvSpPr>
          <p:cNvPr id="3" name="Content Placeholder 2"/>
          <p:cNvSpPr>
            <a:spLocks noGrp="1"/>
          </p:cNvSpPr>
          <p:nvPr>
            <p:ph idx="1"/>
          </p:nvPr>
        </p:nvSpPr>
        <p:spPr/>
        <p:txBody>
          <a:bodyPr/>
          <a:lstStyle/>
          <a:p>
            <a:r>
              <a:rPr lang="en-US" smtClean="0"/>
              <a:t>Chức năng phân cụm cửa hàng</a:t>
            </a:r>
          </a:p>
          <a:p>
            <a:pPr lvl="1"/>
            <a:r>
              <a:rPr lang="en-US" smtClean="0"/>
              <a:t>Mục đích: đưa ra gợi ý về cụm các cửa hàng gần nhau, người quản lý tuyến bán hàng sẽ dựa vào đó chọn ra các cửa hàng phù hợp cho tuyến.</a:t>
            </a:r>
          </a:p>
          <a:p>
            <a:pPr lvl="1"/>
            <a:r>
              <a:rPr lang="en-US" smtClean="0"/>
              <a:t>Thực hiện: sử dụng thuật toán phân cụm K-Means, khoảng cách Haversine</a:t>
            </a:r>
          </a:p>
          <a:p>
            <a:pPr lvl="2"/>
            <a:r>
              <a:rPr lang="en-US" smtClean="0"/>
              <a:t>Đầu vào: N cửa </a:t>
            </a:r>
            <a:r>
              <a:rPr lang="en-US"/>
              <a:t>hàng </a:t>
            </a:r>
            <a:r>
              <a:rPr lang="en-US" smtClean="0"/>
              <a:t>bán lẻ, K cụm</a:t>
            </a:r>
          </a:p>
          <a:p>
            <a:pPr lvl="2"/>
            <a:r>
              <a:rPr lang="en-US" smtClean="0"/>
              <a:t>Đầu ra: K cụm các cửa </a:t>
            </a:r>
            <a:r>
              <a:rPr lang="en-US"/>
              <a:t>hàng </a:t>
            </a:r>
            <a:r>
              <a:rPr lang="en-US" smtClean="0"/>
              <a:t>gần nhau</a:t>
            </a:r>
          </a:p>
          <a:p>
            <a:endParaRPr lang="en-US"/>
          </a:p>
        </p:txBody>
      </p:sp>
    </p:spTree>
    <p:extLst>
      <p:ext uri="{BB962C8B-B14F-4D97-AF65-F5344CB8AC3E}">
        <p14:creationId xmlns:p14="http://schemas.microsoft.com/office/powerpoint/2010/main" val="223042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Các </a:t>
            </a:r>
            <a:r>
              <a:rPr lang="en-US"/>
              <a:t>đóng góp vào đề tài</a:t>
            </a:r>
          </a:p>
        </p:txBody>
      </p:sp>
      <p:sp>
        <p:nvSpPr>
          <p:cNvPr id="3" name="Content Placeholder 2"/>
          <p:cNvSpPr>
            <a:spLocks noGrp="1"/>
          </p:cNvSpPr>
          <p:nvPr>
            <p:ph idx="1"/>
          </p:nvPr>
        </p:nvSpPr>
        <p:spPr/>
        <p:txBody>
          <a:bodyPr/>
          <a:lstStyle/>
          <a:p>
            <a:r>
              <a:rPr lang="en-US" smtClean="0"/>
              <a:t>Chức năng theo dõi tuyến bán hàng</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239" y="1756402"/>
            <a:ext cx="6271590" cy="4592522"/>
          </a:xfrm>
          <a:prstGeom prst="rect">
            <a:avLst/>
          </a:prstGeom>
        </p:spPr>
      </p:pic>
    </p:spTree>
    <p:extLst>
      <p:ext uri="{BB962C8B-B14F-4D97-AF65-F5344CB8AC3E}">
        <p14:creationId xmlns:p14="http://schemas.microsoft.com/office/powerpoint/2010/main" val="2488241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smtClean="0"/>
              <a:t>Nội dung trình bày</a:t>
            </a:r>
            <a:endParaRPr lang="en-US"/>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smtClean="0"/>
              <a:t>Một số khái niệm</a:t>
            </a:r>
          </a:p>
          <a:p>
            <a:pPr marL="457200" indent="-457200">
              <a:buFont typeface="+mj-lt"/>
              <a:buAutoNum type="arabicPeriod"/>
            </a:pPr>
            <a:r>
              <a:rPr lang="en-US" smtClean="0"/>
              <a:t>Đặt vấn đề</a:t>
            </a:r>
          </a:p>
          <a:p>
            <a:pPr marL="457200" indent="-457200">
              <a:buFont typeface="+mj-lt"/>
              <a:buAutoNum type="arabicPeriod"/>
            </a:pPr>
            <a:r>
              <a:rPr lang="en-US" smtClean="0"/>
              <a:t>Mục tiêu và phạm vi của đồ án</a:t>
            </a:r>
          </a:p>
          <a:p>
            <a:pPr marL="457200" indent="-457200">
              <a:buFont typeface="+mj-lt"/>
              <a:buAutoNum type="arabicPeriod"/>
            </a:pPr>
            <a:r>
              <a:rPr lang="en-US" smtClean="0"/>
              <a:t>Cơ sở lý thuyết và công nghệ sử dụng</a:t>
            </a:r>
          </a:p>
          <a:p>
            <a:pPr marL="457200" indent="-457200">
              <a:buFont typeface="+mj-lt"/>
              <a:buAutoNum type="arabicPeriod"/>
            </a:pPr>
            <a:r>
              <a:rPr lang="en-US" smtClean="0"/>
              <a:t>Thiết kế hệ thống </a:t>
            </a:r>
          </a:p>
          <a:p>
            <a:pPr marL="457200" indent="-457200">
              <a:buFont typeface="+mj-lt"/>
              <a:buAutoNum type="arabicPeriod"/>
            </a:pPr>
            <a:r>
              <a:rPr lang="en-US" smtClean="0"/>
              <a:t>Các đóng góp vào đề tài</a:t>
            </a:r>
          </a:p>
          <a:p>
            <a:pPr marL="457200" indent="-457200">
              <a:buFont typeface="+mj-lt"/>
              <a:buAutoNum type="arabicPeriod"/>
            </a:pPr>
            <a:r>
              <a:rPr lang="en-US" b="1" smtClean="0"/>
              <a:t>Kết luận</a:t>
            </a:r>
          </a:p>
        </p:txBody>
      </p:sp>
    </p:spTree>
    <p:extLst>
      <p:ext uri="{BB962C8B-B14F-4D97-AF65-F5344CB8AC3E}">
        <p14:creationId xmlns:p14="http://schemas.microsoft.com/office/powerpoint/2010/main" val="674134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 Kết luận</a:t>
            </a:r>
            <a:endParaRPr lang="en-US"/>
          </a:p>
        </p:txBody>
      </p:sp>
      <p:sp>
        <p:nvSpPr>
          <p:cNvPr id="3" name="Content Placeholder 2"/>
          <p:cNvSpPr>
            <a:spLocks noGrp="1"/>
          </p:cNvSpPr>
          <p:nvPr>
            <p:ph idx="1"/>
          </p:nvPr>
        </p:nvSpPr>
        <p:spPr/>
        <p:txBody>
          <a:bodyPr/>
          <a:lstStyle/>
          <a:p>
            <a:r>
              <a:rPr lang="en-US" smtClean="0"/>
              <a:t>Kết quả của đồ </a:t>
            </a:r>
            <a:r>
              <a:rPr lang="en-US" smtClean="0"/>
              <a:t>án:</a:t>
            </a:r>
            <a:endParaRPr lang="en-US" smtClean="0"/>
          </a:p>
          <a:p>
            <a:pPr lvl="1"/>
            <a:r>
              <a:rPr lang="en-US" smtClean="0"/>
              <a:t> Phân hệ quản lý tuyến bán </a:t>
            </a:r>
            <a:r>
              <a:rPr lang="en-US"/>
              <a:t>hàng </a:t>
            </a:r>
            <a:r>
              <a:rPr lang="en-US" smtClean="0"/>
              <a:t>trong hệ thống quản lý phân phối với 58 usecase</a:t>
            </a:r>
          </a:p>
          <a:p>
            <a:pPr lvl="1"/>
            <a:r>
              <a:rPr lang="en-US" smtClean="0"/>
              <a:t>Áp dụng các công nghệ web mới nhất: ReactJS / Redux, Go, Redis</a:t>
            </a:r>
          </a:p>
          <a:p>
            <a:pPr lvl="1"/>
            <a:r>
              <a:rPr lang="en-US" smtClean="0"/>
              <a:t>Giao diện theo chuẩn Single Page Application, thiết kế Material Design</a:t>
            </a:r>
          </a:p>
          <a:p>
            <a:pPr lvl="1"/>
            <a:r>
              <a:rPr lang="en-US" smtClean="0"/>
              <a:t>Tính năng hỗ trợ gợi ý trong xây dựng tuyến bán </a:t>
            </a:r>
            <a:r>
              <a:rPr lang="en-US"/>
              <a:t>hàng </a:t>
            </a:r>
            <a:r>
              <a:rPr lang="en-US" smtClean="0"/>
              <a:t>dựa trên thuật toán K-Means</a:t>
            </a:r>
            <a:endParaRPr lang="en-US"/>
          </a:p>
        </p:txBody>
      </p:sp>
    </p:spTree>
    <p:extLst>
      <p:ext uri="{BB962C8B-B14F-4D97-AF65-F5344CB8AC3E}">
        <p14:creationId xmlns:p14="http://schemas.microsoft.com/office/powerpoint/2010/main" val="1595872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txBox="1">
            <a:spLocks noChangeArrowheads="1"/>
          </p:cNvSpPr>
          <p:nvPr/>
        </p:nvSpPr>
        <p:spPr bwMode="auto">
          <a:xfrm>
            <a:off x="1143000" y="1538288"/>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3600" b="1">
              <a:solidFill>
                <a:schemeClr val="bg1"/>
              </a:solidFill>
              <a:latin typeface="Calibri Light" panose="020F0302020204030204" pitchFamily="34" charset="0"/>
            </a:endParaRPr>
          </a:p>
        </p:txBody>
      </p:sp>
      <p:sp>
        <p:nvSpPr>
          <p:cNvPr id="36867" name="Rectangle 5"/>
          <p:cNvSpPr txBox="1">
            <a:spLocks noChangeArrowheads="1"/>
          </p:cNvSpPr>
          <p:nvPr/>
        </p:nvSpPr>
        <p:spPr bwMode="auto">
          <a:xfrm>
            <a:off x="1757219" y="2226397"/>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vi-VN" altLang="en-US" sz="3000" i="1">
                <a:solidFill>
                  <a:srgbClr val="CC6600"/>
                </a:solidFill>
                <a:latin typeface="Calibri (Body)"/>
                <a:cs typeface="Times New Roman" panose="02020603050405020304" pitchFamily="18" charset="0"/>
              </a:rPr>
              <a:t>Em xin chân thành cảm Thầy cô và các bạn đã lắng nghe</a:t>
            </a:r>
            <a:endParaRPr lang="en-US" altLang="en-US" sz="3000" i="1">
              <a:solidFill>
                <a:srgbClr val="CC6600"/>
              </a:solidFill>
              <a:latin typeface="Calibri (Body)"/>
              <a:cs typeface="Times New Roman" panose="02020603050405020304" pitchFamily="18" charset="0"/>
            </a:endParaRPr>
          </a:p>
          <a:p>
            <a:pPr algn="ctr" eaLnBrk="1" hangingPunct="1">
              <a:lnSpc>
                <a:spcPct val="90000"/>
              </a:lnSpc>
            </a:pPr>
            <a:endParaRPr lang="vi-VN" altLang="en-US" sz="5400" b="1" i="1">
              <a:solidFill>
                <a:srgbClr val="CC6600"/>
              </a:solidFill>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5400" b="1" i="1">
                <a:solidFill>
                  <a:srgbClr val="CC6600"/>
                </a:solidFill>
                <a:latin typeface="Times New Roman" panose="02020603050405020304" pitchFamily="18" charset="0"/>
                <a:cs typeface="Times New Roman" panose="02020603050405020304" pitchFamily="18" charset="0"/>
              </a:rPr>
              <a:t>Q&amp;A</a:t>
            </a:r>
          </a:p>
        </p:txBody>
      </p:sp>
      <p:pic>
        <p:nvPicPr>
          <p:cNvPr id="4" name="Picture 2" descr="Kết quả hình ảnh cho win-win sit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963" y="5497175"/>
            <a:ext cx="2041237" cy="136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Một số khái niệm</a:t>
            </a:r>
            <a:endParaRPr lang="en-US"/>
          </a:p>
        </p:txBody>
      </p:sp>
      <p:sp>
        <p:nvSpPr>
          <p:cNvPr id="3" name="Content Placeholder 2"/>
          <p:cNvSpPr>
            <a:spLocks noGrp="1"/>
          </p:cNvSpPr>
          <p:nvPr>
            <p:ph idx="1"/>
          </p:nvPr>
        </p:nvSpPr>
        <p:spPr/>
        <p:txBody>
          <a:bodyPr/>
          <a:lstStyle/>
          <a:p>
            <a:r>
              <a:rPr lang="en-US" smtClean="0"/>
              <a:t>Chuỗi cung ứng và Logistics:</a:t>
            </a:r>
          </a:p>
          <a:p>
            <a:pPr lvl="1">
              <a:buFont typeface="Courier New" panose="02070309020205020404" pitchFamily="49" charset="0"/>
              <a:buChar char="o"/>
            </a:pPr>
            <a:r>
              <a:rPr lang="en-US" smtClean="0"/>
              <a:t>Chuỗi cung ứng: là một hệ thống bao gồm các tổ chức, con người và các hoạt động, các nguồn lực liên quan đến việc vận chuyển sản phẩm (hoặc dịch vụ) từ tay người cung cấp (hoặc nhà sản xuất) đến khách </a:t>
            </a:r>
            <a:r>
              <a:rPr lang="en-US"/>
              <a:t>hàng(người </a:t>
            </a:r>
            <a:r>
              <a:rPr lang="en-US" smtClean="0"/>
              <a:t>tiêu dùng)</a:t>
            </a:r>
          </a:p>
          <a:p>
            <a:pPr lvl="1">
              <a:buFont typeface="Courier New" panose="02070309020205020404" pitchFamily="49" charset="0"/>
              <a:buChar char="o"/>
            </a:pPr>
            <a:r>
              <a:rPr lang="en-US" smtClean="0"/>
              <a:t>Logistics: là quá trình lên kế hoạch, áp dụng và kiểm soát các luồng chuyển dịch của hàng hóa hay thông tin liên quan tới nguyên liệu vật tư (đầu vào) và sản phẩm cuối cùng (đầu ra)</a:t>
            </a:r>
          </a:p>
          <a:p>
            <a:r>
              <a:rPr lang="en-US" smtClean="0"/>
              <a:t>Quản trị chuỗi cung ứng bao gồm hoạch định và quản lý tất cả các hoạt động liên quan đến tìm nguồn cung, mua hàng, sản xuất và tất cả các hoạt động quản trị logistics.</a:t>
            </a:r>
          </a:p>
          <a:p>
            <a:endParaRPr lang="en-US" smtClean="0"/>
          </a:p>
          <a:p>
            <a:endParaRPr lang="en-US" smtClean="0"/>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24" y="4248865"/>
            <a:ext cx="5486400" cy="2100262"/>
          </a:xfrm>
          <a:prstGeom prst="rect">
            <a:avLst/>
          </a:prstGeom>
        </p:spPr>
      </p:pic>
    </p:spTree>
    <p:extLst>
      <p:ext uri="{BB962C8B-B14F-4D97-AF65-F5344CB8AC3E}">
        <p14:creationId xmlns:p14="http://schemas.microsoft.com/office/powerpoint/2010/main" val="3030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smtClean="0"/>
              <a:t>Nội dung trình bày</a:t>
            </a:r>
            <a:endParaRPr lang="en-US"/>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smtClean="0"/>
              <a:t>Một số khái niệm</a:t>
            </a:r>
          </a:p>
          <a:p>
            <a:pPr marL="457200" indent="-457200">
              <a:buFont typeface="+mj-lt"/>
              <a:buAutoNum type="arabicPeriod"/>
            </a:pPr>
            <a:r>
              <a:rPr lang="en-US" b="1" smtClean="0"/>
              <a:t>Đặt vấn đề</a:t>
            </a:r>
          </a:p>
          <a:p>
            <a:pPr marL="457200" indent="-457200">
              <a:buFont typeface="+mj-lt"/>
              <a:buAutoNum type="arabicPeriod"/>
            </a:pPr>
            <a:r>
              <a:rPr lang="en-US" smtClean="0"/>
              <a:t>Mục tiêu và phạm vi của đồ án</a:t>
            </a:r>
          </a:p>
          <a:p>
            <a:pPr marL="457200" indent="-457200">
              <a:buFont typeface="+mj-lt"/>
              <a:buAutoNum type="arabicPeriod"/>
            </a:pPr>
            <a:r>
              <a:rPr lang="en-US" smtClean="0"/>
              <a:t>Cơ sở lý thuyết và công nghệ sử dụng</a:t>
            </a:r>
          </a:p>
          <a:p>
            <a:pPr marL="457200" indent="-457200">
              <a:buFont typeface="+mj-lt"/>
              <a:buAutoNum type="arabicPeriod"/>
            </a:pPr>
            <a:r>
              <a:rPr lang="en-US" smtClean="0"/>
              <a:t>Thiết kế hệ thống </a:t>
            </a:r>
          </a:p>
          <a:p>
            <a:pPr marL="457200" indent="-457200">
              <a:buFont typeface="+mj-lt"/>
              <a:buAutoNum type="arabicPeriod"/>
            </a:pPr>
            <a:r>
              <a:rPr lang="en-US" smtClean="0"/>
              <a:t>Các đóng góp vào đề tài</a:t>
            </a:r>
          </a:p>
          <a:p>
            <a:pPr marL="457200" indent="-457200">
              <a:buFont typeface="+mj-lt"/>
              <a:buAutoNum type="arabicPeriod"/>
            </a:pPr>
            <a:r>
              <a:rPr lang="en-US" smtClean="0"/>
              <a:t>Kết luận</a:t>
            </a:r>
          </a:p>
        </p:txBody>
      </p:sp>
    </p:spTree>
    <p:extLst>
      <p:ext uri="{BB962C8B-B14F-4D97-AF65-F5344CB8AC3E}">
        <p14:creationId xmlns:p14="http://schemas.microsoft.com/office/powerpoint/2010/main" val="1697425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smtClean="0"/>
              <a:t>2. Đặt vấn đề</a:t>
            </a:r>
            <a:endParaRPr lang="en-US"/>
          </a:p>
        </p:txBody>
      </p:sp>
      <p:sp>
        <p:nvSpPr>
          <p:cNvPr id="3" name="Content Placeholder 2">
            <a:extLst>
              <a:ext uri="{FF2B5EF4-FFF2-40B4-BE49-F238E27FC236}">
                <a16:creationId xmlns:a16="http://schemas.microsoft.com/office/drawing/2014/main" xmlns="" xmlns:a14="http://schemas.microsoft.com/office/drawing/2010/main" xmlns:mc="http://schemas.openxmlformats.org/markup-compatibility/2006" id="{8C12A482-E919-4706-A941-D3B6F94201BD}"/>
              </a:ext>
            </a:extLst>
          </p:cNvPr>
          <p:cNvSpPr>
            <a:spLocks noGrp="1"/>
          </p:cNvSpPr>
          <p:nvPr>
            <p:ph idx="1"/>
          </p:nvPr>
        </p:nvSpPr>
        <p:spPr/>
        <p:txBody>
          <a:bodyPr/>
          <a:lstStyle/>
          <a:p>
            <a:r>
              <a:rPr lang="en-US" smtClean="0"/>
              <a:t>Nhu cầu về hàng hóa ngày càng nhiều </a:t>
            </a:r>
            <a:r>
              <a:rPr lang="en-US" smtClean="0">
                <a:sym typeface="Wingdings" panose="05000000000000000000" pitchFamily="2" charset="2"/>
              </a:rPr>
              <a:t> các doanh nghiệp / tập đoàn cần nhiều các giải pháp quản lý hơn khi mà các phương pháp quản lý cũ đã không còn hiệu quả.</a:t>
            </a:r>
          </a:p>
          <a:p>
            <a:r>
              <a:rPr lang="en-US" smtClean="0">
                <a:sym typeface="Wingdings" panose="05000000000000000000" pitchFamily="2" charset="2"/>
              </a:rPr>
              <a:t>Đối với các nhà quản lý: </a:t>
            </a:r>
          </a:p>
          <a:p>
            <a:pPr lvl="1">
              <a:buFont typeface="Courier New" panose="02070309020205020404" pitchFamily="49" charset="0"/>
              <a:buChar char="o"/>
            </a:pPr>
            <a:r>
              <a:rPr lang="en-US" smtClean="0">
                <a:sym typeface="Wingdings" panose="05000000000000000000" pitchFamily="2" charset="2"/>
              </a:rPr>
              <a:t>“Làm thế nào để nắm được nhanh nhất xu thế, biến động của thị trường?”</a:t>
            </a:r>
          </a:p>
          <a:p>
            <a:pPr lvl="1">
              <a:buFont typeface="Courier New" panose="02070309020205020404" pitchFamily="49" charset="0"/>
              <a:buChar char="o"/>
            </a:pPr>
            <a:r>
              <a:rPr lang="en-US" smtClean="0">
                <a:sym typeface="Wingdings" panose="05000000000000000000" pitchFamily="2" charset="2"/>
              </a:rPr>
              <a:t>“Làm thế nào để kiểm soát phân phối tốt, duy trì tồn kho ở mức tối ưu, tiết kiệm thời gian?”</a:t>
            </a:r>
          </a:p>
          <a:p>
            <a:pPr lvl="1">
              <a:buFont typeface="Courier New" panose="02070309020205020404" pitchFamily="49" charset="0"/>
              <a:buChar char="o"/>
            </a:pPr>
            <a:r>
              <a:rPr lang="en-US" smtClean="0">
                <a:sym typeface="Wingdings" panose="05000000000000000000" pitchFamily="2" charset="2"/>
              </a:rPr>
              <a:t>“Tự động hóa, tăng hiệu quả bán </a:t>
            </a:r>
            <a:r>
              <a:rPr lang="en-US"/>
              <a:t>hàng </a:t>
            </a:r>
            <a:r>
              <a:rPr lang="en-US" smtClean="0">
                <a:sym typeface="Wingdings" panose="05000000000000000000" pitchFamily="2" charset="2"/>
              </a:rPr>
              <a:t>với công ty như thế nào?”</a:t>
            </a:r>
          </a:p>
          <a:p>
            <a:pPr lvl="1">
              <a:buFont typeface="Courier New" panose="02070309020205020404" pitchFamily="49" charset="0"/>
              <a:buChar char="o"/>
            </a:pPr>
            <a:endParaRPr lang="en-US">
              <a:sym typeface="Wingdings" panose="05000000000000000000" pitchFamily="2" charset="2"/>
            </a:endParaRPr>
          </a:p>
          <a:p>
            <a:pPr marL="342900" lvl="1" indent="0">
              <a:buNone/>
            </a:pPr>
            <a:r>
              <a:rPr lang="en-US" smtClean="0">
                <a:sym typeface="Wingdings" panose="05000000000000000000" pitchFamily="2" charset="2"/>
              </a:rPr>
              <a:t> Hệ thống quản lý phân phối</a:t>
            </a:r>
            <a:endParaRPr lang="en-US">
              <a:sym typeface="Wingdings" panose="05000000000000000000" pitchFamily="2" charset="2"/>
            </a:endParaRPr>
          </a:p>
        </p:txBody>
      </p:sp>
    </p:spTree>
    <p:extLst>
      <p:ext uri="{BB962C8B-B14F-4D97-AF65-F5344CB8AC3E}">
        <p14:creationId xmlns:p14="http://schemas.microsoft.com/office/powerpoint/2010/main" val="957005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smtClean="0"/>
              <a:t>Nội dung trình bày</a:t>
            </a:r>
            <a:endParaRPr lang="en-US"/>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smtClean="0"/>
              <a:t>Một số khái niệm</a:t>
            </a:r>
          </a:p>
          <a:p>
            <a:pPr marL="457200" indent="-457200">
              <a:buFont typeface="+mj-lt"/>
              <a:buAutoNum type="arabicPeriod"/>
            </a:pPr>
            <a:r>
              <a:rPr lang="en-US" smtClean="0"/>
              <a:t>Đặt vấn đề</a:t>
            </a:r>
          </a:p>
          <a:p>
            <a:pPr marL="457200" indent="-457200">
              <a:buFont typeface="+mj-lt"/>
              <a:buAutoNum type="arabicPeriod"/>
            </a:pPr>
            <a:r>
              <a:rPr lang="en-US" b="1" smtClean="0"/>
              <a:t>Mục tiêu và phạm vi của đồ án</a:t>
            </a:r>
          </a:p>
          <a:p>
            <a:pPr marL="457200" indent="-457200">
              <a:buFont typeface="+mj-lt"/>
              <a:buAutoNum type="arabicPeriod"/>
            </a:pPr>
            <a:r>
              <a:rPr lang="en-US" smtClean="0"/>
              <a:t>Cơ sở lý thuyết và công nghệ sử dụng</a:t>
            </a:r>
          </a:p>
          <a:p>
            <a:pPr marL="457200" indent="-457200">
              <a:buFont typeface="+mj-lt"/>
              <a:buAutoNum type="arabicPeriod"/>
            </a:pPr>
            <a:r>
              <a:rPr lang="en-US" smtClean="0"/>
              <a:t>Thiết kế hệ thống </a:t>
            </a:r>
          </a:p>
          <a:p>
            <a:pPr marL="457200" indent="-457200">
              <a:buFont typeface="+mj-lt"/>
              <a:buAutoNum type="arabicPeriod"/>
            </a:pPr>
            <a:r>
              <a:rPr lang="en-US" smtClean="0"/>
              <a:t>Các đóng góp vào đề tài</a:t>
            </a:r>
          </a:p>
          <a:p>
            <a:pPr marL="457200" indent="-457200">
              <a:buFont typeface="+mj-lt"/>
              <a:buAutoNum type="arabicPeriod"/>
            </a:pPr>
            <a:r>
              <a:rPr lang="en-US" smtClean="0"/>
              <a:t>Kết luận</a:t>
            </a:r>
          </a:p>
        </p:txBody>
      </p:sp>
    </p:spTree>
    <p:extLst>
      <p:ext uri="{BB962C8B-B14F-4D97-AF65-F5344CB8AC3E}">
        <p14:creationId xmlns:p14="http://schemas.microsoft.com/office/powerpoint/2010/main" val="1912406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Mục tiêu và phạm vi của đồ án</a:t>
            </a:r>
            <a:endParaRPr lang="en-US"/>
          </a:p>
        </p:txBody>
      </p:sp>
      <p:sp>
        <p:nvSpPr>
          <p:cNvPr id="3" name="Content Placeholder 2"/>
          <p:cNvSpPr>
            <a:spLocks noGrp="1"/>
          </p:cNvSpPr>
          <p:nvPr>
            <p:ph idx="1"/>
          </p:nvPr>
        </p:nvSpPr>
        <p:spPr/>
        <p:txBody>
          <a:bodyPr/>
          <a:lstStyle/>
          <a:p>
            <a:pPr marL="0" indent="0">
              <a:buNone/>
            </a:pPr>
            <a:r>
              <a:rPr lang="en-US" smtClean="0"/>
              <a:t>Thiết kế và xây dựng phân hệ quản lý tuyến bán hàng trong hệ thống quản lý phân phối với các tính năng như:</a:t>
            </a:r>
          </a:p>
          <a:p>
            <a:r>
              <a:rPr lang="en-US" smtClean="0"/>
              <a:t>Quản lý cửa hàng bán lẻ</a:t>
            </a:r>
          </a:p>
          <a:p>
            <a:r>
              <a:rPr lang="en-US" smtClean="0"/>
              <a:t>Quản lý nhân viên bán </a:t>
            </a:r>
            <a:r>
              <a:rPr lang="en-US"/>
              <a:t>hàng</a:t>
            </a:r>
            <a:endParaRPr lang="en-US" smtClean="0"/>
          </a:p>
          <a:p>
            <a:r>
              <a:rPr lang="en-US" smtClean="0"/>
              <a:t>Xây dựng và quản lý tuyến bán </a:t>
            </a:r>
            <a:r>
              <a:rPr lang="en-US"/>
              <a:t>hàng</a:t>
            </a:r>
            <a:endParaRPr lang="en-US" smtClean="0"/>
          </a:p>
          <a:p>
            <a:r>
              <a:rPr lang="en-US"/>
              <a:t>Quản lý tài khoản người </a:t>
            </a:r>
            <a:r>
              <a:rPr lang="en-US" smtClean="0"/>
              <a:t>dùng hệ </a:t>
            </a:r>
            <a:r>
              <a:rPr lang="en-US"/>
              <a:t>thống</a:t>
            </a:r>
          </a:p>
          <a:p>
            <a:r>
              <a:rPr lang="en-US"/>
              <a:t>Chức năng phân quyền động</a:t>
            </a:r>
          </a:p>
          <a:p>
            <a:endParaRPr lang="en-US"/>
          </a:p>
        </p:txBody>
      </p:sp>
    </p:spTree>
    <p:extLst>
      <p:ext uri="{BB962C8B-B14F-4D97-AF65-F5344CB8AC3E}">
        <p14:creationId xmlns:p14="http://schemas.microsoft.com/office/powerpoint/2010/main" val="2846132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smtClean="0"/>
              <a:t>Nội dung trình bày</a:t>
            </a:r>
            <a:endParaRPr lang="en-US"/>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smtClean="0"/>
              <a:t>Một số khái niệm</a:t>
            </a:r>
          </a:p>
          <a:p>
            <a:pPr marL="457200" indent="-457200">
              <a:buFont typeface="+mj-lt"/>
              <a:buAutoNum type="arabicPeriod"/>
            </a:pPr>
            <a:r>
              <a:rPr lang="en-US" smtClean="0"/>
              <a:t>Đặt vấn đề</a:t>
            </a:r>
          </a:p>
          <a:p>
            <a:pPr marL="457200" indent="-457200">
              <a:buFont typeface="+mj-lt"/>
              <a:buAutoNum type="arabicPeriod"/>
            </a:pPr>
            <a:r>
              <a:rPr lang="en-US" smtClean="0"/>
              <a:t>Mục tiêu và phạm vi của đồ án</a:t>
            </a:r>
          </a:p>
          <a:p>
            <a:pPr marL="457200" indent="-457200">
              <a:buFont typeface="+mj-lt"/>
              <a:buAutoNum type="arabicPeriod"/>
            </a:pPr>
            <a:r>
              <a:rPr lang="en-US" b="1" smtClean="0"/>
              <a:t>Cơ sở lý thuyết và công nghệ sử dụng</a:t>
            </a:r>
          </a:p>
          <a:p>
            <a:pPr marL="457200" indent="-457200">
              <a:buFont typeface="+mj-lt"/>
              <a:buAutoNum type="arabicPeriod"/>
            </a:pPr>
            <a:r>
              <a:rPr lang="en-US" smtClean="0"/>
              <a:t>Thiết kế hệ thống </a:t>
            </a:r>
          </a:p>
          <a:p>
            <a:pPr marL="457200" indent="-457200">
              <a:buFont typeface="+mj-lt"/>
              <a:buAutoNum type="arabicPeriod"/>
            </a:pPr>
            <a:r>
              <a:rPr lang="en-US" smtClean="0"/>
              <a:t>Các đóng góp vào đề tài</a:t>
            </a:r>
          </a:p>
          <a:p>
            <a:pPr marL="457200" indent="-457200">
              <a:buFont typeface="+mj-lt"/>
              <a:buAutoNum type="arabicPeriod"/>
            </a:pPr>
            <a:r>
              <a:rPr lang="en-US" smtClean="0"/>
              <a:t>Kết luận</a:t>
            </a:r>
          </a:p>
        </p:txBody>
      </p:sp>
    </p:spTree>
    <p:extLst>
      <p:ext uri="{BB962C8B-B14F-4D97-AF65-F5344CB8AC3E}">
        <p14:creationId xmlns:p14="http://schemas.microsoft.com/office/powerpoint/2010/main" val="3970714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Cơ sở lý thuyết &amp; Công nghệ sử dụng</a:t>
            </a:r>
            <a:endParaRPr lang="en-US"/>
          </a:p>
        </p:txBody>
      </p:sp>
      <p:sp>
        <p:nvSpPr>
          <p:cNvPr id="3" name="Content Placeholder 2"/>
          <p:cNvSpPr>
            <a:spLocks noGrp="1"/>
          </p:cNvSpPr>
          <p:nvPr>
            <p:ph idx="1"/>
          </p:nvPr>
        </p:nvSpPr>
        <p:spPr/>
        <p:txBody>
          <a:bodyPr/>
          <a:lstStyle/>
          <a:p>
            <a:r>
              <a:rPr lang="en-US" smtClean="0"/>
              <a:t>Cơ sở lý thuyết</a:t>
            </a:r>
          </a:p>
          <a:p>
            <a:pPr lvl="1">
              <a:buFont typeface="Courier New" panose="02070309020205020404" pitchFamily="49" charset="0"/>
              <a:buChar char="o"/>
            </a:pPr>
            <a:r>
              <a:rPr lang="en-US" smtClean="0"/>
              <a:t>Kiểm soát quyền truy cập với Role-Based Access Control</a:t>
            </a:r>
          </a:p>
          <a:p>
            <a:pPr lvl="1">
              <a:buFont typeface="Courier New" panose="02070309020205020404" pitchFamily="49" charset="0"/>
              <a:buChar char="o"/>
            </a:pPr>
            <a:r>
              <a:rPr lang="en-US" smtClean="0"/>
              <a:t>Thuật toán phân cụm dữ liệu K-Means</a:t>
            </a:r>
            <a:endParaRPr lang="en-US"/>
          </a:p>
        </p:txBody>
      </p:sp>
    </p:spTree>
    <p:extLst>
      <p:ext uri="{BB962C8B-B14F-4D97-AF65-F5344CB8AC3E}">
        <p14:creationId xmlns:p14="http://schemas.microsoft.com/office/powerpoint/2010/main" val="54286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2549</TotalTime>
  <Words>1504</Words>
  <Application>Microsoft Office PowerPoint</Application>
  <PresentationFormat>On-screen Show (4:3)</PresentationFormat>
  <Paragraphs>176</Paragraphs>
  <Slides>24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(Body)</vt:lpstr>
      <vt:lpstr>Calibri Light</vt:lpstr>
      <vt:lpstr>Courier New</vt:lpstr>
      <vt:lpstr>Tahoma</vt:lpstr>
      <vt:lpstr>Times New Roman</vt:lpstr>
      <vt:lpstr>TimesNewRomanPSMT</vt:lpstr>
      <vt:lpstr>Wingdings</vt:lpstr>
      <vt:lpstr>Office Theme</vt:lpstr>
      <vt:lpstr>ĐỒ ÁN TỐT NGHIỆP</vt:lpstr>
      <vt:lpstr>Nội dung trình bày</vt:lpstr>
      <vt:lpstr>1. Một số khái niệm</vt:lpstr>
      <vt:lpstr>Nội dung trình bày</vt:lpstr>
      <vt:lpstr>2. Đặt vấn đề</vt:lpstr>
      <vt:lpstr>Nội dung trình bày</vt:lpstr>
      <vt:lpstr>3. Mục tiêu và phạm vi của đồ án</vt:lpstr>
      <vt:lpstr>Nội dung trình bày</vt:lpstr>
      <vt:lpstr>4. Cơ sở lý thuyết &amp; Công nghệ sử dụng</vt:lpstr>
      <vt:lpstr>4. Cơ sở lý thuyết &amp; Công nghệ sử dụng</vt:lpstr>
      <vt:lpstr>4. Cơ sở lý thuyết &amp; Công nghệ sử dụng</vt:lpstr>
      <vt:lpstr>4. Cơ sở lý thuyết &amp; Công nghệ sử dụng</vt:lpstr>
      <vt:lpstr>Nội dung trình bày</vt:lpstr>
      <vt:lpstr>5. Thiết kế hệ thống</vt:lpstr>
      <vt:lpstr>5. Thiết kế hệ thống</vt:lpstr>
      <vt:lpstr>5. Thiết kế hệ thống</vt:lpstr>
      <vt:lpstr>5. Thiết kế hệ thống</vt:lpstr>
      <vt:lpstr>Nội dung trình bày</vt:lpstr>
      <vt:lpstr>6. Các đóng góp vào đề tài</vt:lpstr>
      <vt:lpstr>6. Các đóng góp vào đề tài</vt:lpstr>
      <vt:lpstr>6. Các đóng góp vào đề tài</vt:lpstr>
      <vt:lpstr>Nội dung trình bày</vt:lpstr>
      <vt:lpstr>7. Kết luận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Windows User</cp:lastModifiedBy>
  <cp:revision>203</cp:revision>
  <dcterms:created xsi:type="dcterms:W3CDTF">2016-07-25T07:53:11Z</dcterms:created>
  <dcterms:modified xsi:type="dcterms:W3CDTF">2020-07-02T01:53:55Z</dcterms:modified>
</cp:coreProperties>
</file>