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696" r:id="rId2"/>
    <p:sldId id="1190" r:id="rId3"/>
    <p:sldId id="1059" r:id="rId4"/>
    <p:sldId id="1436" r:id="rId5"/>
    <p:sldId id="1447" r:id="rId6"/>
    <p:sldId id="1448" r:id="rId7"/>
    <p:sldId id="1450" r:id="rId8"/>
    <p:sldId id="1449" r:id="rId9"/>
    <p:sldId id="1452" r:id="rId10"/>
    <p:sldId id="1453" r:id="rId11"/>
    <p:sldId id="1210" r:id="rId12"/>
    <p:sldId id="1441" r:id="rId13"/>
    <p:sldId id="1442" r:id="rId14"/>
    <p:sldId id="1443" r:id="rId15"/>
    <p:sldId id="1444" r:id="rId16"/>
    <p:sldId id="1445" r:id="rId17"/>
    <p:sldId id="1454" r:id="rId18"/>
    <p:sldId id="1456" r:id="rId19"/>
    <p:sldId id="1446" r:id="rId20"/>
    <p:sldId id="1455" r:id="rId21"/>
    <p:sldId id="1457" r:id="rId22"/>
    <p:sldId id="1459" r:id="rId23"/>
    <p:sldId id="1458" r:id="rId24"/>
    <p:sldId id="1460" r:id="rId25"/>
    <p:sldId id="88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B3B"/>
    <a:srgbClr val="000099"/>
    <a:srgbClr val="FF9900"/>
    <a:srgbClr val="FFCC00"/>
    <a:srgbClr val="2FC9FF"/>
    <a:srgbClr val="07DD30"/>
    <a:srgbClr val="0A32DA"/>
    <a:srgbClr val="5A2AB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76B3F-E529-76F3-D017-09519D217DA0}" v="35" dt="2020-06-02T09:31:28.049"/>
    <p1510:client id="{5E759D57-6F45-BF6A-6A1D-A3EEC3E9A273}" v="53" dt="2020-06-03T03:47:27.401"/>
    <p1510:client id="{68C7F783-B08C-5120-6043-6DC4B33E2600}" v="730" dt="2020-06-01T09:03:48.730"/>
    <p1510:client id="{821F6977-16DA-4043-4B91-1E7EF87C9110}" v="30" dt="2020-06-02T08:51:03.505"/>
    <p1510:client id="{9E495FF4-4923-69E1-1EC7-A5E81D810EF8}" v="176" dt="2020-05-31T15:24:29.274"/>
    <p1510:client id="{C2AA75D0-1C43-8E09-F386-BB670DD8E91C}" v="1075" dt="2020-05-31T15:50:15.486"/>
    <p1510:client id="{D6B0C7C5-82C4-AB29-BE07-5B8BF305F4F9}" v="64" dt="2020-06-01T10:42:04.808"/>
    <p1510:client id="{E66B97CF-5D12-F933-BBE8-C9028D3290D3}" v="633" dt="2020-06-01T15:51:29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58696" autoAdjust="0"/>
  </p:normalViewPr>
  <p:slideViewPr>
    <p:cSldViewPr snapToGrid="0">
      <p:cViewPr varScale="1">
        <p:scale>
          <a:sx n="43" d="100"/>
          <a:sy n="43" d="100"/>
        </p:scale>
        <p:origin x="2130" y="60"/>
      </p:cViewPr>
      <p:guideLst>
        <p:guide orient="horz" pos="2136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C36BFF9B-6942-416D-92BC-47CDB06C6118}" type="datetimeFigureOut">
              <a:rPr lang="en-US"/>
              <a:pPr>
                <a:defRPr/>
              </a:pPr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9D5938-36C2-4CB9-A0DE-C393AF7BB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94B1B1-AB64-4493-8317-F9463758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3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D6451D-6D0A-496D-BF3B-6CB1D786187B}" type="slidenum">
              <a:rPr lang="en-US" b="0" smtClean="0">
                <a:latin typeface="Arial" panose="020B0604020202020204" pitchFamily="34" charset="0"/>
              </a:rPr>
              <a:pPr/>
              <a:t>1</a:t>
            </a:fld>
            <a:endParaRPr 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8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0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7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hiểu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khái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quát</a:t>
            </a:r>
            <a:endParaRPr lang="en-US" sz="1200" kern="1200"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Mạng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cấu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trúc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,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sự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kết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hợp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khả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năng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,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xử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thành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phần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liên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để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tạo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khả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năng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quan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sát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,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phân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tích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phản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ứng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lại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sự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kiện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hiện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tượng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cụ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nào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đó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thế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giới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vật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hay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hệ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thống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sinh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học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. </a:t>
            </a:r>
            <a:endParaRPr lang="en-US" sz="1200" kern="1200"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WSNs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gồm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tập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hợp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nhỏ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được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triển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khai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vùng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quan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tâm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Mỗi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gồm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ba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thành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phần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chính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: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xử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;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sóng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vô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tuyến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(Radio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Frequence-RF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);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tích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trữ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nguồn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năng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lượng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node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được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kết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nối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nhau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bằng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kỹ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thuật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kết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nối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dây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qua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RF.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RF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được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dùng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để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thực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hiện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nhiệm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vụ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thập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dữ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liệu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phân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tán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quy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lớn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mọi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điều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kiện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và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địa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hình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thiết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bị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WSNs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truyền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trực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tiếp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nút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quản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giám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(Base Station) hay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gián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tiếp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nút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quản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giám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nhờ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điểm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(Sink).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Việc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truyền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của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WSNs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qua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mạng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cộng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như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Internet hay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qua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vệ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tinh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hiểu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khái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quát</a:t>
            </a:r>
            <a:endParaRPr lang="en-US" sz="1200" kern="1200"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Mạng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cấu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trúc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,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sự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kết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hợp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khả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năng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,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xử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thành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phần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liên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để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tạo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khả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năng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quan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sát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,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phân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tích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phản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ứng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lại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sự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kiện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hiện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tượng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cụ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nào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đó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là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thế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giới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vật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hay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hệ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thống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sinh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học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. </a:t>
            </a:r>
            <a:endParaRPr lang="en-US" sz="1200" kern="1200"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WSNs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gồm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tập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hợp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nhỏ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được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triển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khai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vùng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quan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tâm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Mỗi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gồm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ba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thành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phần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chính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: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xử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;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sóng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vô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tuyến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(Radio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Frequence-RF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);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tích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trữ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nguồn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năng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lượng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node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cảm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biến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được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kết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nối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nhau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bằng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kỹ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thuật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kết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nối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dây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qua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RF.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Bộ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RF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được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dùng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để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thực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hiện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nhiệm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vụ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thập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dữ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liệu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phân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tán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quy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lớn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mọi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điều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kiện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và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địa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hình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thiết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bị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trong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WSNs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truyền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trực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tiếp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nút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quản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giám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(Base Station) hay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gián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tiếp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tới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nút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quản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lý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giám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sát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nhờ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một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điểm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thu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phát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(Sink).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Việc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truyền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tin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của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WSNs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qua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môi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trường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mạng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cộng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như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Internet hay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thông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qua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vệ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tinh</a:t>
            </a:r>
            <a:r>
              <a:rPr lang="en-US" sz="1200" kern="1200"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5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9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1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08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20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en-US"/>
              <a:t>Ung thư đại tràng là căn bệnh nguy hiểm</a:t>
            </a: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en-US"/>
              <a:t>Polyp là tiền thân của ung thư đại tràng</a:t>
            </a: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en-US"/>
              <a:t>Polyp thường không được phát hiện khi nội soi đại tràng với tỷ lệ bỏ sót là 14-30%</a:t>
            </a: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en-US"/>
              <a:t>Việc phát hiện polyp là cần thiết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1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Fully Convolution Network 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train </a:t>
            </a:r>
            <a:r>
              <a:rPr lang="en-US" baseline="0" dirty="0" err="1" smtClean="0"/>
              <a:t>lâu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endParaRPr lang="en-US" baseline="0" dirty="0" smtClean="0"/>
          </a:p>
          <a:p>
            <a:r>
              <a:rPr lang="en-US" baseline="0" dirty="0" smtClean="0"/>
              <a:t>U-Net: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encoder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decoder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encoder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decoder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Attention </a:t>
            </a:r>
            <a:r>
              <a:rPr lang="en-US" baseline="0" dirty="0" err="1" smtClean="0"/>
              <a:t>Unet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cổng</a:t>
            </a:r>
            <a:r>
              <a:rPr lang="en-US" baseline="0" dirty="0" smtClean="0"/>
              <a:t> Attention Gate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: 	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0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encoder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CD9EB2-821C-442C-A152-47ADA9E616D8}" type="slidenum">
              <a:rPr lang="en-US" b="0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</a:t>
            </a:fld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4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295650"/>
            <a:ext cx="9009063" cy="10541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A761AE1-1ECC-4E2F-A3AD-72D3CBE66A40}" type="datetime1">
              <a:rPr lang="en-US" smtClean="0"/>
              <a:t>6/4/2020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C8DEF3-7F50-486B-BD3A-CFDF88DB4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0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2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9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5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6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8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4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72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4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451429"/>
            <a:ext cx="7772400" cy="4681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261EF-BC96-4E7A-8FD1-8F2A93D8D5F6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DAF39-F94B-43FC-BFB0-C56B5C80E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9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0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2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6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6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7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04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51429"/>
            <a:ext cx="3810000" cy="4681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51429"/>
            <a:ext cx="3810000" cy="4681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83544-2E09-4769-A856-8AB83E5388F4}" type="datetime1">
              <a:rPr lang="en-US" smtClean="0"/>
              <a:t>6/4/2020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30E77-B2B2-48D9-BDD0-F2702BB8A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90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1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5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3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71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8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3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1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D536-E8BB-44E8-A3E9-D2FB0414BE7C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304C-E3B9-4987-93ED-E87DA1542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640-B1A0-4094-BFDB-106D3B12860A}" type="datetime1">
              <a:rPr lang="en-US" smtClean="0"/>
              <a:t>6/4/2020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F3B8D-2864-4D64-8252-8DCC3347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E5F7C-2ED8-4BB2-8E36-93338476A0EC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98DB6-542C-4FFB-B3A9-B428EFA2F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812EE-2144-43ED-8A56-41AFD4513731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5911C-65BB-4FE1-BC05-060BA51C3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6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7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5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5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7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7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4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82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14313"/>
            <a:ext cx="77676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50975"/>
            <a:ext cx="77724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6581D5-D024-4225-AF89-67AF996A5B4D}" type="datetime1">
              <a:rPr lang="en-US" smtClean="0"/>
              <a:t>6/4/2020</a:t>
            </a:fld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0AB12C-8F7E-4894-9898-29B975DB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20" r:id="rId14"/>
    <p:sldLayoutId id="2147484621" r:id="rId15"/>
    <p:sldLayoutId id="2147484622" r:id="rId16"/>
    <p:sldLayoutId id="2147484623" r:id="rId17"/>
    <p:sldLayoutId id="2147484624" r:id="rId18"/>
    <p:sldLayoutId id="2147484625" r:id="rId19"/>
    <p:sldLayoutId id="2147484638" r:id="rId20"/>
    <p:sldLayoutId id="2147484639" r:id="rId21"/>
    <p:sldLayoutId id="2147484640" r:id="rId22"/>
    <p:sldLayoutId id="2147484641" r:id="rId23"/>
    <p:sldLayoutId id="2147484642" r:id="rId24"/>
    <p:sldLayoutId id="2147484643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74" r:id="rId32"/>
    <p:sldLayoutId id="2147484675" r:id="rId33"/>
    <p:sldLayoutId id="2147484677" r:id="rId34"/>
    <p:sldLayoutId id="2147484678" r:id="rId35"/>
    <p:sldLayoutId id="2147484679" r:id="rId3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Times New Roman" panose="02020603050405020304" pitchFamily="18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463550" y="1471805"/>
            <a:ext cx="8116325" cy="1527432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/>
                <a:ea typeface="MS PGothic"/>
                <a:cs typeface="Arial"/>
              </a:rPr>
              <a:t>MẠNG ATTENTION RESUNET++ TRONG BÀI TOÁN </a:t>
            </a:r>
            <a:r>
              <a:rPr lang="en-US" sz="3200" b="1" dirty="0" smtClean="0">
                <a:latin typeface="Times New Roman"/>
                <a:ea typeface="MS PGothic"/>
                <a:cs typeface="Arial"/>
              </a:rPr>
              <a:t>NỘI SOI PHÁT </a:t>
            </a:r>
            <a:r>
              <a:rPr lang="en-US" sz="3200" b="1" dirty="0">
                <a:latin typeface="Times New Roman"/>
                <a:ea typeface="MS PGothic"/>
                <a:cs typeface="Arial"/>
              </a:rPr>
              <a:t>HIỆN POLYP ĐẠI TRÀNG</a:t>
            </a:r>
            <a:endParaRPr lang="en-US" sz="3200" b="1" dirty="0"/>
          </a:p>
        </p:txBody>
      </p:sp>
      <p:pic>
        <p:nvPicPr>
          <p:cNvPr id="5123" name="Picture 6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36" y="282575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82575"/>
            <a:ext cx="7953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9" descr="https://static.wixstatic.com/media/042b7d_00a15c87c7fe48baa234099956d02ff5.gif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Tahoma" panose="020B0604030504040204" pitchFamily="34" charset="0"/>
            </a:endParaRPr>
          </a:p>
        </p:txBody>
      </p:sp>
      <p:sp>
        <p:nvSpPr>
          <p:cNvPr id="5128" name="Date Placeholder 3"/>
          <p:cNvSpPr txBox="1">
            <a:spLocks/>
          </p:cNvSpPr>
          <p:nvPr/>
        </p:nvSpPr>
        <p:spPr bwMode="auto">
          <a:xfrm>
            <a:off x="3676650" y="63230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8ACBA98-AF02-408C-A3F3-0AB8537B5547}" type="datetime1">
              <a:rPr lang="en-US" sz="1400" b="0" dirty="0"/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6/4/2020</a:t>
            </a:fld>
            <a:endParaRPr lang="en-US" sz="14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98443"/>
              </p:ext>
            </p:extLst>
          </p:nvPr>
        </p:nvGraphicFramePr>
        <p:xfrm>
          <a:off x="1198103" y="3262248"/>
          <a:ext cx="7643971" cy="228261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303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6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1788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Sinh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Nguyễn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Bá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Hùng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  KSTN-CNTT K60</a:t>
                      </a:r>
                    </a:p>
                    <a:p>
                      <a:pPr lvl="0">
                        <a:lnSpc>
                          <a:spcPct val="13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                 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Trần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Trung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Hiếu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ICT-03 K62</a:t>
                      </a:r>
                    </a:p>
                    <a:p>
                      <a:pPr lvl="0">
                        <a:lnSpc>
                          <a:spcPct val="13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Giáo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Dẫn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TS.Đinh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/>
                          <a:cs typeface="Times New Roman"/>
                        </a:rPr>
                        <a:t>Viết</a:t>
                      </a:r>
                      <a:r>
                        <a:rPr lang="en-US" sz="2400" b="1" dirty="0">
                          <a:effectLst/>
                          <a:latin typeface="Times New Roman"/>
                          <a:cs typeface="Times New Roman"/>
                        </a:rPr>
                        <a:t> Sang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n-US" sz="2400" b="1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n-US" sz="2400" b="1" baseline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614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n-US" sz="2400" b="1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n-US" sz="2400" b="1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n-US" sz="2400" b="1" baseline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6227" y="414977"/>
            <a:ext cx="651381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Times New Roman"/>
                <a:ea typeface="MS PGothic"/>
                <a:cs typeface="Times New Roman"/>
              </a:rPr>
              <a:t>TRƯỜNG ĐẠI HỌC BÁCH KHOA HÀ NỘI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/>
                <a:ea typeface="MS PGothic"/>
                <a:cs typeface="Times New Roman"/>
              </a:rPr>
              <a:t>Viện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 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Công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Nghệ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Thông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 Tin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Và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Truyền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Thông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smtClean="0"/>
              <a:t>1:ResUNet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Hình ảnh 7" descr="Ảnh có chứa ảnh chụp màn hình&#10;&#10;Mô tả được tạo với mức tin cậy rất cao">
            <a:extLst>
              <a:ext uri="{FF2B5EF4-FFF2-40B4-BE49-F238E27FC236}">
                <a16:creationId xmlns="" xmlns:a16="http://schemas.microsoft.com/office/drawing/2014/main" id="{B6F82B26-60F4-4836-BA84-3B79238B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9" y="1908629"/>
            <a:ext cx="7913969" cy="47922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1089" y="1451429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62049" y="756091"/>
            <a:ext cx="7981951" cy="393963"/>
          </a:xfrm>
        </p:spPr>
        <p:txBody>
          <a:bodyPr>
            <a:noAutofit/>
          </a:bodyPr>
          <a:lstStyle/>
          <a:p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smtClean="0"/>
              <a:t>1:ResUNet</a:t>
            </a:r>
            <a:endParaRPr lang="en-US" sz="3200" dirty="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400-E1F4-40EC-AC13-D14CB99603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0C23-A8F8-4E65-B65F-8ED5AEAEDB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341" name="Content Placeholder 2"/>
          <p:cNvSpPr txBox="1">
            <a:spLocks/>
          </p:cNvSpPr>
          <p:nvPr/>
        </p:nvSpPr>
        <p:spPr bwMode="auto">
          <a:xfrm>
            <a:off x="6354208" y="8987978"/>
            <a:ext cx="1419150" cy="7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954F72"/>
              </a:buClr>
              <a:buNone/>
            </a:pPr>
            <a:r>
              <a:rPr lang="en-US" sz="2100" b="0">
                <a:solidFill>
                  <a:prstClr val="black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Clr>
                <a:srgbClr val="954F72"/>
              </a:buClr>
            </a:pPr>
            <a:endParaRPr lang="en-US" sz="2100" b="0">
              <a:solidFill>
                <a:prstClr val="black"/>
              </a:solidFill>
            </a:endParaRPr>
          </a:p>
        </p:txBody>
      </p:sp>
      <p:pic>
        <p:nvPicPr>
          <p:cNvPr id="9" name="Hình ảnh 9">
            <a:extLst>
              <a:ext uri="{FF2B5EF4-FFF2-40B4-BE49-F238E27FC236}">
                <a16:creationId xmlns="" xmlns:a16="http://schemas.microsoft.com/office/drawing/2014/main" id="{4FCA2A84-FCB4-462C-B5D5-3962482D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1991876"/>
            <a:ext cx="9155500" cy="38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2</a:t>
            </a:r>
            <a:r>
              <a:rPr lang="vi-VN" dirty="0" smtClean="0"/>
              <a:t>: 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Attention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ResUNet</a:t>
            </a:r>
            <a:endParaRPr lang="en-US" dirty="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sp>
        <p:nvSpPr>
          <p:cNvPr id="10" name="Chỗ dành sẵn cho Nội dung 9">
            <a:extLst>
              <a:ext uri="{FF2B5EF4-FFF2-40B4-BE49-F238E27FC236}">
                <a16:creationId xmlns="" xmlns:a16="http://schemas.microsoft.com/office/drawing/2014/main" id="{9971ECD0-6C5D-4968-B66C-15B30EE3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43" y="2019754"/>
            <a:ext cx="7772400" cy="4681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800" dirty="0" smtClean="0">
                <a:latin typeface="Times New Roman"/>
              </a:rPr>
              <a:t>Triệt </a:t>
            </a:r>
            <a:r>
              <a:rPr lang="vi-VN" sz="2800" dirty="0">
                <a:latin typeface="Times New Roman"/>
              </a:rPr>
              <a:t>tiêu các vùng không liên quan trong ảnh đầu vào và làm nổi bật các tính năng quan trọng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2800" dirty="0" err="1">
                <a:latin typeface="Times New Roman"/>
              </a:rPr>
              <a:t>Có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thể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tích</a:t>
            </a:r>
            <a:r>
              <a:rPr lang="vi-VN" sz="2800" dirty="0">
                <a:latin typeface="Times New Roman"/>
              </a:rPr>
              <a:t> </a:t>
            </a:r>
            <a:r>
              <a:rPr lang="vi-VN" sz="2800" dirty="0" err="1">
                <a:latin typeface="Times New Roman"/>
              </a:rPr>
              <a:t>hợp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vào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các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mạng</a:t>
            </a:r>
            <a:r>
              <a:rPr lang="vi-VN" sz="2800" dirty="0">
                <a:latin typeface="Times New Roman"/>
              </a:rPr>
              <a:t> U-</a:t>
            </a:r>
            <a:r>
              <a:rPr lang="vi-VN" sz="2800" dirty="0" err="1">
                <a:latin typeface="Times New Roman"/>
              </a:rPr>
              <a:t>Net</a:t>
            </a:r>
            <a:r>
              <a:rPr lang="vi-VN" sz="2800" dirty="0">
                <a:latin typeface="Times New Roman"/>
              </a:rPr>
              <a:t>, </a:t>
            </a:r>
            <a:r>
              <a:rPr lang="vi-VN" sz="2800" dirty="0" err="1">
                <a:latin typeface="Times New Roman"/>
              </a:rPr>
              <a:t>giúp</a:t>
            </a:r>
            <a:r>
              <a:rPr lang="vi-VN" sz="2800" dirty="0">
                <a:latin typeface="Times New Roman"/>
              </a:rPr>
              <a:t> tăng </a:t>
            </a:r>
            <a:r>
              <a:rPr lang="vi-VN" sz="2800" dirty="0" err="1">
                <a:latin typeface="Times New Roman"/>
              </a:rPr>
              <a:t>độ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chính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xác</a:t>
            </a:r>
            <a:r>
              <a:rPr lang="vi-VN" sz="2800" dirty="0">
                <a:latin typeface="Times New Roman"/>
              </a:rPr>
              <a:t> </a:t>
            </a:r>
            <a:r>
              <a:rPr lang="vi-VN" sz="2800" dirty="0" err="1">
                <a:latin typeface="Times New Roman"/>
              </a:rPr>
              <a:t>của</a:t>
            </a:r>
            <a:r>
              <a:rPr lang="vi-VN" sz="2800" dirty="0">
                <a:latin typeface="Times New Roman"/>
              </a:rPr>
              <a:t> mô </a:t>
            </a:r>
            <a:r>
              <a:rPr lang="vi-VN" sz="2800" dirty="0" err="1">
                <a:latin typeface="Times New Roman"/>
              </a:rPr>
              <a:t>hình</a:t>
            </a:r>
          </a:p>
          <a:p>
            <a:pPr lvl="1">
              <a:buFont typeface="Arial" panose="05000000000000000000" pitchFamily="2" charset="2"/>
              <a:buChar char="•"/>
            </a:pPr>
            <a:endParaRPr lang="vi-VN" sz="2400" dirty="0">
              <a:latin typeface="Times New Roman"/>
            </a:endParaRPr>
          </a:p>
          <a:p>
            <a:pPr marL="457200" lvl="1" indent="0">
              <a:buNone/>
            </a:pPr>
            <a:endParaRPr lang="vi-VN" sz="2400" dirty="0">
              <a:latin typeface="Times New Roman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vi-VN" sz="2400" dirty="0">
              <a:latin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502" y="1496534"/>
            <a:ext cx="2470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/>
                <a:ea typeface="MS PGothic"/>
                <a:cs typeface="Times New Roman"/>
              </a:rPr>
              <a:t>Attention Gate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093716"/>
            <a:ext cx="6387921" cy="18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 smtClean="0"/>
              <a:t>2: 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Attention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ResUNet</a:t>
            </a:r>
            <a:endParaRPr lang="en-US" dirty="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pic>
        <p:nvPicPr>
          <p:cNvPr id="3" name="Hình ảnh 6">
            <a:extLst>
              <a:ext uri="{FF2B5EF4-FFF2-40B4-BE49-F238E27FC236}">
                <a16:creationId xmlns="" xmlns:a16="http://schemas.microsoft.com/office/drawing/2014/main" id="{94236B48-4235-4FF7-B397-668D9522C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3" y="1818481"/>
            <a:ext cx="8908211" cy="3673809"/>
          </a:xfrm>
        </p:spPr>
      </p:pic>
    </p:spTree>
    <p:extLst>
      <p:ext uri="{BB962C8B-B14F-4D97-AF65-F5344CB8AC3E}">
        <p14:creationId xmlns:p14="http://schemas.microsoft.com/office/powerpoint/2010/main" val="14277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214313"/>
            <a:ext cx="8075053" cy="1047817"/>
          </a:xfrm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 smtClean="0"/>
              <a:t>3: 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Attention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ResUNet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++</a:t>
            </a:r>
            <a:endParaRPr lang="en-US" dirty="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93" y="2015870"/>
            <a:ext cx="7772400" cy="4681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800" dirty="0" smtClean="0">
                <a:latin typeface="Times New Roman"/>
                <a:ea typeface="MS PGothic"/>
              </a:rPr>
              <a:t>Là </a:t>
            </a:r>
            <a:r>
              <a:rPr lang="vi-VN" sz="2800" dirty="0">
                <a:latin typeface="Times New Roman"/>
                <a:ea typeface="MS PGothic"/>
              </a:rPr>
              <a:t>một kiến trúc mạnh mẽ áp dụng cho bài toán phân vùng ngữ nghĩa ảnh y tế.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2800" dirty="0">
                <a:latin typeface="Times New Roman"/>
                <a:ea typeface="MS PGothic"/>
              </a:rPr>
              <a:t>Kiến trúc mạng:</a:t>
            </a:r>
          </a:p>
          <a:p>
            <a:pPr marL="914400" lvl="2" indent="0">
              <a:buNone/>
            </a:pPr>
            <a:endParaRPr lang="vi-VN" sz="2000" dirty="0">
              <a:latin typeface="Times New Roman"/>
              <a:ea typeface="MS PGothic"/>
            </a:endParaRPr>
          </a:p>
        </p:txBody>
      </p:sp>
      <p:pic>
        <p:nvPicPr>
          <p:cNvPr id="8" name="Hình ảnh 8" descr="Ảnh có chứa văn bản&#10;&#10;Mô tả được tạo với mức tin cậy rất cao">
            <a:extLst>
              <a:ext uri="{FF2B5EF4-FFF2-40B4-BE49-F238E27FC236}">
                <a16:creationId xmlns="" xmlns:a16="http://schemas.microsoft.com/office/drawing/2014/main" id="{56A4A5C1-0D58-401F-82ED-B958653A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08" y="3492130"/>
            <a:ext cx="5204342" cy="32067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9911" y="1451429"/>
            <a:ext cx="1393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/>
                <a:ea typeface="MS PGothic"/>
                <a:cs typeface="Times New Roman"/>
              </a:rPr>
              <a:t>UNet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MS PGothic"/>
                <a:cs typeface="Times New Roman"/>
              </a:rPr>
              <a:t>++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0" y="214313"/>
            <a:ext cx="8045629" cy="1004887"/>
          </a:xfrm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3: 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Attention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ResUNet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pic>
        <p:nvPicPr>
          <p:cNvPr id="10" name="Hình ảnh 10" descr="Ảnh có chứa văn bản, bản đồ&#10;&#10;Mô tả được tạo với mức tin cậy rất cao">
            <a:extLst>
              <a:ext uri="{FF2B5EF4-FFF2-40B4-BE49-F238E27FC236}">
                <a16:creationId xmlns="" xmlns:a16="http://schemas.microsoft.com/office/drawing/2014/main" id="{C359D4BF-78DC-40B5-9DE2-EECE8D580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6" y="1594710"/>
            <a:ext cx="8620664" cy="4753954"/>
          </a:xfrm>
        </p:spPr>
      </p:pic>
    </p:spTree>
    <p:extLst>
      <p:ext uri="{BB962C8B-B14F-4D97-AF65-F5344CB8AC3E}">
        <p14:creationId xmlns:p14="http://schemas.microsoft.com/office/powerpoint/2010/main" val="41043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214313"/>
            <a:ext cx="8119727" cy="1004887"/>
          </a:xfrm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3: 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Attention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ResUNet</a:t>
            </a:r>
            <a:r>
              <a:rPr lang="en-US" dirty="0">
                <a:latin typeface="Times New Roman"/>
                <a:ea typeface="MS PGothic"/>
                <a:cs typeface="Times New Roman"/>
              </a:rPr>
              <a:t>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800" dirty="0" err="1">
                <a:solidFill>
                  <a:srgbClr val="FF0000"/>
                </a:solidFill>
                <a:latin typeface="Times New Roman"/>
                <a:ea typeface="MS PGothic"/>
              </a:rPr>
              <a:t>Deep</a:t>
            </a:r>
            <a:r>
              <a:rPr lang="vi-VN" sz="2800" dirty="0">
                <a:solidFill>
                  <a:srgbClr val="FF0000"/>
                </a:solidFill>
                <a:latin typeface="Times New Roman"/>
                <a:ea typeface="MS PGothic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Times New Roman"/>
                <a:ea typeface="MS PGothic"/>
              </a:rPr>
              <a:t>supervision</a:t>
            </a:r>
            <a:r>
              <a:rPr lang="vi-VN" sz="2800" dirty="0">
                <a:solidFill>
                  <a:srgbClr val="FF0000"/>
                </a:solidFill>
                <a:latin typeface="Times New Roman"/>
                <a:ea typeface="MS PGothic"/>
              </a:rPr>
              <a:t>: </a:t>
            </a:r>
          </a:p>
        </p:txBody>
      </p:sp>
      <p:pic>
        <p:nvPicPr>
          <p:cNvPr id="3" name="Hình ảnh 3" descr="Ảnh có chứa bản đồ&#10;&#10;Mô tả được tạo với mức tin cậy rất cao">
            <a:extLst>
              <a:ext uri="{FF2B5EF4-FFF2-40B4-BE49-F238E27FC236}">
                <a16:creationId xmlns="" xmlns:a16="http://schemas.microsoft.com/office/drawing/2014/main" id="{4C60241F-3E5A-4DF5-9908-C35A8809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5" y="1929425"/>
            <a:ext cx="8637916" cy="50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Hàm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mất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mát</a:t>
            </a:r>
            <a:endParaRPr lang="en-US" dirty="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/>
                <a:ea typeface="MS PGothic"/>
              </a:rPr>
              <a:t>Binary Cross Entropy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/>
              <a:ea typeface="MS PGothic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ea typeface="MS PGothic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/>
              <a:ea typeface="MS PGothic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/>
                <a:ea typeface="MS PGothic"/>
              </a:rPr>
              <a:t>Dice Loss: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/>
              <a:ea typeface="MS PGothic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/>
              <a:ea typeface="MS PGothic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/>
                <a:ea typeface="MS PGothic"/>
              </a:rPr>
              <a:t> Loss:</a:t>
            </a:r>
          </a:p>
          <a:p>
            <a:pPr marL="0" indent="0">
              <a:buNone/>
            </a:pPr>
            <a:endParaRPr lang="vi-VN" sz="2800" dirty="0">
              <a:latin typeface="Times New Roman"/>
              <a:ea typeface="MS PGothic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75" y="4332205"/>
            <a:ext cx="2503542" cy="488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72" y="3901879"/>
            <a:ext cx="4156052" cy="118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2220783"/>
            <a:ext cx="6826496" cy="1176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050" y="5422833"/>
            <a:ext cx="3948732" cy="7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/>
                <a:ea typeface="MS PGothic"/>
              </a:rPr>
              <a:t>Các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mục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trình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bày</a:t>
            </a:r>
            <a:endParaRPr lang="en-US" dirty="0" err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dirty="0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GIỚI THIỆU BÀI TOÁN</a:t>
            </a:r>
            <a:endParaRPr lang="en-US" sz="2400" b="1" kern="1200" dirty="0">
              <a:solidFill>
                <a:srgbClr val="FF3B3B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CÁC NGHIÊN CỨU LIÊN QUAN</a:t>
            </a:r>
            <a:endParaRPr lang="en-US" sz="2400" kern="1200" dirty="0">
              <a:solidFill>
                <a:srgbClr val="FF3B3B"/>
              </a:solidFill>
              <a:ea typeface="Tahoma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PHƯƠNG PHÁP ĐỀ XUẤT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smtClean="0">
                <a:solidFill>
                  <a:srgbClr val="FF3B3B"/>
                </a:solidFill>
                <a:ea typeface="Tahoma"/>
                <a:cs typeface="Times New Roman"/>
              </a:rPr>
              <a:t>THỬ </a:t>
            </a: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NGHIỆM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73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Thử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nghiệm</a:t>
            </a:r>
            <a:endParaRPr lang="vi-VN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/>
                <a:ea typeface="MS PGothic"/>
              </a:rPr>
              <a:t>Tập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dữ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liệu</a:t>
            </a:r>
            <a:r>
              <a:rPr lang="en-US" sz="2800" dirty="0" smtClean="0">
                <a:latin typeface="Times New Roman"/>
                <a:ea typeface="MS PGothic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Kvasir-seg</a:t>
            </a:r>
            <a:r>
              <a:rPr lang="en-US" sz="2400" dirty="0" smtClean="0">
                <a:latin typeface="Times New Roman"/>
                <a:ea typeface="MS PGothic"/>
              </a:rPr>
              <a:t>: </a:t>
            </a:r>
            <a:r>
              <a:rPr lang="en-US" sz="2400" dirty="0" err="1" smtClean="0">
                <a:latin typeface="Times New Roman"/>
                <a:ea typeface="MS PGothic"/>
              </a:rPr>
              <a:t>Gồm</a:t>
            </a:r>
            <a:r>
              <a:rPr lang="en-US" sz="2400" dirty="0" smtClean="0">
                <a:latin typeface="Times New Roman"/>
                <a:ea typeface="MS PGothic"/>
              </a:rPr>
              <a:t> 1000 </a:t>
            </a:r>
            <a:r>
              <a:rPr lang="en-US" sz="2400" dirty="0" err="1" smtClean="0">
                <a:latin typeface="Times New Roman"/>
                <a:ea typeface="MS PGothic"/>
              </a:rPr>
              <a:t>ảnh</a:t>
            </a:r>
            <a:r>
              <a:rPr lang="en-US" sz="2400" dirty="0" smtClean="0">
                <a:latin typeface="Times New Roman"/>
                <a:ea typeface="MS PGothic"/>
              </a:rPr>
              <a:t> images </a:t>
            </a:r>
            <a:r>
              <a:rPr lang="en-US" sz="2400" dirty="0" err="1" smtClean="0">
                <a:latin typeface="Times New Roman"/>
                <a:ea typeface="MS PGothic"/>
              </a:rPr>
              <a:t>và</a:t>
            </a:r>
            <a:r>
              <a:rPr lang="en-US" sz="2400" dirty="0" smtClean="0">
                <a:latin typeface="Times New Roman"/>
                <a:ea typeface="MS PGothic"/>
              </a:rPr>
              <a:t> masks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MS PGothic"/>
              </a:rPr>
              <a:t>CVC-</a:t>
            </a:r>
            <a:r>
              <a:rPr lang="vi-VN" sz="2400" dirty="0" smtClean="0">
                <a:latin typeface="Times New Roman"/>
                <a:ea typeface="MS PGothic"/>
              </a:rPr>
              <a:t>612</a:t>
            </a:r>
            <a:r>
              <a:rPr lang="en-US" sz="2400" dirty="0" smtClean="0">
                <a:latin typeface="Times New Roman"/>
                <a:ea typeface="MS PGothic"/>
              </a:rPr>
              <a:t>: 612 </a:t>
            </a:r>
            <a:r>
              <a:rPr lang="en-US" sz="2400" dirty="0" err="1" smtClean="0">
                <a:latin typeface="Times New Roman"/>
                <a:ea typeface="MS PGothic"/>
              </a:rPr>
              <a:t>ảnh</a:t>
            </a:r>
            <a:r>
              <a:rPr lang="en-US" sz="2400" dirty="0" smtClean="0">
                <a:latin typeface="Times New Roman"/>
                <a:ea typeface="MS PGothic"/>
              </a:rPr>
              <a:t> images </a:t>
            </a:r>
            <a:r>
              <a:rPr lang="en-US" sz="2400" dirty="0" err="1" smtClean="0">
                <a:latin typeface="Times New Roman"/>
                <a:ea typeface="MS PGothic"/>
              </a:rPr>
              <a:t>và</a:t>
            </a:r>
            <a:r>
              <a:rPr lang="en-US" sz="2400" dirty="0" smtClean="0">
                <a:latin typeface="Times New Roman"/>
                <a:ea typeface="MS PGothic"/>
              </a:rPr>
              <a:t> masks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/>
                <a:ea typeface="MS PGothic"/>
              </a:rPr>
              <a:t>Tăng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cường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dữ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liệu</a:t>
            </a:r>
            <a:endParaRPr lang="en-US" sz="2800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MS PGothic"/>
              </a:rPr>
              <a:t>Quay 90 </a:t>
            </a:r>
            <a:r>
              <a:rPr lang="en-US" sz="2400" dirty="0" err="1" smtClean="0">
                <a:latin typeface="Times New Roman"/>
                <a:ea typeface="MS PGothic"/>
              </a:rPr>
              <a:t>độ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ngẫu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nhiên</a:t>
            </a:r>
            <a:endParaRPr lang="en-US" sz="2400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Tăng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độ</a:t>
            </a:r>
            <a:r>
              <a:rPr lang="en-US" sz="2400" dirty="0" smtClean="0">
                <a:latin typeface="Times New Roman"/>
                <a:ea typeface="MS PGothic"/>
              </a:rPr>
              <a:t> sang, </a:t>
            </a:r>
            <a:r>
              <a:rPr lang="en-US" sz="2400" dirty="0" err="1" smtClean="0">
                <a:latin typeface="Times New Roman"/>
                <a:ea typeface="MS PGothic"/>
              </a:rPr>
              <a:t>tương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phản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cho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ảnh</a:t>
            </a:r>
            <a:endParaRPr lang="en-US" sz="2400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Thay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đổi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ngẫu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nhiên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màu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sắc</a:t>
            </a:r>
            <a:r>
              <a:rPr lang="en-US" sz="2400" dirty="0" smtClean="0">
                <a:latin typeface="Times New Roman"/>
                <a:ea typeface="MS PGothic"/>
              </a:rPr>
              <a:t>, </a:t>
            </a:r>
            <a:r>
              <a:rPr lang="en-US" sz="2400" dirty="0" err="1" smtClean="0">
                <a:latin typeface="Times New Roman"/>
                <a:ea typeface="MS PGothic"/>
              </a:rPr>
              <a:t>độ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bão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hòa</a:t>
            </a:r>
            <a:r>
              <a:rPr lang="en-US" sz="2400" dirty="0" smtClean="0">
                <a:latin typeface="Times New Roman"/>
                <a:ea typeface="MS PGothic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Cắt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vùng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ảnh</a:t>
            </a:r>
            <a:r>
              <a:rPr lang="en-US" sz="2400" dirty="0" smtClean="0">
                <a:latin typeface="Times New Roman"/>
                <a:ea typeface="MS PGothic"/>
              </a:rPr>
              <a:t> 220x220 </a:t>
            </a:r>
            <a:r>
              <a:rPr lang="en-US" sz="2400" dirty="0" err="1" smtClean="0">
                <a:latin typeface="Times New Roman"/>
                <a:ea typeface="MS PGothic"/>
              </a:rPr>
              <a:t>ngẫu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nhiên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hoặc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vị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trí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trung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tâm</a:t>
            </a:r>
            <a:endParaRPr lang="vi-VN" sz="2400" dirty="0">
              <a:latin typeface="Times New Roman"/>
              <a:ea typeface="MS PGothic"/>
            </a:endParaRPr>
          </a:p>
          <a:p>
            <a:pPr>
              <a:buFont typeface="Arial" panose="05000000000000000000" pitchFamily="2" charset="2"/>
              <a:buChar char="•"/>
            </a:pPr>
            <a:endParaRPr lang="vi-VN" sz="2800" dirty="0">
              <a:latin typeface="Times New Roman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09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/>
                <a:ea typeface="MS PGothic"/>
              </a:rPr>
              <a:t>Các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mục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trình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bày</a:t>
            </a:r>
            <a:endParaRPr lang="en-US" dirty="0" err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dirty="0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GIỚI THIỆU BÀI TOÁN</a:t>
            </a:r>
            <a:endParaRPr lang="en-US" sz="2400" b="1" kern="1200" dirty="0">
              <a:solidFill>
                <a:srgbClr val="FF3B3B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CÁC NGHIÊN CỨU LIÊN QUAN</a:t>
            </a:r>
            <a:endParaRPr lang="en-US" sz="2400" kern="1200" dirty="0">
              <a:solidFill>
                <a:srgbClr val="FF3B3B"/>
              </a:solidFill>
              <a:ea typeface="Tahoma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PHƯƠNG PHÁP ĐỀ XUẤT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smtClean="0">
                <a:solidFill>
                  <a:srgbClr val="FF3B3B"/>
                </a:solidFill>
                <a:ea typeface="Tahoma"/>
                <a:cs typeface="Times New Roman"/>
              </a:rPr>
              <a:t>THỬ </a:t>
            </a: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NGHIỆM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96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Thử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nghiệm</a:t>
            </a:r>
            <a:endParaRPr lang="vi-VN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/>
                <a:ea typeface="MS PGothic"/>
              </a:rPr>
              <a:t>Cách</a:t>
            </a:r>
            <a:r>
              <a:rPr lang="en-US" sz="2800" dirty="0" smtClean="0">
                <a:latin typeface="Times New Roman"/>
                <a:ea typeface="MS PGothic"/>
              </a:rPr>
              <a:t> chia </a:t>
            </a:r>
            <a:r>
              <a:rPr lang="en-US" sz="2800" dirty="0" err="1" smtClean="0">
                <a:latin typeface="Times New Roman"/>
                <a:ea typeface="MS PGothic"/>
              </a:rPr>
              <a:t>dữ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liệu</a:t>
            </a:r>
            <a:r>
              <a:rPr lang="en-US" sz="2800" dirty="0" smtClean="0">
                <a:latin typeface="Times New Roman"/>
                <a:ea typeface="MS PGothic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Đánh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giá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theo</a:t>
            </a:r>
            <a:r>
              <a:rPr lang="en-US" sz="2400" dirty="0" smtClean="0">
                <a:latin typeface="Times New Roman"/>
                <a:ea typeface="MS PGothic"/>
              </a:rPr>
              <a:t> K-Folds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Tiến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hành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huấn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luyện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trên</a:t>
            </a:r>
            <a:r>
              <a:rPr lang="en-US" sz="2400" dirty="0" smtClean="0">
                <a:latin typeface="Times New Roman"/>
                <a:ea typeface="MS PGothic"/>
              </a:rPr>
              <a:t> 4 </a:t>
            </a:r>
            <a:r>
              <a:rPr lang="en-US" sz="2400" dirty="0" err="1" smtClean="0">
                <a:latin typeface="Times New Roman"/>
                <a:ea typeface="MS PGothic"/>
              </a:rPr>
              <a:t>tập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và</a:t>
            </a:r>
            <a:r>
              <a:rPr lang="en-US" sz="2400" dirty="0" smtClean="0">
                <a:latin typeface="Times New Roman"/>
                <a:ea typeface="MS PGothic"/>
              </a:rPr>
              <a:t> test </a:t>
            </a:r>
            <a:r>
              <a:rPr lang="en-US" sz="2400" dirty="0" err="1" smtClean="0">
                <a:latin typeface="Times New Roman"/>
                <a:ea typeface="MS PGothic"/>
              </a:rPr>
              <a:t>trên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tập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còn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lại</a:t>
            </a:r>
            <a:endParaRPr lang="en-US" sz="2400" dirty="0" smtClean="0">
              <a:latin typeface="Times New Roman"/>
              <a:ea typeface="MS PGothic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/>
                <a:ea typeface="MS PGothic"/>
              </a:rPr>
              <a:t>Chi </a:t>
            </a:r>
            <a:r>
              <a:rPr lang="en-US" sz="2800" dirty="0" err="1" smtClean="0">
                <a:latin typeface="Times New Roman"/>
                <a:ea typeface="MS PGothic"/>
              </a:rPr>
              <a:t>tiết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thực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hiện</a:t>
            </a:r>
            <a:r>
              <a:rPr lang="en-US" sz="2800" dirty="0" smtClean="0">
                <a:latin typeface="Times New Roman"/>
                <a:ea typeface="MS PGothic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MS PGothic"/>
              </a:rPr>
              <a:t>Framework: </a:t>
            </a:r>
            <a:r>
              <a:rPr lang="en-US" sz="2400" dirty="0" err="1" smtClean="0">
                <a:latin typeface="Times New Roman"/>
                <a:ea typeface="MS PGothic"/>
              </a:rPr>
              <a:t>Pytorch</a:t>
            </a:r>
            <a:endParaRPr lang="en-US" sz="2400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Hệ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điều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hành</a:t>
            </a:r>
            <a:r>
              <a:rPr lang="en-US" sz="2400" dirty="0" smtClean="0">
                <a:latin typeface="Times New Roman"/>
                <a:ea typeface="MS PGothic"/>
              </a:rPr>
              <a:t>: </a:t>
            </a:r>
            <a:r>
              <a:rPr lang="en-US" sz="2400" dirty="0" err="1" smtClean="0">
                <a:latin typeface="Times New Roman"/>
                <a:ea typeface="MS PGothic"/>
              </a:rPr>
              <a:t>Debian</a:t>
            </a:r>
            <a:r>
              <a:rPr lang="en-US" sz="2400" dirty="0" smtClean="0">
                <a:latin typeface="Times New Roman"/>
                <a:ea typeface="MS PGothic"/>
              </a:rPr>
              <a:t> GNU/Linux 9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Cuda</a:t>
            </a:r>
            <a:r>
              <a:rPr lang="en-US" sz="2400" dirty="0" smtClean="0">
                <a:latin typeface="Times New Roman"/>
                <a:ea typeface="MS PGothic"/>
              </a:rPr>
              <a:t> V10.1.243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MS PGothic"/>
              </a:rPr>
              <a:t>1 GPU Tesla T4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MS PGothic"/>
              </a:rPr>
              <a:t>Vi </a:t>
            </a:r>
            <a:r>
              <a:rPr lang="en-US" sz="2400" dirty="0" err="1" smtClean="0">
                <a:latin typeface="Times New Roman"/>
                <a:ea typeface="MS PGothic"/>
              </a:rPr>
              <a:t>xử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lý</a:t>
            </a:r>
            <a:r>
              <a:rPr lang="en-US" sz="2400" dirty="0" smtClean="0">
                <a:latin typeface="Times New Roman"/>
                <a:ea typeface="MS PGothic"/>
              </a:rPr>
              <a:t> Intel® Xeon ® CPU @2.20GHz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MS PGothic"/>
              </a:rPr>
              <a:t>Batch size 16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/>
                <a:ea typeface="MS PGothic"/>
              </a:rPr>
              <a:t>Learning rate: 1e-4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/>
                <a:ea typeface="MS PGothic"/>
              </a:rPr>
              <a:t>Sử</a:t>
            </a:r>
            <a:r>
              <a:rPr lang="en-US" sz="2400" dirty="0" smtClean="0">
                <a:latin typeface="Times New Roman"/>
                <a:ea typeface="MS PGothic"/>
              </a:rPr>
              <a:t> </a:t>
            </a:r>
            <a:r>
              <a:rPr lang="en-US" sz="2400" dirty="0" err="1" smtClean="0">
                <a:latin typeface="Times New Roman"/>
                <a:ea typeface="MS PGothic"/>
              </a:rPr>
              <a:t>dụng</a:t>
            </a:r>
            <a:r>
              <a:rPr lang="en-US" sz="2400" dirty="0" smtClean="0">
                <a:latin typeface="Times New Roman"/>
                <a:ea typeface="MS PGothic"/>
              </a:rPr>
              <a:t> Adam optimizer</a:t>
            </a:r>
            <a:endParaRPr lang="vi-VN" sz="2400" dirty="0">
              <a:latin typeface="Times New Roman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997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Thử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nghiệm</a:t>
            </a:r>
            <a:endParaRPr lang="vi-VN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/>
                <a:ea typeface="MS PGothic"/>
              </a:rPr>
              <a:t>Kết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quả</a:t>
            </a:r>
            <a:r>
              <a:rPr lang="en-US" sz="2800" dirty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Kvasir-seg</a:t>
            </a:r>
            <a:r>
              <a:rPr lang="en-US" sz="2800" dirty="0" smtClean="0">
                <a:latin typeface="Times New Roman"/>
                <a:ea typeface="MS PGothic"/>
              </a:rPr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00261"/>
              </p:ext>
            </p:extLst>
          </p:nvPr>
        </p:nvGraphicFramePr>
        <p:xfrm>
          <a:off x="872838" y="2348347"/>
          <a:ext cx="7502235" cy="4393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499"/>
                <a:gridCol w="1406094"/>
                <a:gridCol w="1289139"/>
                <a:gridCol w="1524364"/>
                <a:gridCol w="1289139"/>
              </a:tblGrid>
              <a:tr h="568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Precision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84.274%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76.008%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88.57%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80.552%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AttUnet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84.718%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76.732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87.91%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82.016%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NestedUnet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</a:t>
                      </a: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</a:t>
                      </a:r>
                      <a:r>
                        <a:rPr lang="vi-V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vi-V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5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R2Unet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77.53%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84.10%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86.29%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88.804%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82.084%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88.572%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89.078%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</a:t>
                      </a: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82.496%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90.11%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87.368%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89.566%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82.928%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91.034%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88.166%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0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- Deep Supervision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83.222%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89.108%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89.384%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3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Thử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Gothic"/>
                <a:cs typeface="Times New Roman"/>
              </a:rPr>
              <a:t>nghiệm</a:t>
            </a:r>
            <a:endParaRPr lang="vi-VN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/>
                <a:ea typeface="MS PGothic"/>
              </a:rPr>
              <a:t>Kết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quả</a:t>
            </a:r>
            <a:r>
              <a:rPr lang="en-US" sz="2800" dirty="0">
                <a:latin typeface="Times New Roman"/>
                <a:ea typeface="MS PGothic"/>
              </a:rPr>
              <a:t> </a:t>
            </a:r>
            <a:r>
              <a:rPr lang="vi-VN" sz="2800" dirty="0" smtClean="0">
                <a:latin typeface="Times New Roman"/>
                <a:ea typeface="MS PGothic"/>
              </a:rPr>
              <a:t>CVC-612</a:t>
            </a:r>
            <a:r>
              <a:rPr lang="en-US" sz="2800" dirty="0" smtClean="0">
                <a:latin typeface="Times New Roman"/>
                <a:ea typeface="MS PGothic"/>
              </a:rPr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68010"/>
              </p:ext>
            </p:extLst>
          </p:nvPr>
        </p:nvGraphicFramePr>
        <p:xfrm>
          <a:off x="872838" y="2348347"/>
          <a:ext cx="7502235" cy="2691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499"/>
                <a:gridCol w="1406094"/>
                <a:gridCol w="1289139"/>
                <a:gridCol w="1524364"/>
                <a:gridCol w="1289139"/>
              </a:tblGrid>
              <a:tr h="568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Precision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94.0052%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87.1064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93.9008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94.144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93.7112%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86.8056%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93.2112%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94.2612%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</a:tr>
              <a:tr h="650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- Deep Supervision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Thử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nghiệm</a:t>
            </a:r>
            <a:endParaRPr lang="vi-VN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616" y="1562554"/>
            <a:ext cx="7772400" cy="4681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/>
                <a:ea typeface="MS PGothic"/>
              </a:rPr>
              <a:t>Đối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chiếu</a:t>
            </a:r>
            <a:r>
              <a:rPr lang="en-US" sz="2800" dirty="0" smtClean="0">
                <a:latin typeface="Times New Roman"/>
                <a:ea typeface="MS PGothic"/>
              </a:rPr>
              <a:t> so </a:t>
            </a:r>
            <a:r>
              <a:rPr lang="en-US" sz="2800" dirty="0" err="1" smtClean="0">
                <a:latin typeface="Times New Roman"/>
                <a:ea typeface="MS PGothic"/>
              </a:rPr>
              <a:t>sánh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kết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quả</a:t>
            </a:r>
            <a:r>
              <a:rPr lang="vi-VN" sz="2800" dirty="0" smtClean="0">
                <a:latin typeface="Times New Roman"/>
                <a:ea typeface="MS PGothic"/>
              </a:rPr>
              <a:t> SOTA:</a:t>
            </a:r>
            <a:endParaRPr lang="en-US" sz="2800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i="1" dirty="0" smtClean="0"/>
              <a:t>“</a:t>
            </a:r>
            <a:r>
              <a:rPr lang="en-US" sz="2400" i="1" dirty="0" err="1" smtClean="0"/>
              <a:t>ResUNet</a:t>
            </a:r>
            <a:r>
              <a:rPr lang="en-US" sz="2400" i="1" dirty="0"/>
              <a:t>++: An Advanced Architecture for Medical Image </a:t>
            </a:r>
            <a:r>
              <a:rPr lang="en-US" sz="2400" i="1" dirty="0" smtClean="0"/>
              <a:t>Segmentation” </a:t>
            </a:r>
            <a:r>
              <a:rPr lang="en-US" sz="2400" dirty="0" err="1"/>
              <a:t>Debesh</a:t>
            </a:r>
            <a:r>
              <a:rPr lang="en-US" sz="2400" dirty="0"/>
              <a:t> </a:t>
            </a:r>
            <a:r>
              <a:rPr lang="en-US" sz="2400" dirty="0" err="1" smtClean="0"/>
              <a:t>Jha</a:t>
            </a:r>
            <a:r>
              <a:rPr lang="en-US" sz="2400" dirty="0" smtClean="0"/>
              <a:t>, 11-2019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i="1" dirty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i="1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i="1" dirty="0" smtClean="0">
                <a:latin typeface="Times New Roman"/>
                <a:ea typeface="MS PGothic"/>
              </a:rPr>
              <a:t>3 </a:t>
            </a:r>
            <a:r>
              <a:rPr lang="en-US" sz="2400" i="1" dirty="0" err="1" smtClean="0">
                <a:latin typeface="Times New Roman"/>
                <a:ea typeface="MS PGothic"/>
              </a:rPr>
              <a:t>kiến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trúc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mạng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đề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xuất</a:t>
            </a:r>
            <a:r>
              <a:rPr lang="en-US" sz="2400" i="1" dirty="0" smtClean="0">
                <a:latin typeface="Times New Roman"/>
                <a:ea typeface="MS PGothic"/>
              </a:rPr>
              <a:t>: </a:t>
            </a:r>
          </a:p>
          <a:p>
            <a:pPr marL="457200" lvl="1" indent="0">
              <a:buNone/>
            </a:pPr>
            <a:endParaRPr lang="en-US" sz="2400" i="1" dirty="0" smtClean="0">
              <a:latin typeface="Times New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39" y="3037735"/>
            <a:ext cx="4697930" cy="64562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43614"/>
              </p:ext>
            </p:extLst>
          </p:nvPr>
        </p:nvGraphicFramePr>
        <p:xfrm>
          <a:off x="1324356" y="4313369"/>
          <a:ext cx="6892365" cy="257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43"/>
                <a:gridCol w="1196916"/>
                <a:gridCol w="1317267"/>
                <a:gridCol w="1264043"/>
                <a:gridCol w="1157596"/>
              </a:tblGrid>
              <a:tr h="184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88.804%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82.084%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89.078%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88.572%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</a:t>
                      </a:r>
                      <a:r>
                        <a:rPr lang="vi-VN" sz="16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</a:t>
                      </a: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82.496%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87.368%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90.11%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6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89.566%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82.928%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88.166%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91.034%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- Deep Supervision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83.222%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89.384%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89.108%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1655" y="1151764"/>
            <a:ext cx="1925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  <a:latin typeface="Times New Roman"/>
                <a:ea typeface="MS PGothic"/>
              </a:rPr>
              <a:t>Kvasir-seg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MS PGothic"/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Thử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nghiệm</a:t>
            </a:r>
            <a:endParaRPr lang="vi-VN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616" y="1562554"/>
            <a:ext cx="7772400" cy="4681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/>
                <a:ea typeface="MS PGothic"/>
              </a:rPr>
              <a:t>Đối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chiếu</a:t>
            </a:r>
            <a:r>
              <a:rPr lang="en-US" sz="2800" dirty="0" smtClean="0">
                <a:latin typeface="Times New Roman"/>
                <a:ea typeface="MS PGothic"/>
              </a:rPr>
              <a:t> so </a:t>
            </a:r>
            <a:r>
              <a:rPr lang="en-US" sz="2800" dirty="0" err="1" smtClean="0">
                <a:latin typeface="Times New Roman"/>
                <a:ea typeface="MS PGothic"/>
              </a:rPr>
              <a:t>sánh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kết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quả</a:t>
            </a:r>
            <a:r>
              <a:rPr lang="vi-VN" sz="2800" dirty="0" smtClean="0">
                <a:latin typeface="Times New Roman"/>
                <a:ea typeface="MS PGothic"/>
              </a:rPr>
              <a:t> SOTA:</a:t>
            </a:r>
            <a:endParaRPr lang="en-US" sz="2800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i="1" dirty="0" smtClean="0"/>
              <a:t>“</a:t>
            </a:r>
            <a:r>
              <a:rPr lang="en-US" sz="2400" i="1" dirty="0" err="1" smtClean="0"/>
              <a:t>ResUNet</a:t>
            </a:r>
            <a:r>
              <a:rPr lang="en-US" sz="2400" i="1" dirty="0"/>
              <a:t>++: An Advanced Architecture for Medical Image </a:t>
            </a:r>
            <a:r>
              <a:rPr lang="en-US" sz="2400" i="1" dirty="0" smtClean="0"/>
              <a:t>Segmentation” </a:t>
            </a:r>
            <a:r>
              <a:rPr lang="en-US" sz="2400" dirty="0" err="1"/>
              <a:t>Debesh</a:t>
            </a:r>
            <a:r>
              <a:rPr lang="en-US" sz="2400" dirty="0"/>
              <a:t> </a:t>
            </a:r>
            <a:r>
              <a:rPr lang="en-US" sz="2400" dirty="0" err="1" smtClean="0"/>
              <a:t>Jha</a:t>
            </a:r>
            <a:r>
              <a:rPr lang="en-US" sz="2400" dirty="0" smtClean="0"/>
              <a:t>, 11-2019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i="1" dirty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i="1" dirty="0" smtClean="0">
              <a:latin typeface="Times New Roman"/>
              <a:ea typeface="MS PGothic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i="1" dirty="0" smtClean="0">
                <a:latin typeface="Times New Roman"/>
                <a:ea typeface="MS PGothic"/>
              </a:rPr>
              <a:t>3 </a:t>
            </a:r>
            <a:r>
              <a:rPr lang="en-US" sz="2400" i="1" dirty="0" err="1" smtClean="0">
                <a:latin typeface="Times New Roman"/>
                <a:ea typeface="MS PGothic"/>
              </a:rPr>
              <a:t>kiến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trúc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mạng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đề</a:t>
            </a:r>
            <a:r>
              <a:rPr lang="en-US" sz="2400" i="1" dirty="0" smtClean="0">
                <a:latin typeface="Times New Roman"/>
                <a:ea typeface="MS PGothic"/>
              </a:rPr>
              <a:t> </a:t>
            </a:r>
            <a:r>
              <a:rPr lang="en-US" sz="2400" i="1" dirty="0" err="1" smtClean="0">
                <a:latin typeface="Times New Roman"/>
                <a:ea typeface="MS PGothic"/>
              </a:rPr>
              <a:t>xuất</a:t>
            </a:r>
            <a:r>
              <a:rPr lang="en-US" sz="2400" i="1" dirty="0" smtClean="0">
                <a:latin typeface="Times New Roman"/>
                <a:ea typeface="MS PGothic"/>
              </a:rPr>
              <a:t>: </a:t>
            </a:r>
          </a:p>
          <a:p>
            <a:pPr marL="457200" lvl="1" indent="0">
              <a:buNone/>
            </a:pPr>
            <a:endParaRPr lang="en-US" sz="2400" i="1" dirty="0" smtClean="0">
              <a:latin typeface="Times New Roman"/>
              <a:ea typeface="MS PGothic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89835"/>
              </p:ext>
            </p:extLst>
          </p:nvPr>
        </p:nvGraphicFramePr>
        <p:xfrm>
          <a:off x="1324356" y="4313369"/>
          <a:ext cx="6892365" cy="253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43"/>
                <a:gridCol w="1196916"/>
                <a:gridCol w="1317267"/>
                <a:gridCol w="1264043"/>
                <a:gridCol w="1157596"/>
              </a:tblGrid>
              <a:tr h="184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Precision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94.0052%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87.1064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93.9008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94.144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93.7112%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86.8056%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93.2112%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94.2612%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6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ention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</a:tr>
              <a:tr h="73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</a:t>
                      </a:r>
                      <a:r>
                        <a:rPr lang="en-US" sz="16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AttResUnet</a:t>
                      </a: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- Deep Supervision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1655" y="1151764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 smtClean="0">
                <a:solidFill>
                  <a:srgbClr val="FF0000"/>
                </a:solidFill>
                <a:latin typeface="Times New Roman"/>
                <a:ea typeface="MS PGothic"/>
              </a:rPr>
              <a:t>CVC-612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MS PGothic"/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69" y="2912269"/>
            <a:ext cx="3640411" cy="9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3E5C7-DAA3-4F8C-BFEE-FB2D52B626A5}" type="datetime1">
              <a:rPr lang="en-US" sz="1400" smtClean="0"/>
              <a:t>6/4/2020</a:t>
            </a:fld>
            <a:endParaRPr lang="en-US" sz="1400"/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35738-660D-461A-A157-0C70C5FFC3B0}" type="slidenum">
              <a:rPr lang="en-US" sz="1400" dirty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400" dirty="0"/>
          </a:p>
        </p:txBody>
      </p:sp>
      <p:pic>
        <p:nvPicPr>
          <p:cNvPr id="71682" name="Picture 2" descr="http://lizandravega.com/wp-content/uploads/2013/04/Thank-you-note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61" y="2061585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752" y="678094"/>
            <a:ext cx="7025597" cy="554805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/>
                <a:ea typeface="MS PGothic"/>
                <a:cs typeface="Times New Roman"/>
              </a:rPr>
              <a:t>Giới</a:t>
            </a:r>
            <a:r>
              <a:rPr lang="en-US" sz="3200" dirty="0">
                <a:latin typeface="Times New Roman"/>
                <a:ea typeface="MS PGothic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MS PGothic"/>
                <a:cs typeface="Times New Roman"/>
              </a:rPr>
              <a:t>thiệu</a:t>
            </a:r>
            <a:r>
              <a:rPr lang="en-US" sz="3200" dirty="0">
                <a:latin typeface="Times New Roman"/>
                <a:ea typeface="MS PGothic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MS PGothic"/>
                <a:cs typeface="Times New Roman"/>
              </a:rPr>
              <a:t>bài</a:t>
            </a:r>
            <a:r>
              <a:rPr lang="en-US" sz="3200" dirty="0">
                <a:latin typeface="Times New Roman"/>
                <a:ea typeface="MS PGothic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MS PGothic"/>
                <a:cs typeface="Times New Roman"/>
              </a:rPr>
              <a:t>toán</a:t>
            </a:r>
            <a:endPara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6" descr="Ảnh có chứa thực phẩm, nhỏ, bàn, nắm giữ&#10;&#10;Mô tả được tạo với mức tin cậy rất cao">
            <a:extLst>
              <a:ext uri="{FF2B5EF4-FFF2-40B4-BE49-F238E27FC236}">
                <a16:creationId xmlns="" xmlns:a16="http://schemas.microsoft.com/office/drawing/2014/main" id="{31E91078-2B93-4A2C-B9EC-AD53C4DD7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4073" y="1720764"/>
            <a:ext cx="3358911" cy="224089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1A39A-FE29-415C-9540-557615AEBD7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dirty="0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Hình ảnh 7" descr="Ảnh có chứa ảnh, thực phẩm, nắm giữ, đang ngồi&#10;&#10;Mô tả được tạo với mức tin cậy rất cao">
            <a:extLst>
              <a:ext uri="{FF2B5EF4-FFF2-40B4-BE49-F238E27FC236}">
                <a16:creationId xmlns="" xmlns:a16="http://schemas.microsoft.com/office/drawing/2014/main" id="{77777FF2-B879-459B-A15D-680747BB4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3" y="4127034"/>
            <a:ext cx="7775275" cy="25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752" y="678094"/>
            <a:ext cx="7025597" cy="554805"/>
          </a:xfrm>
        </p:spPr>
        <p:txBody>
          <a:bodyPr>
            <a:noAutofit/>
          </a:bodyPr>
          <a:lstStyle/>
          <a:p>
            <a:r>
              <a:rPr lang="en-US" sz="3200" err="1">
                <a:latin typeface="Times New Roman"/>
                <a:ea typeface="MS PGothic"/>
                <a:cs typeface="Times New Roman"/>
              </a:rPr>
              <a:t>Giới</a:t>
            </a:r>
            <a:r>
              <a:rPr lang="en-US" sz="3200">
                <a:latin typeface="Times New Roman"/>
                <a:ea typeface="MS PGothic"/>
                <a:cs typeface="Times New Roman"/>
              </a:rPr>
              <a:t> </a:t>
            </a:r>
            <a:r>
              <a:rPr lang="en-US" sz="3200" err="1">
                <a:latin typeface="Times New Roman"/>
                <a:ea typeface="MS PGothic"/>
                <a:cs typeface="Times New Roman"/>
              </a:rPr>
              <a:t>thiệu</a:t>
            </a:r>
            <a:r>
              <a:rPr lang="en-US" sz="3200">
                <a:latin typeface="Times New Roman"/>
                <a:ea typeface="MS PGothic"/>
                <a:cs typeface="Times New Roman"/>
              </a:rPr>
              <a:t> </a:t>
            </a:r>
            <a:r>
              <a:rPr lang="en-US" sz="3200" err="1">
                <a:latin typeface="Times New Roman"/>
                <a:ea typeface="MS PGothic"/>
                <a:cs typeface="Times New Roman"/>
              </a:rPr>
              <a:t>bài</a:t>
            </a:r>
            <a:r>
              <a:rPr lang="en-US" sz="3200">
                <a:latin typeface="Times New Roman"/>
                <a:ea typeface="MS PGothic"/>
                <a:cs typeface="Times New Roman"/>
              </a:rPr>
              <a:t> </a:t>
            </a:r>
            <a:r>
              <a:rPr lang="en-US" sz="3200" err="1">
                <a:latin typeface="Times New Roman"/>
                <a:ea typeface="MS PGothic"/>
                <a:cs typeface="Times New Roman"/>
              </a:rPr>
              <a:t>toán</a:t>
            </a:r>
            <a:endParaRPr lang="en-US" sz="32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6" descr="Ảnh có chứa trong nhà, đang ngồi, sô cô la, bàn&#10;&#10;Mô tả được tạo với mức tin cậy rất cao">
            <a:extLst>
              <a:ext uri="{FF2B5EF4-FFF2-40B4-BE49-F238E27FC236}">
                <a16:creationId xmlns="" xmlns:a16="http://schemas.microsoft.com/office/drawing/2014/main" id="{32894C0C-8E3F-4D8A-A2FC-7DD7D47C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819" y="1715503"/>
            <a:ext cx="2556174" cy="21795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1A39A-FE29-415C-9540-557615AEBD7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dirty="0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Hình ảnh 7" descr="Ảnh có chứa ảnh, đeo, trắng, người đàn ông&#10;&#10;Mô tả được tạo với mức tin cậy rất cao">
            <a:extLst>
              <a:ext uri="{FF2B5EF4-FFF2-40B4-BE49-F238E27FC236}">
                <a16:creationId xmlns="" xmlns:a16="http://schemas.microsoft.com/office/drawing/2014/main" id="{0E3DA8F3-4DF0-41F5-BA69-8022EC89E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10" y="1707664"/>
            <a:ext cx="2743200" cy="2177466"/>
          </a:xfrm>
          <a:prstGeom prst="rect">
            <a:avLst/>
          </a:prstGeom>
        </p:spPr>
      </p:pic>
      <p:pic>
        <p:nvPicPr>
          <p:cNvPr id="8" name="Hình ảnh 8" descr="Ảnh có chứa trong nhà, bánh rán, đang ngồi, màu hồng&#10;&#10;Mô tả được tạo với mức tin cậy rất cao">
            <a:extLst>
              <a:ext uri="{FF2B5EF4-FFF2-40B4-BE49-F238E27FC236}">
                <a16:creationId xmlns="" xmlns:a16="http://schemas.microsoft.com/office/drawing/2014/main" id="{6C9C8972-4D82-41A7-B851-2E6A7E21A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513" y="1710486"/>
            <a:ext cx="2513163" cy="2171822"/>
          </a:xfrm>
          <a:prstGeom prst="rect">
            <a:avLst/>
          </a:prstGeom>
        </p:spPr>
      </p:pic>
      <p:pic>
        <p:nvPicPr>
          <p:cNvPr id="9" name="Hình ảnh 9" descr="Ảnh có chứa hình bóng&#10;&#10;Mô tả được tạo với mức tin cậy rất cao">
            <a:extLst>
              <a:ext uri="{FF2B5EF4-FFF2-40B4-BE49-F238E27FC236}">
                <a16:creationId xmlns="" xmlns:a16="http://schemas.microsoft.com/office/drawing/2014/main" id="{4A90DD3A-4DA7-46CA-B3D9-003C7BBA5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47" y="4375949"/>
            <a:ext cx="2513163" cy="2174893"/>
          </a:xfrm>
          <a:prstGeom prst="rect">
            <a:avLst/>
          </a:prstGeom>
        </p:spPr>
      </p:pic>
      <p:pic>
        <p:nvPicPr>
          <p:cNvPr id="10" name="Hình ảnh 10" descr="Ảnh có chứa tòa nhà&#10;&#10;Mô tả được tạo với mức tin cậy rất cao">
            <a:extLst>
              <a:ext uri="{FF2B5EF4-FFF2-40B4-BE49-F238E27FC236}">
                <a16:creationId xmlns="" xmlns:a16="http://schemas.microsoft.com/office/drawing/2014/main" id="{DA5E9825-8592-45DA-9BF3-A6751C373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4381852"/>
            <a:ext cx="2671314" cy="2105580"/>
          </a:xfrm>
          <a:prstGeom prst="rect">
            <a:avLst/>
          </a:prstGeom>
        </p:spPr>
      </p:pic>
      <p:pic>
        <p:nvPicPr>
          <p:cNvPr id="11" name="Hình ảnh 11" descr="Ảnh có chứa hình bóng&#10;&#10;Mô tả được tạo với mức tin cậy rất cao">
            <a:extLst>
              <a:ext uri="{FF2B5EF4-FFF2-40B4-BE49-F238E27FC236}">
                <a16:creationId xmlns="" xmlns:a16="http://schemas.microsoft.com/office/drawing/2014/main" id="{A6FD70F4-9158-48DD-A477-5AF7FFABD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514" y="4370297"/>
            <a:ext cx="2441275" cy="20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/>
                <a:ea typeface="MS PGothic"/>
              </a:rPr>
              <a:t>Các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mục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trình</a:t>
            </a:r>
            <a:r>
              <a:rPr lang="en-US" dirty="0">
                <a:latin typeface="Times New Roman"/>
                <a:ea typeface="MS PGothic"/>
              </a:rPr>
              <a:t> </a:t>
            </a:r>
            <a:r>
              <a:rPr lang="en-US" dirty="0" err="1">
                <a:latin typeface="Times New Roman"/>
                <a:ea typeface="MS PGothic"/>
              </a:rPr>
              <a:t>bày</a:t>
            </a:r>
            <a:endParaRPr lang="en-US" dirty="0" err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dirty="0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135602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GIỚI THIỆU BÀI TOÁN</a:t>
            </a:r>
            <a:endParaRPr lang="en-US" sz="2400" b="1" kern="1200" dirty="0">
              <a:solidFill>
                <a:srgbClr val="FF3B3B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CÁC NGHIÊN CỨU LIÊN QUAN</a:t>
            </a:r>
            <a:endParaRPr lang="en-US" sz="2400" kern="1200" dirty="0">
              <a:solidFill>
                <a:srgbClr val="FF3B3B"/>
              </a:solidFill>
              <a:ea typeface="Tahoma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PHƯƠNG PHÁP ĐỀ XUẤT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THỰC NGHIỆM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9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Các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nghiên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cứu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liên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quan</a:t>
            </a:r>
            <a:endParaRPr lang="en-US" dirty="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/>
                <a:ea typeface="MS PGothic"/>
              </a:rPr>
              <a:t>Jonathan Long </a:t>
            </a:r>
            <a:r>
              <a:rPr lang="en-US" sz="2800" dirty="0" err="1" smtClean="0">
                <a:latin typeface="Times New Roman"/>
                <a:ea typeface="MS PGothic"/>
              </a:rPr>
              <a:t>và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cộng</a:t>
            </a: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>
                <a:latin typeface="Times New Roman"/>
                <a:ea typeface="MS PGothic"/>
              </a:rPr>
              <a:t>sự</a:t>
            </a:r>
            <a:r>
              <a:rPr lang="en-US" sz="2800" dirty="0" smtClean="0">
                <a:latin typeface="Times New Roman"/>
                <a:ea typeface="MS PGothic"/>
              </a:rPr>
              <a:t>, “</a:t>
            </a:r>
            <a:r>
              <a:rPr lang="en-US" sz="2800" b="1" dirty="0"/>
              <a:t>Fully Convolutional Networks for Semantic </a:t>
            </a:r>
            <a:r>
              <a:rPr lang="en-US" sz="2800" b="1" dirty="0" smtClean="0"/>
              <a:t>Segmentation</a:t>
            </a:r>
            <a:r>
              <a:rPr lang="en-US" sz="2800" dirty="0" smtClean="0">
                <a:latin typeface="Times New Roman"/>
                <a:ea typeface="MS PGothic"/>
              </a:rPr>
              <a:t>”, </a:t>
            </a:r>
            <a:r>
              <a:rPr lang="en-US" sz="2800" dirty="0" err="1" smtClean="0">
                <a:latin typeface="Times New Roman"/>
                <a:ea typeface="MS PGothic"/>
              </a:rPr>
              <a:t>tháng</a:t>
            </a:r>
            <a:r>
              <a:rPr lang="en-US" sz="2800" dirty="0" smtClean="0">
                <a:latin typeface="Times New Roman"/>
                <a:ea typeface="MS PGothic"/>
              </a:rPr>
              <a:t> 3 </a:t>
            </a:r>
            <a:r>
              <a:rPr lang="en-US" sz="2800" dirty="0" err="1" smtClean="0">
                <a:latin typeface="Times New Roman"/>
                <a:ea typeface="MS PGothic"/>
              </a:rPr>
              <a:t>năm</a:t>
            </a:r>
            <a:r>
              <a:rPr lang="en-US" sz="2800" dirty="0" smtClean="0">
                <a:latin typeface="Times New Roman"/>
                <a:ea typeface="MS PGothic"/>
              </a:rPr>
              <a:t> 2015.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/>
                <a:ea typeface="MS PGothic"/>
              </a:rPr>
              <a:t> </a:t>
            </a:r>
            <a:r>
              <a:rPr lang="en-US" sz="2800" dirty="0" err="1" smtClean="0"/>
              <a:t>Ronneberger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cộng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/>
              <a:t>, “</a:t>
            </a:r>
            <a:r>
              <a:rPr lang="en-US" sz="2800" b="1" dirty="0"/>
              <a:t>U-Net: Convolutional Networks for Biomedical Image </a:t>
            </a:r>
            <a:r>
              <a:rPr lang="en-US" sz="2800" b="1" dirty="0" smtClean="0"/>
              <a:t>Segmentation</a:t>
            </a:r>
            <a:r>
              <a:rPr lang="en-US" sz="2800" dirty="0" smtClean="0"/>
              <a:t>”, </a:t>
            </a:r>
            <a:r>
              <a:rPr lang="en-US" sz="2800" dirty="0" err="1" smtClean="0"/>
              <a:t>tháng</a:t>
            </a:r>
            <a:r>
              <a:rPr lang="en-US" sz="2800" dirty="0" smtClean="0"/>
              <a:t> 5-2015.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Oktay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cộng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, “</a:t>
            </a:r>
            <a:r>
              <a:rPr lang="en-US" sz="2800" b="1" dirty="0"/>
              <a:t>Attention U-Net: Learning Where </a:t>
            </a:r>
            <a:r>
              <a:rPr lang="en-US" sz="2800" b="1" dirty="0" smtClean="0"/>
              <a:t>to,  </a:t>
            </a:r>
            <a:r>
              <a:rPr lang="en-US" sz="2800" b="1" dirty="0"/>
              <a:t>Look for the </a:t>
            </a:r>
            <a:r>
              <a:rPr lang="en-US" sz="2800" b="1" dirty="0" smtClean="0"/>
              <a:t>Pancreas</a:t>
            </a:r>
            <a:r>
              <a:rPr lang="en-US" sz="2800" dirty="0" smtClean="0"/>
              <a:t>”, </a:t>
            </a:r>
            <a:r>
              <a:rPr lang="en-US" sz="2800" dirty="0" err="1" smtClean="0"/>
              <a:t>tháng</a:t>
            </a:r>
            <a:r>
              <a:rPr lang="en-US" sz="2800" dirty="0" smtClean="0"/>
              <a:t> 5-2018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Coupled-</a:t>
            </a:r>
            <a:r>
              <a:rPr lang="en-US" sz="2800" dirty="0" err="1" smtClean="0"/>
              <a:t>Unet</a:t>
            </a:r>
            <a:r>
              <a:rPr lang="en-US" sz="2800" dirty="0" smtClean="0"/>
              <a:t>, </a:t>
            </a:r>
            <a:r>
              <a:rPr lang="en-US" sz="2800" dirty="0" err="1" smtClean="0"/>
              <a:t>Unet</a:t>
            </a:r>
            <a:r>
              <a:rPr lang="en-US" sz="2800" dirty="0" smtClean="0"/>
              <a:t>++, R2Unet,…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Times New Roman"/>
                <a:ea typeface="MS PGothic"/>
              </a:rPr>
              <a:t>Các</a:t>
            </a:r>
            <a:r>
              <a:rPr lang="en-US" dirty="0" smtClean="0">
                <a:latin typeface="Times New Roman"/>
                <a:ea typeface="MS PGothic"/>
              </a:rPr>
              <a:t> </a:t>
            </a:r>
            <a:r>
              <a:rPr lang="en-US" dirty="0" err="1" smtClean="0">
                <a:latin typeface="Times New Roman"/>
                <a:ea typeface="MS PGothic"/>
              </a:rPr>
              <a:t>mục</a:t>
            </a:r>
            <a:r>
              <a:rPr lang="en-US" dirty="0" smtClean="0">
                <a:latin typeface="Times New Roman"/>
                <a:ea typeface="MS PGothic"/>
              </a:rPr>
              <a:t> </a:t>
            </a:r>
            <a:r>
              <a:rPr lang="en-US" dirty="0" err="1" smtClean="0">
                <a:latin typeface="Times New Roman"/>
                <a:ea typeface="MS PGothic"/>
              </a:rPr>
              <a:t>trình</a:t>
            </a:r>
            <a:r>
              <a:rPr lang="en-US" dirty="0" smtClean="0">
                <a:latin typeface="Times New Roman"/>
                <a:ea typeface="MS PGothic"/>
              </a:rPr>
              <a:t> </a:t>
            </a:r>
            <a:r>
              <a:rPr lang="en-US" dirty="0" err="1" smtClean="0">
                <a:latin typeface="Times New Roman"/>
                <a:ea typeface="MS PGothic"/>
              </a:rPr>
              <a:t>bày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dirty="0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135602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GIỚI THIỆU BÀI TOÁN</a:t>
            </a:r>
            <a:endParaRPr lang="en-US" sz="2400" b="1" kern="1200" dirty="0">
              <a:solidFill>
                <a:srgbClr val="FF3B3B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</a:rPr>
              <a:t>CÁC NGHIÊN CỨU LIÊN QUAN</a:t>
            </a:r>
            <a:endParaRPr lang="en-US" sz="2400" kern="1200" dirty="0">
              <a:solidFill>
                <a:srgbClr val="FF3B3B"/>
              </a:solidFill>
              <a:ea typeface="Tahoma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PHƯƠNG PHÁP ĐỀ XUẤT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>
                <a:solidFill>
                  <a:srgbClr val="FF3B3B"/>
                </a:solidFill>
                <a:ea typeface="Tahoma"/>
                <a:cs typeface="Times New Roman"/>
              </a:rPr>
              <a:t>THỰC NGHIỆM</a:t>
            </a:r>
            <a:endParaRPr lang="en-US" sz="2400" kern="1200" dirty="0">
              <a:solidFill>
                <a:srgbClr val="FF3B3B"/>
              </a:solidFill>
              <a:ea typeface="Tahom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60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ea typeface="MS PGothic"/>
                <a:cs typeface="Times New Roman"/>
              </a:rPr>
              <a:t>Phương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pháp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đề</a:t>
            </a:r>
            <a:r>
              <a:rPr lang="en-US" dirty="0" smtClean="0">
                <a:latin typeface="Times New Roman"/>
                <a:ea typeface="MS PGothic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MS PGothic"/>
                <a:cs typeface="Times New Roman"/>
              </a:rPr>
              <a:t>xuất</a:t>
            </a:r>
            <a:endParaRPr lang="en-US" dirty="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6/4/2020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="" xmlns:a16="http://schemas.microsoft.com/office/drawing/2014/main" id="{252CFCFD-51FF-41EE-A9D8-C4F60ACA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24" y="1451429"/>
            <a:ext cx="7772400" cy="4681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3 </a:t>
            </a:r>
            <a:r>
              <a:rPr lang="en-US" sz="2800" dirty="0" err="1" smtClean="0"/>
              <a:t>kiến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r>
              <a:rPr lang="en-US" sz="2800" dirty="0" smtClean="0"/>
              <a:t>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/>
              <a:t>ResUNet</a:t>
            </a:r>
            <a:r>
              <a:rPr lang="en-US" sz="2400" dirty="0" smtClean="0"/>
              <a:t>: </a:t>
            </a:r>
            <a:r>
              <a:rPr lang="en-US" sz="2400" dirty="0" err="1" smtClean="0"/>
              <a:t>ResNet</a:t>
            </a:r>
            <a:r>
              <a:rPr lang="en-US" sz="2400" dirty="0" smtClean="0"/>
              <a:t> + </a:t>
            </a:r>
            <a:r>
              <a:rPr lang="en-US" sz="2400" dirty="0" err="1" smtClean="0"/>
              <a:t>UNet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Attention </a:t>
            </a:r>
            <a:r>
              <a:rPr lang="en-US" sz="2400" dirty="0" err="1" smtClean="0"/>
              <a:t>ResUNet</a:t>
            </a:r>
            <a:r>
              <a:rPr lang="en-US" sz="2400" dirty="0" smtClean="0"/>
              <a:t>: Attention Gate + </a:t>
            </a:r>
            <a:r>
              <a:rPr lang="en-US" sz="2400" dirty="0" err="1" smtClean="0"/>
              <a:t>Resnet</a:t>
            </a:r>
            <a:r>
              <a:rPr lang="en-US" sz="2400" dirty="0" smtClean="0"/>
              <a:t>+ </a:t>
            </a:r>
            <a:r>
              <a:rPr lang="en-US" sz="2400" dirty="0" err="1" smtClean="0"/>
              <a:t>UNet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Attention </a:t>
            </a:r>
            <a:r>
              <a:rPr lang="en-US" sz="2400" dirty="0" err="1" smtClean="0"/>
              <a:t>ResUNet</a:t>
            </a:r>
            <a:r>
              <a:rPr lang="en-US" sz="2400" dirty="0" smtClean="0"/>
              <a:t>++: Attention Gate + </a:t>
            </a:r>
            <a:r>
              <a:rPr lang="en-US" sz="2400" dirty="0" err="1" smtClean="0"/>
              <a:t>Resnet</a:t>
            </a:r>
            <a:r>
              <a:rPr lang="en-US" sz="2400" dirty="0" smtClean="0"/>
              <a:t> + </a:t>
            </a:r>
            <a:r>
              <a:rPr lang="en-US" sz="2400" dirty="0" err="1" smtClean="0"/>
              <a:t>UNet</a:t>
            </a:r>
            <a:r>
              <a:rPr lang="en-US" sz="2400" dirty="0" smtClean="0"/>
              <a:t>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1:ResUNet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70" y="2019754"/>
            <a:ext cx="7772400" cy="4681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Microsoft </a:t>
            </a:r>
            <a:r>
              <a:rPr lang="en-US" sz="2800" dirty="0" err="1" smtClean="0"/>
              <a:t>năm</a:t>
            </a:r>
            <a:r>
              <a:rPr lang="en-US" sz="2800" dirty="0" smtClean="0"/>
              <a:t> 2015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huấn</a:t>
            </a:r>
            <a:r>
              <a:rPr lang="en-US" sz="2800" dirty="0" smtClean="0"/>
              <a:t> </a:t>
            </a:r>
            <a:r>
              <a:rPr lang="en-US" sz="2800" dirty="0" err="1" smtClean="0"/>
              <a:t>luyện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trăm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Vashing</a:t>
            </a:r>
            <a:r>
              <a:rPr lang="en-US" sz="2800" dirty="0" smtClean="0"/>
              <a:t> Gradient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676650"/>
            <a:ext cx="5581650" cy="3181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398" y="1493260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1349</Words>
  <Application>Microsoft Office PowerPoint</Application>
  <PresentationFormat>On-screen Show (4:3)</PresentationFormat>
  <Paragraphs>303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Arial Black</vt:lpstr>
      <vt:lpstr>Arial,Sans-Serif</vt:lpstr>
      <vt:lpstr>Tahoma</vt:lpstr>
      <vt:lpstr>Times New Roman</vt:lpstr>
      <vt:lpstr>Wingdings</vt:lpstr>
      <vt:lpstr>Blends</vt:lpstr>
      <vt:lpstr>MẠNG ATTENTION RESUNET++ TRONG BÀI TOÁN NỘI SOI PHÁT HIỆN POLYP ĐẠI TRÀNG</vt:lpstr>
      <vt:lpstr>Các mục trình bày</vt:lpstr>
      <vt:lpstr>Giới thiệu bài toán</vt:lpstr>
      <vt:lpstr>Giới thiệu bài toán</vt:lpstr>
      <vt:lpstr>Các mục trình bày</vt:lpstr>
      <vt:lpstr>Các nghiên cứu liên quan</vt:lpstr>
      <vt:lpstr>Các mục trình bày</vt:lpstr>
      <vt:lpstr>Phương pháp đề xuất</vt:lpstr>
      <vt:lpstr>Kiến trúc đề xuất 1:ResUNet</vt:lpstr>
      <vt:lpstr>Kiến trúc đề xuất 1:ResUNet</vt:lpstr>
      <vt:lpstr>Kiến trúc đề xuất 1:ResUNet</vt:lpstr>
      <vt:lpstr>Kiến trúc đề xuất 2: Attention ResUNet</vt:lpstr>
      <vt:lpstr>Kiến trúc đề xuất 2: Attention ResUNet</vt:lpstr>
      <vt:lpstr>Kiến trúc đề xuất 3: Attention ResUNet++</vt:lpstr>
      <vt:lpstr>Kiến trúc đề xuất 3: Attention ResUNet++</vt:lpstr>
      <vt:lpstr>Kiến trúc đề xuất 3: Attention ResUNet++</vt:lpstr>
      <vt:lpstr>Hàm mất mát</vt:lpstr>
      <vt:lpstr>Các mục trình bày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PowerPoint Presentation</vt:lpstr>
    </vt:vector>
  </TitlesOfParts>
  <Company>TNB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khung nhỏ nhất với đường kính bị chặn</dc:title>
  <dc:creator>Nguyen Quoc Toan</dc:creator>
  <cp:lastModifiedBy>Hung Nguyen Ba</cp:lastModifiedBy>
  <cp:revision>305</cp:revision>
  <dcterms:created xsi:type="dcterms:W3CDTF">2004-09-20T08:56:02Z</dcterms:created>
  <dcterms:modified xsi:type="dcterms:W3CDTF">2020-06-03T23:39:34Z</dcterms:modified>
</cp:coreProperties>
</file>