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48" r:id="rId2"/>
    <p:sldMasterId id="2147483661" r:id="rId3"/>
  </p:sldMasterIdLst>
  <p:notesMasterIdLst>
    <p:notesMasterId r:id="rId65"/>
  </p:notesMasterIdLst>
  <p:handoutMasterIdLst>
    <p:handoutMasterId r:id="rId66"/>
  </p:handoutMasterIdLst>
  <p:sldIdLst>
    <p:sldId id="258" r:id="rId4"/>
    <p:sldId id="312" r:id="rId5"/>
    <p:sldId id="310" r:id="rId6"/>
    <p:sldId id="259" r:id="rId7"/>
    <p:sldId id="260" r:id="rId8"/>
    <p:sldId id="320" r:id="rId9"/>
    <p:sldId id="313" r:id="rId10"/>
    <p:sldId id="261" r:id="rId11"/>
    <p:sldId id="262" r:id="rId12"/>
    <p:sldId id="263" r:id="rId13"/>
    <p:sldId id="264" r:id="rId14"/>
    <p:sldId id="314" r:id="rId15"/>
    <p:sldId id="265" r:id="rId16"/>
    <p:sldId id="266" r:id="rId17"/>
    <p:sldId id="269" r:id="rId18"/>
    <p:sldId id="268" r:id="rId19"/>
    <p:sldId id="270" r:id="rId20"/>
    <p:sldId id="271" r:id="rId21"/>
    <p:sldId id="272" r:id="rId22"/>
    <p:sldId id="273" r:id="rId23"/>
    <p:sldId id="274" r:id="rId24"/>
    <p:sldId id="275" r:id="rId25"/>
    <p:sldId id="316" r:id="rId26"/>
    <p:sldId id="267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317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31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9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ymer@bigpond.com" initials="j" lastIdx="2" clrIdx="0">
    <p:extLst>
      <p:ext uri="{19B8F6BF-5375-455C-9EA6-DF929625EA0E}">
        <p15:presenceInfo xmlns:p15="http://schemas.microsoft.com/office/powerpoint/2012/main" userId="c72c5e478633a0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28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commentAuthors" Target="commentAuthor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31T13:25:49.103" idx="1">
    <p:pos x="10" y="10"/>
    <p:text/>
    <p:extLst>
      <p:ext uri="{C676402C-5697-4E1C-873F-D02D1690AC5C}">
        <p15:threadingInfo xmlns:p15="http://schemas.microsoft.com/office/powerpoint/2012/main" timeZoneBias="-600"/>
      </p:ext>
    </p:extLst>
  </p:cm>
  <p:cm authorId="1" dt="2020-07-31T13:26:29.553" idx="2">
    <p:pos x="6912" y="4232"/>
    <p:text>here i am</p:text>
    <p:extLst>
      <p:ext uri="{C676402C-5697-4E1C-873F-D02D1690AC5C}">
        <p15:threadingInfo xmlns:p15="http://schemas.microsoft.com/office/powerpoint/2012/main" timeZoneBias="-6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1633-460E-4449-8B66-2868BCF162DF}" type="doc">
      <dgm:prSet loTypeId="urn:microsoft.com/office/officeart/2009/3/layout/Phased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311FA0-B0C2-4FBC-82AC-78E1B5C78B17}">
      <dgm:prSet phldrT="[Text]"/>
      <dgm:spPr/>
      <dgm:t>
        <a:bodyPr/>
        <a:lstStyle/>
        <a:p>
          <a:r>
            <a: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Unit Content</a:t>
          </a:r>
        </a:p>
      </dgm:t>
    </dgm:pt>
    <dgm:pt modelId="{F7F35142-B0DB-4215-8DD5-89467A415F6C}" type="parTrans" cxnId="{F0331A8B-2DC6-4D17-B317-5F8E368330D4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EF3CD8E-F7B4-4784-80DF-C9CEDEFBA471}" type="sibTrans" cxnId="{F0331A8B-2DC6-4D17-B317-5F8E368330D4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939D542-C1B7-432E-B719-283BF2429F19}">
      <dgm:prSet phldrT="[Text]"/>
      <dgm:spPr/>
      <dgm:t>
        <a:bodyPr/>
        <a:lstStyle/>
        <a:p>
          <a:r>
            <a: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DBMS Basic Tools and Concepts</a:t>
          </a:r>
        </a:p>
      </dgm:t>
    </dgm:pt>
    <dgm:pt modelId="{034F4DDF-594C-47BE-B4F9-C1C77384901D}" type="parTrans" cxnId="{E8ACA4AD-D6A9-44C0-AFD2-F4479C1F1505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8E61224-05D7-4A69-A25B-E290DBA41A59}" type="sibTrans" cxnId="{E8ACA4AD-D6A9-44C0-AFD2-F4479C1F1505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81AA399-C006-4BFF-85BE-AD60EF74855B}">
      <dgm:prSet phldrT="[Text]"/>
      <dgm:spPr/>
      <dgm:t>
        <a:bodyPr/>
        <a:lstStyle/>
        <a:p>
          <a:r>
            <a: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Queries/SQL</a:t>
          </a:r>
          <a:br>
            <a: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</a:br>
          <a:r>
            <a: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Data Modelling/ERD</a:t>
          </a:r>
        </a:p>
      </dgm:t>
    </dgm:pt>
    <dgm:pt modelId="{6AF7D076-DF99-48A4-BE28-8DB0B1E60E2B}" type="parTrans" cxnId="{1C6575AD-8138-42DC-B408-A07A8091BCE9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ED61986-258E-476C-B555-F37FE7383067}" type="sibTrans" cxnId="{1C6575AD-8138-42DC-B408-A07A8091BCE9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9E06ECF-A39A-4E00-8ED8-D311EE7DD1C2}">
      <dgm:prSet phldrT="[Text]"/>
      <dgm:spPr/>
      <dgm:t>
        <a:bodyPr/>
        <a:lstStyle/>
        <a:p>
          <a:r>
            <a: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Bus. </a:t>
          </a:r>
          <a:r>
            <a:rPr lang="en-US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Intell</a:t>
          </a:r>
          <a:r>
            <a: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.</a:t>
          </a:r>
          <a:br>
            <a: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</a:br>
          <a:r>
            <a: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Cloud</a:t>
          </a:r>
          <a:br>
            <a: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</a:br>
          <a:r>
            <a: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Services</a:t>
          </a:r>
        </a:p>
      </dgm:t>
    </dgm:pt>
    <dgm:pt modelId="{444229EA-966B-4EF2-8B25-D2F519F7D160}" type="parTrans" cxnId="{4122E6BC-3F45-484F-AC01-2CFF6E608470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AD1550A-DD96-4F48-BD55-48861E0B0289}" type="sibTrans" cxnId="{4122E6BC-3F45-484F-AC01-2CFF6E608470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A8698F9-D859-47E9-B2BF-B5FDC359AD7E}">
      <dgm:prSet phldrT="[Text]"/>
      <dgm:spPr/>
      <dgm:t>
        <a:bodyPr/>
        <a:lstStyle/>
        <a:p>
          <a:r>
            <a: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Unit Assessment (Portfolio)</a:t>
          </a:r>
        </a:p>
      </dgm:t>
    </dgm:pt>
    <dgm:pt modelId="{3C256084-4F88-4D39-8E2B-0E4D97994563}" type="parTrans" cxnId="{DEB7D7A3-09FC-4526-84F7-75B92052794C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CCC4243-F16C-465A-AB5C-DFB45BB510D7}" type="sibTrans" cxnId="{DEB7D7A3-09FC-4526-84F7-75B92052794C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E52CCF9-C180-4459-91CE-7F3B2693E9F3}">
      <dgm:prSet phldrT="[Text]"/>
      <dgm:spPr/>
      <dgm:t>
        <a:bodyPr/>
        <a:lstStyle/>
        <a:p>
          <a:r>
            <a: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Online Tests</a:t>
          </a:r>
        </a:p>
      </dgm:t>
    </dgm:pt>
    <dgm:pt modelId="{EE5B3819-143B-44FC-B2B0-DB94D8DBB696}" type="parTrans" cxnId="{BAF00969-47D4-489F-8317-CA42C504636D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56B92EA-7E5B-4152-A194-B29D3DD12DC4}" type="sibTrans" cxnId="{BAF00969-47D4-489F-8317-CA42C504636D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83BA4DD-CFD2-4F40-8BC5-3C1B5D0461E6}">
      <dgm:prSet phldrT="[Text]"/>
      <dgm:spPr/>
      <dgm:t>
        <a:bodyPr/>
        <a:lstStyle/>
        <a:p>
          <a:r>
            <a: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Tasks</a:t>
          </a:r>
        </a:p>
      </dgm:t>
    </dgm:pt>
    <dgm:pt modelId="{525C0E81-44A6-41E1-A710-05A41761388D}" type="parTrans" cxnId="{D2F14156-CBC3-46FB-B506-254141CE3C35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A40312E-18F1-4248-8597-BAD5C5A0C6D8}" type="sibTrans" cxnId="{D2F14156-CBC3-46FB-B506-254141CE3C35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69A937F-B5D2-459A-B921-D21089FE4273}">
      <dgm:prSet phldrT="[Text]"/>
      <dgm:spPr/>
      <dgm:t>
        <a:bodyPr/>
        <a:lstStyle/>
        <a:p>
          <a:r>
            <a: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Outcome</a:t>
          </a:r>
        </a:p>
      </dgm:t>
    </dgm:pt>
    <dgm:pt modelId="{5FB02D02-91C9-4A56-82EB-0EECAF5AB4E7}" type="parTrans" cxnId="{C47315D1-73DF-4AC3-84C7-707260E879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A1A4565-3ADF-4C26-9FFD-3BC54FBD6B39}" type="sibTrans" cxnId="{C47315D1-73DF-4AC3-84C7-707260E879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DD3BDF7-9C42-47C0-9D7D-9AF4456BE6AC}">
      <dgm:prSet phldrT="[Text]"/>
      <dgm:spPr/>
      <dgm:t>
        <a:bodyPr/>
        <a:lstStyle/>
        <a:p>
          <a:r>
            <a: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Skills in explaining, using, applying, and designing databases</a:t>
          </a:r>
        </a:p>
      </dgm:t>
    </dgm:pt>
    <dgm:pt modelId="{4CA822B1-A2F9-4745-876E-9F94354D7EED}" type="parTrans" cxnId="{2B33B711-CF67-4460-9A80-F741FAF8847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86A88F-24A4-411A-BEFB-487995F75C5A}" type="sibTrans" cxnId="{2B33B711-CF67-4460-9A80-F741FAF8847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F8BD4C3-87F4-4128-8139-69DE11FDD2CD}">
      <dgm:prSet phldrT="[Text]"/>
      <dgm:spPr/>
      <dgm:t>
        <a:bodyPr/>
        <a:lstStyle/>
        <a:p>
          <a:r>
            <a: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Learning Summary</a:t>
          </a:r>
        </a:p>
      </dgm:t>
    </dgm:pt>
    <dgm:pt modelId="{C99340E1-1579-4CA0-A972-85FD2A6717C9}" type="parTrans" cxnId="{8A9550E2-74C7-4E96-BB0B-91139E552C79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EEAF586-0595-4BA9-AFEB-04F0D64039D1}" type="sibTrans" cxnId="{8A9550E2-74C7-4E96-BB0B-91139E552C79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27F8575-1D6A-45A4-889A-4ADA870186A2}">
      <dgm:prSet phldrT="[Text]"/>
      <dgm:spPr/>
      <dgm:t>
        <a:bodyPr/>
        <a:lstStyle/>
        <a:p>
          <a:r>
            <a: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Transactions</a:t>
          </a:r>
          <a:br>
            <a: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</a:br>
          <a:r>
            <a:rPr lang="en-US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Normalisation</a:t>
          </a:r>
          <a:br>
            <a: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</a:br>
          <a:r>
            <a: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NoSQL</a:t>
          </a:r>
        </a:p>
      </dgm:t>
    </dgm:pt>
    <dgm:pt modelId="{117733C5-FB65-4FAD-B9EA-BEA13CB54C65}" type="parTrans" cxnId="{A82C38A1-998F-4471-8F9F-3853C2FC27C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E6B27F4-9DF6-4BD3-83B4-09C0784BE3F4}" type="sibTrans" cxnId="{A82C38A1-998F-4471-8F9F-3853C2FC27C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EE4B0DD-CB1B-449F-9AB5-D6B51B83B30D}" type="pres">
      <dgm:prSet presAssocID="{C0DA1633-460E-4449-8B66-2868BCF162DF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981B004A-3646-445F-99A3-4C471AB572D6}" type="pres">
      <dgm:prSet presAssocID="{C0DA1633-460E-4449-8B66-2868BCF162DF}" presName="arc1" presStyleLbl="node1" presStyleIdx="0" presStyleCnt="4"/>
      <dgm:spPr/>
    </dgm:pt>
    <dgm:pt modelId="{75C2E36A-E5E9-4226-B566-83ED6A7267BE}" type="pres">
      <dgm:prSet presAssocID="{C0DA1633-460E-4449-8B66-2868BCF162DF}" presName="arc3" presStyleLbl="node1" presStyleIdx="1" presStyleCnt="4"/>
      <dgm:spPr/>
    </dgm:pt>
    <dgm:pt modelId="{3569CC8F-0ABE-4FFD-AD46-BE19A6B0692F}" type="pres">
      <dgm:prSet presAssocID="{C0DA1633-460E-4449-8B66-2868BCF162DF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</dgm:pt>
    <dgm:pt modelId="{3B144924-47A0-4A21-AE84-CA24481F08BC}" type="pres">
      <dgm:prSet presAssocID="{C0DA1633-460E-4449-8B66-2868BCF162DF}" presName="arc2" presStyleLbl="node1" presStyleIdx="2" presStyleCnt="4"/>
      <dgm:spPr/>
    </dgm:pt>
    <dgm:pt modelId="{C053626A-0CC6-4BAE-9D6A-9BECF08089C1}" type="pres">
      <dgm:prSet presAssocID="{C0DA1633-460E-4449-8B66-2868BCF162DF}" presName="arc4" presStyleLbl="node1" presStyleIdx="3" presStyleCnt="4"/>
      <dgm:spPr/>
    </dgm:pt>
    <dgm:pt modelId="{B44C6F30-C587-4D54-9328-A6C912D0AD4E}" type="pres">
      <dgm:prSet presAssocID="{C0DA1633-460E-4449-8B66-2868BCF162DF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B683B1F8-F657-42E9-9F9D-FE6E71C94EBC}" type="pres">
      <dgm:prSet presAssocID="{C0DA1633-460E-4449-8B66-2868BCF162DF}" presName="middleComposite" presStyleCnt="0"/>
      <dgm:spPr/>
    </dgm:pt>
    <dgm:pt modelId="{A3084A93-2237-419F-8243-DB756FB2EE15}" type="pres">
      <dgm:prSet presAssocID="{5E52CCF9-C180-4459-91CE-7F3B2693E9F3}" presName="circ1" presStyleLbl="vennNode1" presStyleIdx="0" presStyleCnt="12"/>
      <dgm:spPr/>
    </dgm:pt>
    <dgm:pt modelId="{B9C4AB42-E977-417A-9C93-F0CABF4E1004}" type="pres">
      <dgm:prSet presAssocID="{5E52CCF9-C180-4459-91CE-7F3B2693E9F3}" presName="circ1Tx" presStyleLbl="revTx" presStyleIdx="1" presStyleCnt="3">
        <dgm:presLayoutVars>
          <dgm:chMax val="0"/>
          <dgm:chPref val="0"/>
        </dgm:presLayoutVars>
      </dgm:prSet>
      <dgm:spPr/>
    </dgm:pt>
    <dgm:pt modelId="{6316D06D-F65B-4748-9383-5EEB7690ACFE}" type="pres">
      <dgm:prSet presAssocID="{C83BA4DD-CFD2-4F40-8BC5-3C1B5D0461E6}" presName="circ2" presStyleLbl="vennNode1" presStyleIdx="1" presStyleCnt="12"/>
      <dgm:spPr/>
    </dgm:pt>
    <dgm:pt modelId="{165DACA0-17DE-4D3F-869C-7450B5E1CF16}" type="pres">
      <dgm:prSet presAssocID="{C83BA4DD-CFD2-4F40-8BC5-3C1B5D0461E6}" presName="circ2Tx" presStyleLbl="revTx" presStyleIdx="1" presStyleCnt="3">
        <dgm:presLayoutVars>
          <dgm:chMax val="0"/>
          <dgm:chPref val="0"/>
        </dgm:presLayoutVars>
      </dgm:prSet>
      <dgm:spPr/>
    </dgm:pt>
    <dgm:pt modelId="{839B0C08-50C9-48ED-8E4E-E2AE5CDC70B3}" type="pres">
      <dgm:prSet presAssocID="{0F8BD4C3-87F4-4128-8139-69DE11FDD2CD}" presName="circ3" presStyleLbl="vennNode1" presStyleIdx="2" presStyleCnt="12"/>
      <dgm:spPr/>
    </dgm:pt>
    <dgm:pt modelId="{58E0D585-2DFE-426E-BF62-C372D10C05B0}" type="pres">
      <dgm:prSet presAssocID="{0F8BD4C3-87F4-4128-8139-69DE11FDD2CD}" presName="circ3Tx" presStyleLbl="revTx" presStyleIdx="1" presStyleCnt="3">
        <dgm:presLayoutVars>
          <dgm:chMax val="0"/>
          <dgm:chPref val="0"/>
        </dgm:presLayoutVars>
      </dgm:prSet>
      <dgm:spPr/>
    </dgm:pt>
    <dgm:pt modelId="{6E42B22A-76E5-4AEA-BB53-D11755E40F49}" type="pres">
      <dgm:prSet presAssocID="{C0DA1633-460E-4449-8B66-2868BCF162DF}" presName="leftComposite" presStyleCnt="0"/>
      <dgm:spPr/>
    </dgm:pt>
    <dgm:pt modelId="{A494C769-DAD5-4B69-B3FB-869E9DA418BE}" type="pres">
      <dgm:prSet presAssocID="{3939D542-C1B7-432E-B719-283BF2429F19}" presName="childText1_1" presStyleLbl="vennNode1" presStyleIdx="3" presStyleCnt="12">
        <dgm:presLayoutVars>
          <dgm:chMax val="0"/>
          <dgm:chPref val="0"/>
        </dgm:presLayoutVars>
      </dgm:prSet>
      <dgm:spPr/>
    </dgm:pt>
    <dgm:pt modelId="{BF2682CF-E8DE-47AB-88AF-0D34C8D7CB0D}" type="pres">
      <dgm:prSet presAssocID="{3939D542-C1B7-432E-B719-283BF2429F19}" presName="ellipse1" presStyleLbl="vennNode1" presStyleIdx="4" presStyleCnt="12"/>
      <dgm:spPr/>
    </dgm:pt>
    <dgm:pt modelId="{D136557B-A03C-4307-829C-3EE43491EA0D}" type="pres">
      <dgm:prSet presAssocID="{3939D542-C1B7-432E-B719-283BF2429F19}" presName="ellipse2" presStyleLbl="vennNode1" presStyleIdx="5" presStyleCnt="12"/>
      <dgm:spPr/>
    </dgm:pt>
    <dgm:pt modelId="{77A345C3-89A3-403E-A6D5-4D0BD8E86F7B}" type="pres">
      <dgm:prSet presAssocID="{381AA399-C006-4BFF-85BE-AD60EF74855B}" presName="childText1_2" presStyleLbl="vennNode1" presStyleIdx="6" presStyleCnt="12">
        <dgm:presLayoutVars>
          <dgm:chMax val="0"/>
          <dgm:chPref val="0"/>
        </dgm:presLayoutVars>
      </dgm:prSet>
      <dgm:spPr/>
    </dgm:pt>
    <dgm:pt modelId="{6F874288-83BD-48B9-8CC3-6CF3852EF50F}" type="pres">
      <dgm:prSet presAssocID="{381AA399-C006-4BFF-85BE-AD60EF74855B}" presName="ellipse3" presStyleLbl="vennNode1" presStyleIdx="7" presStyleCnt="12"/>
      <dgm:spPr/>
    </dgm:pt>
    <dgm:pt modelId="{5539C895-28EF-438B-9C0A-ECA22925C6A9}" type="pres">
      <dgm:prSet presAssocID="{E9E06ECF-A39A-4E00-8ED8-D311EE7DD1C2}" presName="childText1_3" presStyleLbl="vennNode1" presStyleIdx="8" presStyleCnt="12">
        <dgm:presLayoutVars>
          <dgm:chMax val="0"/>
          <dgm:chPref val="0"/>
        </dgm:presLayoutVars>
      </dgm:prSet>
      <dgm:spPr/>
    </dgm:pt>
    <dgm:pt modelId="{C714F31C-C18E-41A3-A1FB-DDC22CC4DDEB}" type="pres">
      <dgm:prSet presAssocID="{827F8575-1D6A-45A4-889A-4ADA870186A2}" presName="childText1_4" presStyleLbl="vennNode1" presStyleIdx="9" presStyleCnt="12">
        <dgm:presLayoutVars>
          <dgm:chMax val="0"/>
          <dgm:chPref val="0"/>
        </dgm:presLayoutVars>
      </dgm:prSet>
      <dgm:spPr/>
    </dgm:pt>
    <dgm:pt modelId="{6DFE23B7-CFEC-4E80-85AA-12EAF9CED9B9}" type="pres">
      <dgm:prSet presAssocID="{827F8575-1D6A-45A4-889A-4ADA870186A2}" presName="ellipse4" presStyleLbl="vennNode1" presStyleIdx="10" presStyleCnt="12"/>
      <dgm:spPr/>
    </dgm:pt>
    <dgm:pt modelId="{9CA4A75E-B0EC-4FC1-8C5D-44970C3CCD43}" type="pres">
      <dgm:prSet presAssocID="{827F8575-1D6A-45A4-889A-4ADA870186A2}" presName="ellipse5" presStyleLbl="vennNode1" presStyleIdx="11" presStyleCnt="12"/>
      <dgm:spPr/>
    </dgm:pt>
    <dgm:pt modelId="{EC581E9B-E5DB-40B5-95D4-1334CE4833D0}" type="pres">
      <dgm:prSet presAssocID="{C0DA1633-460E-4449-8B66-2868BCF162DF}" presName="rightChild" presStyleLbl="node2" presStyleIdx="0" presStyleCnt="1">
        <dgm:presLayoutVars>
          <dgm:chMax val="0"/>
          <dgm:chPref val="0"/>
        </dgm:presLayoutVars>
      </dgm:prSet>
      <dgm:spPr/>
    </dgm:pt>
    <dgm:pt modelId="{7EF1C57C-22CF-4966-84D3-85B0C85A4DFC}" type="pres">
      <dgm:prSet presAssocID="{C0DA1633-460E-4449-8B66-2868BCF162DF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</dgm:pt>
  </dgm:ptLst>
  <dgm:cxnLst>
    <dgm:cxn modelId="{AB404B00-CB09-450A-B2FD-82A58F72DE97}" type="presOf" srcId="{3939D542-C1B7-432E-B719-283BF2429F19}" destId="{A494C769-DAD5-4B69-B3FB-869E9DA418BE}" srcOrd="0" destOrd="0" presId="urn:microsoft.com/office/officeart/2009/3/layout/PhasedProcess"/>
    <dgm:cxn modelId="{2B33B711-CF67-4460-9A80-F741FAF8847A}" srcId="{A69A937F-B5D2-459A-B921-D21089FE4273}" destId="{9DD3BDF7-9C42-47C0-9D7D-9AF4456BE6AC}" srcOrd="0" destOrd="0" parTransId="{4CA822B1-A2F9-4745-876E-9F94354D7EED}" sibTransId="{7986A88F-24A4-411A-BEFB-487995F75C5A}"/>
    <dgm:cxn modelId="{BA042631-7B7F-4A87-904D-33D528CB8C53}" type="presOf" srcId="{E9E06ECF-A39A-4E00-8ED8-D311EE7DD1C2}" destId="{5539C895-28EF-438B-9C0A-ECA22925C6A9}" srcOrd="0" destOrd="0" presId="urn:microsoft.com/office/officeart/2009/3/layout/PhasedProcess"/>
    <dgm:cxn modelId="{BAF00969-47D4-489F-8317-CA42C504636D}" srcId="{DA8698F9-D859-47E9-B2BF-B5FDC359AD7E}" destId="{5E52CCF9-C180-4459-91CE-7F3B2693E9F3}" srcOrd="0" destOrd="0" parTransId="{EE5B3819-143B-44FC-B2B0-DB94D8DBB696}" sibTransId="{656B92EA-7E5B-4152-A194-B29D3DD12DC4}"/>
    <dgm:cxn modelId="{477AE450-1AAE-4C0F-AD0A-7A5AAE2A81FB}" type="presOf" srcId="{C83BA4DD-CFD2-4F40-8BC5-3C1B5D0461E6}" destId="{6316D06D-F65B-4748-9383-5EEB7690ACFE}" srcOrd="0" destOrd="0" presId="urn:microsoft.com/office/officeart/2009/3/layout/PhasedProcess"/>
    <dgm:cxn modelId="{D2F14156-CBC3-46FB-B506-254141CE3C35}" srcId="{DA8698F9-D859-47E9-B2BF-B5FDC359AD7E}" destId="{C83BA4DD-CFD2-4F40-8BC5-3C1B5D0461E6}" srcOrd="1" destOrd="0" parTransId="{525C0E81-44A6-41E1-A710-05A41761388D}" sibTransId="{AA40312E-18F1-4248-8597-BAD5C5A0C6D8}"/>
    <dgm:cxn modelId="{F0331A8B-2DC6-4D17-B317-5F8E368330D4}" srcId="{C0DA1633-460E-4449-8B66-2868BCF162DF}" destId="{89311FA0-B0C2-4FBC-82AC-78E1B5C78B17}" srcOrd="0" destOrd="0" parTransId="{F7F35142-B0DB-4215-8DD5-89467A415F6C}" sibTransId="{0EF3CD8E-F7B4-4784-80DF-C9CEDEFBA471}"/>
    <dgm:cxn modelId="{F13EF199-9479-489C-B7D3-26C17C553193}" type="presOf" srcId="{DA8698F9-D859-47E9-B2BF-B5FDC359AD7E}" destId="{3569CC8F-0ABE-4FFD-AD46-BE19A6B0692F}" srcOrd="0" destOrd="0" presId="urn:microsoft.com/office/officeart/2009/3/layout/PhasedProcess"/>
    <dgm:cxn modelId="{A82C38A1-998F-4471-8F9F-3853C2FC27C7}" srcId="{89311FA0-B0C2-4FBC-82AC-78E1B5C78B17}" destId="{827F8575-1D6A-45A4-889A-4ADA870186A2}" srcOrd="3" destOrd="0" parTransId="{117733C5-FB65-4FAD-B9EA-BEA13CB54C65}" sibTransId="{DE6B27F4-9DF6-4BD3-83B4-09C0784BE3F4}"/>
    <dgm:cxn modelId="{DEB7D7A3-09FC-4526-84F7-75B92052794C}" srcId="{C0DA1633-460E-4449-8B66-2868BCF162DF}" destId="{DA8698F9-D859-47E9-B2BF-B5FDC359AD7E}" srcOrd="1" destOrd="0" parTransId="{3C256084-4F88-4D39-8E2B-0E4D97994563}" sibTransId="{DCCC4243-F16C-465A-AB5C-DFB45BB510D7}"/>
    <dgm:cxn modelId="{74A5DAA3-B6A9-44DE-8C6F-3EAA9E4F1F49}" type="presOf" srcId="{5E52CCF9-C180-4459-91CE-7F3B2693E9F3}" destId="{B9C4AB42-E977-417A-9C93-F0CABF4E1004}" srcOrd="1" destOrd="0" presId="urn:microsoft.com/office/officeart/2009/3/layout/PhasedProcess"/>
    <dgm:cxn modelId="{100B8FA5-F63E-45DA-8993-E004C31571B3}" type="presOf" srcId="{C0DA1633-460E-4449-8B66-2868BCF162DF}" destId="{9EE4B0DD-CB1B-449F-9AB5-D6B51B83B30D}" srcOrd="0" destOrd="0" presId="urn:microsoft.com/office/officeart/2009/3/layout/PhasedProcess"/>
    <dgm:cxn modelId="{0CC8C7AC-6247-4EFC-8A1E-B08CC33685CF}" type="presOf" srcId="{9DD3BDF7-9C42-47C0-9D7D-9AF4456BE6AC}" destId="{EC581E9B-E5DB-40B5-95D4-1334CE4833D0}" srcOrd="0" destOrd="0" presId="urn:microsoft.com/office/officeart/2009/3/layout/PhasedProcess"/>
    <dgm:cxn modelId="{1C6575AD-8138-42DC-B408-A07A8091BCE9}" srcId="{89311FA0-B0C2-4FBC-82AC-78E1B5C78B17}" destId="{381AA399-C006-4BFF-85BE-AD60EF74855B}" srcOrd="1" destOrd="0" parTransId="{6AF7D076-DF99-48A4-BE28-8DB0B1E60E2B}" sibTransId="{6ED61986-258E-476C-B555-F37FE7383067}"/>
    <dgm:cxn modelId="{E8ACA4AD-D6A9-44C0-AFD2-F4479C1F1505}" srcId="{89311FA0-B0C2-4FBC-82AC-78E1B5C78B17}" destId="{3939D542-C1B7-432E-B719-283BF2429F19}" srcOrd="0" destOrd="0" parTransId="{034F4DDF-594C-47BE-B4F9-C1C77384901D}" sibTransId="{A8E61224-05D7-4A69-A25B-E290DBA41A59}"/>
    <dgm:cxn modelId="{4122E6BC-3F45-484F-AC01-2CFF6E608470}" srcId="{89311FA0-B0C2-4FBC-82AC-78E1B5C78B17}" destId="{E9E06ECF-A39A-4E00-8ED8-D311EE7DD1C2}" srcOrd="2" destOrd="0" parTransId="{444229EA-966B-4EF2-8B25-D2F519F7D160}" sibTransId="{4AD1550A-DD96-4F48-BD55-48861E0B0289}"/>
    <dgm:cxn modelId="{47356BC7-715B-49E2-8BF7-3D57874845BD}" type="presOf" srcId="{A69A937F-B5D2-459A-B921-D21089FE4273}" destId="{B44C6F30-C587-4D54-9328-A6C912D0AD4E}" srcOrd="0" destOrd="0" presId="urn:microsoft.com/office/officeart/2009/3/layout/PhasedProcess"/>
    <dgm:cxn modelId="{93B6A6CB-9D7C-455A-A6A2-96F861A04A6A}" type="presOf" srcId="{827F8575-1D6A-45A4-889A-4ADA870186A2}" destId="{C714F31C-C18E-41A3-A1FB-DDC22CC4DDEB}" srcOrd="0" destOrd="0" presId="urn:microsoft.com/office/officeart/2009/3/layout/PhasedProcess"/>
    <dgm:cxn modelId="{C47315D1-73DF-4AC3-84C7-707260E87991}" srcId="{C0DA1633-460E-4449-8B66-2868BCF162DF}" destId="{A69A937F-B5D2-459A-B921-D21089FE4273}" srcOrd="2" destOrd="0" parTransId="{5FB02D02-91C9-4A56-82EB-0EECAF5AB4E7}" sibTransId="{AA1A4565-3ADF-4C26-9FFD-3BC54FBD6B39}"/>
    <dgm:cxn modelId="{46BF56D9-BFA9-4433-BF91-A165BBB0A3DC}" type="presOf" srcId="{381AA399-C006-4BFF-85BE-AD60EF74855B}" destId="{77A345C3-89A3-403E-A6D5-4D0BD8E86F7B}" srcOrd="0" destOrd="0" presId="urn:microsoft.com/office/officeart/2009/3/layout/PhasedProcess"/>
    <dgm:cxn modelId="{8EB2F5DF-D9F9-4197-9F55-24B6F555D5C8}" type="presOf" srcId="{C83BA4DD-CFD2-4F40-8BC5-3C1B5D0461E6}" destId="{165DACA0-17DE-4D3F-869C-7450B5E1CF16}" srcOrd="1" destOrd="0" presId="urn:microsoft.com/office/officeart/2009/3/layout/PhasedProcess"/>
    <dgm:cxn modelId="{8A9550E2-74C7-4E96-BB0B-91139E552C79}" srcId="{DA8698F9-D859-47E9-B2BF-B5FDC359AD7E}" destId="{0F8BD4C3-87F4-4128-8139-69DE11FDD2CD}" srcOrd="2" destOrd="0" parTransId="{C99340E1-1579-4CA0-A972-85FD2A6717C9}" sibTransId="{BEEAF586-0595-4BA9-AFEB-04F0D64039D1}"/>
    <dgm:cxn modelId="{84EB7AE4-E911-4E3A-9E49-83CB3FF61377}" type="presOf" srcId="{0F8BD4C3-87F4-4128-8139-69DE11FDD2CD}" destId="{58E0D585-2DFE-426E-BF62-C372D10C05B0}" srcOrd="1" destOrd="0" presId="urn:microsoft.com/office/officeart/2009/3/layout/PhasedProcess"/>
    <dgm:cxn modelId="{AA5530E6-FC1F-487F-91A6-68C61F2052E5}" type="presOf" srcId="{89311FA0-B0C2-4FBC-82AC-78E1B5C78B17}" destId="{7EF1C57C-22CF-4966-84D3-85B0C85A4DFC}" srcOrd="0" destOrd="0" presId="urn:microsoft.com/office/officeart/2009/3/layout/PhasedProcess"/>
    <dgm:cxn modelId="{CFEBBAE7-A57A-462A-9DE3-152D4BD36E72}" type="presOf" srcId="{0F8BD4C3-87F4-4128-8139-69DE11FDD2CD}" destId="{839B0C08-50C9-48ED-8E4E-E2AE5CDC70B3}" srcOrd="0" destOrd="0" presId="urn:microsoft.com/office/officeart/2009/3/layout/PhasedProcess"/>
    <dgm:cxn modelId="{9037C1F5-BEC1-4FE8-A19F-8AEDDFC7FCAA}" type="presOf" srcId="{5E52CCF9-C180-4459-91CE-7F3B2693E9F3}" destId="{A3084A93-2237-419F-8243-DB756FB2EE15}" srcOrd="0" destOrd="0" presId="urn:microsoft.com/office/officeart/2009/3/layout/PhasedProcess"/>
    <dgm:cxn modelId="{43E6DB68-64FD-4869-A399-D99C162DAAE5}" type="presParOf" srcId="{9EE4B0DD-CB1B-449F-9AB5-D6B51B83B30D}" destId="{981B004A-3646-445F-99A3-4C471AB572D6}" srcOrd="0" destOrd="0" presId="urn:microsoft.com/office/officeart/2009/3/layout/PhasedProcess"/>
    <dgm:cxn modelId="{34F89062-6009-418E-A707-3CFF4A929E67}" type="presParOf" srcId="{9EE4B0DD-CB1B-449F-9AB5-D6B51B83B30D}" destId="{75C2E36A-E5E9-4226-B566-83ED6A7267BE}" srcOrd="1" destOrd="0" presId="urn:microsoft.com/office/officeart/2009/3/layout/PhasedProcess"/>
    <dgm:cxn modelId="{F5096A8A-DB0A-4DDF-A288-286051931BA4}" type="presParOf" srcId="{9EE4B0DD-CB1B-449F-9AB5-D6B51B83B30D}" destId="{3569CC8F-0ABE-4FFD-AD46-BE19A6B0692F}" srcOrd="2" destOrd="0" presId="urn:microsoft.com/office/officeart/2009/3/layout/PhasedProcess"/>
    <dgm:cxn modelId="{65637A7F-78B3-4559-8BAD-D9E345771990}" type="presParOf" srcId="{9EE4B0DD-CB1B-449F-9AB5-D6B51B83B30D}" destId="{3B144924-47A0-4A21-AE84-CA24481F08BC}" srcOrd="3" destOrd="0" presId="urn:microsoft.com/office/officeart/2009/3/layout/PhasedProcess"/>
    <dgm:cxn modelId="{82B8C5B6-9A08-4F35-80B1-B6E13E277AF3}" type="presParOf" srcId="{9EE4B0DD-CB1B-449F-9AB5-D6B51B83B30D}" destId="{C053626A-0CC6-4BAE-9D6A-9BECF08089C1}" srcOrd="4" destOrd="0" presId="urn:microsoft.com/office/officeart/2009/3/layout/PhasedProcess"/>
    <dgm:cxn modelId="{461E602B-83B3-4834-9F4C-A1511C1F616E}" type="presParOf" srcId="{9EE4B0DD-CB1B-449F-9AB5-D6B51B83B30D}" destId="{B44C6F30-C587-4D54-9328-A6C912D0AD4E}" srcOrd="5" destOrd="0" presId="urn:microsoft.com/office/officeart/2009/3/layout/PhasedProcess"/>
    <dgm:cxn modelId="{83495407-6048-4F66-8838-645042205729}" type="presParOf" srcId="{9EE4B0DD-CB1B-449F-9AB5-D6B51B83B30D}" destId="{B683B1F8-F657-42E9-9F9D-FE6E71C94EBC}" srcOrd="6" destOrd="0" presId="urn:microsoft.com/office/officeart/2009/3/layout/PhasedProcess"/>
    <dgm:cxn modelId="{506AAB3E-8842-4CCF-9769-52BC7CF22C1C}" type="presParOf" srcId="{B683B1F8-F657-42E9-9F9D-FE6E71C94EBC}" destId="{A3084A93-2237-419F-8243-DB756FB2EE15}" srcOrd="0" destOrd="0" presId="urn:microsoft.com/office/officeart/2009/3/layout/PhasedProcess"/>
    <dgm:cxn modelId="{844010D5-102B-466F-BD1D-DE3804695252}" type="presParOf" srcId="{B683B1F8-F657-42E9-9F9D-FE6E71C94EBC}" destId="{B9C4AB42-E977-417A-9C93-F0CABF4E1004}" srcOrd="1" destOrd="0" presId="urn:microsoft.com/office/officeart/2009/3/layout/PhasedProcess"/>
    <dgm:cxn modelId="{93E98DC4-BAD0-4B7C-9A74-FF46C02B4143}" type="presParOf" srcId="{B683B1F8-F657-42E9-9F9D-FE6E71C94EBC}" destId="{6316D06D-F65B-4748-9383-5EEB7690ACFE}" srcOrd="2" destOrd="0" presId="urn:microsoft.com/office/officeart/2009/3/layout/PhasedProcess"/>
    <dgm:cxn modelId="{87BA441E-21B9-4087-9FE7-F614B6A9DA7D}" type="presParOf" srcId="{B683B1F8-F657-42E9-9F9D-FE6E71C94EBC}" destId="{165DACA0-17DE-4D3F-869C-7450B5E1CF16}" srcOrd="3" destOrd="0" presId="urn:microsoft.com/office/officeart/2009/3/layout/PhasedProcess"/>
    <dgm:cxn modelId="{1BCA7E92-9C85-4736-B0F1-39CB45CFBFE0}" type="presParOf" srcId="{B683B1F8-F657-42E9-9F9D-FE6E71C94EBC}" destId="{839B0C08-50C9-48ED-8E4E-E2AE5CDC70B3}" srcOrd="4" destOrd="0" presId="urn:microsoft.com/office/officeart/2009/3/layout/PhasedProcess"/>
    <dgm:cxn modelId="{5733BF28-8B84-48F4-BF96-4115E74BB562}" type="presParOf" srcId="{B683B1F8-F657-42E9-9F9D-FE6E71C94EBC}" destId="{58E0D585-2DFE-426E-BF62-C372D10C05B0}" srcOrd="5" destOrd="0" presId="urn:microsoft.com/office/officeart/2009/3/layout/PhasedProcess"/>
    <dgm:cxn modelId="{534C5C9E-4DF8-4CC7-9C47-80C5386681B9}" type="presParOf" srcId="{9EE4B0DD-CB1B-449F-9AB5-D6B51B83B30D}" destId="{6E42B22A-76E5-4AEA-BB53-D11755E40F49}" srcOrd="7" destOrd="0" presId="urn:microsoft.com/office/officeart/2009/3/layout/PhasedProcess"/>
    <dgm:cxn modelId="{8B0F4C5C-1C91-4F08-8C24-D49E22344460}" type="presParOf" srcId="{6E42B22A-76E5-4AEA-BB53-D11755E40F49}" destId="{A494C769-DAD5-4B69-B3FB-869E9DA418BE}" srcOrd="0" destOrd="0" presId="urn:microsoft.com/office/officeart/2009/3/layout/PhasedProcess"/>
    <dgm:cxn modelId="{AC0007EF-805E-4AEE-B18D-1E72588C5275}" type="presParOf" srcId="{6E42B22A-76E5-4AEA-BB53-D11755E40F49}" destId="{BF2682CF-E8DE-47AB-88AF-0D34C8D7CB0D}" srcOrd="1" destOrd="0" presId="urn:microsoft.com/office/officeart/2009/3/layout/PhasedProcess"/>
    <dgm:cxn modelId="{2C7530B5-7978-4EB6-A1AE-4954AFAF6B43}" type="presParOf" srcId="{6E42B22A-76E5-4AEA-BB53-D11755E40F49}" destId="{D136557B-A03C-4307-829C-3EE43491EA0D}" srcOrd="2" destOrd="0" presId="urn:microsoft.com/office/officeart/2009/3/layout/PhasedProcess"/>
    <dgm:cxn modelId="{F10E38BF-E964-4BDB-B8FC-8CFB6A9A5717}" type="presParOf" srcId="{6E42B22A-76E5-4AEA-BB53-D11755E40F49}" destId="{77A345C3-89A3-403E-A6D5-4D0BD8E86F7B}" srcOrd="3" destOrd="0" presId="urn:microsoft.com/office/officeart/2009/3/layout/PhasedProcess"/>
    <dgm:cxn modelId="{743E77FE-4A65-4CC5-903B-C361DB1A44E7}" type="presParOf" srcId="{6E42B22A-76E5-4AEA-BB53-D11755E40F49}" destId="{6F874288-83BD-48B9-8CC3-6CF3852EF50F}" srcOrd="4" destOrd="0" presId="urn:microsoft.com/office/officeart/2009/3/layout/PhasedProcess"/>
    <dgm:cxn modelId="{62F4E260-09FD-4AC5-A1E3-58CE4C3EA618}" type="presParOf" srcId="{6E42B22A-76E5-4AEA-BB53-D11755E40F49}" destId="{5539C895-28EF-438B-9C0A-ECA22925C6A9}" srcOrd="5" destOrd="0" presId="urn:microsoft.com/office/officeart/2009/3/layout/PhasedProcess"/>
    <dgm:cxn modelId="{25D4D4F0-8702-46FA-A8CE-B8EF9D04DF99}" type="presParOf" srcId="{6E42B22A-76E5-4AEA-BB53-D11755E40F49}" destId="{C714F31C-C18E-41A3-A1FB-DDC22CC4DDEB}" srcOrd="6" destOrd="0" presId="urn:microsoft.com/office/officeart/2009/3/layout/PhasedProcess"/>
    <dgm:cxn modelId="{655A1D1E-EAA6-453A-95F6-5B40E8882E0F}" type="presParOf" srcId="{6E42B22A-76E5-4AEA-BB53-D11755E40F49}" destId="{6DFE23B7-CFEC-4E80-85AA-12EAF9CED9B9}" srcOrd="7" destOrd="0" presId="urn:microsoft.com/office/officeart/2009/3/layout/PhasedProcess"/>
    <dgm:cxn modelId="{AB132B1E-88C0-4A37-8B83-8D9414D1FC64}" type="presParOf" srcId="{6E42B22A-76E5-4AEA-BB53-D11755E40F49}" destId="{9CA4A75E-B0EC-4FC1-8C5D-44970C3CCD43}" srcOrd="8" destOrd="0" presId="urn:microsoft.com/office/officeart/2009/3/layout/PhasedProcess"/>
    <dgm:cxn modelId="{16F94A32-95F7-4372-BF46-8AE325BC150C}" type="presParOf" srcId="{9EE4B0DD-CB1B-449F-9AB5-D6B51B83B30D}" destId="{EC581E9B-E5DB-40B5-95D4-1334CE4833D0}" srcOrd="8" destOrd="0" presId="urn:microsoft.com/office/officeart/2009/3/layout/PhasedProcess"/>
    <dgm:cxn modelId="{4A0019D2-58D5-4650-BCB2-3E5CCA8951CF}" type="presParOf" srcId="{9EE4B0DD-CB1B-449F-9AB5-D6B51B83B30D}" destId="{7EF1C57C-22CF-4966-84D3-85B0C85A4DFC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B004A-3646-445F-99A3-4C471AB572D6}">
      <dsp:nvSpPr>
        <dsp:cNvPr id="0" name=""/>
        <dsp:cNvSpPr/>
      </dsp:nvSpPr>
      <dsp:spPr>
        <a:xfrm rot="5400000">
          <a:off x="292" y="237057"/>
          <a:ext cx="3801165" cy="3801749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2E36A-E5E9-4226-B566-83ED6A7267BE}">
      <dsp:nvSpPr>
        <dsp:cNvPr id="0" name=""/>
        <dsp:cNvSpPr/>
      </dsp:nvSpPr>
      <dsp:spPr>
        <a:xfrm rot="16200000">
          <a:off x="3912470" y="237057"/>
          <a:ext cx="3801165" cy="3801749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9CC8F-0ABE-4FFD-AD46-BE19A6B0692F}">
      <dsp:nvSpPr>
        <dsp:cNvPr id="0" name=""/>
        <dsp:cNvSpPr/>
      </dsp:nvSpPr>
      <dsp:spPr>
        <a:xfrm>
          <a:off x="4361947" y="3539248"/>
          <a:ext cx="2886108" cy="760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Unit Assessment (Portfolio)</a:t>
          </a:r>
        </a:p>
      </dsp:txBody>
      <dsp:txXfrm>
        <a:off x="4361947" y="3539248"/>
        <a:ext cx="2886108" cy="760476"/>
      </dsp:txXfrm>
    </dsp:sp>
    <dsp:sp modelId="{3B144924-47A0-4A21-AE84-CA24481F08BC}">
      <dsp:nvSpPr>
        <dsp:cNvPr id="0" name=""/>
        <dsp:cNvSpPr/>
      </dsp:nvSpPr>
      <dsp:spPr>
        <a:xfrm rot="5400000">
          <a:off x="3790538" y="237057"/>
          <a:ext cx="3801165" cy="3801749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3626A-0CC6-4BAE-9D6A-9BECF08089C1}">
      <dsp:nvSpPr>
        <dsp:cNvPr id="0" name=""/>
        <dsp:cNvSpPr/>
      </dsp:nvSpPr>
      <dsp:spPr>
        <a:xfrm rot="16200000">
          <a:off x="7701567" y="237057"/>
          <a:ext cx="3801165" cy="3801749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4C6F30-C587-4D54-9328-A6C912D0AD4E}">
      <dsp:nvSpPr>
        <dsp:cNvPr id="0" name=""/>
        <dsp:cNvSpPr/>
      </dsp:nvSpPr>
      <dsp:spPr>
        <a:xfrm>
          <a:off x="7873820" y="3539248"/>
          <a:ext cx="2886108" cy="760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Outcome</a:t>
          </a:r>
        </a:p>
      </dsp:txBody>
      <dsp:txXfrm>
        <a:off x="7873820" y="3539248"/>
        <a:ext cx="2886108" cy="760476"/>
      </dsp:txXfrm>
    </dsp:sp>
    <dsp:sp modelId="{A3084A93-2237-419F-8243-DB756FB2EE15}">
      <dsp:nvSpPr>
        <dsp:cNvPr id="0" name=""/>
        <dsp:cNvSpPr/>
      </dsp:nvSpPr>
      <dsp:spPr>
        <a:xfrm>
          <a:off x="4967287" y="898333"/>
          <a:ext cx="1600657" cy="16006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Online Tests</a:t>
          </a:r>
        </a:p>
      </dsp:txBody>
      <dsp:txXfrm>
        <a:off x="5180708" y="1178448"/>
        <a:ext cx="1173815" cy="720295"/>
      </dsp:txXfrm>
    </dsp:sp>
    <dsp:sp modelId="{6316D06D-F65B-4748-9383-5EEB7690ACFE}">
      <dsp:nvSpPr>
        <dsp:cNvPr id="0" name=""/>
        <dsp:cNvSpPr/>
      </dsp:nvSpPr>
      <dsp:spPr>
        <a:xfrm>
          <a:off x="5544858" y="1898744"/>
          <a:ext cx="1600657" cy="16006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Tasks</a:t>
          </a:r>
        </a:p>
      </dsp:txBody>
      <dsp:txXfrm>
        <a:off x="6034392" y="2312247"/>
        <a:ext cx="960394" cy="880361"/>
      </dsp:txXfrm>
    </dsp:sp>
    <dsp:sp modelId="{839B0C08-50C9-48ED-8E4E-E2AE5CDC70B3}">
      <dsp:nvSpPr>
        <dsp:cNvPr id="0" name=""/>
        <dsp:cNvSpPr/>
      </dsp:nvSpPr>
      <dsp:spPr>
        <a:xfrm>
          <a:off x="4389717" y="1898744"/>
          <a:ext cx="1600657" cy="16006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Learning Summary</a:t>
          </a:r>
        </a:p>
      </dsp:txBody>
      <dsp:txXfrm>
        <a:off x="4540445" y="2312247"/>
        <a:ext cx="960394" cy="880361"/>
      </dsp:txXfrm>
    </dsp:sp>
    <dsp:sp modelId="{A494C769-DAD5-4B69-B3FB-869E9DA418BE}">
      <dsp:nvSpPr>
        <dsp:cNvPr id="0" name=""/>
        <dsp:cNvSpPr/>
      </dsp:nvSpPr>
      <dsp:spPr>
        <a:xfrm>
          <a:off x="988961" y="708178"/>
          <a:ext cx="1119936" cy="11199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DBMS Basic Tools and Concepts</a:t>
          </a:r>
        </a:p>
      </dsp:txBody>
      <dsp:txXfrm>
        <a:off x="1152972" y="872190"/>
        <a:ext cx="791914" cy="791918"/>
      </dsp:txXfrm>
    </dsp:sp>
    <dsp:sp modelId="{BF2682CF-E8DE-47AB-88AF-0D34C8D7CB0D}">
      <dsp:nvSpPr>
        <dsp:cNvPr id="0" name=""/>
        <dsp:cNvSpPr/>
      </dsp:nvSpPr>
      <dsp:spPr>
        <a:xfrm>
          <a:off x="1124873" y="1979800"/>
          <a:ext cx="319981" cy="32002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136557B-A03C-4307-829C-3EE43491EA0D}">
      <dsp:nvSpPr>
        <dsp:cNvPr id="0" name=""/>
        <dsp:cNvSpPr/>
      </dsp:nvSpPr>
      <dsp:spPr>
        <a:xfrm>
          <a:off x="2166954" y="743203"/>
          <a:ext cx="319981" cy="32002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7A345C3-89A3-403E-A6D5-4D0BD8E86F7B}">
      <dsp:nvSpPr>
        <dsp:cNvPr id="0" name=""/>
        <dsp:cNvSpPr/>
      </dsp:nvSpPr>
      <dsp:spPr>
        <a:xfrm>
          <a:off x="2167222" y="1076502"/>
          <a:ext cx="1119936" cy="11199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Queries/SQL</a:t>
          </a:r>
          <a:br>
            <a:rPr lang="en-US" sz="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</a:br>
          <a:r>
            <a:rPr lang="en-US" sz="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Data Modelling/ERD</a:t>
          </a:r>
        </a:p>
      </dsp:txBody>
      <dsp:txXfrm>
        <a:off x="2331233" y="1240514"/>
        <a:ext cx="791914" cy="791918"/>
      </dsp:txXfrm>
    </dsp:sp>
    <dsp:sp modelId="{6F874288-83BD-48B9-8CC3-6CF3852EF50F}">
      <dsp:nvSpPr>
        <dsp:cNvPr id="0" name=""/>
        <dsp:cNvSpPr/>
      </dsp:nvSpPr>
      <dsp:spPr>
        <a:xfrm>
          <a:off x="3081952" y="2213392"/>
          <a:ext cx="319981" cy="32002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539C895-28EF-438B-9C0A-ECA22925C6A9}">
      <dsp:nvSpPr>
        <dsp:cNvPr id="0" name=""/>
        <dsp:cNvSpPr/>
      </dsp:nvSpPr>
      <dsp:spPr>
        <a:xfrm>
          <a:off x="726501" y="2412806"/>
          <a:ext cx="1119936" cy="11199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Bus. </a:t>
          </a:r>
          <a:r>
            <a:rPr lang="en-US" sz="8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Intell</a:t>
          </a:r>
          <a:r>
            <a:rPr lang="en-US" sz="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.</a:t>
          </a:r>
          <a:br>
            <a:rPr lang="en-US" sz="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</a:br>
          <a:r>
            <a:rPr lang="en-US" sz="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Cloud</a:t>
          </a:r>
          <a:br>
            <a:rPr lang="en-US" sz="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</a:br>
          <a:r>
            <a:rPr lang="en-US" sz="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Services</a:t>
          </a:r>
        </a:p>
      </dsp:txBody>
      <dsp:txXfrm>
        <a:off x="890512" y="2576818"/>
        <a:ext cx="791914" cy="791918"/>
      </dsp:txXfrm>
    </dsp:sp>
    <dsp:sp modelId="{C714F31C-C18E-41A3-A1FB-DDC22CC4DDEB}">
      <dsp:nvSpPr>
        <dsp:cNvPr id="0" name=""/>
        <dsp:cNvSpPr/>
      </dsp:nvSpPr>
      <dsp:spPr>
        <a:xfrm>
          <a:off x="1963889" y="2323550"/>
          <a:ext cx="1119936" cy="11199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Transactions</a:t>
          </a:r>
          <a:br>
            <a:rPr lang="en-US" sz="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</a:br>
          <a:r>
            <a:rPr lang="en-US" sz="8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Normalisation</a:t>
          </a:r>
          <a:br>
            <a:rPr lang="en-US" sz="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</a:br>
          <a:r>
            <a:rPr lang="en-US" sz="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NoSQL</a:t>
          </a:r>
        </a:p>
      </dsp:txBody>
      <dsp:txXfrm>
        <a:off x="2127900" y="2487562"/>
        <a:ext cx="791914" cy="791918"/>
      </dsp:txXfrm>
    </dsp:sp>
    <dsp:sp modelId="{6DFE23B7-CFEC-4E80-85AA-12EAF9CED9B9}">
      <dsp:nvSpPr>
        <dsp:cNvPr id="0" name=""/>
        <dsp:cNvSpPr/>
      </dsp:nvSpPr>
      <dsp:spPr>
        <a:xfrm>
          <a:off x="1588525" y="1903536"/>
          <a:ext cx="550069" cy="54994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CA4A75E-B0EC-4FC1-8C5D-44970C3CCD43}">
      <dsp:nvSpPr>
        <dsp:cNvPr id="0" name=""/>
        <dsp:cNvSpPr/>
      </dsp:nvSpPr>
      <dsp:spPr>
        <a:xfrm>
          <a:off x="765562" y="2184864"/>
          <a:ext cx="240521" cy="2403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C581E9B-E5DB-40B5-95D4-1334CE4833D0}">
      <dsp:nvSpPr>
        <dsp:cNvPr id="0" name=""/>
        <dsp:cNvSpPr/>
      </dsp:nvSpPr>
      <dsp:spPr>
        <a:xfrm>
          <a:off x="8201656" y="1023012"/>
          <a:ext cx="2220083" cy="22196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Skills in explaining, using, applying, and designing databases</a:t>
          </a:r>
        </a:p>
      </dsp:txBody>
      <dsp:txXfrm>
        <a:off x="8526780" y="1348077"/>
        <a:ext cx="1569835" cy="1569552"/>
      </dsp:txXfrm>
    </dsp:sp>
    <dsp:sp modelId="{7EF1C57C-22CF-4966-84D3-85B0C85A4DFC}">
      <dsp:nvSpPr>
        <dsp:cNvPr id="0" name=""/>
        <dsp:cNvSpPr/>
      </dsp:nvSpPr>
      <dsp:spPr>
        <a:xfrm>
          <a:off x="714337" y="3539248"/>
          <a:ext cx="2886108" cy="760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Unit Content</a:t>
          </a:r>
        </a:p>
      </dsp:txBody>
      <dsp:txXfrm>
        <a:off x="714337" y="3539248"/>
        <a:ext cx="2886108" cy="760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1D768-E3B0-44E1-90C2-54E498AE82AF}" type="datetimeFigureOut">
              <a:rPr lang="en-AU" smtClean="0"/>
              <a:t>3/08/2022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852F5-A1BB-4423-ACDD-5BD46981B4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456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7EFC8-CA7A-47B7-B0EB-816A580517C9}" type="datetimeFigureOut">
              <a:rPr lang="en-AU" smtClean="0"/>
              <a:t>3/08/2022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7053E-8DFE-4886-BD41-97119B65FF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2578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AMDC Fin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/>
          <a:p>
            <a:fld id="{5D49465A-8857-432B-B8F7-DAABA936F9E1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623" y="1229711"/>
            <a:ext cx="11488755" cy="2041635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918" y="3293128"/>
            <a:ext cx="11496164" cy="1404996"/>
          </a:xfrm>
          <a:noFill/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552010" y="6176964"/>
            <a:ext cx="2743200" cy="5445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800" dirty="0"/>
              <a:t>CRICOS</a:t>
            </a:r>
            <a:r>
              <a:rPr lang="en-AU" sz="800" baseline="0" dirty="0"/>
              <a:t> 00111D, TOID 3059</a:t>
            </a:r>
            <a:endParaRPr lang="en-AU" sz="800" dirty="0"/>
          </a:p>
        </p:txBody>
      </p:sp>
      <p:pic>
        <p:nvPicPr>
          <p:cNvPr id="9" name="Picture 8" descr="Swinburne Logo 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210" y="0"/>
            <a:ext cx="545168" cy="10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31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4212" y="183825"/>
            <a:ext cx="11503576" cy="132556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452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12" y="1177647"/>
            <a:ext cx="11490877" cy="207005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4212" y="3335008"/>
            <a:ext cx="11490877" cy="2687421"/>
          </a:xfrm>
          <a:noFill/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 descr="Swinburne Logo 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210" y="0"/>
            <a:ext cx="545168" cy="10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91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0839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97" y="5486400"/>
            <a:ext cx="4665555" cy="12432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12192000" cy="5358064"/>
          </a:xfrm>
          <a:noFill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4946" y="5358064"/>
            <a:ext cx="7127055" cy="14999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2328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623" y="1229710"/>
            <a:ext cx="11488755" cy="2280252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800" baseline="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6552" y="3649334"/>
            <a:ext cx="9144000" cy="2388859"/>
          </a:xfrm>
          <a:noFill/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552010" y="6176964"/>
            <a:ext cx="2743200" cy="5445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800" dirty="0"/>
              <a:t>CRICOS</a:t>
            </a:r>
            <a:r>
              <a:rPr lang="en-AU" sz="800" baseline="0" dirty="0"/>
              <a:t> 00111D</a:t>
            </a:r>
          </a:p>
          <a:p>
            <a:pPr algn="r"/>
            <a:r>
              <a:rPr lang="en-AU" sz="800" baseline="0" dirty="0"/>
              <a:t>TOID 3059</a:t>
            </a:r>
            <a:endParaRPr lang="en-AU" sz="800" dirty="0"/>
          </a:p>
        </p:txBody>
      </p:sp>
      <p:pic>
        <p:nvPicPr>
          <p:cNvPr id="10" name="Picture 9" descr="Swinburne Logo 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210" y="0"/>
            <a:ext cx="545168" cy="10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01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12" y="183825"/>
            <a:ext cx="11503576" cy="132556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12" y="1509387"/>
            <a:ext cx="11503576" cy="45366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5890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4213" y="1509387"/>
            <a:ext cx="5675588" cy="45366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509387"/>
            <a:ext cx="5675589" cy="453668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4212" y="183825"/>
            <a:ext cx="11503576" cy="132556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6957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4213" y="2333299"/>
            <a:ext cx="5675588" cy="37285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2333299"/>
            <a:ext cx="5675589" cy="372854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4212" y="183825"/>
            <a:ext cx="11503576" cy="132556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3"/>
          </p:nvPr>
        </p:nvSpPr>
        <p:spPr>
          <a:xfrm>
            <a:off x="344211" y="1509387"/>
            <a:ext cx="5675588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0" i="0" u="none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4"/>
          </p:nvPr>
        </p:nvSpPr>
        <p:spPr>
          <a:xfrm>
            <a:off x="6172199" y="1509387"/>
            <a:ext cx="56755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0" u="none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54089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4212" y="183825"/>
            <a:ext cx="11503576" cy="132556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7329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12" y="1177647"/>
            <a:ext cx="11490877" cy="207005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4212" y="3335008"/>
            <a:ext cx="11490877" cy="2687421"/>
          </a:xfrm>
          <a:noFill/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 descr="Swinburne Logo 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210" y="0"/>
            <a:ext cx="545168" cy="10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4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aper">
    <p:bg>
      <p:bgPr>
        <a:blipFill dpi="0" rotWithShape="1">
          <a:blip r:embed="rId2">
            <a:alphaModFix amt="9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D49465A-8857-432B-B8F7-DAABA936F9E1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623" y="1229710"/>
            <a:ext cx="11488755" cy="2280252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25343"/>
            <a:ext cx="9144000" cy="2426140"/>
          </a:xfrm>
          <a:noFill/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552010" y="6176964"/>
            <a:ext cx="2743200" cy="5445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800" dirty="0">
                <a:solidFill>
                  <a:schemeClr val="bg1">
                    <a:lumMod val="95000"/>
                  </a:schemeClr>
                </a:solidFill>
              </a:rPr>
              <a:t>CRICOS</a:t>
            </a:r>
            <a:r>
              <a:rPr lang="en-AU" sz="800" baseline="0" dirty="0">
                <a:solidFill>
                  <a:schemeClr val="bg1">
                    <a:lumMod val="95000"/>
                  </a:schemeClr>
                </a:solidFill>
              </a:rPr>
              <a:t> 00111D</a:t>
            </a:r>
          </a:p>
          <a:p>
            <a:pPr algn="r"/>
            <a:r>
              <a:rPr lang="en-AU" sz="800" baseline="0" dirty="0">
                <a:solidFill>
                  <a:schemeClr val="bg1">
                    <a:lumMod val="95000"/>
                  </a:schemeClr>
                </a:solidFill>
              </a:rPr>
              <a:t>TOID 3059</a:t>
            </a:r>
            <a:endParaRPr lang="en-AU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Picture 8" descr="Swinburne Logo 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210" y="0"/>
            <a:ext cx="545168" cy="10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896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74640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97" y="5486400"/>
            <a:ext cx="4665555" cy="12432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12192000" cy="5358064"/>
          </a:xfrm>
          <a:noFill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4946" y="5358064"/>
            <a:ext cx="7127055" cy="14999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101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Swinburn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1623" y="1290909"/>
            <a:ext cx="11488755" cy="2280252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3600" strike="noStrike" cap="all" baseline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ADD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623" y="3586928"/>
            <a:ext cx="11488755" cy="2388859"/>
          </a:xfrm>
          <a:noFill/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559420" y="6176964"/>
            <a:ext cx="2743200" cy="5445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800" dirty="0">
                <a:solidFill>
                  <a:schemeClr val="tx1"/>
                </a:solidFill>
              </a:rPr>
              <a:t>CRICOS</a:t>
            </a:r>
            <a:r>
              <a:rPr lang="en-AU" sz="800" baseline="0" dirty="0">
                <a:solidFill>
                  <a:schemeClr val="tx1"/>
                </a:solidFill>
              </a:rPr>
              <a:t> 00111D</a:t>
            </a:r>
          </a:p>
          <a:p>
            <a:pPr algn="r"/>
            <a:r>
              <a:rPr lang="en-AU" sz="800" baseline="0" dirty="0">
                <a:solidFill>
                  <a:schemeClr val="tx1"/>
                </a:solidFill>
              </a:rPr>
              <a:t>TOID 3059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4212" y="6176964"/>
            <a:ext cx="2743200" cy="54451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49465A-8857-432B-B8F7-DAABA936F9E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8" name="Picture 7" descr="Swinburne Logo 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620" y="0"/>
            <a:ext cx="545168" cy="1090336"/>
          </a:xfrm>
          <a:prstGeom prst="rect">
            <a:avLst/>
          </a:prstGeom>
          <a:ln w="25400">
            <a:solidFill>
              <a:schemeClr val="bg2"/>
            </a:solidFill>
            <a:miter lim="800000"/>
          </a:ln>
        </p:spPr>
      </p:pic>
      <p:pic>
        <p:nvPicPr>
          <p:cNvPr id="9" name="Picture 8" descr="KNOWING Logo 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878" y="6177568"/>
            <a:ext cx="543910" cy="543910"/>
          </a:xfrm>
          <a:prstGeom prst="rect">
            <a:avLst/>
          </a:prstGeom>
          <a:ln w="25400">
            <a:solidFill>
              <a:schemeClr val="bg2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09256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Camp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992"/>
            <a:ext cx="12192000" cy="386979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623" y="4010765"/>
            <a:ext cx="11488755" cy="845589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918" y="4873073"/>
            <a:ext cx="11496165" cy="1141473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547570" y="6176964"/>
            <a:ext cx="2743200" cy="5445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800" dirty="0"/>
              <a:t>CRICOS</a:t>
            </a:r>
            <a:r>
              <a:rPr lang="en-AU" sz="800" baseline="0" dirty="0"/>
              <a:t> 00111D</a:t>
            </a:r>
          </a:p>
          <a:p>
            <a:pPr algn="r"/>
            <a:r>
              <a:rPr lang="en-AU" sz="800" baseline="0" dirty="0"/>
              <a:t>TOID 3059</a:t>
            </a:r>
            <a:endParaRPr lang="en-AU" sz="800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39859"/>
            <a:ext cx="12192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winburne Logo 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210" y="0"/>
            <a:ext cx="545168" cy="10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9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Students">
    <p:bg>
      <p:bgPr>
        <a:blipFill dpi="0" rotWithShape="1">
          <a:blip r:embed="rId2">
            <a:alphaModFix amt="9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47624"/>
            <a:ext cx="12192000" cy="389572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623" y="4010765"/>
            <a:ext cx="11488755" cy="845589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918" y="4873073"/>
            <a:ext cx="11496165" cy="1141473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547570" y="6176964"/>
            <a:ext cx="2743200" cy="5445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800" dirty="0"/>
              <a:t>CRICOS</a:t>
            </a:r>
            <a:r>
              <a:rPr lang="en-AU" sz="800" baseline="0" dirty="0"/>
              <a:t> 00111D</a:t>
            </a:r>
          </a:p>
          <a:p>
            <a:pPr algn="r"/>
            <a:r>
              <a:rPr lang="en-AU" sz="800" baseline="0" dirty="0"/>
              <a:t>TOID 3059</a:t>
            </a:r>
            <a:endParaRPr lang="en-AU" sz="800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39859"/>
            <a:ext cx="12192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winburne Logo RGB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210" y="0"/>
            <a:ext cx="545168" cy="10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9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623" y="1229710"/>
            <a:ext cx="11488755" cy="2280252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800" baseline="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6552" y="3649334"/>
            <a:ext cx="9144000" cy="2388859"/>
          </a:xfrm>
          <a:noFill/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552010" y="6176964"/>
            <a:ext cx="2743200" cy="5445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800" dirty="0"/>
              <a:t>CRICOS</a:t>
            </a:r>
            <a:r>
              <a:rPr lang="en-AU" sz="800" baseline="0" dirty="0"/>
              <a:t> 00111D</a:t>
            </a:r>
          </a:p>
          <a:p>
            <a:pPr algn="r"/>
            <a:r>
              <a:rPr lang="en-AU" sz="800" baseline="0" dirty="0"/>
              <a:t>TOID 3059</a:t>
            </a:r>
            <a:endParaRPr lang="en-AU" sz="800" dirty="0"/>
          </a:p>
        </p:txBody>
      </p:sp>
      <p:pic>
        <p:nvPicPr>
          <p:cNvPr id="9" name="Picture 8" descr="Swinburne Logo 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210" y="0"/>
            <a:ext cx="545168" cy="10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1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12" y="183825"/>
            <a:ext cx="11503576" cy="132556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12" y="1509387"/>
            <a:ext cx="11503576" cy="45366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378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4213" y="1509387"/>
            <a:ext cx="5675588" cy="45366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509387"/>
            <a:ext cx="5675589" cy="453668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4212" y="183825"/>
            <a:ext cx="11503576" cy="132556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502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4213" y="2333299"/>
            <a:ext cx="5675588" cy="37285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2333299"/>
            <a:ext cx="5675589" cy="372854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4212" y="183825"/>
            <a:ext cx="11503576" cy="132556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3"/>
          </p:nvPr>
        </p:nvSpPr>
        <p:spPr>
          <a:xfrm>
            <a:off x="344211" y="1509387"/>
            <a:ext cx="5675588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0" i="0" u="none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4"/>
          </p:nvPr>
        </p:nvSpPr>
        <p:spPr>
          <a:xfrm>
            <a:off x="6172199" y="1509387"/>
            <a:ext cx="56755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0" u="none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258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8.png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alphaModFix amt="9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vert="horz" lIns="91440" tIns="90000" rIns="91440" bIns="9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4212" y="6176964"/>
            <a:ext cx="2743200" cy="544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9465A-8857-432B-B8F7-DAABA936F9E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8" name="Picture 7" descr="KNOWING Logo RGB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878" y="6177568"/>
            <a:ext cx="543910" cy="54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7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5" r:id="rId2"/>
    <p:sldLayoutId id="2147483677" r:id="rId3"/>
    <p:sldLayoutId id="2147483676" r:id="rId4"/>
    <p:sldLayoutId id="2147483678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000" indent="-342000" algn="l" defTabSz="914400" rtl="0" eaLnBrk="1" latinLnBrk="0" hangingPunct="1">
        <a:lnSpc>
          <a:spcPct val="100000"/>
        </a:lnSpc>
        <a:spcBef>
          <a:spcPts val="768"/>
        </a:spcBef>
        <a:buFontTx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600" indent="-284400" algn="l" defTabSz="914400" rtl="0" eaLnBrk="1" latinLnBrk="0" hangingPunct="1">
        <a:lnSpc>
          <a:spcPct val="100000"/>
        </a:lnSpc>
        <a:spcBef>
          <a:spcPts val="672"/>
        </a:spcBef>
        <a:buFont typeface="Open Sans" panose="020B0606030504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400" rtl="0" eaLnBrk="1" latinLnBrk="0" hangingPunct="1">
        <a:lnSpc>
          <a:spcPct val="100000"/>
        </a:lnSpc>
        <a:spcBef>
          <a:spcPts val="576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480"/>
        </a:spcBef>
        <a:buFont typeface="Open Sans" panose="020B0606030504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480"/>
        </a:spcBef>
        <a:buFont typeface="Open Sans" panose="020B0606030504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alphaModFix amt="9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vert="horz" lIns="91440" tIns="108000" rIns="91440" bIns="108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4212" y="6176964"/>
            <a:ext cx="2743200" cy="544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9465A-8857-432B-B8F7-DAABA936F9E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988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54" r:id="rId5"/>
    <p:sldLayoutId id="2147483651" r:id="rId6"/>
    <p:sldLayoutId id="2147483655" r:id="rId7"/>
    <p:sldLayoutId id="2147483657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000" indent="-342000" algn="l" defTabSz="914400" rtl="0" eaLnBrk="1" latinLnBrk="0" hangingPunct="1">
        <a:lnSpc>
          <a:spcPct val="100000"/>
        </a:lnSpc>
        <a:spcBef>
          <a:spcPts val="768"/>
        </a:spcBef>
        <a:buFontTx/>
        <a:buBlip>
          <a:blip r:embed="rId11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600" indent="-284400" algn="l" defTabSz="914400" rtl="0" eaLnBrk="1" latinLnBrk="0" hangingPunct="1">
        <a:lnSpc>
          <a:spcPct val="100000"/>
        </a:lnSpc>
        <a:spcBef>
          <a:spcPts val="672"/>
        </a:spcBef>
        <a:buFont typeface="Open Sans" panose="020B0606030504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400" rtl="0" eaLnBrk="1" latinLnBrk="0" hangingPunct="1">
        <a:lnSpc>
          <a:spcPct val="100000"/>
        </a:lnSpc>
        <a:spcBef>
          <a:spcPts val="576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480"/>
        </a:spcBef>
        <a:buFont typeface="Open Sans" panose="020B0606030504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480"/>
        </a:spcBef>
        <a:buFont typeface="Open Sans" panose="020B0606030504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alphaModFix amt="9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txBody>
          <a:bodyPr vert="horz" lIns="91440" tIns="108000" rIns="91440" bIns="108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4212" y="6176964"/>
            <a:ext cx="2743200" cy="544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9465A-8857-432B-B8F7-DAABA936F9E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848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000" indent="-342000" algn="l" defTabSz="914400" rtl="0" eaLnBrk="1" latinLnBrk="0" hangingPunct="1">
        <a:lnSpc>
          <a:spcPct val="100000"/>
        </a:lnSpc>
        <a:spcBef>
          <a:spcPts val="768"/>
        </a:spcBef>
        <a:buFontTx/>
        <a:buBlip>
          <a:blip r:embed="rId11"/>
        </a:buBlip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1600" indent="-284400" algn="l" defTabSz="914400" rtl="0" eaLnBrk="1" latinLnBrk="0" hangingPunct="1">
        <a:lnSpc>
          <a:spcPct val="100000"/>
        </a:lnSpc>
        <a:spcBef>
          <a:spcPts val="672"/>
        </a:spcBef>
        <a:buFont typeface="Open Sans" panose="020B0606030504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4800" indent="-230400" algn="l" defTabSz="914400" rtl="0" eaLnBrk="1" latinLnBrk="0" hangingPunct="1">
        <a:lnSpc>
          <a:spcPct val="100000"/>
        </a:lnSpc>
        <a:spcBef>
          <a:spcPts val="576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480"/>
        </a:spcBef>
        <a:buFont typeface="Open Sans" panose="020B0606030504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480"/>
        </a:spcBef>
        <a:buFont typeface="Open Sans" panose="020B0606030504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n-us/article/Use-the-OR-criteria-to-query-on-alternate-or-multiple-conditions-d04b3e63-b477-430e-8fdc-7e37189ede88" TargetMode="External"/><Relationship Id="rId2" Type="http://schemas.openxmlformats.org/officeDocument/2006/relationships/hyperlink" Target="https://support.office.com/en-us/article/Examples-of-query-criteria-3197228c-8684-4552-ac03-aba746fb29d8?ui=en-US&amp;rs=en-US&amp;ad=US&amp;fromAR=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fontstuff.com/access/acctut06.htm" TargetMode="External"/><Relationship Id="rId5" Type="http://schemas.openxmlformats.org/officeDocument/2006/relationships/hyperlink" Target="http://www.gcflearnfree.org/access2013/query-criteria-quick-reference-guide/1/" TargetMode="External"/><Relationship Id="rId4" Type="http://schemas.openxmlformats.org/officeDocument/2006/relationships/hyperlink" Target="https://support.office.com/en-us/article/Examples-of-Access-query-criteria-0c7e9394-c485-454f-bc00-3bd3ec617805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INF10002</a:t>
            </a:r>
            <a:br>
              <a:rPr lang="en-AU" dirty="0"/>
            </a:br>
            <a:r>
              <a:rPr lang="en-AU" dirty="0"/>
              <a:t>Database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72034"/>
            <a:ext cx="9144000" cy="2388859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Week 01</a:t>
            </a:r>
          </a:p>
          <a:p>
            <a:endParaRPr lang="en-AU" b="1" dirty="0"/>
          </a:p>
          <a:p>
            <a:r>
              <a:rPr lang="en-AU" dirty="0"/>
              <a:t>Overview, Relational Model,</a:t>
            </a:r>
          </a:p>
          <a:p>
            <a:r>
              <a:rPr lang="en-AU" dirty="0"/>
              <a:t>RDBMS, Database, MS Access, Table, Record, Field</a:t>
            </a:r>
          </a:p>
          <a:p>
            <a:r>
              <a:rPr lang="en-AU" dirty="0"/>
              <a:t>Primary Key, Filter &amp; Query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92869-0DEC-4190-9E59-FD3B52C9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1134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Semi-Structured</a:t>
            </a:r>
            <a:r>
              <a:rPr lang="en-AU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Semi-structured</a:t>
            </a:r>
            <a:r>
              <a:rPr lang="en-US" dirty="0"/>
              <a:t> data is information that doesn't match the requirements of a relational database.</a:t>
            </a:r>
          </a:p>
          <a:p>
            <a:endParaRPr lang="en-US" dirty="0"/>
          </a:p>
          <a:p>
            <a:r>
              <a:rPr lang="en-US" dirty="0"/>
              <a:t>The data is organized / arranged that makes it easier to analyze. </a:t>
            </a:r>
          </a:p>
          <a:p>
            <a:endParaRPr lang="en-US" dirty="0"/>
          </a:p>
          <a:p>
            <a:r>
              <a:rPr lang="en-US" dirty="0"/>
              <a:t>Examples of semi-structured data include </a:t>
            </a:r>
            <a:r>
              <a:rPr lang="en-US" b="1" dirty="0"/>
              <a:t>XML</a:t>
            </a:r>
            <a:r>
              <a:rPr lang="en-US" dirty="0"/>
              <a:t> documents and </a:t>
            </a:r>
            <a:r>
              <a:rPr lang="en-US" b="1" dirty="0"/>
              <a:t>NoSQL</a:t>
            </a:r>
            <a:r>
              <a:rPr lang="en-US" dirty="0"/>
              <a:t> databases.</a:t>
            </a:r>
          </a:p>
          <a:p>
            <a:endParaRPr lang="en-US" dirty="0"/>
          </a:p>
          <a:p>
            <a:r>
              <a:rPr lang="en-US" dirty="0"/>
              <a:t>We will briefly deal with the topic of semi-structured data in future weeks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1C14E-8459-4FC7-A867-FE03B927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990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Structured</a:t>
            </a:r>
            <a:r>
              <a:rPr lang="en-AU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b="1" dirty="0"/>
              <a:t>Relational Database Management Systems </a:t>
            </a:r>
            <a:r>
              <a:rPr lang="en-AU" dirty="0"/>
              <a:t>require data to be stored in a very structured way.</a:t>
            </a:r>
          </a:p>
          <a:p>
            <a:endParaRPr lang="en-AU" dirty="0"/>
          </a:p>
          <a:p>
            <a:r>
              <a:rPr lang="en-AU" dirty="0"/>
              <a:t>These systems deal with data that has a </a:t>
            </a:r>
            <a:r>
              <a:rPr lang="en-AU" b="1" dirty="0"/>
              <a:t>repetitive pattern or format</a:t>
            </a:r>
            <a:r>
              <a:rPr lang="en-AU" dirty="0"/>
              <a:t>.</a:t>
            </a:r>
          </a:p>
          <a:p>
            <a:endParaRPr lang="en-AU" dirty="0"/>
          </a:p>
          <a:p>
            <a:r>
              <a:rPr lang="en-AU" dirty="0"/>
              <a:t>Consider </a:t>
            </a:r>
            <a:r>
              <a:rPr lang="en-AU" b="1" dirty="0"/>
              <a:t>Student</a:t>
            </a:r>
            <a:r>
              <a:rPr lang="en-AU" dirty="0"/>
              <a:t> data stored in a University. While every student is different, the university want to store data in the same format for every student. Data Types are also specified for each piece of information</a:t>
            </a:r>
          </a:p>
          <a:p>
            <a:pPr lvl="2"/>
            <a:r>
              <a:rPr lang="en-AU" dirty="0"/>
              <a:t>Student ID – Numeric		</a:t>
            </a:r>
            <a:r>
              <a:rPr lang="en-AU" dirty="0" err="1"/>
              <a:t>HomeAddress</a:t>
            </a:r>
            <a:r>
              <a:rPr lang="en-AU" dirty="0"/>
              <a:t> - Alpha</a:t>
            </a:r>
          </a:p>
          <a:p>
            <a:pPr lvl="2"/>
            <a:r>
              <a:rPr lang="en-AU" dirty="0"/>
              <a:t>Student Name – Alpha		</a:t>
            </a:r>
            <a:r>
              <a:rPr lang="en-AU" dirty="0" err="1"/>
              <a:t>PhoneNo</a:t>
            </a:r>
            <a:r>
              <a:rPr lang="en-AU" dirty="0"/>
              <a:t> - Numeric</a:t>
            </a:r>
          </a:p>
          <a:p>
            <a:pPr lvl="2"/>
            <a:r>
              <a:rPr lang="en-AU" dirty="0"/>
              <a:t>Gender – Alpha		</a:t>
            </a:r>
            <a:r>
              <a:rPr lang="en-AU" dirty="0" err="1"/>
              <a:t>NextOfKin</a:t>
            </a:r>
            <a:r>
              <a:rPr lang="en-AU" dirty="0"/>
              <a:t> - Alpha</a:t>
            </a:r>
          </a:p>
          <a:p>
            <a:pPr lvl="2"/>
            <a:r>
              <a:rPr lang="en-AU" dirty="0" err="1"/>
              <a:t>DateOfBirth</a:t>
            </a:r>
            <a:r>
              <a:rPr lang="en-AU" dirty="0"/>
              <a:t> - Date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2E6A1-A327-4F60-91E9-7A6245E3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8971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Relational</a:t>
            </a:r>
            <a:r>
              <a:rPr lang="en-AU" dirty="0"/>
              <a:t> Data Model and </a:t>
            </a:r>
            <a:r>
              <a:rPr lang="en-AU" b="1" dirty="0"/>
              <a:t>RDBMS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Tables | Columns | Rows | Advantages |RDBMS | Servers | Interfaces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4013D9-1564-4167-B650-5B8E3EC6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9071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Relational Data </a:t>
            </a:r>
            <a:r>
              <a:rPr lang="en-AU" b="1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/>
            <a:r>
              <a:rPr lang="en-AU" b="1" dirty="0"/>
              <a:t>RDBMSs are based on the Relational Data Model</a:t>
            </a:r>
            <a:endParaRPr lang="en-AU" dirty="0"/>
          </a:p>
          <a:p>
            <a:pPr marL="856800" lvl="1" indent="-457200"/>
            <a:r>
              <a:rPr lang="en-AU" dirty="0"/>
              <a:t>Developed by Ted </a:t>
            </a:r>
            <a:r>
              <a:rPr lang="en-AU" dirty="0" err="1"/>
              <a:t>Codd</a:t>
            </a:r>
            <a:r>
              <a:rPr lang="en-AU" dirty="0"/>
              <a:t> in 1970. </a:t>
            </a:r>
          </a:p>
          <a:p>
            <a:pPr marL="856800" lvl="1" indent="-457200"/>
            <a:r>
              <a:rPr lang="en-AU" dirty="0"/>
              <a:t>Data is represented in the form of two-dimensional </a:t>
            </a:r>
            <a:r>
              <a:rPr lang="en-AU" b="1" dirty="0"/>
              <a:t>tables</a:t>
            </a:r>
            <a:r>
              <a:rPr lang="en-AU" dirty="0"/>
              <a:t>.</a:t>
            </a:r>
          </a:p>
          <a:p>
            <a:pPr marL="457200" indent="-457200"/>
            <a:endParaRPr lang="en-AU" sz="1000" dirty="0"/>
          </a:p>
          <a:p>
            <a:pPr marL="457200" indent="-457200"/>
            <a:r>
              <a:rPr lang="en-AU" dirty="0"/>
              <a:t>Each two-dimensional table has the following properties:</a:t>
            </a:r>
          </a:p>
          <a:p>
            <a:pPr marL="896963" lvl="1" indent="-457200"/>
            <a:r>
              <a:rPr lang="en-AU" dirty="0"/>
              <a:t>A set of uniquely named </a:t>
            </a:r>
            <a:r>
              <a:rPr lang="en-AU" b="1" dirty="0"/>
              <a:t>Columns / Attributes</a:t>
            </a:r>
          </a:p>
          <a:p>
            <a:pPr marL="896963" lvl="1" indent="-457200"/>
            <a:r>
              <a:rPr lang="en-AU" dirty="0"/>
              <a:t>A list of unnamed/unnumbered </a:t>
            </a:r>
            <a:r>
              <a:rPr lang="en-AU" b="1" dirty="0"/>
              <a:t>Rows </a:t>
            </a:r>
            <a:endParaRPr lang="en-AU" dirty="0"/>
          </a:p>
          <a:p>
            <a:pPr marL="896963" lvl="1" indent="-457200"/>
            <a:r>
              <a:rPr lang="en-AU" dirty="0"/>
              <a:t>The </a:t>
            </a:r>
            <a:r>
              <a:rPr lang="en-AU" b="1" dirty="0"/>
              <a:t>order</a:t>
            </a:r>
            <a:r>
              <a:rPr lang="en-AU" dirty="0"/>
              <a:t> of the rows is </a:t>
            </a:r>
            <a:r>
              <a:rPr lang="en-AU" b="1" dirty="0"/>
              <a:t>irrelevant</a:t>
            </a:r>
            <a:r>
              <a:rPr lang="en-AU" dirty="0"/>
              <a:t>. </a:t>
            </a:r>
          </a:p>
          <a:p>
            <a:pPr marL="497363" indent="-457200"/>
            <a:endParaRPr lang="en-AU" dirty="0"/>
          </a:p>
          <a:p>
            <a:pPr marL="497363" indent="-457200"/>
            <a:r>
              <a:rPr lang="en-AU" dirty="0"/>
              <a:t>A </a:t>
            </a:r>
            <a:r>
              <a:rPr lang="en-AU" b="1" dirty="0"/>
              <a:t>Row</a:t>
            </a:r>
            <a:r>
              <a:rPr lang="en-AU" dirty="0"/>
              <a:t> consists of a sequence of </a:t>
            </a:r>
            <a:r>
              <a:rPr lang="en-AU" b="1" dirty="0"/>
              <a:t>Attributes</a:t>
            </a:r>
          </a:p>
          <a:p>
            <a:pPr marL="896963" lvl="1" indent="-457200"/>
            <a:r>
              <a:rPr lang="en-AU" b="1" dirty="0"/>
              <a:t>One cell</a:t>
            </a:r>
            <a:r>
              <a:rPr lang="en-AU" dirty="0"/>
              <a:t> for each Attribute</a:t>
            </a:r>
          </a:p>
          <a:p>
            <a:pPr marL="896963" lvl="1" indent="-457200"/>
            <a:r>
              <a:rPr lang="en-AU" dirty="0"/>
              <a:t>Only </a:t>
            </a:r>
            <a:r>
              <a:rPr lang="en-AU" b="1" dirty="0"/>
              <a:t>one value</a:t>
            </a:r>
            <a:r>
              <a:rPr lang="en-AU" dirty="0"/>
              <a:t> </a:t>
            </a:r>
            <a:r>
              <a:rPr lang="en-AU" b="1" dirty="0"/>
              <a:t>per cell </a:t>
            </a:r>
            <a:r>
              <a:rPr lang="en-AU" dirty="0"/>
              <a:t>is allowed.</a:t>
            </a:r>
          </a:p>
          <a:p>
            <a:pPr marL="497363" indent="-457200"/>
            <a:endParaRPr lang="en-AU" b="1" dirty="0"/>
          </a:p>
          <a:p>
            <a:pPr marL="497363" indent="-457200"/>
            <a:r>
              <a:rPr lang="en-AU" b="1" dirty="0"/>
              <a:t>All</a:t>
            </a:r>
            <a:r>
              <a:rPr lang="en-AU" dirty="0"/>
              <a:t> Relational Database Management Systems are </a:t>
            </a:r>
            <a:r>
              <a:rPr lang="en-AU" b="1" dirty="0"/>
              <a:t>based on</a:t>
            </a:r>
            <a:r>
              <a:rPr lang="en-AU" dirty="0"/>
              <a:t> the Relational Data Model.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473B6-A041-40CA-89BC-2C90C247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3227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Relational Data </a:t>
            </a:r>
            <a:r>
              <a:rPr lang="en-AU" b="1" dirty="0"/>
              <a:t>Model</a:t>
            </a:r>
            <a:r>
              <a:rPr lang="en-AU" dirty="0"/>
              <a:t> (cont.)</a:t>
            </a:r>
          </a:p>
        </p:txBody>
      </p:sp>
      <p:graphicFrame>
        <p:nvGraphicFramePr>
          <p:cNvPr id="4" name="Group 57"/>
          <p:cNvGraphicFramePr>
            <a:graphicFrameLocks noGrp="1"/>
          </p:cNvGraphicFramePr>
          <p:nvPr/>
        </p:nvGraphicFramePr>
        <p:xfrm>
          <a:off x="2811463" y="3004185"/>
          <a:ext cx="5278177" cy="1909128"/>
        </p:xfrm>
        <a:graphic>
          <a:graphicData uri="http://schemas.openxmlformats.org/drawingml/2006/table">
            <a:tbl>
              <a:tblPr/>
              <a:tblGrid>
                <a:gridCol w="1014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2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585">
                  <a:extLst>
                    <a:ext uri="{9D8B030D-6E8A-4147-A177-3AD203B41FA5}">
                      <a16:colId xmlns:a16="http://schemas.microsoft.com/office/drawing/2014/main" val="2394764561"/>
                    </a:ext>
                  </a:extLst>
                </a:gridCol>
                <a:gridCol w="1180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263525" marR="0" lvl="0" indent="-2635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EmpName</a:t>
                      </a:r>
                      <a:endParaRPr kumimoji="0" lang="en-A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Branch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263525" marR="0" lvl="0" indent="-2635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Fred Blogs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Haw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89000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677">
                <a:tc>
                  <a:txBody>
                    <a:bodyPr/>
                    <a:lstStyle/>
                    <a:p>
                      <a:pPr marL="263525" marR="0" lvl="0" indent="-2635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1004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Emma </a:t>
                      </a:r>
                      <a:r>
                        <a:rPr kumimoji="0" lang="en-A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Jevs</a:t>
                      </a:r>
                      <a:endParaRPr kumimoji="0" lang="en-A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125000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263525" marR="0" lvl="0" indent="-2635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1006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Dave Rigg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Haw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3525" marR="0" lvl="0" indent="-2635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65000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 Box 44"/>
          <p:cNvSpPr txBox="1">
            <a:spLocks noChangeArrowheads="1"/>
          </p:cNvSpPr>
          <p:nvPr/>
        </p:nvSpPr>
        <p:spPr bwMode="auto">
          <a:xfrm>
            <a:off x="1947863" y="3582035"/>
            <a:ext cx="4397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457200" indent="-457200" eaLnBrk="0" hangingPunct="0">
              <a:defRPr sz="2400" b="1" i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lnSpc>
                <a:spcPct val="80000"/>
              </a:lnSpc>
              <a:buClr>
                <a:schemeClr val="tx1"/>
              </a:buClr>
              <a:buSzPct val="85000"/>
              <a:buFont typeface="Wingdings" pitchFamily="2" charset="2"/>
              <a:buNone/>
            </a:pPr>
            <a:r>
              <a:rPr lang="en-AU" sz="2000"/>
              <a:t>Row</a:t>
            </a:r>
          </a:p>
        </p:txBody>
      </p:sp>
      <p:sp>
        <p:nvSpPr>
          <p:cNvPr id="7" name="Line 46"/>
          <p:cNvSpPr>
            <a:spLocks noChangeShapeType="1"/>
          </p:cNvSpPr>
          <p:nvPr/>
        </p:nvSpPr>
        <p:spPr bwMode="auto">
          <a:xfrm flipH="1">
            <a:off x="6588125" y="2712085"/>
            <a:ext cx="7143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AU"/>
          </a:p>
        </p:txBody>
      </p:sp>
      <p:sp>
        <p:nvSpPr>
          <p:cNvPr id="8" name="Line 47"/>
          <p:cNvSpPr>
            <a:spLocks noChangeShapeType="1"/>
          </p:cNvSpPr>
          <p:nvPr/>
        </p:nvSpPr>
        <p:spPr bwMode="auto">
          <a:xfrm>
            <a:off x="2524125" y="3724910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AU"/>
          </a:p>
        </p:txBody>
      </p:sp>
      <p:sp>
        <p:nvSpPr>
          <p:cNvPr id="9" name="Rectangle 50"/>
          <p:cNvSpPr>
            <a:spLocks noChangeArrowheads="1"/>
          </p:cNvSpPr>
          <p:nvPr/>
        </p:nvSpPr>
        <p:spPr bwMode="auto">
          <a:xfrm>
            <a:off x="4609461" y="2209367"/>
            <a:ext cx="5260975" cy="225831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marL="85725" eaLnBrk="0" hangingPunct="0">
              <a:lnSpc>
                <a:spcPct val="80000"/>
              </a:lnSpc>
              <a:buClr>
                <a:schemeClr val="tx1"/>
              </a:buClr>
              <a:buSzPct val="85000"/>
              <a:buFont typeface="Wingdings" pitchFamily="2" charset="2"/>
              <a:buNone/>
            </a:pPr>
            <a:r>
              <a:rPr lang="en-AU" b="0" i="0" dirty="0">
                <a:solidFill>
                  <a:schemeClr val="accent1"/>
                </a:solidFill>
              </a:rPr>
              <a:t>Uniquely named columns called </a:t>
            </a:r>
            <a:r>
              <a:rPr lang="en-AU" i="0" dirty="0">
                <a:solidFill>
                  <a:schemeClr val="accent1"/>
                </a:solidFill>
              </a:rPr>
              <a:t>Attributes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52"/>
          <p:cNvSpPr>
            <a:spLocks noChangeArrowheads="1"/>
          </p:cNvSpPr>
          <p:nvPr/>
        </p:nvSpPr>
        <p:spPr bwMode="auto">
          <a:xfrm rot="-1246335">
            <a:off x="7509216" y="4685036"/>
            <a:ext cx="3787775" cy="225831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marL="85725" eaLnBrk="0" hangingPunct="0">
              <a:lnSpc>
                <a:spcPct val="80000"/>
              </a:lnSpc>
              <a:buClr>
                <a:schemeClr val="tx1"/>
              </a:buClr>
              <a:buSzPct val="85000"/>
              <a:buFont typeface="Wingdings" pitchFamily="2" charset="2"/>
              <a:buNone/>
            </a:pPr>
            <a:r>
              <a:rPr lang="en-AU" b="0" i="0" dirty="0">
                <a:solidFill>
                  <a:schemeClr val="accent1"/>
                </a:solidFill>
              </a:rPr>
              <a:t>Only </a:t>
            </a:r>
            <a:r>
              <a:rPr lang="en-AU" dirty="0">
                <a:solidFill>
                  <a:schemeClr val="accent1"/>
                </a:solidFill>
              </a:rPr>
              <a:t>one value</a:t>
            </a:r>
            <a:r>
              <a:rPr lang="en-AU" b="0" i="0" dirty="0">
                <a:solidFill>
                  <a:schemeClr val="accent1"/>
                </a:solidFill>
              </a:rPr>
              <a:t> per cell allowed.</a:t>
            </a:r>
          </a:p>
        </p:txBody>
      </p:sp>
      <p:sp>
        <p:nvSpPr>
          <p:cNvPr id="11" name="Rectangle 53"/>
          <p:cNvSpPr>
            <a:spLocks noChangeArrowheads="1"/>
          </p:cNvSpPr>
          <p:nvPr/>
        </p:nvSpPr>
        <p:spPr bwMode="auto">
          <a:xfrm rot="1064680">
            <a:off x="2108261" y="5587769"/>
            <a:ext cx="4054475" cy="44319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marL="85725" eaLnBrk="0" hangingPunct="0">
              <a:lnSpc>
                <a:spcPct val="80000"/>
              </a:lnSpc>
              <a:buClr>
                <a:schemeClr val="tx1"/>
              </a:buClr>
              <a:buSzPct val="85000"/>
              <a:buFont typeface="Wingdings" pitchFamily="2" charset="2"/>
              <a:buNone/>
            </a:pPr>
            <a:r>
              <a:rPr lang="en-AU" b="0" i="0" dirty="0">
                <a:solidFill>
                  <a:schemeClr val="accent1"/>
                </a:solidFill>
              </a:rPr>
              <a:t>The </a:t>
            </a:r>
            <a:r>
              <a:rPr lang="en-AU" i="0" dirty="0">
                <a:solidFill>
                  <a:schemeClr val="accent1"/>
                </a:solidFill>
              </a:rPr>
              <a:t>order</a:t>
            </a:r>
            <a:r>
              <a:rPr lang="en-AU" b="0" i="0" dirty="0">
                <a:solidFill>
                  <a:schemeClr val="accent1"/>
                </a:solidFill>
              </a:rPr>
              <a:t> of the rows is </a:t>
            </a:r>
            <a:r>
              <a:rPr lang="en-AU" i="0" dirty="0">
                <a:solidFill>
                  <a:schemeClr val="accent1"/>
                </a:solidFill>
              </a:rPr>
              <a:t>irrelevant</a:t>
            </a:r>
            <a:r>
              <a:rPr lang="en-AU" b="0" i="0" dirty="0">
                <a:solidFill>
                  <a:schemeClr val="accent1"/>
                </a:solidFill>
              </a:rPr>
              <a:t>.</a:t>
            </a:r>
          </a:p>
          <a:p>
            <a:pPr marL="85725" eaLnBrk="0" hangingPunct="0">
              <a:lnSpc>
                <a:spcPct val="80000"/>
              </a:lnSpc>
              <a:buClr>
                <a:schemeClr val="tx1"/>
              </a:buClr>
              <a:buSzPct val="85000"/>
              <a:buFont typeface="Wingdings" pitchFamily="2" charset="2"/>
              <a:buNone/>
            </a:pPr>
            <a:r>
              <a:rPr lang="en-AU" b="0" i="0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ectangle 51"/>
          <p:cNvSpPr>
            <a:spLocks noChangeArrowheads="1"/>
          </p:cNvSpPr>
          <p:nvPr/>
        </p:nvSpPr>
        <p:spPr bwMode="auto">
          <a:xfrm rot="-376328">
            <a:off x="369951" y="2635301"/>
            <a:ext cx="2525713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/>
          <a:p>
            <a:pPr marL="85725" defTabSz="179388" eaLnBrk="0" hangingPunct="0">
              <a:lnSpc>
                <a:spcPct val="80000"/>
              </a:lnSpc>
              <a:buClr>
                <a:schemeClr val="tx1"/>
              </a:buClr>
              <a:buSzPct val="85000"/>
              <a:buFont typeface="Wingdings" pitchFamily="2" charset="2"/>
              <a:buNone/>
            </a:pPr>
            <a:r>
              <a:rPr lang="en-AU" b="0" i="0" dirty="0">
                <a:solidFill>
                  <a:schemeClr val="accent1"/>
                </a:solidFill>
              </a:rPr>
              <a:t>Unnamed &amp; </a:t>
            </a:r>
            <a:br>
              <a:rPr lang="en-AU" b="0" i="0" dirty="0">
                <a:solidFill>
                  <a:schemeClr val="accent1"/>
                </a:solidFill>
              </a:rPr>
            </a:br>
            <a:r>
              <a:rPr lang="en-AU" b="0" i="0" dirty="0">
                <a:solidFill>
                  <a:schemeClr val="accent1"/>
                </a:solidFill>
              </a:rPr>
              <a:t>unnumbered  </a:t>
            </a:r>
            <a:r>
              <a:rPr lang="en-AU" i="0" dirty="0">
                <a:solidFill>
                  <a:schemeClr val="accent1"/>
                </a:solidFill>
              </a:rPr>
              <a:t>Rows</a:t>
            </a:r>
            <a:endParaRPr lang="en-AU" b="0" i="0" dirty="0">
              <a:solidFill>
                <a:schemeClr val="accent1"/>
              </a:solidFill>
            </a:endParaRPr>
          </a:p>
        </p:txBody>
      </p:sp>
      <p:sp>
        <p:nvSpPr>
          <p:cNvPr id="13" name="Text Box 59"/>
          <p:cNvSpPr txBox="1">
            <a:spLocks noChangeArrowheads="1"/>
          </p:cNvSpPr>
          <p:nvPr/>
        </p:nvSpPr>
        <p:spPr bwMode="auto">
          <a:xfrm>
            <a:off x="6440488" y="2483485"/>
            <a:ext cx="8683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457200" indent="-457200" eaLnBrk="0" hangingPunct="0">
              <a:defRPr sz="2400" b="1" i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lnSpc>
                <a:spcPct val="80000"/>
              </a:lnSpc>
              <a:buClr>
                <a:schemeClr val="tx1"/>
              </a:buClr>
              <a:buSzPct val="85000"/>
              <a:buFont typeface="Wingdings" pitchFamily="2" charset="2"/>
              <a:buNone/>
            </a:pPr>
            <a:r>
              <a:rPr lang="en-AU" sz="2000" dirty="0"/>
              <a:t>Attribute</a:t>
            </a:r>
          </a:p>
        </p:txBody>
      </p:sp>
      <p:sp>
        <p:nvSpPr>
          <p:cNvPr id="15" name="Text Box 59"/>
          <p:cNvSpPr txBox="1">
            <a:spLocks noChangeArrowheads="1"/>
          </p:cNvSpPr>
          <p:nvPr/>
        </p:nvSpPr>
        <p:spPr bwMode="auto">
          <a:xfrm>
            <a:off x="2387600" y="1386228"/>
            <a:ext cx="5291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457200" indent="-457200" eaLnBrk="0" hangingPunct="0">
              <a:defRPr sz="2400" b="1" i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lnSpc>
                <a:spcPct val="80000"/>
              </a:lnSpc>
              <a:buClr>
                <a:schemeClr val="tx1"/>
              </a:buClr>
              <a:buSzPct val="85000"/>
              <a:buFont typeface="Wingdings" pitchFamily="2" charset="2"/>
              <a:buNone/>
            </a:pPr>
            <a:r>
              <a:rPr lang="en-AU" sz="2000" dirty="0"/>
              <a:t>Table</a:t>
            </a:r>
          </a:p>
        </p:txBody>
      </p:sp>
      <p:sp>
        <p:nvSpPr>
          <p:cNvPr id="16" name="Line 46"/>
          <p:cNvSpPr>
            <a:spLocks noChangeShapeType="1"/>
          </p:cNvSpPr>
          <p:nvPr/>
        </p:nvSpPr>
        <p:spPr bwMode="auto">
          <a:xfrm>
            <a:off x="3028951" y="1632450"/>
            <a:ext cx="491490" cy="8510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A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1EB537-60B3-407C-A425-3C343F37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728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Relational </a:t>
            </a:r>
            <a:r>
              <a:rPr lang="en-AU" b="1" dirty="0"/>
              <a:t>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A relational database is simple of collection of related tables</a:t>
            </a:r>
          </a:p>
          <a:p>
            <a:endParaRPr lang="en-AU" dirty="0"/>
          </a:p>
          <a:p>
            <a:r>
              <a:rPr lang="en-AU" dirty="0"/>
              <a:t>Example:</a:t>
            </a:r>
          </a:p>
          <a:p>
            <a:pPr lvl="1"/>
            <a:r>
              <a:rPr lang="en-AU" b="1" dirty="0"/>
              <a:t>Student Table </a:t>
            </a:r>
            <a:r>
              <a:rPr lang="en-AU" dirty="0"/>
              <a:t>(stores data about students)</a:t>
            </a:r>
          </a:p>
          <a:p>
            <a:pPr lvl="1"/>
            <a:r>
              <a:rPr lang="en-AU" b="1" dirty="0"/>
              <a:t>Unit Table </a:t>
            </a:r>
            <a:r>
              <a:rPr lang="en-AU" dirty="0"/>
              <a:t>(stores data about university units of study)</a:t>
            </a:r>
          </a:p>
          <a:p>
            <a:pPr lvl="1"/>
            <a:r>
              <a:rPr lang="en-AU" b="1" dirty="0"/>
              <a:t>Enrolment Table </a:t>
            </a:r>
            <a:r>
              <a:rPr lang="en-AU" dirty="0"/>
              <a:t>(stores data about the units that a student has enrolled into)</a:t>
            </a:r>
          </a:p>
          <a:p>
            <a:endParaRPr lang="en-AU" dirty="0"/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81174-9ABE-478A-BD05-B4F67F24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1286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RDBMS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A RDBMS is a collection of programs that allow developers / users to store &amp; retrieve data from relational databases</a:t>
            </a:r>
          </a:p>
          <a:p>
            <a:endParaRPr lang="en-AU" dirty="0"/>
          </a:p>
          <a:p>
            <a:r>
              <a:rPr lang="en-AU" dirty="0"/>
              <a:t>It allows users to perform CRUD (create, read, update &amp; delete) operations on data in the tables. </a:t>
            </a:r>
            <a:r>
              <a:rPr lang="en-AU" dirty="0" err="1"/>
              <a:t>E.g</a:t>
            </a:r>
            <a:r>
              <a:rPr lang="en-AU" dirty="0"/>
              <a:t>:</a:t>
            </a:r>
          </a:p>
          <a:p>
            <a:pPr lvl="1"/>
            <a:r>
              <a:rPr lang="en-AU" b="1" dirty="0"/>
              <a:t>Create</a:t>
            </a:r>
            <a:r>
              <a:rPr lang="en-AU" dirty="0"/>
              <a:t> a student</a:t>
            </a:r>
          </a:p>
          <a:p>
            <a:pPr lvl="1"/>
            <a:r>
              <a:rPr lang="en-AU" b="1" dirty="0"/>
              <a:t>Retrieve</a:t>
            </a:r>
            <a:r>
              <a:rPr lang="en-AU" dirty="0"/>
              <a:t> a student's details</a:t>
            </a:r>
          </a:p>
          <a:p>
            <a:pPr lvl="1"/>
            <a:r>
              <a:rPr lang="en-AU" b="1" dirty="0"/>
              <a:t>Update</a:t>
            </a:r>
            <a:r>
              <a:rPr lang="en-AU" dirty="0"/>
              <a:t> a student's details</a:t>
            </a:r>
          </a:p>
          <a:p>
            <a:pPr lvl="1"/>
            <a:r>
              <a:rPr lang="en-AU" b="1" dirty="0"/>
              <a:t>Delete</a:t>
            </a:r>
            <a:r>
              <a:rPr lang="en-AU" dirty="0"/>
              <a:t> a student details from a table</a:t>
            </a:r>
          </a:p>
          <a:p>
            <a:endParaRPr lang="en-AU" b="1" dirty="0"/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172199" y="1509387"/>
            <a:ext cx="5675589" cy="4536689"/>
          </a:xfrm>
          <a:prstGeom prst="rect">
            <a:avLst/>
          </a:prstGeom>
        </p:spPr>
        <p:txBody>
          <a:bodyPr>
            <a:normAutofit/>
          </a:bodyPr>
          <a:lstStyle>
            <a:lvl1pPr marL="342000" indent="-342000" algn="l" defTabSz="914400" rtl="0" eaLnBrk="1" latinLnBrk="0" hangingPunct="1">
              <a:lnSpc>
                <a:spcPct val="100000"/>
              </a:lnSpc>
              <a:spcBef>
                <a:spcPts val="768"/>
              </a:spcBef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00" indent="-284400" algn="l" defTabSz="914400" rtl="0" eaLnBrk="1" latinLnBrk="0" hangingPunct="1">
              <a:lnSpc>
                <a:spcPct val="100000"/>
              </a:lnSpc>
              <a:spcBef>
                <a:spcPts val="672"/>
              </a:spcBef>
              <a:buFont typeface="Open Sans" panose="020B0606030504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400" rtl="0" eaLnBrk="1" latinLnBrk="0" hangingPunct="1">
              <a:lnSpc>
                <a:spcPct val="100000"/>
              </a:lnSpc>
              <a:spcBef>
                <a:spcPts val="576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Open Sans" panose="020B0606030504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Open Sans" panose="020B0606030504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9FA8B-58F2-454D-8D3F-DDAC5A97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9798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Setting up </a:t>
            </a:r>
            <a:r>
              <a:rPr lang="en-AU" dirty="0"/>
              <a:t>a RDBMS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1" dirty="0"/>
              <a:t>Tables</a:t>
            </a:r>
          </a:p>
          <a:p>
            <a:pPr lvl="1"/>
            <a:r>
              <a:rPr lang="en-AU" dirty="0"/>
              <a:t>Follow a 2 dimensional structure</a:t>
            </a:r>
          </a:p>
          <a:p>
            <a:pPr lvl="1"/>
            <a:r>
              <a:rPr lang="en-AU" dirty="0"/>
              <a:t>Each row of data has a Primary Key value</a:t>
            </a:r>
          </a:p>
          <a:p>
            <a:pPr lvl="1"/>
            <a:r>
              <a:rPr lang="en-AU" dirty="0"/>
              <a:t>No duplicates e.g. Student ID</a:t>
            </a:r>
          </a:p>
          <a:p>
            <a:endParaRPr lang="en-AU" dirty="0"/>
          </a:p>
          <a:p>
            <a:r>
              <a:rPr lang="en-AU" b="1" dirty="0"/>
              <a:t>Constraints</a:t>
            </a:r>
            <a:r>
              <a:rPr lang="en-AU" dirty="0"/>
              <a:t> can be added to validate data</a:t>
            </a:r>
          </a:p>
          <a:p>
            <a:pPr lvl="1"/>
            <a:r>
              <a:rPr lang="en-AU" dirty="0"/>
              <a:t>Student ID is correct length</a:t>
            </a:r>
          </a:p>
          <a:p>
            <a:pPr lvl="1"/>
            <a:r>
              <a:rPr lang="en-AU" dirty="0"/>
              <a:t>Student type is PG or UG (post or undergraduate)</a:t>
            </a:r>
          </a:p>
          <a:p>
            <a:pPr lvl="1"/>
            <a:r>
              <a:rPr lang="en-AU" dirty="0"/>
              <a:t>Student is enrolled in a degree that actually exists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EB6DE4-7E4F-4D42-8169-411418B5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2994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Advantages </a:t>
            </a:r>
            <a:r>
              <a:rPr lang="en-AU" dirty="0"/>
              <a:t>of RDBMs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b="1" dirty="0"/>
              <a:t>Constraints</a:t>
            </a:r>
            <a:r>
              <a:rPr lang="en-AU" dirty="0"/>
              <a:t> are usually easier to implement compared to a spreadsheet e.g. 'lookups' are easier and 'rules' are easier </a:t>
            </a:r>
          </a:p>
          <a:p>
            <a:endParaRPr lang="en-AU" dirty="0"/>
          </a:p>
          <a:p>
            <a:r>
              <a:rPr lang="en-AU" dirty="0"/>
              <a:t>When </a:t>
            </a:r>
            <a:r>
              <a:rPr lang="en-AU" b="1" dirty="0"/>
              <a:t>searching</a:t>
            </a:r>
            <a:r>
              <a:rPr lang="en-AU" dirty="0"/>
              <a:t> for data, only rows that match criteria are retrieved, unlike a s/s where the entire spreadsheet is loaded</a:t>
            </a:r>
          </a:p>
          <a:p>
            <a:endParaRPr lang="en-AU" dirty="0"/>
          </a:p>
          <a:p>
            <a:r>
              <a:rPr lang="en-AU" dirty="0"/>
              <a:t>The data only exists in </a:t>
            </a:r>
            <a:r>
              <a:rPr lang="en-AU" b="1" dirty="0"/>
              <a:t>one location </a:t>
            </a:r>
            <a:r>
              <a:rPr lang="en-AU" dirty="0"/>
              <a:t>(e.g. a database server) so we don't have multiple copies of the same(?) spreadsheet</a:t>
            </a:r>
          </a:p>
          <a:p>
            <a:endParaRPr lang="en-AU" dirty="0"/>
          </a:p>
          <a:p>
            <a:r>
              <a:rPr lang="en-AU" b="1" dirty="0"/>
              <a:t>Changes</a:t>
            </a:r>
            <a:r>
              <a:rPr lang="en-AU" dirty="0"/>
              <a:t> to data only occur in a single place and all users can see that change immediately, unlike s/s where sheets may be consolidated</a:t>
            </a:r>
          </a:p>
          <a:p>
            <a:endParaRPr lang="en-AU" dirty="0"/>
          </a:p>
          <a:p>
            <a:r>
              <a:rPr lang="en-AU" b="1" dirty="0"/>
              <a:t>Other benefits </a:t>
            </a:r>
            <a:r>
              <a:rPr lang="en-AU" dirty="0"/>
              <a:t>such as concurrency, eliminating data redundancy,  relationships with other tables (To be covered over next few weeks)</a:t>
            </a:r>
          </a:p>
          <a:p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56C02-E897-4700-9447-966B9694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6459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RDBMS and </a:t>
            </a:r>
            <a:r>
              <a:rPr lang="en-AU" b="1" dirty="0"/>
              <a:t>Database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database server is a computer that is </a:t>
            </a:r>
            <a:r>
              <a:rPr lang="en-US" b="1" dirty="0"/>
              <a:t>networked to other computers</a:t>
            </a:r>
          </a:p>
          <a:p>
            <a:endParaRPr lang="en-US" dirty="0"/>
          </a:p>
          <a:p>
            <a:r>
              <a:rPr lang="en-US" dirty="0"/>
              <a:t>The database server </a:t>
            </a:r>
            <a:r>
              <a:rPr lang="en-US" b="1" dirty="0"/>
              <a:t>stores databases</a:t>
            </a:r>
          </a:p>
          <a:p>
            <a:endParaRPr lang="en-US" dirty="0"/>
          </a:p>
          <a:p>
            <a:r>
              <a:rPr lang="en-US" dirty="0"/>
              <a:t>Users on the network </a:t>
            </a:r>
            <a:r>
              <a:rPr lang="en-US" b="1" dirty="0"/>
              <a:t>can access the data </a:t>
            </a:r>
            <a:r>
              <a:rPr lang="en-US" dirty="0"/>
              <a:t>stored in the databases</a:t>
            </a:r>
          </a:p>
          <a:p>
            <a:endParaRPr lang="en-US" dirty="0"/>
          </a:p>
          <a:p>
            <a:r>
              <a:rPr lang="en-US" dirty="0"/>
              <a:t>There is only </a:t>
            </a:r>
            <a:r>
              <a:rPr lang="en-US" b="1" dirty="0"/>
              <a:t>one copy </a:t>
            </a:r>
            <a:r>
              <a:rPr lang="en-US" dirty="0"/>
              <a:t>of the data (excluding backups etc.)</a:t>
            </a:r>
          </a:p>
          <a:p>
            <a:endParaRPr lang="en-US" dirty="0"/>
          </a:p>
          <a:p>
            <a:r>
              <a:rPr lang="en-US" dirty="0"/>
              <a:t>RDBMSs allow </a:t>
            </a:r>
            <a:r>
              <a:rPr lang="en-US" b="1" dirty="0"/>
              <a:t>multiple users on the network to update data</a:t>
            </a:r>
            <a:r>
              <a:rPr lang="en-US" dirty="0"/>
              <a:t> in database tables.</a:t>
            </a:r>
          </a:p>
          <a:p>
            <a:pPr lvl="1"/>
            <a:r>
              <a:rPr lang="en-US" dirty="0"/>
              <a:t>Many people can check the price of product 20</a:t>
            </a:r>
          </a:p>
          <a:p>
            <a:pPr lvl="1"/>
            <a:r>
              <a:rPr lang="en-US" dirty="0"/>
              <a:t>Many people may choose to enroll in INF10002 simultaneously</a:t>
            </a:r>
          </a:p>
          <a:p>
            <a:pPr lvl="1"/>
            <a:r>
              <a:rPr lang="en-US" dirty="0"/>
              <a:t>Many users may purchase tickets for a flight at the same time.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B7BA-B7A4-4A79-BF55-D69D7267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331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Unit </a:t>
            </a:r>
            <a:r>
              <a:rPr lang="en-AU" b="1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Aims | Content | Assessment | Schedule |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D9A6E-EF55-4690-B097-48D828BD9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4250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RDBMS and </a:t>
            </a:r>
            <a:r>
              <a:rPr lang="en-AU" b="1" dirty="0"/>
              <a:t>Databases Servers </a:t>
            </a:r>
            <a:r>
              <a:rPr lang="en-AU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Imagine trying to use a Word Processor or Spreadsheet to do this</a:t>
            </a:r>
            <a:r>
              <a:rPr lang="en-US" b="1" dirty="0"/>
              <a:t>!!!</a:t>
            </a:r>
          </a:p>
          <a:p>
            <a:endParaRPr lang="en-US" dirty="0"/>
          </a:p>
          <a:p>
            <a:r>
              <a:rPr lang="en-US" dirty="0"/>
              <a:t>Could </a:t>
            </a:r>
            <a:r>
              <a:rPr lang="en-US" b="1" dirty="0"/>
              <a:t>Telstra</a:t>
            </a:r>
            <a:r>
              <a:rPr lang="en-US" dirty="0"/>
              <a:t> store details about all of their customers in a Word Processing document or spreadsheet? Loading! Searching! Updating!</a:t>
            </a:r>
          </a:p>
          <a:p>
            <a:endParaRPr lang="en-US" dirty="0"/>
          </a:p>
          <a:p>
            <a:r>
              <a:rPr lang="en-US" dirty="0"/>
              <a:t>Could </a:t>
            </a:r>
            <a:r>
              <a:rPr lang="en-US" b="1" dirty="0"/>
              <a:t>ANZ</a:t>
            </a:r>
            <a:r>
              <a:rPr lang="en-US" dirty="0"/>
              <a:t> store all deposits and withdrawals of all customers in a single spreadsheet? Thousands / Millions / Billions of rows.</a:t>
            </a:r>
          </a:p>
          <a:p>
            <a:endParaRPr lang="en-US" dirty="0"/>
          </a:p>
          <a:p>
            <a:r>
              <a:rPr lang="en-US" dirty="0"/>
              <a:t>Imagine trying to retrieve all the deposits made by </a:t>
            </a:r>
            <a:r>
              <a:rPr lang="en-US" b="1" dirty="0" err="1"/>
              <a:t>Cust</a:t>
            </a:r>
            <a:r>
              <a:rPr lang="en-US" b="1" dirty="0"/>
              <a:t> 123</a:t>
            </a:r>
            <a:r>
              <a:rPr lang="en-US" dirty="0"/>
              <a:t>4 over the past 24 months from spreadsheet data</a:t>
            </a:r>
          </a:p>
          <a:p>
            <a:pPr lvl="1"/>
            <a:r>
              <a:rPr lang="en-US" dirty="0"/>
              <a:t>Size of sheets</a:t>
            </a:r>
          </a:p>
          <a:p>
            <a:pPr lvl="1"/>
            <a:r>
              <a:rPr lang="en-US" dirty="0"/>
              <a:t>Load time</a:t>
            </a:r>
          </a:p>
          <a:p>
            <a:pPr lvl="1"/>
            <a:r>
              <a:rPr lang="en-US" dirty="0"/>
              <a:t>Lack of computer memory</a:t>
            </a:r>
          </a:p>
          <a:p>
            <a:pPr lvl="1"/>
            <a:r>
              <a:rPr lang="en-US" dirty="0"/>
              <a:t>Unnecessary loading of other customers banking transactions.</a:t>
            </a:r>
          </a:p>
          <a:p>
            <a:endParaRPr lang="en-US" dirty="0"/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D8BEA-0AF7-4C27-A766-D9918633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3490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GUI</a:t>
            </a:r>
            <a:r>
              <a:rPr lang="en-AU" dirty="0"/>
              <a:t>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/>
              <a:t>There are </a:t>
            </a:r>
            <a:r>
              <a:rPr lang="en-AU" b="1" dirty="0"/>
              <a:t>two major ways </a:t>
            </a:r>
            <a:r>
              <a:rPr lang="en-AU" dirty="0"/>
              <a:t>of interacting with data within a Database</a:t>
            </a:r>
          </a:p>
          <a:p>
            <a:endParaRPr lang="en-AU" dirty="0"/>
          </a:p>
          <a:p>
            <a:r>
              <a:rPr lang="en-AU" dirty="0"/>
              <a:t>The first is using a </a:t>
            </a:r>
            <a:r>
              <a:rPr lang="en-AU" b="1" dirty="0"/>
              <a:t>GUI </a:t>
            </a:r>
            <a:r>
              <a:rPr lang="en-AU" dirty="0"/>
              <a:t>(graphical user interface).</a:t>
            </a:r>
          </a:p>
          <a:p>
            <a:pPr lvl="1"/>
            <a:r>
              <a:rPr lang="en-AU" dirty="0"/>
              <a:t>E.g. Microsoft Access </a:t>
            </a:r>
          </a:p>
          <a:p>
            <a:pPr lvl="1"/>
            <a:r>
              <a:rPr lang="en-AU" dirty="0"/>
              <a:t>Most actions are carried out with mouse clicks, pull down menus, drag and drop and minimal typing</a:t>
            </a:r>
          </a:p>
          <a:p>
            <a:endParaRPr lang="en-AU" dirty="0"/>
          </a:p>
          <a:p>
            <a:r>
              <a:rPr lang="en-AU" b="1" dirty="0"/>
              <a:t>Pros:</a:t>
            </a:r>
          </a:p>
          <a:p>
            <a:pPr lvl="1"/>
            <a:r>
              <a:rPr lang="en-AU" b="1" dirty="0"/>
              <a:t>Easy</a:t>
            </a:r>
            <a:r>
              <a:rPr lang="en-AU" dirty="0"/>
              <a:t> to use (after initial training)</a:t>
            </a:r>
          </a:p>
          <a:p>
            <a:pPr lvl="1"/>
            <a:endParaRPr lang="en-AU" dirty="0"/>
          </a:p>
          <a:p>
            <a:r>
              <a:rPr lang="en-AU" b="1" dirty="0"/>
              <a:t>Cons:</a:t>
            </a:r>
          </a:p>
          <a:p>
            <a:pPr lvl="1"/>
            <a:r>
              <a:rPr lang="en-AU" dirty="0"/>
              <a:t>Complex actions may be </a:t>
            </a:r>
            <a:r>
              <a:rPr lang="en-AU" b="1" dirty="0"/>
              <a:t>relatively slow </a:t>
            </a:r>
            <a:r>
              <a:rPr lang="en-AU" dirty="0"/>
              <a:t>involving lots of menu options and filters etc.</a:t>
            </a:r>
          </a:p>
          <a:p>
            <a:pPr lvl="1"/>
            <a:r>
              <a:rPr lang="en-AU" dirty="0"/>
              <a:t>Complex actions </a:t>
            </a:r>
            <a:r>
              <a:rPr lang="en-AU" b="1" dirty="0"/>
              <a:t>cannot easily be saved</a:t>
            </a:r>
            <a:r>
              <a:rPr lang="en-AU" dirty="0"/>
              <a:t>.  They must be replicated again and again. Can be tedious.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434F6-5F8D-4292-8407-0C4DAC42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297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08" y="1509386"/>
            <a:ext cx="5675588" cy="4536689"/>
          </a:xfrm>
          <a:noFill/>
        </p:spPr>
        <p:txBody>
          <a:bodyPr>
            <a:normAutofit/>
          </a:bodyPr>
          <a:lstStyle/>
          <a:p>
            <a:r>
              <a:rPr lang="en-AU" sz="2000" dirty="0"/>
              <a:t>An alternative method of interacting with a RDBMS is using </a:t>
            </a:r>
            <a:r>
              <a:rPr lang="en-AU" sz="2000" b="1" dirty="0"/>
              <a:t>SQL (structured query language)</a:t>
            </a:r>
          </a:p>
          <a:p>
            <a:endParaRPr lang="en-AU" sz="2000" dirty="0"/>
          </a:p>
          <a:p>
            <a:r>
              <a:rPr lang="en-AU" sz="2000" dirty="0"/>
              <a:t>Every action is carried out via the SQL language that enforces a </a:t>
            </a:r>
            <a:r>
              <a:rPr lang="en-AU" sz="2000" b="1" dirty="0"/>
              <a:t>very strict syntax</a:t>
            </a:r>
            <a:r>
              <a:rPr lang="en-AU" sz="2000" dirty="0"/>
              <a:t>.</a:t>
            </a:r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z="2000" b="1" dirty="0"/>
              <a:t>Pros: </a:t>
            </a:r>
          </a:p>
          <a:p>
            <a:pPr lvl="1"/>
            <a:r>
              <a:rPr lang="en-AU" sz="1800" dirty="0"/>
              <a:t>Useful for programmers and developers who want to automate common tasks</a:t>
            </a:r>
          </a:p>
          <a:p>
            <a:pPr lvl="1"/>
            <a:r>
              <a:rPr lang="en-AU" sz="1800" dirty="0"/>
              <a:t>Typing an SQL command can (to some people) be quicker than a series of mouse clicks</a:t>
            </a:r>
          </a:p>
          <a:p>
            <a:endParaRPr lang="en-AU" sz="2000" b="1" dirty="0"/>
          </a:p>
          <a:p>
            <a:r>
              <a:rPr lang="en-AU" sz="2000" b="1" dirty="0"/>
              <a:t>Cons:</a:t>
            </a:r>
          </a:p>
          <a:p>
            <a:pPr lvl="1"/>
            <a:r>
              <a:rPr lang="en-AU" sz="1800" dirty="0"/>
              <a:t>Relatively difficult to learn</a:t>
            </a:r>
          </a:p>
          <a:p>
            <a:pPr lvl="1"/>
            <a:r>
              <a:rPr lang="en-AU" sz="1800" dirty="0"/>
              <a:t>Requires typing skills</a:t>
            </a:r>
          </a:p>
          <a:p>
            <a:pPr lvl="1"/>
            <a:r>
              <a:rPr lang="en-AU" sz="1800" dirty="0"/>
              <a:t>Strict syntax </a:t>
            </a:r>
          </a:p>
          <a:p>
            <a:endParaRPr lang="en-AU" sz="2000" dirty="0"/>
          </a:p>
          <a:p>
            <a:r>
              <a:rPr lang="en-AU" sz="2000" dirty="0"/>
              <a:t>Many RDBMs offer a </a:t>
            </a:r>
            <a:r>
              <a:rPr lang="en-AU" sz="2000" b="1" dirty="0"/>
              <a:t>combination</a:t>
            </a:r>
            <a:r>
              <a:rPr lang="en-AU" sz="2000" dirty="0"/>
              <a:t> of GUI and SQL interfaces</a:t>
            </a:r>
          </a:p>
          <a:p>
            <a:endParaRPr lang="en-AU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SQL </a:t>
            </a:r>
            <a:r>
              <a:rPr lang="en-AU" dirty="0"/>
              <a:t>Interfaces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185" y="4038399"/>
            <a:ext cx="4499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SELECT    </a:t>
            </a:r>
            <a:r>
              <a:rPr lang="en-AU" dirty="0" err="1">
                <a:solidFill>
                  <a:srgbClr val="FF0000"/>
                </a:solidFill>
              </a:rPr>
              <a:t>movieno</a:t>
            </a:r>
            <a:r>
              <a:rPr lang="en-AU" dirty="0">
                <a:solidFill>
                  <a:srgbClr val="FF0000"/>
                </a:solidFill>
              </a:rPr>
              <a:t>, title, </a:t>
            </a:r>
            <a:r>
              <a:rPr lang="en-AU" dirty="0" err="1">
                <a:solidFill>
                  <a:srgbClr val="FF0000"/>
                </a:solidFill>
              </a:rPr>
              <a:t>relyear</a:t>
            </a:r>
            <a:endParaRPr lang="en-AU" dirty="0">
              <a:solidFill>
                <a:srgbClr val="FF0000"/>
              </a:solidFill>
            </a:endParaRPr>
          </a:p>
          <a:p>
            <a:r>
              <a:rPr lang="en-AU" dirty="0">
                <a:solidFill>
                  <a:srgbClr val="FF0000"/>
                </a:solidFill>
              </a:rPr>
              <a:t>FROM     movie</a:t>
            </a:r>
          </a:p>
          <a:p>
            <a:r>
              <a:rPr lang="en-AU" dirty="0">
                <a:solidFill>
                  <a:srgbClr val="FF0000"/>
                </a:solidFill>
              </a:rPr>
              <a:t>WHERE   (</a:t>
            </a:r>
            <a:r>
              <a:rPr lang="en-AU" dirty="0" err="1">
                <a:solidFill>
                  <a:srgbClr val="FF0000"/>
                </a:solidFill>
              </a:rPr>
              <a:t>relyear</a:t>
            </a:r>
            <a:r>
              <a:rPr lang="en-AU" dirty="0">
                <a:solidFill>
                  <a:srgbClr val="FF0000"/>
                </a:solidFill>
              </a:rPr>
              <a:t> &gt;=2005 And </a:t>
            </a:r>
            <a:r>
              <a:rPr lang="en-AU" dirty="0" err="1">
                <a:solidFill>
                  <a:srgbClr val="FF0000"/>
                </a:solidFill>
              </a:rPr>
              <a:t>relyear</a:t>
            </a:r>
            <a:r>
              <a:rPr lang="en-AU" dirty="0">
                <a:solidFill>
                  <a:srgbClr val="FF0000"/>
                </a:solidFill>
              </a:rPr>
              <a:t>&lt;= 2009) </a:t>
            </a:r>
          </a:p>
          <a:p>
            <a:r>
              <a:rPr lang="en-AU" dirty="0">
                <a:solidFill>
                  <a:srgbClr val="FF0000"/>
                </a:solidFill>
              </a:rPr>
              <a:t>AND        title IS LIKE "%Harry Potter%"</a:t>
            </a:r>
          </a:p>
          <a:p>
            <a:r>
              <a:rPr lang="en-AU" dirty="0">
                <a:solidFill>
                  <a:srgbClr val="FF0000"/>
                </a:solidFill>
              </a:rPr>
              <a:t>ORDER BY </a:t>
            </a:r>
            <a:r>
              <a:rPr lang="en-AU" dirty="0" err="1">
                <a:solidFill>
                  <a:srgbClr val="FF0000"/>
                </a:solidFill>
              </a:rPr>
              <a:t>relyear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A2040-38D2-4843-9C07-E873190F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2200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Data Basics </a:t>
            </a:r>
            <a:r>
              <a:rPr lang="en-AU" dirty="0"/>
              <a:t>in MS Access</a:t>
            </a:r>
            <a:endParaRPr lang="en-AU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44212" y="3439510"/>
            <a:ext cx="11490877" cy="2687421"/>
          </a:xfrm>
        </p:spPr>
        <p:txBody>
          <a:bodyPr/>
          <a:lstStyle/>
          <a:p>
            <a:r>
              <a:rPr lang="en-AU" dirty="0"/>
              <a:t>Overview | Tables | Datasheets | Rows/Records | Columns/Fields | Properties | Primary Keys | </a:t>
            </a:r>
            <a:r>
              <a:rPr lang="en-AU" dirty="0" err="1"/>
              <a:t>Autonumber</a:t>
            </a:r>
            <a:r>
              <a:rPr lang="en-AU" dirty="0"/>
              <a:t> |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86801A-D798-4D9F-A023-C3301921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5311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4212" y="1509387"/>
            <a:ext cx="11371537" cy="4536689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Access is a </a:t>
            </a:r>
            <a:r>
              <a:rPr lang="en-AU" b="1" dirty="0"/>
              <a:t>complete RDBMS</a:t>
            </a:r>
          </a:p>
          <a:p>
            <a:endParaRPr lang="en-AU" b="1" dirty="0"/>
          </a:p>
          <a:p>
            <a:r>
              <a:rPr lang="en-AU" dirty="0"/>
              <a:t>It is mainly used by individuals or small organisations</a:t>
            </a:r>
          </a:p>
          <a:p>
            <a:endParaRPr lang="en-AU" dirty="0"/>
          </a:p>
          <a:p>
            <a:r>
              <a:rPr lang="en-AU" dirty="0"/>
              <a:t>It is a good learning tool for students</a:t>
            </a:r>
          </a:p>
          <a:p>
            <a:endParaRPr lang="en-AU" dirty="0"/>
          </a:p>
          <a:p>
            <a:r>
              <a:rPr lang="en-AU" dirty="0"/>
              <a:t>Access requires </a:t>
            </a:r>
            <a:r>
              <a:rPr lang="en-AU" b="1" dirty="0"/>
              <a:t>MS Windows</a:t>
            </a:r>
          </a:p>
          <a:p>
            <a:pPr lvl="1"/>
            <a:r>
              <a:rPr lang="en-AU" b="1" dirty="0"/>
              <a:t>Mac Users </a:t>
            </a:r>
            <a:r>
              <a:rPr lang="en-AU" dirty="0"/>
              <a:t>can run MS Access using VirtualBox, Apps on Demand -Citrix (see </a:t>
            </a:r>
            <a:r>
              <a:rPr lang="en-AU" dirty="0" err="1"/>
              <a:t>Canvas</a:t>
            </a:r>
            <a:r>
              <a:rPr lang="en-AU" dirty="0" err="1">
                <a:sym typeface="Wingdings" panose="05000000000000000000" pitchFamily="2" charset="2"/>
              </a:rPr>
              <a:t>ModulesUnit</a:t>
            </a:r>
            <a:r>
              <a:rPr lang="en-AU" dirty="0">
                <a:sym typeface="Wingdings" panose="05000000000000000000" pitchFamily="2" charset="2"/>
              </a:rPr>
              <a:t> Information).</a:t>
            </a:r>
            <a:endParaRPr lang="en-AU" b="1" dirty="0"/>
          </a:p>
          <a:p>
            <a:endParaRPr lang="en-AU" dirty="0"/>
          </a:p>
          <a:p>
            <a:r>
              <a:rPr lang="en-AU" dirty="0"/>
              <a:t>Access is installed on all </a:t>
            </a:r>
            <a:r>
              <a:rPr lang="en-AU" b="1" dirty="0"/>
              <a:t>on-campus PCs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Access</a:t>
            </a:r>
            <a:r>
              <a:rPr lang="en-AU" dirty="0"/>
              <a:t> and </a:t>
            </a:r>
            <a:r>
              <a:rPr lang="en-AU" dirty="0" err="1"/>
              <a:t>LibreOffice</a:t>
            </a:r>
            <a:r>
              <a:rPr lang="en-AU" dirty="0"/>
              <a:t> 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748B6-B004-4925-B6C0-5D28FCA5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2524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Multi-users</a:t>
            </a:r>
            <a:r>
              <a:rPr lang="en-AU" dirty="0"/>
              <a:t>,</a:t>
            </a:r>
            <a:r>
              <a:rPr lang="en-AU" b="1" dirty="0"/>
              <a:t> Sharing </a:t>
            </a:r>
            <a:r>
              <a:rPr lang="en-AU" dirty="0"/>
              <a:t>and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/>
              <a:t>Access users typically </a:t>
            </a:r>
            <a:r>
              <a:rPr lang="en-AU" b="1" dirty="0"/>
              <a:t>do not create a database server </a:t>
            </a:r>
            <a:endParaRPr lang="en-AU" dirty="0"/>
          </a:p>
          <a:p>
            <a:endParaRPr lang="en-AU" dirty="0"/>
          </a:p>
          <a:p>
            <a:r>
              <a:rPr lang="en-AU" dirty="0"/>
              <a:t>They usually </a:t>
            </a:r>
            <a:r>
              <a:rPr lang="en-AU" b="1" dirty="0"/>
              <a:t>do not share data with other users</a:t>
            </a:r>
            <a:r>
              <a:rPr lang="en-AU" dirty="0"/>
              <a:t> (unlike most business database users).</a:t>
            </a:r>
          </a:p>
          <a:p>
            <a:endParaRPr lang="en-AU" dirty="0"/>
          </a:p>
          <a:p>
            <a:r>
              <a:rPr lang="en-AU" dirty="0"/>
              <a:t>Swinburne labs </a:t>
            </a:r>
            <a:r>
              <a:rPr lang="en-AU" b="1" dirty="0"/>
              <a:t>do not easily allow students to share databases </a:t>
            </a:r>
            <a:r>
              <a:rPr lang="en-AU" dirty="0"/>
              <a:t>with other users.</a:t>
            </a:r>
          </a:p>
          <a:p>
            <a:endParaRPr lang="en-AU" dirty="0"/>
          </a:p>
          <a:p>
            <a:r>
              <a:rPr lang="en-AU" dirty="0"/>
              <a:t>So you will be creating </a:t>
            </a:r>
            <a:r>
              <a:rPr lang="en-AU" b="1" dirty="0"/>
              <a:t>single user databases </a:t>
            </a:r>
            <a:r>
              <a:rPr lang="en-AU" dirty="0"/>
              <a:t>in labs </a:t>
            </a:r>
            <a:r>
              <a:rPr lang="en-AU" dirty="0">
                <a:sym typeface="Wingdings" panose="05000000000000000000" pitchFamily="2" charset="2"/>
              </a:rPr>
              <a:t></a:t>
            </a:r>
            <a:endParaRPr lang="en-AU" dirty="0"/>
          </a:p>
          <a:p>
            <a:endParaRPr lang="en-AU" dirty="0"/>
          </a:p>
          <a:p>
            <a:r>
              <a:rPr lang="en-AU" dirty="0"/>
              <a:t>You will experience using data in a multi user environment in other units in your course</a:t>
            </a:r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592A4-0A6C-4205-AC75-562488BB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2788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Table </a:t>
            </a:r>
            <a:r>
              <a:rPr lang="en-AU" b="1" dirty="0"/>
              <a:t>Design and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11" y="1509387"/>
            <a:ext cx="11438486" cy="3071322"/>
          </a:xfrm>
        </p:spPr>
        <p:txBody>
          <a:bodyPr>
            <a:normAutofit fontScale="55000" lnSpcReduction="20000"/>
          </a:bodyPr>
          <a:lstStyle/>
          <a:p>
            <a:r>
              <a:rPr lang="en-AU" dirty="0"/>
              <a:t>The design view of a table shows details about all </a:t>
            </a:r>
            <a:r>
              <a:rPr lang="en-AU" b="1" dirty="0"/>
              <a:t>fields</a:t>
            </a:r>
            <a:r>
              <a:rPr lang="en-AU" dirty="0"/>
              <a:t> in a table</a:t>
            </a:r>
          </a:p>
          <a:p>
            <a:endParaRPr lang="en-AU" dirty="0"/>
          </a:p>
          <a:p>
            <a:r>
              <a:rPr lang="en-AU" dirty="0"/>
              <a:t>Each field has a </a:t>
            </a:r>
            <a:r>
              <a:rPr lang="en-AU" b="1" dirty="0"/>
              <a:t>data type </a:t>
            </a:r>
            <a:r>
              <a:rPr lang="en-AU" dirty="0"/>
              <a:t>(defines what type of data is allowed to be stored in this field)</a:t>
            </a:r>
          </a:p>
          <a:p>
            <a:endParaRPr lang="en-AU" dirty="0"/>
          </a:p>
          <a:p>
            <a:r>
              <a:rPr lang="en-AU" dirty="0"/>
              <a:t>We will concentrate on </a:t>
            </a:r>
            <a:r>
              <a:rPr lang="en-AU" b="1" dirty="0"/>
              <a:t>Short Text, Number, Currency &amp; Date</a:t>
            </a:r>
            <a:r>
              <a:rPr lang="en-AU" dirty="0"/>
              <a:t> this semester</a:t>
            </a:r>
          </a:p>
          <a:p>
            <a:endParaRPr lang="en-AU" dirty="0"/>
          </a:p>
          <a:p>
            <a:r>
              <a:rPr lang="en-AU" dirty="0"/>
              <a:t>The        symbol indicates this field is a </a:t>
            </a:r>
            <a:r>
              <a:rPr lang="en-AU" b="1" dirty="0"/>
              <a:t>Primary Key</a:t>
            </a:r>
          </a:p>
          <a:p>
            <a:endParaRPr lang="en-AU" dirty="0"/>
          </a:p>
          <a:p>
            <a:r>
              <a:rPr lang="en-AU" dirty="0"/>
              <a:t>In this example, movies are </a:t>
            </a:r>
            <a:r>
              <a:rPr lang="en-AU" b="1" dirty="0"/>
              <a:t>uniquely</a:t>
            </a:r>
            <a:r>
              <a:rPr lang="en-AU" dirty="0"/>
              <a:t> </a:t>
            </a:r>
            <a:r>
              <a:rPr lang="en-AU" b="1" dirty="0"/>
              <a:t>identified</a:t>
            </a:r>
            <a:r>
              <a:rPr lang="en-AU" dirty="0"/>
              <a:t> by MOVIENO:</a:t>
            </a:r>
          </a:p>
          <a:p>
            <a:endParaRPr lang="en-AU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164" y="4515976"/>
            <a:ext cx="6427672" cy="22147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099" y="3429000"/>
            <a:ext cx="372252" cy="5262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A164A-A623-4C02-8A79-F6DE15EF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608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Datasheet</a:t>
            </a:r>
            <a:r>
              <a:rPr lang="en-AU" dirty="0"/>
              <a:t>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12" y="1509387"/>
            <a:ext cx="11503576" cy="2331093"/>
          </a:xfrm>
        </p:spPr>
        <p:txBody>
          <a:bodyPr>
            <a:normAutofit fontScale="55000" lnSpcReduction="20000"/>
          </a:bodyPr>
          <a:lstStyle/>
          <a:p>
            <a:r>
              <a:rPr lang="en-AU" dirty="0"/>
              <a:t>The datasheet view of a table </a:t>
            </a:r>
            <a:r>
              <a:rPr lang="en-AU" b="1" dirty="0"/>
              <a:t>shows rows in a table</a:t>
            </a:r>
          </a:p>
          <a:p>
            <a:endParaRPr lang="en-AU" dirty="0"/>
          </a:p>
          <a:p>
            <a:r>
              <a:rPr lang="en-AU" dirty="0"/>
              <a:t>Not all rows can be loaded at once. If a table contained millions of rows, this would </a:t>
            </a:r>
            <a:r>
              <a:rPr lang="en-AU" b="1" dirty="0"/>
              <a:t>not be possible</a:t>
            </a:r>
          </a:p>
          <a:p>
            <a:endParaRPr lang="en-AU" dirty="0"/>
          </a:p>
          <a:p>
            <a:r>
              <a:rPr lang="en-AU" dirty="0"/>
              <a:t>The datasheet view is </a:t>
            </a:r>
            <a:r>
              <a:rPr lang="en-AU" b="1" dirty="0"/>
              <a:t>dangerous</a:t>
            </a:r>
            <a:r>
              <a:rPr lang="en-AU" dirty="0"/>
              <a:t>. If you change the contents of a cell and move to a new row, the data is changed permanently. There is no question asking "Do you want to save changes"!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48" y="3985000"/>
            <a:ext cx="10639425" cy="23336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451BD-85B9-451A-8D49-B993EB7D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3835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Records/Fields vs. </a:t>
            </a:r>
            <a:r>
              <a:rPr lang="en-AU" b="1" dirty="0"/>
              <a:t>Rows/Columns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Most databases &amp; DB developers use the term </a:t>
            </a:r>
            <a:r>
              <a:rPr lang="en-AU" b="1" dirty="0"/>
              <a:t>Row rather than Record</a:t>
            </a:r>
          </a:p>
          <a:p>
            <a:pPr lvl="1"/>
            <a:r>
              <a:rPr lang="en-AU" dirty="0"/>
              <a:t>Access uses the term Record.</a:t>
            </a:r>
          </a:p>
          <a:p>
            <a:pPr lvl="1"/>
            <a:r>
              <a:rPr lang="en-AU" dirty="0"/>
              <a:t>Oracle (which we will use later) uses the term Row</a:t>
            </a:r>
          </a:p>
          <a:p>
            <a:pPr lvl="1"/>
            <a:r>
              <a:rPr lang="en-AU" dirty="0"/>
              <a:t>We will use them interchangeably during the semester</a:t>
            </a:r>
          </a:p>
          <a:p>
            <a:pPr lvl="1"/>
            <a:endParaRPr lang="en-AU" dirty="0"/>
          </a:p>
          <a:p>
            <a:r>
              <a:rPr lang="en-AU" dirty="0"/>
              <a:t>Most databases &amp; DB developers use the term </a:t>
            </a:r>
            <a:r>
              <a:rPr lang="en-AU" b="1" dirty="0"/>
              <a:t>Column rather than Field</a:t>
            </a:r>
          </a:p>
          <a:p>
            <a:pPr lvl="1"/>
            <a:r>
              <a:rPr lang="en-AU" dirty="0"/>
              <a:t>Access uses the term Field.</a:t>
            </a:r>
          </a:p>
          <a:p>
            <a:pPr lvl="1"/>
            <a:r>
              <a:rPr lang="en-AU" dirty="0"/>
              <a:t>Oracle uses the term Column</a:t>
            </a:r>
          </a:p>
          <a:p>
            <a:pPr lvl="1"/>
            <a:r>
              <a:rPr lang="en-AU" dirty="0"/>
              <a:t>We will use them interchangeably during the semester</a:t>
            </a:r>
          </a:p>
          <a:p>
            <a:pPr lvl="1"/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736D7-00DE-4EC0-8563-A9F7FB7D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2975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Access </a:t>
            </a:r>
            <a:r>
              <a:rPr lang="en-AU" b="1" dirty="0"/>
              <a:t>Fields and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12" y="1509387"/>
            <a:ext cx="11503576" cy="1809861"/>
          </a:xfrm>
        </p:spPr>
        <p:txBody>
          <a:bodyPr>
            <a:normAutofit lnSpcReduction="10000"/>
          </a:bodyPr>
          <a:lstStyle/>
          <a:p>
            <a:r>
              <a:rPr lang="en-AU" dirty="0"/>
              <a:t>The movie table contains 312 records</a:t>
            </a:r>
          </a:p>
          <a:p>
            <a:r>
              <a:rPr lang="en-AU" dirty="0"/>
              <a:t>Each record contains data about one movie</a:t>
            </a:r>
          </a:p>
          <a:p>
            <a:r>
              <a:rPr lang="en-AU" dirty="0"/>
              <a:t>Each record is made up of many fields.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658" y="4059120"/>
            <a:ext cx="10159050" cy="23288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934427"/>
            <a:ext cx="97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A record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27036" y="3467815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 field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164148" y="3837147"/>
            <a:ext cx="662889" cy="612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579487" y="3751209"/>
            <a:ext cx="1064326" cy="626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979692" y="4641986"/>
            <a:ext cx="450586" cy="29244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77135" y="5311494"/>
            <a:ext cx="645929" cy="4584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568613" y="4301755"/>
            <a:ext cx="2528596" cy="230815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6214188" y="4310814"/>
            <a:ext cx="1029062" cy="229909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113037" y="5674299"/>
            <a:ext cx="10609637" cy="267407"/>
          </a:xfrm>
          <a:prstGeom prst="rect">
            <a:avLst/>
          </a:prstGeom>
          <a:solidFill>
            <a:srgbClr val="DAF8C0">
              <a:alpha val="20000"/>
            </a:srgbClr>
          </a:solidFill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1113037" y="4572893"/>
            <a:ext cx="10609637" cy="246031"/>
          </a:xfrm>
          <a:prstGeom prst="rect">
            <a:avLst/>
          </a:prstGeom>
          <a:solidFill>
            <a:srgbClr val="DAF8C0">
              <a:alpha val="20000"/>
            </a:srgbClr>
          </a:solidFill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1271658" y="3383566"/>
            <a:ext cx="129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1C0ECC"/>
                </a:solidFill>
              </a:rPr>
              <a:t>Table Name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870165" y="3662541"/>
            <a:ext cx="215789" cy="464119"/>
          </a:xfrm>
          <a:prstGeom prst="straightConnector1">
            <a:avLst/>
          </a:prstGeom>
          <a:ln>
            <a:solidFill>
              <a:srgbClr val="1C0EC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7FD78-1F13-4A46-B744-4491D132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146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Unit </a:t>
            </a:r>
            <a:r>
              <a:rPr lang="en-AU" b="1" dirty="0"/>
              <a:t>Diagram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873923"/>
              </p:ext>
            </p:extLst>
          </p:nvPr>
        </p:nvGraphicFramePr>
        <p:xfrm>
          <a:off x="344488" y="1509713"/>
          <a:ext cx="11503025" cy="4537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FE78D2-92E7-47D6-AAF3-4AE8E5BE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9622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Field </a:t>
            </a:r>
            <a:r>
              <a:rPr lang="en-AU" b="1" dirty="0"/>
              <a:t>Properties</a:t>
            </a:r>
            <a:r>
              <a:rPr lang="en-AU" dirty="0"/>
              <a:t> and </a:t>
            </a:r>
            <a:r>
              <a:rPr lang="en-AU" b="1" dirty="0"/>
              <a:t>Property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12" y="1509387"/>
            <a:ext cx="4402355" cy="5162001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As you use the Design view of a table, you may see </a:t>
            </a:r>
          </a:p>
          <a:p>
            <a:pPr lvl="1"/>
            <a:r>
              <a:rPr lang="en-AU" dirty="0"/>
              <a:t>The </a:t>
            </a:r>
            <a:r>
              <a:rPr lang="en-AU" b="1" dirty="0"/>
              <a:t>Property Sheet </a:t>
            </a:r>
          </a:p>
          <a:p>
            <a:pPr lvl="1"/>
            <a:r>
              <a:rPr lang="en-AU" b="1" dirty="0"/>
              <a:t>Field Properties</a:t>
            </a:r>
          </a:p>
          <a:p>
            <a:endParaRPr lang="en-AU" dirty="0"/>
          </a:p>
          <a:p>
            <a:r>
              <a:rPr lang="en-AU" dirty="0"/>
              <a:t>Don't be overwhelmed.</a:t>
            </a:r>
          </a:p>
          <a:p>
            <a:endParaRPr lang="en-AU" dirty="0"/>
          </a:p>
          <a:p>
            <a:r>
              <a:rPr lang="en-AU" dirty="0"/>
              <a:t>This semester, we will </a:t>
            </a:r>
            <a:br>
              <a:rPr lang="en-AU" dirty="0"/>
            </a:br>
            <a:r>
              <a:rPr lang="en-AU" dirty="0"/>
              <a:t>ignore almost all of these settings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564" y="1894505"/>
            <a:ext cx="7251436" cy="477688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940562" y="4721291"/>
            <a:ext cx="2766523" cy="201738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9703837" y="2076205"/>
            <a:ext cx="2488163" cy="278504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BC1AD-1DB7-498D-AD91-57927D02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9653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Primary</a:t>
            </a:r>
            <a:r>
              <a:rPr lang="en-AU" dirty="0"/>
              <a:t>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12" y="1509387"/>
            <a:ext cx="6538726" cy="4536689"/>
          </a:xfrm>
        </p:spPr>
        <p:txBody>
          <a:bodyPr>
            <a:normAutofit fontScale="55000" lnSpcReduction="20000"/>
          </a:bodyPr>
          <a:lstStyle/>
          <a:p>
            <a:r>
              <a:rPr lang="en-AU" b="1" dirty="0"/>
              <a:t>Every</a:t>
            </a:r>
            <a:r>
              <a:rPr lang="en-AU" dirty="0"/>
              <a:t> table that you create </a:t>
            </a:r>
            <a:r>
              <a:rPr lang="en-AU" b="1" dirty="0"/>
              <a:t>must</a:t>
            </a:r>
            <a:r>
              <a:rPr lang="en-AU" dirty="0"/>
              <a:t> have a </a:t>
            </a:r>
            <a:r>
              <a:rPr lang="en-AU" b="1" dirty="0"/>
              <a:t>Primary Key</a:t>
            </a:r>
            <a:r>
              <a:rPr lang="en-AU" dirty="0"/>
              <a:t>.</a:t>
            </a:r>
          </a:p>
          <a:p>
            <a:endParaRPr lang="en-AU" dirty="0"/>
          </a:p>
          <a:p>
            <a:r>
              <a:rPr lang="en-AU" dirty="0"/>
              <a:t>While this is optional within Access, any table based on </a:t>
            </a:r>
            <a:r>
              <a:rPr lang="en-AU" dirty="0" err="1"/>
              <a:t>Codd's</a:t>
            </a:r>
            <a:r>
              <a:rPr lang="en-AU" dirty="0"/>
              <a:t> Relational Model must have a Primary Key.</a:t>
            </a:r>
          </a:p>
          <a:p>
            <a:endParaRPr lang="en-AU" dirty="0"/>
          </a:p>
          <a:p>
            <a:r>
              <a:rPr lang="en-AU" dirty="0"/>
              <a:t>A Primary Key is a field which will </a:t>
            </a:r>
            <a:br>
              <a:rPr lang="en-AU" dirty="0"/>
            </a:br>
            <a:r>
              <a:rPr lang="en-AU" dirty="0"/>
              <a:t>contain a value that is a </a:t>
            </a:r>
            <a:r>
              <a:rPr lang="en-AU" b="1" dirty="0"/>
              <a:t>unique</a:t>
            </a:r>
            <a:r>
              <a:rPr lang="en-AU" dirty="0"/>
              <a:t> </a:t>
            </a:r>
            <a:r>
              <a:rPr lang="en-AU" b="1" dirty="0"/>
              <a:t>identifier</a:t>
            </a:r>
            <a:br>
              <a:rPr lang="en-AU" dirty="0"/>
            </a:br>
            <a:r>
              <a:rPr lang="en-AU" dirty="0"/>
              <a:t>for each record</a:t>
            </a:r>
          </a:p>
          <a:p>
            <a:endParaRPr lang="en-AU" b="1" dirty="0"/>
          </a:p>
          <a:p>
            <a:r>
              <a:rPr lang="en-AU" b="1" dirty="0"/>
              <a:t>No duplicates are </a:t>
            </a:r>
            <a:r>
              <a:rPr lang="en-AU" dirty="0"/>
              <a:t>permitted.</a:t>
            </a:r>
          </a:p>
          <a:p>
            <a:endParaRPr lang="en-AU" dirty="0"/>
          </a:p>
          <a:p>
            <a:r>
              <a:rPr lang="en-AU" dirty="0"/>
              <a:t>The data should be </a:t>
            </a:r>
            <a:r>
              <a:rPr lang="en-AU" b="1" dirty="0"/>
              <a:t>static</a:t>
            </a:r>
            <a:r>
              <a:rPr lang="en-AU" dirty="0"/>
              <a:t>. It should be</a:t>
            </a:r>
            <a:br>
              <a:rPr lang="en-AU" dirty="0"/>
            </a:br>
            <a:r>
              <a:rPr lang="en-AU" dirty="0"/>
              <a:t>a value that should never need to change.</a:t>
            </a:r>
            <a:br>
              <a:rPr lang="en-AU" dirty="0"/>
            </a:br>
            <a:r>
              <a:rPr lang="en-AU" dirty="0"/>
              <a:t>Select a field and then Click the         icon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875" y="2879502"/>
            <a:ext cx="5033962" cy="35366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185" y="5285738"/>
            <a:ext cx="295925" cy="4183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39DBC-D5BD-426C-BEB7-F47860CA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2199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AutoNumber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/>
              <a:t>If you create a table and forget to nominate a Primary Key, Access will ask if you want it to create one for you</a:t>
            </a:r>
          </a:p>
          <a:p>
            <a:endParaRPr lang="en-AU" dirty="0"/>
          </a:p>
          <a:p>
            <a:r>
              <a:rPr lang="en-AU" dirty="0"/>
              <a:t>Such a key will have a </a:t>
            </a:r>
            <a:r>
              <a:rPr lang="en-AU" b="1" dirty="0"/>
              <a:t>AutoNumber</a:t>
            </a:r>
            <a:r>
              <a:rPr lang="en-AU" dirty="0"/>
              <a:t> </a:t>
            </a:r>
            <a:r>
              <a:rPr lang="en-AU" b="1" dirty="0"/>
              <a:t>datatype</a:t>
            </a:r>
          </a:p>
          <a:p>
            <a:endParaRPr lang="en-AU" dirty="0"/>
          </a:p>
          <a:p>
            <a:r>
              <a:rPr lang="en-AU" dirty="0"/>
              <a:t>In such cases, the user would never have to enter a new student number for each student.</a:t>
            </a:r>
          </a:p>
          <a:p>
            <a:endParaRPr lang="en-AU" dirty="0"/>
          </a:p>
          <a:p>
            <a:r>
              <a:rPr lang="en-AU" dirty="0"/>
              <a:t>Instead Access will simply allocate a </a:t>
            </a:r>
            <a:r>
              <a:rPr lang="en-AU" b="1" dirty="0"/>
              <a:t>sequential numbered value</a:t>
            </a:r>
          </a:p>
          <a:p>
            <a:endParaRPr lang="en-AU" dirty="0"/>
          </a:p>
          <a:p>
            <a:r>
              <a:rPr lang="en-AU" dirty="0"/>
              <a:t>This is a very useful mechanism</a:t>
            </a:r>
          </a:p>
          <a:p>
            <a:endParaRPr lang="en-AU" dirty="0"/>
          </a:p>
          <a:p>
            <a:r>
              <a:rPr lang="en-AU" dirty="0">
                <a:solidFill>
                  <a:schemeClr val="tx1"/>
                </a:solidFill>
              </a:rPr>
              <a:t>However, </a:t>
            </a:r>
            <a:r>
              <a:rPr lang="en-AU" b="1" u="sng" dirty="0">
                <a:solidFill>
                  <a:schemeClr val="tx1"/>
                </a:solidFill>
              </a:rPr>
              <a:t>avoid</a:t>
            </a:r>
            <a:r>
              <a:rPr lang="en-AU" dirty="0">
                <a:solidFill>
                  <a:schemeClr val="tx1"/>
                </a:solidFill>
              </a:rPr>
              <a:t> using AutoNumber datatypes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for the first weeks of the semester.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227" y="4539104"/>
            <a:ext cx="3581400" cy="12287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52455-931D-49FF-B665-5B87DD0B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7918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Filters and Queries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Datasheet Filter | Design Grid | Running | Saving | Reusing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58D31-2207-4B2C-8D87-4D4F3811D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86291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Datasheet </a:t>
            </a:r>
            <a:r>
              <a:rPr lang="en-AU" b="1" dirty="0"/>
              <a:t>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12" y="1509387"/>
            <a:ext cx="6638479" cy="4536689"/>
          </a:xfrm>
        </p:spPr>
        <p:txBody>
          <a:bodyPr>
            <a:normAutofit fontScale="70000" lnSpcReduction="20000"/>
          </a:bodyPr>
          <a:lstStyle/>
          <a:p>
            <a:r>
              <a:rPr lang="en-AU" b="1" dirty="0"/>
              <a:t>Filters</a:t>
            </a:r>
            <a:r>
              <a:rPr lang="en-AU" dirty="0"/>
              <a:t> are a useful way of specifying which records are to be retrieved by Access</a:t>
            </a:r>
          </a:p>
          <a:p>
            <a:endParaRPr lang="en-AU" dirty="0"/>
          </a:p>
          <a:p>
            <a:r>
              <a:rPr lang="en-AU" dirty="0"/>
              <a:t>Click the </a:t>
            </a:r>
            <a:r>
              <a:rPr lang="en-AU" dirty="0">
                <a:sym typeface="Wingdings 3" panose="05040102010807070707" pitchFamily="18" charset="2"/>
              </a:rPr>
              <a:t> icon on any of the Field headings</a:t>
            </a:r>
            <a:endParaRPr lang="en-AU" dirty="0"/>
          </a:p>
          <a:p>
            <a:endParaRPr lang="en-AU" dirty="0"/>
          </a:p>
          <a:p>
            <a:r>
              <a:rPr lang="en-AU" dirty="0"/>
              <a:t>Simply check one or </a:t>
            </a:r>
            <a:br>
              <a:rPr lang="en-AU" dirty="0"/>
            </a:br>
            <a:r>
              <a:rPr lang="en-AU" dirty="0"/>
              <a:t>more of the boxes on the left side </a:t>
            </a:r>
            <a:br>
              <a:rPr lang="en-AU" dirty="0"/>
            </a:br>
            <a:r>
              <a:rPr lang="en-AU" dirty="0"/>
              <a:t>of the menu to choose a record</a:t>
            </a:r>
          </a:p>
          <a:p>
            <a:endParaRPr lang="en-AU" dirty="0"/>
          </a:p>
          <a:p>
            <a:r>
              <a:rPr lang="en-AU" dirty="0"/>
              <a:t>Click Select All toggle to  </a:t>
            </a:r>
            <a:br>
              <a:rPr lang="en-AU" dirty="0"/>
            </a:br>
            <a:r>
              <a:rPr lang="en-AU" dirty="0"/>
              <a:t>select / unselect all records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grpSp>
        <p:nvGrpSpPr>
          <p:cNvPr id="8" name="Group 7"/>
          <p:cNvGrpSpPr/>
          <p:nvPr/>
        </p:nvGrpSpPr>
        <p:grpSpPr>
          <a:xfrm>
            <a:off x="3416878" y="1141239"/>
            <a:ext cx="8035289" cy="5272984"/>
            <a:chOff x="2914651" y="1564957"/>
            <a:chExt cx="8035289" cy="527298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8914" y="1564957"/>
              <a:ext cx="4391026" cy="527298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651" y="1564957"/>
              <a:ext cx="3644264" cy="359734"/>
            </a:xfrm>
            <a:prstGeom prst="rect">
              <a:avLst/>
            </a:prstGeom>
          </p:spPr>
        </p:pic>
      </p:grpSp>
      <p:cxnSp>
        <p:nvCxnSpPr>
          <p:cNvPr id="10" name="Straight Arrow Connector 9"/>
          <p:cNvCxnSpPr/>
          <p:nvPr/>
        </p:nvCxnSpPr>
        <p:spPr>
          <a:xfrm flipV="1">
            <a:off x="3981796" y="3233651"/>
            <a:ext cx="3607724" cy="1587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41222" y="3499658"/>
            <a:ext cx="4048298" cy="1321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EACC0-9733-48A9-B1C1-FC847A5BF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97617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Datasheet </a:t>
            </a:r>
            <a:r>
              <a:rPr lang="en-AU" b="1" dirty="0"/>
              <a:t>Filters</a:t>
            </a:r>
            <a:r>
              <a:rPr lang="en-AU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225" y="1509388"/>
            <a:ext cx="11503576" cy="4536689"/>
          </a:xfrm>
        </p:spPr>
        <p:txBody>
          <a:bodyPr/>
          <a:lstStyle/>
          <a:p>
            <a:r>
              <a:rPr lang="en-AU" dirty="0"/>
              <a:t>Click the </a:t>
            </a:r>
            <a:r>
              <a:rPr lang="en-AU" b="1" dirty="0"/>
              <a:t>Text</a:t>
            </a:r>
            <a:r>
              <a:rPr lang="en-AU" dirty="0"/>
              <a:t> Filters menu option to specify others filter options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737"/>
          <a:stretch/>
        </p:blipFill>
        <p:spPr>
          <a:xfrm>
            <a:off x="4397433" y="2379201"/>
            <a:ext cx="7169714" cy="40402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AA369-D37B-4EDA-9ECC-05C98742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90171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Datasheet </a:t>
            </a:r>
            <a:r>
              <a:rPr lang="en-AU" b="1" dirty="0"/>
              <a:t>Filters </a:t>
            </a:r>
            <a:r>
              <a:rPr lang="en-AU" dirty="0"/>
              <a:t>(cont.)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Numeric</a:t>
            </a:r>
            <a:r>
              <a:rPr lang="en-AU" dirty="0"/>
              <a:t> columns have a different selection of filter options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672" y="2389563"/>
            <a:ext cx="7061489" cy="33337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5B398-D6E5-4DDD-8793-79559B84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737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Datasheet </a:t>
            </a:r>
            <a:r>
              <a:rPr lang="en-AU" b="1" dirty="0"/>
              <a:t>Filters</a:t>
            </a:r>
            <a:r>
              <a:rPr lang="en-AU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Date</a:t>
            </a:r>
            <a:r>
              <a:rPr lang="en-AU" dirty="0"/>
              <a:t> columns have huge selection of filter options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5939" y="2335875"/>
            <a:ext cx="5480686" cy="4300587"/>
            <a:chOff x="1011554" y="1472565"/>
            <a:chExt cx="7332346" cy="52636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1554" y="1472565"/>
              <a:ext cx="5400675" cy="460426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2229" y="2698400"/>
              <a:ext cx="1931671" cy="4037815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15103-D54D-4574-8409-B2CB121E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2109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Filters </a:t>
            </a:r>
            <a:r>
              <a:rPr lang="en-AU" b="1" dirty="0"/>
              <a:t>vs.</a:t>
            </a:r>
            <a:r>
              <a:rPr lang="en-AU" dirty="0"/>
              <a:t>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Filters are useful for </a:t>
            </a:r>
            <a:r>
              <a:rPr lang="en-AU" b="1" dirty="0"/>
              <a:t>'one-off' searches</a:t>
            </a:r>
          </a:p>
          <a:p>
            <a:endParaRPr lang="en-AU" dirty="0"/>
          </a:p>
          <a:p>
            <a:r>
              <a:rPr lang="en-AU" dirty="0"/>
              <a:t>However, Filter settings cannot be saved.</a:t>
            </a:r>
          </a:p>
          <a:p>
            <a:pPr lvl="1"/>
            <a:r>
              <a:rPr lang="en-AU" dirty="0"/>
              <a:t>The next time you want to repeat the search, you </a:t>
            </a:r>
            <a:r>
              <a:rPr lang="en-AU" b="1" dirty="0"/>
              <a:t>need to re-create </a:t>
            </a:r>
            <a:r>
              <a:rPr lang="en-AU" dirty="0"/>
              <a:t>all of the filter settings again.</a:t>
            </a:r>
          </a:p>
          <a:p>
            <a:pPr lvl="1"/>
            <a:endParaRPr lang="en-AU" dirty="0"/>
          </a:p>
          <a:p>
            <a:r>
              <a:rPr lang="en-AU" dirty="0"/>
              <a:t>Queries by comparison are most useful when a search </a:t>
            </a:r>
            <a:r>
              <a:rPr lang="en-AU" b="1" dirty="0"/>
              <a:t>will be repeated</a:t>
            </a:r>
            <a:r>
              <a:rPr lang="en-AU" dirty="0"/>
              <a:t>.</a:t>
            </a:r>
          </a:p>
          <a:p>
            <a:pPr lvl="1"/>
            <a:r>
              <a:rPr lang="en-AU" dirty="0"/>
              <a:t>Filters can be saved as a 'Query'</a:t>
            </a:r>
          </a:p>
          <a:p>
            <a:pPr lvl="1"/>
            <a:r>
              <a:rPr lang="en-AU" dirty="0"/>
              <a:t>A query can be re-run repeated may times</a:t>
            </a:r>
          </a:p>
          <a:p>
            <a:pPr lvl="1"/>
            <a:r>
              <a:rPr lang="en-AU" dirty="0"/>
              <a:t>A query can behave just like a table.</a:t>
            </a:r>
          </a:p>
          <a:p>
            <a:pPr lvl="1"/>
            <a:r>
              <a:rPr lang="en-AU" dirty="0"/>
              <a:t>A new query can use an existing query as its source (instead of a table)</a:t>
            </a:r>
          </a:p>
          <a:p>
            <a:pPr lvl="2"/>
            <a:endParaRPr lang="en-AU" dirty="0"/>
          </a:p>
          <a:p>
            <a:endParaRPr lang="en-AU" dirty="0"/>
          </a:p>
          <a:p>
            <a:endParaRPr lang="en-AU" dirty="0"/>
          </a:p>
          <a:p>
            <a:pPr lvl="1"/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383E1-8205-4572-8447-46FE97DD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99259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An Access query is literally a question that you ask about your data</a:t>
            </a:r>
          </a:p>
          <a:p>
            <a:pPr lvl="1"/>
            <a:r>
              <a:rPr lang="en-AU" dirty="0"/>
              <a:t>e.g. What is the name and rating code of all movies that were released in the year 2015. </a:t>
            </a:r>
          </a:p>
          <a:p>
            <a:endParaRPr lang="en-AU" dirty="0"/>
          </a:p>
          <a:p>
            <a:r>
              <a:rPr lang="en-AU" dirty="0"/>
              <a:t>To Build a query think about:</a:t>
            </a:r>
          </a:p>
          <a:p>
            <a:pPr lvl="1"/>
            <a:r>
              <a:rPr lang="en-AU" dirty="0"/>
              <a:t>Which </a:t>
            </a:r>
            <a:r>
              <a:rPr lang="en-AU" b="1" dirty="0"/>
              <a:t>table(s)</a:t>
            </a:r>
            <a:r>
              <a:rPr lang="en-AU" dirty="0"/>
              <a:t> store this data</a:t>
            </a:r>
          </a:p>
          <a:p>
            <a:pPr lvl="1"/>
            <a:r>
              <a:rPr lang="en-AU" dirty="0"/>
              <a:t>Which </a:t>
            </a:r>
            <a:r>
              <a:rPr lang="en-AU" b="1" dirty="0"/>
              <a:t>fields</a:t>
            </a:r>
            <a:r>
              <a:rPr lang="en-AU" dirty="0"/>
              <a:t> do you want displayed</a:t>
            </a:r>
          </a:p>
          <a:p>
            <a:pPr lvl="1"/>
            <a:r>
              <a:rPr lang="en-AU" dirty="0"/>
              <a:t>What </a:t>
            </a:r>
            <a:r>
              <a:rPr lang="en-AU" b="1" dirty="0"/>
              <a:t>criteria</a:t>
            </a:r>
            <a:r>
              <a:rPr lang="en-AU" dirty="0"/>
              <a:t> does a record have to match </a:t>
            </a:r>
          </a:p>
          <a:p>
            <a:pPr lvl="1"/>
            <a:r>
              <a:rPr lang="en-AU" dirty="0"/>
              <a:t>What </a:t>
            </a:r>
            <a:r>
              <a:rPr lang="en-AU" b="1" dirty="0"/>
              <a:t>sequence</a:t>
            </a:r>
            <a:r>
              <a:rPr lang="en-AU" dirty="0"/>
              <a:t> do you want to matching data to appear in</a:t>
            </a:r>
          </a:p>
          <a:p>
            <a:pPr lvl="1"/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AF618-8486-4402-8FC3-D1AC6CA6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7624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Unit </a:t>
            </a:r>
            <a:r>
              <a:rPr lang="en-AU" b="1" dirty="0"/>
              <a:t>Assessment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Portfolio unit</a:t>
            </a:r>
            <a:br>
              <a:rPr lang="en-AU" dirty="0"/>
            </a:br>
            <a:r>
              <a:rPr lang="en-AU" dirty="0"/>
              <a:t>- No exam</a:t>
            </a:r>
            <a:br>
              <a:rPr lang="en-AU" dirty="0"/>
            </a:br>
            <a:endParaRPr lang="en-AU" dirty="0"/>
          </a:p>
          <a:p>
            <a:r>
              <a:rPr lang="en-AU" dirty="0"/>
              <a:t>Requirements for</a:t>
            </a:r>
            <a:br>
              <a:rPr lang="en-AU" dirty="0"/>
            </a:br>
            <a:r>
              <a:rPr lang="en-AU" dirty="0"/>
              <a:t>- Pass</a:t>
            </a:r>
            <a:br>
              <a:rPr lang="en-AU" dirty="0"/>
            </a:br>
            <a:r>
              <a:rPr lang="en-AU" dirty="0"/>
              <a:t>- Credit</a:t>
            </a:r>
            <a:br>
              <a:rPr lang="en-AU" dirty="0"/>
            </a:br>
            <a:r>
              <a:rPr lang="en-AU" dirty="0"/>
              <a:t>- Distinction</a:t>
            </a:r>
            <a:br>
              <a:rPr lang="en-AU" dirty="0"/>
            </a:br>
            <a:r>
              <a:rPr lang="en-AU" dirty="0"/>
              <a:t>- High Distinction</a:t>
            </a:r>
          </a:p>
          <a:p>
            <a:endParaRPr lang="en-AU" dirty="0"/>
          </a:p>
          <a:p>
            <a:r>
              <a:rPr lang="en-AU" dirty="0"/>
              <a:t>See Canvas &gt; Unit Assessment for more specifics on the above</a:t>
            </a:r>
            <a:br>
              <a:rPr lang="en-AU" dirty="0"/>
            </a:b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B99EC8-F24D-4499-A1FE-E4325E66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43740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Queries </a:t>
            </a:r>
            <a:r>
              <a:rPr lang="en-AU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Q: What is the title and rating code of all movies that were released in the year 2015. </a:t>
            </a:r>
          </a:p>
          <a:p>
            <a:pPr lvl="1"/>
            <a:r>
              <a:rPr lang="en-AU" dirty="0"/>
              <a:t>Which table are necessary?</a:t>
            </a:r>
          </a:p>
          <a:p>
            <a:pPr lvl="2"/>
            <a:r>
              <a:rPr lang="en-AU" b="1" dirty="0"/>
              <a:t>Movie</a:t>
            </a:r>
            <a:r>
              <a:rPr lang="en-AU" dirty="0"/>
              <a:t> table</a:t>
            </a:r>
          </a:p>
          <a:p>
            <a:pPr lvl="1"/>
            <a:r>
              <a:rPr lang="en-AU" dirty="0"/>
              <a:t>Which fields do you want displayed</a:t>
            </a:r>
          </a:p>
          <a:p>
            <a:pPr lvl="2"/>
            <a:r>
              <a:rPr lang="en-AU" b="1" dirty="0"/>
              <a:t>Title, </a:t>
            </a:r>
            <a:r>
              <a:rPr lang="en-AU" b="1" dirty="0" err="1"/>
              <a:t>RatingCode</a:t>
            </a:r>
            <a:endParaRPr lang="en-AU" b="1" dirty="0"/>
          </a:p>
          <a:p>
            <a:pPr lvl="1"/>
            <a:r>
              <a:rPr lang="en-AU" dirty="0"/>
              <a:t>What criteria does a row have to match </a:t>
            </a:r>
          </a:p>
          <a:p>
            <a:pPr lvl="2"/>
            <a:r>
              <a:rPr lang="en-AU" b="1" dirty="0" err="1"/>
              <a:t>Relyear</a:t>
            </a:r>
            <a:r>
              <a:rPr lang="en-AU" dirty="0"/>
              <a:t> must be </a:t>
            </a:r>
            <a:r>
              <a:rPr lang="en-AU" b="1" dirty="0"/>
              <a:t>equal</a:t>
            </a:r>
            <a:r>
              <a:rPr lang="en-AU" dirty="0"/>
              <a:t> to </a:t>
            </a:r>
            <a:r>
              <a:rPr lang="en-AU" b="1" dirty="0"/>
              <a:t>2015</a:t>
            </a:r>
          </a:p>
          <a:p>
            <a:pPr lvl="1"/>
            <a:r>
              <a:rPr lang="en-AU" dirty="0"/>
              <a:t>What sequence do you want to matching data to appear in</a:t>
            </a:r>
          </a:p>
          <a:p>
            <a:pPr lvl="2"/>
            <a:r>
              <a:rPr lang="en-AU" b="1" dirty="0"/>
              <a:t>Alphabetical</a:t>
            </a:r>
            <a:r>
              <a:rPr lang="en-AU" dirty="0"/>
              <a:t> by </a:t>
            </a:r>
            <a:r>
              <a:rPr lang="en-AU" b="1" dirty="0"/>
              <a:t>title</a:t>
            </a:r>
          </a:p>
          <a:p>
            <a:pPr lvl="1"/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FE161-C8B0-406B-A0E8-F4E68DE9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68167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 </a:t>
            </a:r>
            <a:r>
              <a:rPr lang="en-AU" b="1" dirty="0"/>
              <a:t>Design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/>
              <a:t>Q: What is the </a:t>
            </a:r>
            <a:r>
              <a:rPr lang="en-AU" sz="2000" b="1" dirty="0"/>
              <a:t>titl</a:t>
            </a:r>
            <a:r>
              <a:rPr lang="en-AU" sz="2000" dirty="0"/>
              <a:t>e and </a:t>
            </a:r>
            <a:r>
              <a:rPr lang="en-AU" sz="2000" b="1" dirty="0"/>
              <a:t>rating code </a:t>
            </a:r>
            <a:r>
              <a:rPr lang="en-AU" sz="2000" dirty="0"/>
              <a:t>of all </a:t>
            </a:r>
            <a:r>
              <a:rPr lang="en-AU" sz="2000" b="1" dirty="0"/>
              <a:t>movies </a:t>
            </a:r>
            <a:r>
              <a:rPr lang="en-AU" sz="2000" dirty="0"/>
              <a:t>that were </a:t>
            </a:r>
            <a:r>
              <a:rPr lang="en-AU" sz="2000" b="1" dirty="0"/>
              <a:t>released in the year 2015</a:t>
            </a:r>
            <a:r>
              <a:rPr lang="en-AU" sz="2000" dirty="0"/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461" y="2135839"/>
            <a:ext cx="8896350" cy="4524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5084" y="3194432"/>
            <a:ext cx="3987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/>
              <a:t>Query Design Grid</a:t>
            </a:r>
          </a:p>
        </p:txBody>
      </p:sp>
      <p:sp>
        <p:nvSpPr>
          <p:cNvPr id="6" name="Right Brace 5"/>
          <p:cNvSpPr/>
          <p:nvPr/>
        </p:nvSpPr>
        <p:spPr>
          <a:xfrm rot="16200000">
            <a:off x="5897087" y="407865"/>
            <a:ext cx="1441474" cy="8430383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7193A-82B0-4A82-861E-7CAAE487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98855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407" y="1989859"/>
            <a:ext cx="8867775" cy="4457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 </a:t>
            </a:r>
            <a:r>
              <a:rPr lang="en-AU" b="1" dirty="0"/>
              <a:t>Design Grid </a:t>
            </a:r>
            <a:r>
              <a:rPr lang="en-AU" dirty="0"/>
              <a:t>(cont.)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/>
              <a:t>Q: What is the </a:t>
            </a:r>
            <a:r>
              <a:rPr lang="en-AU" sz="2000" b="1" dirty="0"/>
              <a:t>title</a:t>
            </a:r>
            <a:r>
              <a:rPr lang="en-AU" sz="2000" dirty="0"/>
              <a:t> and </a:t>
            </a:r>
            <a:r>
              <a:rPr lang="en-AU" sz="2000" b="1" dirty="0"/>
              <a:t>rating code </a:t>
            </a:r>
            <a:r>
              <a:rPr lang="en-AU" sz="2000" dirty="0"/>
              <a:t>of all </a:t>
            </a:r>
            <a:r>
              <a:rPr lang="en-AU" sz="2000" b="1" dirty="0"/>
              <a:t>movies</a:t>
            </a:r>
            <a:r>
              <a:rPr lang="en-AU" sz="2000" dirty="0"/>
              <a:t> that were </a:t>
            </a:r>
            <a:r>
              <a:rPr lang="en-AU" sz="2000" b="1" dirty="0"/>
              <a:t>released in the year 2015</a:t>
            </a:r>
            <a:r>
              <a:rPr lang="en-AU" sz="2000" dirty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2594" y="3338651"/>
            <a:ext cx="548342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Add each field / column to the Design Grid</a:t>
            </a:r>
          </a:p>
          <a:p>
            <a:pPr algn="ctr"/>
            <a:r>
              <a:rPr lang="en-AU" sz="1600" dirty="0"/>
              <a:t>(via drag n drop or double click)</a:t>
            </a:r>
          </a:p>
          <a:p>
            <a:endParaRPr lang="en-AU" sz="2400" dirty="0"/>
          </a:p>
          <a:p>
            <a:r>
              <a:rPr lang="en-AU" sz="2400" dirty="0"/>
              <a:t>         The Show check box is selected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478114" y="3824379"/>
            <a:ext cx="1091682" cy="141124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447309" y="4534782"/>
            <a:ext cx="318431" cy="107305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2E4D86-815A-47EA-8708-759C57BF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1655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 </a:t>
            </a:r>
            <a:r>
              <a:rPr lang="en-AU" b="1" dirty="0"/>
              <a:t>Design Grid</a:t>
            </a:r>
            <a:r>
              <a:rPr lang="en-AU" dirty="0"/>
              <a:t> (cont.)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Q: What is the </a:t>
            </a:r>
            <a:r>
              <a:rPr lang="en-AU" sz="2000" b="1" dirty="0"/>
              <a:t>title </a:t>
            </a:r>
            <a:r>
              <a:rPr lang="en-AU" sz="2000" dirty="0"/>
              <a:t>and </a:t>
            </a:r>
            <a:r>
              <a:rPr lang="en-AU" sz="2000" b="1" dirty="0"/>
              <a:t>rating code </a:t>
            </a:r>
            <a:r>
              <a:rPr lang="en-AU" sz="2000" dirty="0"/>
              <a:t>of all </a:t>
            </a:r>
            <a:r>
              <a:rPr lang="en-AU" sz="2000" b="1" dirty="0"/>
              <a:t>movies</a:t>
            </a:r>
            <a:r>
              <a:rPr lang="en-AU" sz="2000" dirty="0"/>
              <a:t> that were </a:t>
            </a:r>
            <a:r>
              <a:rPr lang="en-AU" sz="2000" b="1" dirty="0"/>
              <a:t>released in the year 2015</a:t>
            </a:r>
            <a:r>
              <a:rPr lang="en-AU" sz="2000" dirty="0"/>
              <a:t>?</a:t>
            </a:r>
          </a:p>
          <a:p>
            <a:endParaRPr lang="en-AU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993" y="2189060"/>
            <a:ext cx="7447425" cy="3743754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5416731" y="4274325"/>
            <a:ext cx="801976" cy="12076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67874" y="2335332"/>
            <a:ext cx="57069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Add the </a:t>
            </a:r>
            <a:r>
              <a:rPr lang="en-AU" sz="2400" dirty="0" err="1"/>
              <a:t>Relyear</a:t>
            </a:r>
            <a:r>
              <a:rPr lang="en-AU" sz="2400" dirty="0"/>
              <a:t> field / column to the Design Grid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Do </a:t>
            </a:r>
            <a:r>
              <a:rPr lang="en-AU" sz="2400" u="sng" dirty="0"/>
              <a:t>not</a:t>
            </a:r>
            <a:r>
              <a:rPr lang="en-AU" sz="2400" dirty="0"/>
              <a:t> select Show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Specify the </a:t>
            </a:r>
            <a:r>
              <a:rPr lang="en-AU" sz="2400" u="sng" dirty="0"/>
              <a:t>criteria</a:t>
            </a:r>
            <a:r>
              <a:rPr lang="en-AU" sz="2400" dirty="0"/>
              <a:t> that reach row must satisfy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355771" y="3304828"/>
            <a:ext cx="461948" cy="196380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C7F9F5-02BA-4395-B797-304BDC585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21266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Run </a:t>
            </a:r>
            <a:r>
              <a:rPr lang="en-AU" dirty="0"/>
              <a:t>the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12" y="1509387"/>
            <a:ext cx="5646117" cy="4536689"/>
          </a:xfrm>
        </p:spPr>
        <p:txBody>
          <a:bodyPr/>
          <a:lstStyle/>
          <a:p>
            <a:r>
              <a:rPr lang="en-AU" dirty="0">
                <a:solidFill>
                  <a:schemeClr val="tx2"/>
                </a:solidFill>
              </a:rPr>
              <a:t>Click the Run !  to execute the query</a:t>
            </a:r>
          </a:p>
          <a:p>
            <a:endParaRPr lang="en-AU" dirty="0">
              <a:solidFill>
                <a:schemeClr val="tx2"/>
              </a:solidFill>
            </a:endParaRPr>
          </a:p>
          <a:p>
            <a:r>
              <a:rPr lang="en-AU" dirty="0">
                <a:solidFill>
                  <a:schemeClr val="tx2"/>
                </a:solidFill>
              </a:rPr>
              <a:t>A Datasheet view appears with the matching rows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343" y="131041"/>
            <a:ext cx="5162550" cy="672695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5631003" y="964636"/>
            <a:ext cx="1740693" cy="85841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r="6084"/>
          <a:stretch/>
        </p:blipFill>
        <p:spPr>
          <a:xfrm>
            <a:off x="1873626" y="4573539"/>
            <a:ext cx="4602906" cy="222231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5425698" y="3872732"/>
            <a:ext cx="410610" cy="9355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05DA2-BAA9-4CDA-81E8-13B90D80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19926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sz="2400" dirty="0">
                <a:solidFill>
                  <a:schemeClr val="tx2"/>
                </a:solidFill>
              </a:rPr>
              <a:t>A Query can be </a:t>
            </a:r>
            <a:r>
              <a:rPr lang="en-AU" sz="2400" b="1" dirty="0">
                <a:solidFill>
                  <a:schemeClr val="tx2"/>
                </a:solidFill>
              </a:rPr>
              <a:t>saved</a:t>
            </a:r>
            <a:r>
              <a:rPr lang="en-AU" sz="2400" dirty="0">
                <a:solidFill>
                  <a:schemeClr val="tx2"/>
                </a:solidFill>
              </a:rPr>
              <a:t> and </a:t>
            </a:r>
            <a:r>
              <a:rPr lang="en-AU" sz="2400" b="1" dirty="0">
                <a:solidFill>
                  <a:schemeClr val="tx2"/>
                </a:solidFill>
              </a:rPr>
              <a:t>executed again </a:t>
            </a:r>
            <a:r>
              <a:rPr lang="en-AU" sz="2400" dirty="0">
                <a:solidFill>
                  <a:schemeClr val="tx2"/>
                </a:solidFill>
              </a:rPr>
              <a:t>at a later time.</a:t>
            </a:r>
          </a:p>
          <a:p>
            <a:endParaRPr lang="en-AU" sz="2400" dirty="0">
              <a:solidFill>
                <a:schemeClr val="tx2"/>
              </a:solidFill>
            </a:endParaRPr>
          </a:p>
          <a:p>
            <a:r>
              <a:rPr lang="en-AU" sz="2400" dirty="0">
                <a:solidFill>
                  <a:schemeClr val="tx2"/>
                </a:solidFill>
              </a:rPr>
              <a:t>The Query is saved </a:t>
            </a:r>
            <a:r>
              <a:rPr lang="en-AU" sz="2400" b="1" dirty="0">
                <a:solidFill>
                  <a:schemeClr val="tx2"/>
                </a:solidFill>
              </a:rPr>
              <a:t>within</a:t>
            </a:r>
            <a:r>
              <a:rPr lang="en-AU" sz="2400" dirty="0">
                <a:solidFill>
                  <a:schemeClr val="tx2"/>
                </a:solidFill>
              </a:rPr>
              <a:t> the database.</a:t>
            </a:r>
          </a:p>
          <a:p>
            <a:endParaRPr lang="en-AU" sz="2400" dirty="0">
              <a:solidFill>
                <a:schemeClr val="tx2"/>
              </a:solidFill>
            </a:endParaRPr>
          </a:p>
          <a:p>
            <a:r>
              <a:rPr lang="en-AU" sz="2400" dirty="0">
                <a:solidFill>
                  <a:schemeClr val="tx2"/>
                </a:solidFill>
              </a:rPr>
              <a:t>This database now </a:t>
            </a:r>
            <a:r>
              <a:rPr lang="en-AU" sz="2400" b="1" dirty="0">
                <a:solidFill>
                  <a:schemeClr val="tx2"/>
                </a:solidFill>
              </a:rPr>
              <a:t>contains</a:t>
            </a:r>
            <a:r>
              <a:rPr lang="en-AU" sz="2400" dirty="0">
                <a:solidFill>
                  <a:schemeClr val="tx2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tx2"/>
                </a:solidFill>
              </a:rPr>
              <a:t>A Table named Movie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tx2"/>
                </a:solidFill>
              </a:rPr>
              <a:t>A Query named Movie Title and Ratings of 2015</a:t>
            </a:r>
          </a:p>
          <a:p>
            <a:endParaRPr lang="en-AU" sz="2400" dirty="0">
              <a:solidFill>
                <a:schemeClr val="tx2"/>
              </a:solidFill>
            </a:endParaRPr>
          </a:p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AU" sz="2400" dirty="0">
                <a:solidFill>
                  <a:schemeClr val="tx2"/>
                </a:solidFill>
              </a:rPr>
              <a:t>To run the query again</a:t>
            </a:r>
            <a:r>
              <a:rPr lang="en-AU" sz="2400" b="1" dirty="0">
                <a:solidFill>
                  <a:schemeClr val="tx2"/>
                </a:solidFill>
              </a:rPr>
              <a:t>, simply double click </a:t>
            </a:r>
            <a:r>
              <a:rPr lang="en-AU" sz="2400" dirty="0">
                <a:solidFill>
                  <a:schemeClr val="tx2"/>
                </a:solidFill>
              </a:rPr>
              <a:t>on the Query named Movies Titles and Ratings of 2015</a:t>
            </a:r>
            <a:r>
              <a:rPr lang="en-AU" sz="2400" dirty="0"/>
              <a:t>.</a:t>
            </a:r>
          </a:p>
          <a:p>
            <a:endParaRPr lang="en-AU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Saving</a:t>
            </a:r>
            <a:r>
              <a:rPr lang="en-AU" dirty="0"/>
              <a:t> Queries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737" y="3115879"/>
            <a:ext cx="5986511" cy="18135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5A18A-DB66-4F83-AD7E-B954E816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0978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Reusing</a:t>
            </a:r>
            <a:r>
              <a:rPr lang="en-AU" dirty="0"/>
              <a:t> Queries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44212" y="1509388"/>
            <a:ext cx="7527941" cy="5179627"/>
          </a:xfrm>
        </p:spPr>
        <p:txBody>
          <a:bodyPr>
            <a:normAutofit fontScale="70000" lnSpcReduction="20000"/>
          </a:bodyPr>
          <a:lstStyle/>
          <a:p>
            <a:r>
              <a:rPr lang="en-AU" dirty="0">
                <a:solidFill>
                  <a:schemeClr val="tx2"/>
                </a:solidFill>
              </a:rPr>
              <a:t>Queries are often treated in the same way as Tables within Access</a:t>
            </a:r>
          </a:p>
          <a:p>
            <a:r>
              <a:rPr lang="en-AU" dirty="0">
                <a:solidFill>
                  <a:schemeClr val="tx2"/>
                </a:solidFill>
              </a:rPr>
              <a:t>Let us suppose we want to change the criteria</a:t>
            </a:r>
          </a:p>
          <a:p>
            <a:r>
              <a:rPr lang="en-AU" dirty="0">
                <a:solidFill>
                  <a:schemeClr val="tx2"/>
                </a:solidFill>
              </a:rPr>
              <a:t>Now, we only want to display PG movies from the year 2015</a:t>
            </a:r>
          </a:p>
          <a:p>
            <a:r>
              <a:rPr lang="en-AU" dirty="0">
                <a:solidFill>
                  <a:schemeClr val="tx2"/>
                </a:solidFill>
              </a:rPr>
              <a:t>We could edit and modify the previous query. </a:t>
            </a:r>
          </a:p>
          <a:p>
            <a:r>
              <a:rPr lang="en-AU" dirty="0">
                <a:solidFill>
                  <a:schemeClr val="tx2"/>
                </a:solidFill>
              </a:rPr>
              <a:t>Instead… we can create a new query </a:t>
            </a:r>
          </a:p>
          <a:p>
            <a:r>
              <a:rPr lang="en-AU" dirty="0">
                <a:solidFill>
                  <a:schemeClr val="tx2"/>
                </a:solidFill>
              </a:rPr>
              <a:t>Create a New Query via Create / Query Design menu option.</a:t>
            </a:r>
          </a:p>
          <a:p>
            <a:r>
              <a:rPr lang="en-AU" b="1" dirty="0">
                <a:solidFill>
                  <a:schemeClr val="tx2"/>
                </a:solidFill>
              </a:rPr>
              <a:t>Don't </a:t>
            </a:r>
            <a:r>
              <a:rPr lang="en-AU" dirty="0">
                <a:solidFill>
                  <a:schemeClr val="tx2"/>
                </a:solidFill>
              </a:rPr>
              <a:t>base the data on a table but instead choose ‘Movie Titles and Ratings of 2015’ from the Queries tab.</a:t>
            </a:r>
          </a:p>
          <a:p>
            <a:r>
              <a:rPr lang="en-AU" dirty="0">
                <a:solidFill>
                  <a:schemeClr val="tx2"/>
                </a:solidFill>
              </a:rPr>
              <a:t>The only columns that are available for this query </a:t>
            </a:r>
            <a:br>
              <a:rPr lang="en-AU" dirty="0">
                <a:solidFill>
                  <a:schemeClr val="tx2"/>
                </a:solidFill>
              </a:rPr>
            </a:br>
            <a:r>
              <a:rPr lang="en-AU" dirty="0">
                <a:solidFill>
                  <a:schemeClr val="tx2"/>
                </a:solidFill>
              </a:rPr>
              <a:t>are Title and </a:t>
            </a:r>
            <a:r>
              <a:rPr lang="en-AU" dirty="0" err="1">
                <a:solidFill>
                  <a:schemeClr val="tx2"/>
                </a:solidFill>
              </a:rPr>
              <a:t>RatingCode</a:t>
            </a:r>
            <a:endParaRPr lang="en-AU" dirty="0">
              <a:solidFill>
                <a:schemeClr val="tx2"/>
              </a:solidFill>
            </a:endParaRPr>
          </a:p>
          <a:p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193029" y="832728"/>
            <a:ext cx="11591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400" dirty="0"/>
          </a:p>
          <a:p>
            <a:endParaRPr lang="en-AU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8378403" y="1419944"/>
            <a:ext cx="3552825" cy="2006274"/>
            <a:chOff x="4319587" y="904875"/>
            <a:chExt cx="3552825" cy="200627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78002"/>
            <a:stretch/>
          </p:blipFill>
          <p:spPr>
            <a:xfrm>
              <a:off x="4319587" y="904875"/>
              <a:ext cx="3552825" cy="111053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t="85145" b="-2888"/>
            <a:stretch/>
          </p:blipFill>
          <p:spPr>
            <a:xfrm>
              <a:off x="4319587" y="2015410"/>
              <a:ext cx="3552825" cy="895739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403" y="3641016"/>
            <a:ext cx="3552825" cy="30480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7280366" y="2267341"/>
            <a:ext cx="1490410" cy="2411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367451" y="4833259"/>
            <a:ext cx="1729896" cy="818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783B09-253C-48DF-9823-8B1F5756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6478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Reusing</a:t>
            </a:r>
            <a:r>
              <a:rPr lang="en-AU" dirty="0"/>
              <a:t> Queries (cont.)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44212" y="1509387"/>
            <a:ext cx="6970988" cy="2489035"/>
          </a:xfrm>
        </p:spPr>
        <p:txBody>
          <a:bodyPr>
            <a:normAutofit fontScale="62500" lnSpcReduction="20000"/>
          </a:bodyPr>
          <a:lstStyle/>
          <a:p>
            <a:r>
              <a:rPr lang="en-AU" b="1" dirty="0">
                <a:solidFill>
                  <a:schemeClr val="tx2"/>
                </a:solidFill>
              </a:rPr>
              <a:t>Add </a:t>
            </a:r>
            <a:r>
              <a:rPr lang="en-AU" dirty="0">
                <a:solidFill>
                  <a:schemeClr val="tx2"/>
                </a:solidFill>
              </a:rPr>
              <a:t>the Title and </a:t>
            </a:r>
            <a:r>
              <a:rPr lang="en-AU" dirty="0" err="1">
                <a:solidFill>
                  <a:schemeClr val="tx2"/>
                </a:solidFill>
              </a:rPr>
              <a:t>RatingCode</a:t>
            </a:r>
            <a:r>
              <a:rPr lang="en-AU" dirty="0">
                <a:solidFill>
                  <a:schemeClr val="tx2"/>
                </a:solidFill>
              </a:rPr>
              <a:t> fields / columns to the Design Grid.</a:t>
            </a:r>
          </a:p>
          <a:p>
            <a:endParaRPr lang="en-AU" dirty="0">
              <a:solidFill>
                <a:schemeClr val="tx2"/>
              </a:solidFill>
            </a:endParaRPr>
          </a:p>
          <a:p>
            <a:r>
              <a:rPr lang="en-AU" b="1" dirty="0">
                <a:solidFill>
                  <a:schemeClr val="tx2"/>
                </a:solidFill>
              </a:rPr>
              <a:t>Add </a:t>
            </a:r>
            <a:r>
              <a:rPr lang="en-AU" dirty="0">
                <a:solidFill>
                  <a:schemeClr val="tx2"/>
                </a:solidFill>
              </a:rPr>
              <a:t>a criteria to </a:t>
            </a:r>
            <a:r>
              <a:rPr lang="en-AU" dirty="0" err="1">
                <a:solidFill>
                  <a:schemeClr val="tx2"/>
                </a:solidFill>
              </a:rPr>
              <a:t>RatingCode</a:t>
            </a:r>
            <a:r>
              <a:rPr lang="en-AU" dirty="0">
                <a:solidFill>
                  <a:schemeClr val="tx2"/>
                </a:solidFill>
              </a:rPr>
              <a:t> so that only PG movies are displayed.</a:t>
            </a:r>
          </a:p>
          <a:p>
            <a:endParaRPr lang="en-AU" dirty="0">
              <a:solidFill>
                <a:schemeClr val="tx2"/>
              </a:solidFill>
            </a:endParaRPr>
          </a:p>
          <a:p>
            <a:r>
              <a:rPr lang="en-AU" dirty="0">
                <a:solidFill>
                  <a:schemeClr val="tx2"/>
                </a:solidFill>
              </a:rPr>
              <a:t>You could save this as a new query.</a:t>
            </a:r>
          </a:p>
          <a:p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627" y="1164657"/>
            <a:ext cx="4387017" cy="44150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431" y="4257869"/>
            <a:ext cx="5706669" cy="155510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D34E0-6FED-4FC3-AFA5-16D24133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6370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References</a:t>
            </a:r>
            <a:r>
              <a:rPr lang="en-AU" dirty="0"/>
              <a:t> on Queries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There are many resources available describing how to create Access Queries</a:t>
            </a:r>
          </a:p>
          <a:p>
            <a:r>
              <a:rPr lang="en-AU" dirty="0"/>
              <a:t>The Access Bible 2016 available on-line via Swinburne Library.</a:t>
            </a:r>
          </a:p>
          <a:p>
            <a:r>
              <a:rPr lang="en-AU" dirty="0"/>
              <a:t>Also:</a:t>
            </a:r>
          </a:p>
          <a:p>
            <a:pPr lvl="1"/>
            <a:r>
              <a:rPr lang="en-AU" dirty="0">
                <a:hlinkClick r:id="rId2"/>
              </a:rPr>
              <a:t>https://support.office.com/en-us/article/Examples-of-query-criteria-3197228c-8684-4552-ac03-aba746fb29d8?ui=en-US&amp;rs=en-US&amp;ad=US&amp;fromAR=1</a:t>
            </a:r>
            <a:endParaRPr lang="en-AU" dirty="0"/>
          </a:p>
          <a:p>
            <a:pPr lvl="1"/>
            <a:r>
              <a:rPr lang="en-AU" dirty="0">
                <a:hlinkClick r:id="rId3"/>
              </a:rPr>
              <a:t>https://support.office.com/en-us/article/Use-the-OR-criteria-to-query-on-alternate-or-multiple-conditions-d04b3e63-b477-430e-8fdc-7e37189ede88</a:t>
            </a:r>
            <a:endParaRPr lang="en-AU" dirty="0"/>
          </a:p>
          <a:p>
            <a:pPr lvl="1"/>
            <a:r>
              <a:rPr lang="en-AU" dirty="0">
                <a:hlinkClick r:id="rId4"/>
              </a:rPr>
              <a:t>https://support.office.com/en-us/article/Examples-of-Access-query-criteria-0c7e9394-c485-454f-bc00-3bd3ec617805</a:t>
            </a:r>
            <a:endParaRPr lang="en-AU" dirty="0"/>
          </a:p>
          <a:p>
            <a:pPr lvl="1"/>
            <a:r>
              <a:rPr lang="en-AU" dirty="0">
                <a:hlinkClick r:id="rId5"/>
              </a:rPr>
              <a:t>http://www.gcflearnfree.org/access2013/query-criteria-quick-reference-guide/1/</a:t>
            </a:r>
            <a:endParaRPr lang="en-AU" dirty="0"/>
          </a:p>
          <a:p>
            <a:pPr lvl="1"/>
            <a:r>
              <a:rPr lang="en-AU" dirty="0">
                <a:hlinkClick r:id="rId6"/>
              </a:rPr>
              <a:t>http://www.fontstuff.com/access/acctut06.htm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C6BE70-30B7-4F94-A9FC-F8112F23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04289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Multiple Criteria, Keywords, and Wildcards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AND | OR | LIKE | Field Names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68A11-5385-4D9B-9564-A08ADAA7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932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Unit </a:t>
            </a:r>
            <a:r>
              <a:rPr lang="en-AU" b="1" dirty="0"/>
              <a:t>Tools and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12" y="1295074"/>
            <a:ext cx="11503576" cy="45366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Microsoft Access </a:t>
            </a:r>
          </a:p>
          <a:p>
            <a:pPr>
              <a:lnSpc>
                <a:spcPct val="150000"/>
              </a:lnSpc>
            </a:pPr>
            <a:r>
              <a:rPr lang="en-AU" dirty="0"/>
              <a:t>Microsoft Power BI</a:t>
            </a:r>
          </a:p>
          <a:p>
            <a:pPr>
              <a:lnSpc>
                <a:spcPct val="150000"/>
              </a:lnSpc>
            </a:pPr>
            <a:r>
              <a:rPr lang="en-AU" dirty="0"/>
              <a:t>SQL and </a:t>
            </a:r>
            <a:r>
              <a:rPr lang="en-AU" dirty="0" err="1"/>
              <a:t>iSQLJr</a:t>
            </a:r>
            <a:r>
              <a:rPr lang="en-AU" dirty="0"/>
              <a:t> (Oracle)</a:t>
            </a:r>
          </a:p>
          <a:p>
            <a:pPr>
              <a:lnSpc>
                <a:spcPct val="150000"/>
              </a:lnSpc>
            </a:pPr>
            <a:r>
              <a:rPr lang="en-AU" dirty="0"/>
              <a:t>ERD Modelling (and Microsoft Visio, Draw i.0)</a:t>
            </a:r>
          </a:p>
          <a:p>
            <a:pPr>
              <a:lnSpc>
                <a:spcPct val="150000"/>
              </a:lnSpc>
            </a:pPr>
            <a:r>
              <a:rPr lang="en-AU" dirty="0"/>
              <a:t>Microsoft Azure </a:t>
            </a:r>
            <a:r>
              <a:rPr lang="en-AU" dirty="0" err="1"/>
              <a:t>DocumentDB</a:t>
            </a:r>
            <a:r>
              <a:rPr lang="en-AU" dirty="0"/>
              <a:t> information</a:t>
            </a:r>
          </a:p>
          <a:p>
            <a:pPr lvl="1">
              <a:lnSpc>
                <a:spcPct val="150000"/>
              </a:lnSpc>
            </a:pPr>
            <a:endParaRPr lang="en-AU" dirty="0"/>
          </a:p>
          <a:p>
            <a:pPr>
              <a:lnSpc>
                <a:spcPct val="150000"/>
              </a:lnSpc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5D492-0D20-4214-A081-1A123F2D8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32015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Multiple criteria </a:t>
            </a:r>
            <a:r>
              <a:rPr lang="en-AU" dirty="0"/>
              <a:t>in a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12" y="1509387"/>
            <a:ext cx="6299157" cy="4536689"/>
          </a:xfrm>
        </p:spPr>
        <p:txBody>
          <a:bodyPr>
            <a:normAutofit fontScale="92500" lnSpcReduction="10000"/>
          </a:bodyPr>
          <a:lstStyle/>
          <a:p>
            <a:r>
              <a:rPr lang="en-AU" sz="2400" dirty="0">
                <a:solidFill>
                  <a:schemeClr val="tx2"/>
                </a:solidFill>
              </a:rPr>
              <a:t>When a field has </a:t>
            </a:r>
            <a:r>
              <a:rPr lang="en-AU" sz="2400" b="1" dirty="0">
                <a:solidFill>
                  <a:schemeClr val="tx2"/>
                </a:solidFill>
              </a:rPr>
              <a:t>multiple values</a:t>
            </a:r>
            <a:r>
              <a:rPr lang="en-AU" sz="2400" dirty="0">
                <a:solidFill>
                  <a:schemeClr val="tx2"/>
                </a:solidFill>
              </a:rPr>
              <a:t> on </a:t>
            </a:r>
            <a:r>
              <a:rPr lang="en-AU" sz="2400" b="1" dirty="0">
                <a:solidFill>
                  <a:schemeClr val="tx2"/>
                </a:solidFill>
              </a:rPr>
              <a:t>multiple rows </a:t>
            </a:r>
            <a:r>
              <a:rPr lang="en-AU" sz="2400" dirty="0">
                <a:solidFill>
                  <a:schemeClr val="tx2"/>
                </a:solidFill>
              </a:rPr>
              <a:t>in the Criteria section, it means that a movie record only needs to satisfy</a:t>
            </a:r>
            <a:r>
              <a:rPr lang="en-AU" sz="2400" b="1" dirty="0">
                <a:solidFill>
                  <a:schemeClr val="tx2"/>
                </a:solidFill>
              </a:rPr>
              <a:t> ONE </a:t>
            </a:r>
            <a:r>
              <a:rPr lang="en-AU" sz="2400" dirty="0">
                <a:solidFill>
                  <a:schemeClr val="tx2"/>
                </a:solidFill>
              </a:rPr>
              <a:t>of the criteria</a:t>
            </a:r>
          </a:p>
          <a:p>
            <a:endParaRPr lang="en-AU" sz="2400" dirty="0">
              <a:solidFill>
                <a:schemeClr val="tx2"/>
              </a:solidFill>
            </a:endParaRPr>
          </a:p>
          <a:p>
            <a:r>
              <a:rPr lang="en-AU" sz="2400" b="1" dirty="0">
                <a:solidFill>
                  <a:schemeClr val="tx2"/>
                </a:solidFill>
              </a:rPr>
              <a:t>Meaning: </a:t>
            </a:r>
            <a:r>
              <a:rPr lang="en-AU" sz="2400" dirty="0">
                <a:solidFill>
                  <a:schemeClr val="tx2"/>
                </a:solidFill>
              </a:rPr>
              <a:t>Evaluate each record. Select the record when</a:t>
            </a:r>
          </a:p>
          <a:p>
            <a:pPr marL="457200" lvl="1" indent="0">
              <a:buNone/>
            </a:pPr>
            <a:r>
              <a:rPr lang="en-AU" sz="2400" dirty="0">
                <a:solidFill>
                  <a:schemeClr val="tx2"/>
                </a:solidFill>
              </a:rPr>
              <a:t>the </a:t>
            </a:r>
            <a:r>
              <a:rPr lang="en-AU" sz="2400" dirty="0" err="1">
                <a:solidFill>
                  <a:schemeClr val="tx2"/>
                </a:solidFill>
              </a:rPr>
              <a:t>relyear</a:t>
            </a:r>
            <a:r>
              <a:rPr lang="en-AU" sz="2400" dirty="0">
                <a:solidFill>
                  <a:schemeClr val="tx2"/>
                </a:solidFill>
              </a:rPr>
              <a:t> is equal to 2013 </a:t>
            </a:r>
          </a:p>
          <a:p>
            <a:pPr marL="457200" lvl="1" indent="0">
              <a:buNone/>
            </a:pPr>
            <a:r>
              <a:rPr lang="en-AU" sz="2400" b="1" dirty="0">
                <a:solidFill>
                  <a:schemeClr val="tx2"/>
                </a:solidFill>
              </a:rPr>
              <a:t>OR</a:t>
            </a:r>
          </a:p>
          <a:p>
            <a:pPr marL="457200" lvl="1" indent="0">
              <a:buNone/>
            </a:pPr>
            <a:r>
              <a:rPr lang="en-AU" sz="2400" dirty="0">
                <a:solidFill>
                  <a:schemeClr val="tx2"/>
                </a:solidFill>
              </a:rPr>
              <a:t>the </a:t>
            </a:r>
            <a:r>
              <a:rPr lang="en-AU" sz="2400" dirty="0" err="1">
                <a:solidFill>
                  <a:schemeClr val="tx2"/>
                </a:solidFill>
              </a:rPr>
              <a:t>relyear</a:t>
            </a:r>
            <a:r>
              <a:rPr lang="en-AU" sz="2400" dirty="0">
                <a:solidFill>
                  <a:schemeClr val="tx2"/>
                </a:solidFill>
              </a:rPr>
              <a:t> is equal to 2016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AU" sz="2400" i="1" dirty="0">
              <a:solidFill>
                <a:schemeClr val="tx2"/>
              </a:solidFill>
            </a:endParaRPr>
          </a:p>
          <a:p>
            <a:r>
              <a:rPr lang="en-AU" sz="2400" i="1" dirty="0">
                <a:solidFill>
                  <a:schemeClr val="tx2"/>
                </a:solidFill>
              </a:rPr>
              <a:t>Either criteria must be met by a record.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tx2"/>
              </a:solidFill>
            </a:endParaRPr>
          </a:p>
          <a:p>
            <a:endParaRPr lang="en-AU" sz="2400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443" y="3862111"/>
            <a:ext cx="3695700" cy="259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737" y="1974191"/>
            <a:ext cx="5671070" cy="156443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34B69-A7EE-4CB8-A39E-B4A32F8B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50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24087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Multiple criteria in </a:t>
            </a:r>
            <a:r>
              <a:rPr lang="en-AU" b="1" dirty="0"/>
              <a:t>multiple fields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4212" y="1509387"/>
            <a:ext cx="6879548" cy="4536689"/>
          </a:xfrm>
        </p:spPr>
        <p:txBody>
          <a:bodyPr>
            <a:normAutofit fontScale="70000" lnSpcReduction="20000"/>
          </a:bodyPr>
          <a:lstStyle/>
          <a:p>
            <a:r>
              <a:rPr lang="en-AU" dirty="0"/>
              <a:t>When multiple fields have values the </a:t>
            </a:r>
            <a:br>
              <a:rPr lang="en-AU" dirty="0"/>
            </a:br>
            <a:r>
              <a:rPr lang="en-AU" dirty="0"/>
              <a:t>Criteria section, it means that a movie record must satisfy</a:t>
            </a:r>
            <a:r>
              <a:rPr lang="en-AU" b="1" dirty="0"/>
              <a:t> ALL </a:t>
            </a:r>
            <a:r>
              <a:rPr lang="en-AU" dirty="0"/>
              <a:t>of the criteria</a:t>
            </a:r>
          </a:p>
          <a:p>
            <a:endParaRPr lang="en-AU" dirty="0"/>
          </a:p>
          <a:p>
            <a:r>
              <a:rPr lang="en-AU" b="1" dirty="0"/>
              <a:t>Meaning: </a:t>
            </a:r>
            <a:r>
              <a:rPr lang="en-AU" dirty="0"/>
              <a:t>Evaluate each record. Select the record when</a:t>
            </a:r>
          </a:p>
          <a:p>
            <a:pPr marL="457200" lvl="1" indent="0">
              <a:buNone/>
            </a:pPr>
            <a:r>
              <a:rPr lang="en-AU" dirty="0"/>
              <a:t>the </a:t>
            </a:r>
            <a:r>
              <a:rPr lang="en-AU" dirty="0" err="1"/>
              <a:t>relyear</a:t>
            </a:r>
            <a:r>
              <a:rPr lang="en-AU" dirty="0"/>
              <a:t> is equal to 2013 </a:t>
            </a:r>
          </a:p>
          <a:p>
            <a:pPr marL="914400" lvl="2" indent="0">
              <a:buNone/>
            </a:pPr>
            <a:r>
              <a:rPr lang="en-AU" b="1" dirty="0"/>
              <a:t>AND</a:t>
            </a:r>
          </a:p>
          <a:p>
            <a:pPr marL="457200" lvl="1" indent="0">
              <a:buNone/>
            </a:pPr>
            <a:r>
              <a:rPr lang="en-AU" dirty="0"/>
              <a:t>the </a:t>
            </a:r>
            <a:r>
              <a:rPr lang="en-AU" dirty="0" err="1"/>
              <a:t>ratingcode</a:t>
            </a:r>
            <a:r>
              <a:rPr lang="en-AU" dirty="0"/>
              <a:t> is equal to "M"</a:t>
            </a:r>
          </a:p>
          <a:p>
            <a:endParaRPr lang="en-AU" dirty="0"/>
          </a:p>
          <a:p>
            <a:r>
              <a:rPr lang="en-AU" i="1" dirty="0"/>
              <a:t>Both criteria must be met by a record.</a:t>
            </a:r>
          </a:p>
          <a:p>
            <a:r>
              <a:rPr lang="en-AU" i="1" dirty="0"/>
              <a:t>When reading  the Criteria across the query it means AND</a:t>
            </a:r>
          </a:p>
          <a:p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228" y="1698999"/>
            <a:ext cx="5143772" cy="13858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760" y="3472791"/>
            <a:ext cx="4490972" cy="20665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C918DE-3E4A-4B1E-9535-3DF95B8B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71449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Multiple criteria in </a:t>
            </a:r>
            <a:r>
              <a:rPr lang="en-AU" b="1" dirty="0"/>
              <a:t>multiple fields </a:t>
            </a:r>
            <a:r>
              <a:rPr lang="en-AU" dirty="0"/>
              <a:t>(cont.)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44212" y="1509387"/>
            <a:ext cx="6192927" cy="5090918"/>
          </a:xfrm>
        </p:spPr>
        <p:txBody>
          <a:bodyPr>
            <a:normAutofit fontScale="77500" lnSpcReduction="20000"/>
          </a:bodyPr>
          <a:lstStyle/>
          <a:p>
            <a:r>
              <a:rPr lang="en-AU" sz="2400" dirty="0">
                <a:solidFill>
                  <a:schemeClr val="tx2"/>
                </a:solidFill>
              </a:rPr>
              <a:t>When </a:t>
            </a:r>
            <a:r>
              <a:rPr lang="en-AU" sz="2400" b="1" dirty="0">
                <a:solidFill>
                  <a:schemeClr val="tx2"/>
                </a:solidFill>
              </a:rPr>
              <a:t>multiple criteria rows</a:t>
            </a:r>
            <a:r>
              <a:rPr lang="en-AU" sz="2400" dirty="0">
                <a:solidFill>
                  <a:schemeClr val="tx2"/>
                </a:solidFill>
              </a:rPr>
              <a:t> have multiple</a:t>
            </a:r>
            <a:br>
              <a:rPr lang="en-AU" sz="2400" dirty="0">
                <a:solidFill>
                  <a:schemeClr val="tx2"/>
                </a:solidFill>
              </a:rPr>
            </a:br>
            <a:r>
              <a:rPr lang="en-AU" sz="2400" b="1" dirty="0">
                <a:solidFill>
                  <a:schemeClr val="tx2"/>
                </a:solidFill>
              </a:rPr>
              <a:t>values</a:t>
            </a:r>
            <a:r>
              <a:rPr lang="en-AU" sz="2400" dirty="0">
                <a:solidFill>
                  <a:schemeClr val="tx2"/>
                </a:solidFill>
              </a:rPr>
              <a:t> in the Criteria section, it is tricky.</a:t>
            </a:r>
          </a:p>
          <a:p>
            <a:endParaRPr lang="en-AU" sz="2400" dirty="0">
              <a:solidFill>
                <a:schemeClr val="tx2"/>
              </a:solidFill>
            </a:endParaRPr>
          </a:p>
          <a:p>
            <a:r>
              <a:rPr lang="en-AU" sz="2400" dirty="0">
                <a:solidFill>
                  <a:schemeClr val="tx2"/>
                </a:solidFill>
              </a:rPr>
              <a:t>Evaluate each record against each </a:t>
            </a:r>
            <a:br>
              <a:rPr lang="en-AU" sz="2400" dirty="0">
                <a:solidFill>
                  <a:schemeClr val="tx2"/>
                </a:solidFill>
              </a:rPr>
            </a:br>
            <a:r>
              <a:rPr lang="en-AU" sz="2400" dirty="0">
                <a:solidFill>
                  <a:schemeClr val="tx2"/>
                </a:solidFill>
              </a:rPr>
              <a:t>Criteria row separately.</a:t>
            </a:r>
          </a:p>
          <a:p>
            <a:endParaRPr lang="en-AU" sz="2400" dirty="0">
              <a:solidFill>
                <a:schemeClr val="tx2"/>
              </a:solidFill>
            </a:endParaRPr>
          </a:p>
          <a:p>
            <a:r>
              <a:rPr lang="en-AU" sz="2400" dirty="0">
                <a:solidFill>
                  <a:schemeClr val="tx2"/>
                </a:solidFill>
              </a:rPr>
              <a:t>If a record meets all the Criteria of a </a:t>
            </a:r>
            <a:br>
              <a:rPr lang="en-AU" sz="2400" dirty="0">
                <a:solidFill>
                  <a:schemeClr val="tx2"/>
                </a:solidFill>
              </a:rPr>
            </a:br>
            <a:r>
              <a:rPr lang="en-AU" sz="2400" dirty="0">
                <a:solidFill>
                  <a:schemeClr val="tx2"/>
                </a:solidFill>
              </a:rPr>
              <a:t>Criteria Row, then that record is selected.</a:t>
            </a:r>
          </a:p>
          <a:p>
            <a:endParaRPr lang="en-AU" sz="2400" b="1" dirty="0">
              <a:solidFill>
                <a:schemeClr val="tx2"/>
              </a:solidFill>
            </a:endParaRPr>
          </a:p>
          <a:p>
            <a:r>
              <a:rPr lang="en-AU" sz="2400" b="1" dirty="0">
                <a:solidFill>
                  <a:schemeClr val="tx2"/>
                </a:solidFill>
              </a:rPr>
              <a:t>Meaning</a:t>
            </a:r>
            <a:r>
              <a:rPr lang="en-AU" sz="2400" dirty="0">
                <a:solidFill>
                  <a:schemeClr val="tx2"/>
                </a:solidFill>
              </a:rPr>
              <a:t> Evaluate each record. Select the record when</a:t>
            </a:r>
          </a:p>
          <a:p>
            <a:pPr marL="457200" lvl="1" indent="0">
              <a:buNone/>
            </a:pPr>
            <a:r>
              <a:rPr lang="en-AU" sz="2400" dirty="0">
                <a:solidFill>
                  <a:schemeClr val="tx2"/>
                </a:solidFill>
              </a:rPr>
              <a:t>All of Criteria A is satisfied </a:t>
            </a:r>
          </a:p>
          <a:p>
            <a:pPr marL="457200" lvl="1" indent="0">
              <a:buNone/>
            </a:pPr>
            <a:r>
              <a:rPr lang="en-AU" sz="2400" b="1" dirty="0">
                <a:solidFill>
                  <a:schemeClr val="tx2"/>
                </a:solidFill>
              </a:rPr>
              <a:t>OR</a:t>
            </a:r>
          </a:p>
          <a:p>
            <a:pPr marL="457200" lvl="1" indent="0">
              <a:buNone/>
            </a:pPr>
            <a:r>
              <a:rPr lang="en-AU" sz="2400" dirty="0">
                <a:solidFill>
                  <a:schemeClr val="tx2"/>
                </a:solidFill>
              </a:rPr>
              <a:t>All of Criteria B is satisfied</a:t>
            </a:r>
          </a:p>
          <a:p>
            <a:endParaRPr lang="en-AU" sz="2400" i="1" dirty="0">
              <a:solidFill>
                <a:schemeClr val="tx2"/>
              </a:solidFill>
            </a:endParaRPr>
          </a:p>
          <a:p>
            <a:r>
              <a:rPr lang="en-AU" sz="2400" i="1" dirty="0">
                <a:solidFill>
                  <a:schemeClr val="tx2"/>
                </a:solidFill>
              </a:rPr>
              <a:t>Either criteria A or criteria B must be met by a record.</a:t>
            </a:r>
            <a:endParaRPr lang="en-AU" sz="2400" dirty="0"/>
          </a:p>
          <a:p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982" y="3375027"/>
            <a:ext cx="5195806" cy="22926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406" y="1343198"/>
            <a:ext cx="5762603" cy="166475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018468" y="2308504"/>
            <a:ext cx="6102219" cy="267407"/>
          </a:xfrm>
          <a:prstGeom prst="rect">
            <a:avLst/>
          </a:prstGeom>
          <a:solidFill>
            <a:srgbClr val="DAF8C0">
              <a:alpha val="20000"/>
            </a:srgbClr>
          </a:solidFill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6093116" y="2575911"/>
            <a:ext cx="6102219" cy="267407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5627034" y="225754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02612" y="25249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9900"/>
                </a:solidFill>
              </a:rPr>
              <a:t>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886F6-A89B-4DCE-ABF5-FE09742D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75074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 alternative way to perform </a:t>
            </a:r>
            <a:r>
              <a:rPr lang="en-AU" b="1" dirty="0"/>
              <a:t>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12" y="1509387"/>
            <a:ext cx="5316755" cy="4536689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chemeClr val="tx2"/>
                </a:solidFill>
              </a:rPr>
              <a:t>You can use the </a:t>
            </a:r>
            <a:r>
              <a:rPr lang="en-AU" sz="2400" b="1" dirty="0">
                <a:solidFill>
                  <a:schemeClr val="tx2"/>
                </a:solidFill>
              </a:rPr>
              <a:t>OR keyword </a:t>
            </a:r>
            <a:r>
              <a:rPr lang="en-AU" sz="2400" dirty="0">
                <a:solidFill>
                  <a:schemeClr val="tx2"/>
                </a:solidFill>
              </a:rPr>
              <a:t>instead of using multiple rows in the Criteria area</a:t>
            </a:r>
          </a:p>
          <a:p>
            <a:endParaRPr lang="en-AU" sz="2400" dirty="0">
              <a:solidFill>
                <a:schemeClr val="tx2"/>
              </a:solidFill>
            </a:endParaRPr>
          </a:p>
          <a:p>
            <a:r>
              <a:rPr lang="en-AU" sz="2400" dirty="0">
                <a:solidFill>
                  <a:schemeClr val="tx2"/>
                </a:solidFill>
              </a:rPr>
              <a:t>Meaning Evaluate each record. Select the record when</a:t>
            </a:r>
          </a:p>
          <a:p>
            <a:pPr marL="457200" lvl="1" indent="0">
              <a:buNone/>
            </a:pPr>
            <a:r>
              <a:rPr lang="en-AU" sz="2400" dirty="0">
                <a:solidFill>
                  <a:schemeClr val="tx2"/>
                </a:solidFill>
              </a:rPr>
              <a:t>the </a:t>
            </a:r>
            <a:r>
              <a:rPr lang="en-AU" sz="2400" dirty="0" err="1">
                <a:solidFill>
                  <a:schemeClr val="tx2"/>
                </a:solidFill>
              </a:rPr>
              <a:t>relyear</a:t>
            </a:r>
            <a:r>
              <a:rPr lang="en-AU" sz="2400" dirty="0">
                <a:solidFill>
                  <a:schemeClr val="tx2"/>
                </a:solidFill>
              </a:rPr>
              <a:t> is equal to 2013 </a:t>
            </a:r>
          </a:p>
          <a:p>
            <a:pPr marL="457200" lvl="1" indent="0">
              <a:buNone/>
            </a:pPr>
            <a:r>
              <a:rPr lang="en-AU" sz="2400" b="1" dirty="0">
                <a:solidFill>
                  <a:schemeClr val="tx2"/>
                </a:solidFill>
              </a:rPr>
              <a:t>OR</a:t>
            </a:r>
          </a:p>
          <a:p>
            <a:pPr marL="457200" lvl="1" indent="0">
              <a:buNone/>
            </a:pPr>
            <a:r>
              <a:rPr lang="en-AU" sz="2400" dirty="0">
                <a:solidFill>
                  <a:schemeClr val="tx2"/>
                </a:solidFill>
              </a:rPr>
              <a:t>the </a:t>
            </a:r>
            <a:r>
              <a:rPr lang="en-AU" sz="2400" dirty="0" err="1">
                <a:solidFill>
                  <a:schemeClr val="tx2"/>
                </a:solidFill>
              </a:rPr>
              <a:t>relyear</a:t>
            </a:r>
            <a:r>
              <a:rPr lang="en-AU" sz="2400" dirty="0">
                <a:solidFill>
                  <a:schemeClr val="tx2"/>
                </a:solidFill>
              </a:rPr>
              <a:t> is equal to 2016</a:t>
            </a:r>
            <a:endParaRPr lang="en-AU" sz="2400" dirty="0"/>
          </a:p>
          <a:p>
            <a:endParaRPr lang="en-AU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708" y="1509387"/>
            <a:ext cx="6006080" cy="16044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708" y="3280219"/>
            <a:ext cx="4452142" cy="312108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ECA92-C2B0-4C5F-9B27-3999E856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53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987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 alternative way to perform </a:t>
            </a:r>
            <a:r>
              <a:rPr lang="en-AU" b="1" dirty="0"/>
              <a:t>OR </a:t>
            </a:r>
            <a:r>
              <a:rPr lang="en-AU" dirty="0"/>
              <a:t>(cont.)</a:t>
            </a:r>
            <a:endParaRPr lang="en-AU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4212" y="1509387"/>
            <a:ext cx="5687689" cy="4536689"/>
          </a:xfrm>
        </p:spPr>
        <p:txBody>
          <a:bodyPr>
            <a:normAutofit fontScale="62500" lnSpcReduction="20000"/>
          </a:bodyPr>
          <a:lstStyle/>
          <a:p>
            <a:r>
              <a:rPr lang="en-AU" dirty="0"/>
              <a:t>You can use the </a:t>
            </a:r>
            <a:r>
              <a:rPr lang="en-AU" b="1" dirty="0"/>
              <a:t>OR keyword </a:t>
            </a:r>
            <a:r>
              <a:rPr lang="en-AU" dirty="0"/>
              <a:t>instead of using multiple rows in the Criteria area</a:t>
            </a:r>
          </a:p>
          <a:p>
            <a:endParaRPr lang="en-AU" dirty="0"/>
          </a:p>
          <a:p>
            <a:r>
              <a:rPr lang="en-AU" dirty="0"/>
              <a:t>Meaning. Evaluate each record. Select the record when</a:t>
            </a:r>
          </a:p>
          <a:p>
            <a:pPr marL="457200" lvl="1" indent="0">
              <a:buNone/>
            </a:pPr>
            <a:r>
              <a:rPr lang="en-AU" dirty="0"/>
              <a:t>(the </a:t>
            </a:r>
            <a:r>
              <a:rPr lang="en-AU" dirty="0" err="1"/>
              <a:t>relyear</a:t>
            </a:r>
            <a:r>
              <a:rPr lang="en-AU" dirty="0"/>
              <a:t> is equal to 2013 </a:t>
            </a:r>
            <a:br>
              <a:rPr lang="en-AU" dirty="0"/>
            </a:br>
            <a:r>
              <a:rPr lang="en-AU" dirty="0"/>
              <a:t>  OR the </a:t>
            </a:r>
            <a:r>
              <a:rPr lang="en-AU" dirty="0" err="1"/>
              <a:t>relyear</a:t>
            </a:r>
            <a:r>
              <a:rPr lang="en-AU" dirty="0"/>
              <a:t> is equal to 2016)</a:t>
            </a:r>
          </a:p>
          <a:p>
            <a:pPr marL="914400" lvl="2" indent="0">
              <a:buNone/>
            </a:pPr>
            <a:r>
              <a:rPr lang="en-AU" b="1" dirty="0"/>
              <a:t>AND</a:t>
            </a:r>
          </a:p>
          <a:p>
            <a:pPr marL="457200" lvl="1" indent="0">
              <a:buNone/>
            </a:pPr>
            <a:r>
              <a:rPr lang="en-AU" dirty="0"/>
              <a:t>(the </a:t>
            </a:r>
            <a:r>
              <a:rPr lang="en-AU" dirty="0" err="1"/>
              <a:t>ratingcode</a:t>
            </a:r>
            <a:r>
              <a:rPr lang="en-AU" dirty="0"/>
              <a:t> is equal to "PG“ OR the </a:t>
            </a:r>
            <a:r>
              <a:rPr lang="en-AU" dirty="0" err="1"/>
              <a:t>ratingcode</a:t>
            </a:r>
            <a:r>
              <a:rPr lang="en-AU" dirty="0"/>
              <a:t> is equal to "M")</a:t>
            </a:r>
          </a:p>
          <a:p>
            <a:r>
              <a:rPr lang="en-AU" dirty="0"/>
              <a:t>This means you can have </a:t>
            </a:r>
          </a:p>
          <a:p>
            <a:r>
              <a:rPr lang="en-AU" dirty="0"/>
              <a:t>2013 And PG , 2013 And M</a:t>
            </a:r>
          </a:p>
          <a:p>
            <a:r>
              <a:rPr lang="en-AU" dirty="0"/>
              <a:t>Or 2016 And PG, 2016 and 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44" y="1509386"/>
            <a:ext cx="5815887" cy="16889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544" y="3378680"/>
            <a:ext cx="4805547" cy="266739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ECB1C1-9952-4469-8947-BA9F6F50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54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66653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 alternative way to perform </a:t>
            </a:r>
            <a:r>
              <a:rPr lang="en-AU" b="1" dirty="0"/>
              <a:t>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12" y="1509387"/>
            <a:ext cx="6314283" cy="4536689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You can use the AND keyword in the Criteria area.</a:t>
            </a:r>
          </a:p>
          <a:p>
            <a:endParaRPr lang="en-AU" dirty="0"/>
          </a:p>
          <a:p>
            <a:r>
              <a:rPr lang="en-AU" dirty="0"/>
              <a:t>It is most useful when defining a numeric range.</a:t>
            </a:r>
          </a:p>
          <a:p>
            <a:endParaRPr lang="en-AU" b="1" dirty="0"/>
          </a:p>
          <a:p>
            <a:r>
              <a:rPr lang="en-AU" b="1" dirty="0"/>
              <a:t>Meaning </a:t>
            </a:r>
            <a:r>
              <a:rPr lang="en-AU" dirty="0"/>
              <a:t>Evaluate each record. Select the record when the </a:t>
            </a:r>
            <a:r>
              <a:rPr lang="en-AU" dirty="0" err="1"/>
              <a:t>relyear</a:t>
            </a:r>
            <a:r>
              <a:rPr lang="en-AU" dirty="0"/>
              <a:t> is between 2011 and 2015</a:t>
            </a:r>
          </a:p>
          <a:p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299827" y="990464"/>
            <a:ext cx="1132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764" y="2071322"/>
            <a:ext cx="5113237" cy="12509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665" y="3884238"/>
            <a:ext cx="4857436" cy="157416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434AB-EF56-46C8-A4EA-270CA64E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55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33821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Be carful </a:t>
            </a:r>
            <a:r>
              <a:rPr lang="en-AU" dirty="0"/>
              <a:t>with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12" y="1509387"/>
            <a:ext cx="6331085" cy="4536689"/>
          </a:xfrm>
        </p:spPr>
        <p:txBody>
          <a:bodyPr>
            <a:normAutofit lnSpcReduction="10000"/>
          </a:bodyPr>
          <a:lstStyle/>
          <a:p>
            <a:r>
              <a:rPr lang="en-AU" sz="2400" dirty="0">
                <a:solidFill>
                  <a:schemeClr val="tx2"/>
                </a:solidFill>
              </a:rPr>
              <a:t>Be careful when using AND</a:t>
            </a:r>
          </a:p>
          <a:p>
            <a:endParaRPr lang="en-AU" sz="2400" dirty="0">
              <a:solidFill>
                <a:schemeClr val="tx2"/>
              </a:solidFill>
            </a:endParaRPr>
          </a:p>
          <a:p>
            <a:r>
              <a:rPr lang="en-AU" sz="2400" dirty="0">
                <a:solidFill>
                  <a:schemeClr val="tx2"/>
                </a:solidFill>
              </a:rPr>
              <a:t>Try to understand what you are searching for.</a:t>
            </a:r>
          </a:p>
          <a:p>
            <a:endParaRPr lang="en-AU" sz="2400" dirty="0">
              <a:solidFill>
                <a:schemeClr val="tx2"/>
              </a:solidFill>
            </a:endParaRPr>
          </a:p>
          <a:p>
            <a:r>
              <a:rPr lang="en-AU" sz="2400" dirty="0">
                <a:solidFill>
                  <a:schemeClr val="tx2"/>
                </a:solidFill>
              </a:rPr>
              <a:t>Meaning: </a:t>
            </a:r>
            <a:br>
              <a:rPr lang="en-AU" sz="2400" dirty="0">
                <a:solidFill>
                  <a:schemeClr val="tx2"/>
                </a:solidFill>
              </a:rPr>
            </a:br>
            <a:r>
              <a:rPr lang="en-AU" sz="2400" dirty="0">
                <a:solidFill>
                  <a:schemeClr val="tx2"/>
                </a:solidFill>
              </a:rPr>
              <a:t>Evaluate </a:t>
            </a:r>
            <a:r>
              <a:rPr lang="en-AU" sz="2400" u="sng" dirty="0">
                <a:solidFill>
                  <a:srgbClr val="FF0000"/>
                </a:solidFill>
              </a:rPr>
              <a:t>each</a:t>
            </a:r>
            <a:r>
              <a:rPr lang="en-AU" sz="2400" dirty="0">
                <a:solidFill>
                  <a:schemeClr val="tx2"/>
                </a:solidFill>
              </a:rPr>
              <a:t> record. Select the record when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tx2"/>
                </a:solidFill>
              </a:rPr>
              <a:t>the </a:t>
            </a:r>
            <a:r>
              <a:rPr lang="en-AU" sz="2400" dirty="0" err="1">
                <a:solidFill>
                  <a:schemeClr val="tx2"/>
                </a:solidFill>
              </a:rPr>
              <a:t>relyear</a:t>
            </a:r>
            <a:r>
              <a:rPr lang="en-AU" sz="2400" dirty="0">
                <a:solidFill>
                  <a:schemeClr val="tx2"/>
                </a:solidFill>
              </a:rPr>
              <a:t> is equal to 2013 </a:t>
            </a:r>
            <a:br>
              <a:rPr lang="en-AU" sz="2400" dirty="0">
                <a:solidFill>
                  <a:schemeClr val="tx2"/>
                </a:solidFill>
              </a:rPr>
            </a:br>
            <a:r>
              <a:rPr lang="en-AU" sz="2400" dirty="0">
                <a:solidFill>
                  <a:schemeClr val="tx2"/>
                </a:solidFill>
              </a:rPr>
              <a:t>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tx2"/>
                </a:solidFill>
              </a:rPr>
              <a:t>the </a:t>
            </a:r>
            <a:r>
              <a:rPr lang="en-AU" sz="2400" dirty="0" err="1">
                <a:solidFill>
                  <a:schemeClr val="tx2"/>
                </a:solidFill>
              </a:rPr>
              <a:t>relyear</a:t>
            </a:r>
            <a:r>
              <a:rPr lang="en-AU" sz="2400" dirty="0">
                <a:solidFill>
                  <a:schemeClr val="tx2"/>
                </a:solidFill>
              </a:rPr>
              <a:t> is equal to 2016</a:t>
            </a:r>
          </a:p>
          <a:p>
            <a:pPr marL="0" indent="0">
              <a:buNone/>
            </a:pPr>
            <a:endParaRPr lang="en-AU" sz="2400" dirty="0"/>
          </a:p>
          <a:p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904" y="2031491"/>
            <a:ext cx="5328096" cy="15261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534" y="4360058"/>
            <a:ext cx="4324350" cy="485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30242" y="4937880"/>
            <a:ext cx="1680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This is impossible!!!!!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5221581" y="4845833"/>
            <a:ext cx="382555" cy="830424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9135687" y="4937880"/>
            <a:ext cx="2568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Empty.</a:t>
            </a:r>
          </a:p>
          <a:p>
            <a:r>
              <a:rPr lang="en-AU" dirty="0"/>
              <a:t>No rows match this criteria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35AF7-736D-48E5-84FE-0A1FE5FD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56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54110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Text </a:t>
            </a:r>
            <a:r>
              <a:rPr lang="en-AU" dirty="0"/>
              <a:t>criteria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When specifying text values in the Criteria section, the text must be </a:t>
            </a:r>
            <a:r>
              <a:rPr lang="en-AU" sz="2400" b="1" dirty="0"/>
              <a:t>surrounded by double quotes</a:t>
            </a:r>
          </a:p>
          <a:p>
            <a:endParaRPr lang="en-AU" sz="2400" dirty="0"/>
          </a:p>
          <a:p>
            <a:r>
              <a:rPr lang="en-AU" sz="2400" dirty="0"/>
              <a:t>Access is not case sensitive:</a:t>
            </a:r>
            <a:r>
              <a:rPr lang="en-AU" sz="2400" b="1" dirty="0"/>
              <a:t> ”The” is the same as "THE" and "the"</a:t>
            </a:r>
          </a:p>
          <a:p>
            <a:endParaRPr lang="en-AU" sz="2400" dirty="0"/>
          </a:p>
          <a:p>
            <a:r>
              <a:rPr lang="en-AU" sz="2400" dirty="0"/>
              <a:t>The opposite is true in other databases</a:t>
            </a:r>
          </a:p>
          <a:p>
            <a:endParaRPr lang="en-AU" sz="2400" dirty="0"/>
          </a:p>
          <a:p>
            <a:r>
              <a:rPr lang="en-AU" sz="2400" dirty="0"/>
              <a:t>In Oracle, </a:t>
            </a:r>
            <a:r>
              <a:rPr lang="en-AU" sz="2400" b="1" dirty="0"/>
              <a:t>"THE" is different to "The" and "the"</a:t>
            </a:r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4FE4BD-BAC1-4921-88D0-C9E49F771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57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0766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Text </a:t>
            </a:r>
            <a:r>
              <a:rPr lang="en-AU" b="1" dirty="0"/>
              <a:t>Wildcards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4212" y="1509387"/>
            <a:ext cx="4593548" cy="4754880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dirty="0"/>
              <a:t>You </a:t>
            </a:r>
            <a:r>
              <a:rPr lang="en-US" b="1" dirty="0"/>
              <a:t>can </a:t>
            </a:r>
            <a:r>
              <a:rPr lang="en-US" dirty="0"/>
              <a:t>use Wildcards in access</a:t>
            </a:r>
          </a:p>
          <a:p>
            <a:pPr lvl="0"/>
            <a:r>
              <a:rPr lang="en-US" dirty="0"/>
              <a:t>Notice the space after </a:t>
            </a:r>
            <a:r>
              <a:rPr lang="en-US" b="1" dirty="0"/>
              <a:t>the </a:t>
            </a:r>
          </a:p>
          <a:p>
            <a:pPr lvl="0"/>
            <a:r>
              <a:rPr lang="en-US" dirty="0"/>
              <a:t>If </a:t>
            </a:r>
            <a:r>
              <a:rPr lang="en-US" b="1" dirty="0"/>
              <a:t>no space </a:t>
            </a:r>
            <a:r>
              <a:rPr lang="en-US" dirty="0"/>
              <a:t>then you will get an outcome like “Thelma and Louise”</a:t>
            </a:r>
          </a:p>
          <a:p>
            <a:pPr lvl="0"/>
            <a:r>
              <a:rPr lang="en-US" dirty="0"/>
              <a:t>when you actually want only Titles that start with THE</a:t>
            </a:r>
          </a:p>
          <a:p>
            <a:pPr lvl="0"/>
            <a:r>
              <a:rPr lang="en-US" dirty="0"/>
              <a:t>These must be used with the </a:t>
            </a:r>
            <a:r>
              <a:rPr lang="en-US" b="1" dirty="0"/>
              <a:t>‘Like’ keyword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Like condition allows you to use </a:t>
            </a:r>
            <a:r>
              <a:rPr lang="en-US" b="1" dirty="0"/>
              <a:t>wildcards to perform pattern matching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patterns that you can use </a:t>
            </a:r>
            <a:r>
              <a:rPr lang="en-US" b="1" dirty="0"/>
              <a:t>are</a:t>
            </a:r>
            <a:r>
              <a:rPr lang="en-US" dirty="0"/>
              <a:t>:</a:t>
            </a:r>
          </a:p>
          <a:p>
            <a:pPr marL="0" lvl="0" indent="0">
              <a:buNone/>
            </a:pPr>
            <a:r>
              <a:rPr lang="en-US" dirty="0"/>
              <a:t>				</a:t>
            </a:r>
            <a:br>
              <a:rPr lang="en-US" dirty="0"/>
            </a:br>
            <a:r>
              <a:rPr lang="en-US" dirty="0"/>
              <a:t>                                                                                                     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369787"/>
              </p:ext>
            </p:extLst>
          </p:nvPr>
        </p:nvGraphicFramePr>
        <p:xfrm>
          <a:off x="5037512" y="1509387"/>
          <a:ext cx="693281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203">
                  <a:extLst>
                    <a:ext uri="{9D8B030D-6E8A-4147-A177-3AD203B41FA5}">
                      <a16:colId xmlns:a16="http://schemas.microsoft.com/office/drawing/2014/main" val="2787599375"/>
                    </a:ext>
                  </a:extLst>
                </a:gridCol>
                <a:gridCol w="1733203">
                  <a:extLst>
                    <a:ext uri="{9D8B030D-6E8A-4147-A177-3AD203B41FA5}">
                      <a16:colId xmlns:a16="http://schemas.microsoft.com/office/drawing/2014/main" val="3304011243"/>
                    </a:ext>
                  </a:extLst>
                </a:gridCol>
                <a:gridCol w="1733203">
                  <a:extLst>
                    <a:ext uri="{9D8B030D-6E8A-4147-A177-3AD203B41FA5}">
                      <a16:colId xmlns:a16="http://schemas.microsoft.com/office/drawing/2014/main" val="3318884459"/>
                    </a:ext>
                  </a:extLst>
                </a:gridCol>
                <a:gridCol w="1733203">
                  <a:extLst>
                    <a:ext uri="{9D8B030D-6E8A-4147-A177-3AD203B41FA5}">
                      <a16:colId xmlns:a16="http://schemas.microsoft.com/office/drawing/2014/main" val="212147506"/>
                    </a:ext>
                  </a:extLst>
                </a:gridCol>
              </a:tblGrid>
              <a:tr h="319543">
                <a:tc>
                  <a:txBody>
                    <a:bodyPr/>
                    <a:lstStyle/>
                    <a:p>
                      <a:r>
                        <a:rPr lang="en-AU" dirty="0"/>
                        <a:t>Wildcard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Example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92894"/>
                  </a:ext>
                </a:extLst>
              </a:tr>
              <a:tr h="798858">
                <a:tc>
                  <a:txBody>
                    <a:bodyPr/>
                    <a:lstStyle/>
                    <a:p>
                      <a:r>
                        <a:rPr lang="en-AU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Allows a match of any </a:t>
                      </a:r>
                      <a:r>
                        <a:rPr lang="en-AU" b="1" dirty="0"/>
                        <a:t>string </a:t>
                      </a:r>
                      <a:r>
                        <a:rPr lang="en-AU" dirty="0"/>
                        <a:t>of any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Like "the *"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Title must begin with "the"</a:t>
                      </a:r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6482"/>
                  </a:ext>
                </a:extLst>
              </a:tr>
              <a:tr h="103851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212121"/>
                          </a:solidFill>
                        </a:rPr>
                        <a:t>Like "*day*"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Title must contain day 	</a:t>
                      </a:r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349330"/>
                  </a:ext>
                </a:extLst>
              </a:tr>
              <a:tr h="1517830">
                <a:tc>
                  <a:txBody>
                    <a:bodyPr/>
                    <a:lstStyle/>
                    <a:p>
                      <a:r>
                        <a:rPr lang="en-AU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Allows a match on a </a:t>
                      </a:r>
                      <a:r>
                        <a:rPr lang="en-AU" b="1" dirty="0"/>
                        <a:t>single character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212121"/>
                          </a:solidFill>
                        </a:rPr>
                        <a:t>Like "the ????"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Title must begin with "the" and be followed by exactly 4 characters</a:t>
                      </a:r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55577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C4E217-9BD0-415D-BBD2-69367B6F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58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61027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Field </a:t>
            </a:r>
            <a:r>
              <a:rPr lang="en-AU" b="1" dirty="0"/>
              <a:t>Names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When creating field names</a:t>
            </a:r>
          </a:p>
          <a:p>
            <a:pPr lvl="1"/>
            <a:r>
              <a:rPr lang="en-US" b="1" dirty="0"/>
              <a:t>Avoid</a:t>
            </a:r>
            <a:r>
              <a:rPr lang="en-US" dirty="0"/>
              <a:t> using spaces</a:t>
            </a:r>
          </a:p>
          <a:p>
            <a:pPr lvl="1"/>
            <a:r>
              <a:rPr lang="en-US" b="1" dirty="0"/>
              <a:t>Use</a:t>
            </a:r>
            <a:r>
              <a:rPr lang="en-US" dirty="0"/>
              <a:t> letters A-Z, a-z, and numbers 0-9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b="1" dirty="0"/>
              <a:t>queries you will often see examples of field names </a:t>
            </a:r>
            <a:r>
              <a:rPr lang="en-US" dirty="0"/>
              <a:t>surrounded by square brackets</a:t>
            </a:r>
          </a:p>
          <a:p>
            <a:pPr lvl="1"/>
            <a:r>
              <a:rPr lang="en-US" dirty="0"/>
              <a:t>e.g. [</a:t>
            </a:r>
            <a:r>
              <a:rPr lang="en-US" dirty="0" err="1"/>
              <a:t>movieno</a:t>
            </a:r>
            <a:r>
              <a:rPr lang="en-US" dirty="0"/>
              <a:t>]  [title]  [</a:t>
            </a:r>
            <a:r>
              <a:rPr lang="en-US" dirty="0" err="1"/>
              <a:t>relyear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This was introduced because Access allows you create field names that contain spaces! (Please avoid doing this! Leads to headaches). </a:t>
            </a:r>
          </a:p>
          <a:p>
            <a:endParaRPr lang="en-US" dirty="0"/>
          </a:p>
          <a:p>
            <a:r>
              <a:rPr lang="en-US" dirty="0"/>
              <a:t>Using [ ] is the only way to tell Access the start and end charters of a field name</a:t>
            </a:r>
          </a:p>
          <a:p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-908957" y="846606"/>
            <a:ext cx="10092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tx2"/>
              </a:solidFill>
            </a:endParaRPr>
          </a:p>
          <a:p>
            <a:endParaRPr lang="en-AU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C464C4-03CA-415A-B8FA-63931FEA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59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731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Communications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AU" dirty="0"/>
              <a:t>Large student body.</a:t>
            </a:r>
          </a:p>
          <a:p>
            <a:pPr>
              <a:lnSpc>
                <a:spcPct val="150000"/>
              </a:lnSpc>
            </a:pPr>
            <a:r>
              <a:rPr lang="en-AU" dirty="0"/>
              <a:t>Canvas announcements.</a:t>
            </a:r>
          </a:p>
          <a:p>
            <a:pPr>
              <a:lnSpc>
                <a:spcPct val="150000"/>
              </a:lnSpc>
            </a:pPr>
            <a:r>
              <a:rPr lang="en-AU" dirty="0"/>
              <a:t>Questions:</a:t>
            </a:r>
          </a:p>
          <a:p>
            <a:pPr lvl="1">
              <a:lnSpc>
                <a:spcPct val="150000"/>
              </a:lnSpc>
            </a:pPr>
            <a:r>
              <a:rPr lang="en-AU" b="1" dirty="0"/>
              <a:t>Contact your tutor first.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Best method of communication is by email.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Tutor will refer issue to Convenor if required.</a:t>
            </a:r>
          </a:p>
          <a:p>
            <a:pPr lvl="1">
              <a:lnSpc>
                <a:spcPct val="150000"/>
              </a:lnSpc>
            </a:pPr>
            <a:endParaRPr lang="en-AU" dirty="0"/>
          </a:p>
          <a:p>
            <a:pPr>
              <a:lnSpc>
                <a:spcPct val="150000"/>
              </a:lnSpc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279F9-1CD6-4F4F-BE66-E6BC00CCC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5016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Tasks based on Week 1 Lecture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/>
              <a:t>There are tutorial questions and submission tasks associated with this lecture.</a:t>
            </a:r>
          </a:p>
          <a:p>
            <a:endParaRPr lang="en-AU" dirty="0"/>
          </a:p>
          <a:p>
            <a:r>
              <a:rPr lang="en-AU" b="1" dirty="0"/>
              <a:t>The tutorial questions…</a:t>
            </a:r>
          </a:p>
          <a:p>
            <a:pPr lvl="1"/>
            <a:r>
              <a:rPr lang="en-AU" dirty="0"/>
              <a:t>Should be reviewed by students after this lecture</a:t>
            </a:r>
          </a:p>
          <a:p>
            <a:pPr lvl="1"/>
            <a:r>
              <a:rPr lang="en-AU" dirty="0"/>
              <a:t>They will be discussed in the tutorial.</a:t>
            </a:r>
          </a:p>
          <a:p>
            <a:pPr lvl="1"/>
            <a:r>
              <a:rPr lang="en-AU" dirty="0"/>
              <a:t>Tutorial usually discus topics from the previous week's lecture</a:t>
            </a:r>
          </a:p>
          <a:p>
            <a:pPr lvl="1"/>
            <a:r>
              <a:rPr lang="en-AU" dirty="0"/>
              <a:t>Topics discussed in the above sessions may appear in tasks and in tests</a:t>
            </a:r>
          </a:p>
          <a:p>
            <a:endParaRPr lang="en-AU" dirty="0"/>
          </a:p>
          <a:p>
            <a:r>
              <a:rPr lang="en-AU" b="1" dirty="0"/>
              <a:t>The submission tasks…</a:t>
            </a:r>
          </a:p>
          <a:p>
            <a:pPr lvl="1"/>
            <a:r>
              <a:rPr lang="en-AU" dirty="0"/>
              <a:t>Can be completed in your own time( remember to check deadlines)</a:t>
            </a:r>
          </a:p>
          <a:p>
            <a:pPr lvl="1"/>
            <a:r>
              <a:rPr lang="en-AU" dirty="0"/>
              <a:t>You will need MS Access for the first few weeks of the semester</a:t>
            </a:r>
          </a:p>
          <a:p>
            <a:pPr lvl="1"/>
            <a:r>
              <a:rPr lang="en-AU" dirty="0"/>
              <a:t>The completed tasks must be submitted via Canvas</a:t>
            </a:r>
          </a:p>
          <a:p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90A774-8A4B-416F-ADBA-52440C90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60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50716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End.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Thanks for viewing the recording. Good luck this Semester </a:t>
            </a:r>
            <a:r>
              <a:rPr lang="en-AU" dirty="0">
                <a:sym typeface="Wingdings" panose="05000000000000000000" pitchFamily="2" charset="2"/>
              </a:rPr>
              <a:t>.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F7C01-FF29-4661-83AC-2509CE2D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61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3247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Understanding </a:t>
            </a:r>
            <a:r>
              <a:rPr lang="en-AU" b="1" dirty="0"/>
              <a:t>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Challenges | Unstructured | Semi-Structured | Structured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30C55-57E4-4DC8-BCF4-3A3C9523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5449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Modern </a:t>
            </a:r>
            <a:r>
              <a:rPr lang="en-AU" b="1" dirty="0"/>
              <a:t>Data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Organisations need to store and retrieve usually large amounts of data</a:t>
            </a:r>
          </a:p>
          <a:p>
            <a:endParaRPr lang="en-AU" dirty="0"/>
          </a:p>
          <a:p>
            <a:r>
              <a:rPr lang="en-AU" dirty="0"/>
              <a:t>Data can be divided into three major </a:t>
            </a:r>
            <a:r>
              <a:rPr lang="en-AU" b="1" dirty="0"/>
              <a:t>categories</a:t>
            </a:r>
          </a:p>
          <a:p>
            <a:endParaRPr lang="en-AU" dirty="0"/>
          </a:p>
          <a:p>
            <a:pPr lvl="1"/>
            <a:r>
              <a:rPr lang="en-AU" b="1" dirty="0"/>
              <a:t>Structured Data </a:t>
            </a:r>
          </a:p>
          <a:p>
            <a:pPr lvl="1"/>
            <a:r>
              <a:rPr lang="en-AU" b="1" dirty="0"/>
              <a:t>Semi-Structured Data </a:t>
            </a:r>
          </a:p>
          <a:p>
            <a:pPr lvl="1"/>
            <a:r>
              <a:rPr lang="en-AU" b="1" dirty="0"/>
              <a:t>Unstructured Data</a:t>
            </a:r>
          </a:p>
          <a:p>
            <a:endParaRPr lang="en-AU" dirty="0"/>
          </a:p>
          <a:p>
            <a:r>
              <a:rPr lang="en-AU" dirty="0"/>
              <a:t>Structured Data is typically used by Relational Database Management Systems (RDBMSs) such as Access, Oracle, SQL Server, MySQL.</a:t>
            </a:r>
          </a:p>
          <a:p>
            <a:endParaRPr lang="en-AU" dirty="0"/>
          </a:p>
          <a:p>
            <a:endParaRPr lang="en-AU" dirty="0"/>
          </a:p>
          <a:p>
            <a:pPr lvl="1"/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6B75D-987F-424A-B856-131FCCA5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5093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Unstructured </a:t>
            </a:r>
            <a:r>
              <a:rPr lang="en-AU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b="1" dirty="0"/>
              <a:t>Unstructured data</a:t>
            </a:r>
            <a:r>
              <a:rPr lang="en-AU" dirty="0"/>
              <a:t> </a:t>
            </a:r>
            <a:r>
              <a:rPr lang="en-AU" dirty="0" err="1"/>
              <a:t>i</a:t>
            </a:r>
            <a:r>
              <a:rPr lang="en-US" dirty="0"/>
              <a:t>s not organized in a pre-defined manner. </a:t>
            </a:r>
          </a:p>
          <a:p>
            <a:endParaRPr lang="en-US" dirty="0"/>
          </a:p>
          <a:p>
            <a:r>
              <a:rPr lang="en-US" dirty="0"/>
              <a:t>The organization </a:t>
            </a:r>
            <a:r>
              <a:rPr lang="en-US" b="1" dirty="0"/>
              <a:t>does not know the format </a:t>
            </a:r>
            <a:r>
              <a:rPr lang="en-US" dirty="0"/>
              <a:t>nor the content of the data in advance.</a:t>
            </a:r>
          </a:p>
          <a:p>
            <a:endParaRPr lang="en-US" dirty="0"/>
          </a:p>
          <a:p>
            <a:r>
              <a:rPr lang="en-US" dirty="0"/>
              <a:t>Consider data sourced from </a:t>
            </a:r>
            <a:r>
              <a:rPr lang="en-US" b="1" dirty="0"/>
              <a:t>social media &amp; email </a:t>
            </a:r>
            <a:r>
              <a:rPr lang="en-US" dirty="0"/>
              <a:t>etc. The contents are unpredictable. </a:t>
            </a:r>
          </a:p>
          <a:p>
            <a:pPr lvl="1"/>
            <a:r>
              <a:rPr lang="en-US" dirty="0"/>
              <a:t>The data may contain text, audio, video, links, images. One item may include many data about many organizational functions.</a:t>
            </a:r>
          </a:p>
          <a:p>
            <a:endParaRPr lang="en-US" dirty="0"/>
          </a:p>
          <a:p>
            <a:r>
              <a:rPr lang="en-US" b="1" dirty="0"/>
              <a:t>How</a:t>
            </a:r>
            <a:r>
              <a:rPr lang="en-US" dirty="0"/>
              <a:t> do organizations store such data so that it can be retrieved, collated, analyzed?</a:t>
            </a:r>
          </a:p>
          <a:p>
            <a:endParaRPr lang="en-US" dirty="0"/>
          </a:p>
          <a:p>
            <a:r>
              <a:rPr lang="en-US" dirty="0"/>
              <a:t>We will deal with the topic of unstructured data later in </a:t>
            </a:r>
            <a:r>
              <a:rPr lang="en-US" b="1" dirty="0"/>
              <a:t>future weeks</a:t>
            </a:r>
            <a:r>
              <a:rPr lang="en-US" dirty="0"/>
              <a:t>.</a:t>
            </a:r>
            <a:endParaRPr lang="en-AU" dirty="0"/>
          </a:p>
          <a:p>
            <a:pPr lvl="1"/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D005B-94DC-42F1-8698-D5FC6C5B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465A-8857-432B-B8F7-DAABA936F9E1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717954"/>
      </p:ext>
    </p:extLst>
  </p:cSld>
  <p:clrMapOvr>
    <a:masterClrMapping/>
  </p:clrMapOvr>
</p:sld>
</file>

<file path=ppt/theme/theme1.xml><?xml version="1.0" encoding="utf-8"?>
<a:theme xmlns:a="http://schemas.openxmlformats.org/drawingml/2006/main" name="Swinburne - Colourful Titles">
  <a:themeElements>
    <a:clrScheme name="Swinburne">
      <a:dk1>
        <a:srgbClr val="000000"/>
      </a:dk1>
      <a:lt1>
        <a:sysClr val="window" lastClr="FFFFFF"/>
      </a:lt1>
      <a:dk2>
        <a:srgbClr val="212121"/>
      </a:dk2>
      <a:lt2>
        <a:srgbClr val="FFFFFF"/>
      </a:lt2>
      <a:accent1>
        <a:srgbClr val="DC2D27"/>
      </a:accent1>
      <a:accent2>
        <a:srgbClr val="00B3EF"/>
      </a:accent2>
      <a:accent3>
        <a:srgbClr val="85C441"/>
      </a:accent3>
      <a:accent4>
        <a:srgbClr val="FDB945"/>
      </a:accent4>
      <a:accent5>
        <a:srgbClr val="882786"/>
      </a:accent5>
      <a:accent6>
        <a:srgbClr val="00BED8"/>
      </a:accent6>
      <a:hlink>
        <a:srgbClr val="006098"/>
      </a:hlink>
      <a:folHlink>
        <a:srgbClr val="006098"/>
      </a:folHlink>
    </a:clrScheme>
    <a:fontScheme name="Swinburne Font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8F006C9-65F3-430C-8CBE-92C89A6F4650}" vid="{9A779980-5704-4DDC-8C0D-C8F4E5E08805}"/>
    </a:ext>
  </a:extLst>
</a:theme>
</file>

<file path=ppt/theme/theme2.xml><?xml version="1.0" encoding="utf-8"?>
<a:theme xmlns:a="http://schemas.openxmlformats.org/drawingml/2006/main" name="Swinburne - Light">
  <a:themeElements>
    <a:clrScheme name="Swinburne">
      <a:dk1>
        <a:srgbClr val="000000"/>
      </a:dk1>
      <a:lt1>
        <a:sysClr val="window" lastClr="FFFFFF"/>
      </a:lt1>
      <a:dk2>
        <a:srgbClr val="212121"/>
      </a:dk2>
      <a:lt2>
        <a:srgbClr val="FFFFFF"/>
      </a:lt2>
      <a:accent1>
        <a:srgbClr val="DC2D27"/>
      </a:accent1>
      <a:accent2>
        <a:srgbClr val="00B3EF"/>
      </a:accent2>
      <a:accent3>
        <a:srgbClr val="85C441"/>
      </a:accent3>
      <a:accent4>
        <a:srgbClr val="FDB945"/>
      </a:accent4>
      <a:accent5>
        <a:srgbClr val="882786"/>
      </a:accent5>
      <a:accent6>
        <a:srgbClr val="00BED8"/>
      </a:accent6>
      <a:hlink>
        <a:srgbClr val="006098"/>
      </a:hlink>
      <a:folHlink>
        <a:srgbClr val="006098"/>
      </a:folHlink>
    </a:clrScheme>
    <a:fontScheme name="Swinburne Font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8F006C9-65F3-430C-8CBE-92C89A6F4650}" vid="{8B552470-14E2-4541-94E0-A0FC88D4D66E}"/>
    </a:ext>
  </a:extLst>
</a:theme>
</file>

<file path=ppt/theme/theme3.xml><?xml version="1.0" encoding="utf-8"?>
<a:theme xmlns:a="http://schemas.openxmlformats.org/drawingml/2006/main" name="Swinburne - Dark">
  <a:themeElements>
    <a:clrScheme name="Swinburne">
      <a:dk1>
        <a:srgbClr val="000000"/>
      </a:dk1>
      <a:lt1>
        <a:sysClr val="window" lastClr="FFFFFF"/>
      </a:lt1>
      <a:dk2>
        <a:srgbClr val="212121"/>
      </a:dk2>
      <a:lt2>
        <a:srgbClr val="FFFFFF"/>
      </a:lt2>
      <a:accent1>
        <a:srgbClr val="DC2D27"/>
      </a:accent1>
      <a:accent2>
        <a:srgbClr val="00B3EF"/>
      </a:accent2>
      <a:accent3>
        <a:srgbClr val="85C441"/>
      </a:accent3>
      <a:accent4>
        <a:srgbClr val="FDB945"/>
      </a:accent4>
      <a:accent5>
        <a:srgbClr val="882786"/>
      </a:accent5>
      <a:accent6>
        <a:srgbClr val="00BED8"/>
      </a:accent6>
      <a:hlink>
        <a:srgbClr val="006098"/>
      </a:hlink>
      <a:folHlink>
        <a:srgbClr val="006098"/>
      </a:folHlink>
    </a:clrScheme>
    <a:fontScheme name="Swinburne Font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8F006C9-65F3-430C-8CBE-92C89A6F4650}" vid="{7380876C-3C12-45A6-82C9-358E649031D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Swinburne-wide-PPT-Template_JF</Template>
  <TotalTime>1437</TotalTime>
  <Words>3735</Words>
  <Application>Microsoft Office PowerPoint</Application>
  <PresentationFormat>Widescreen</PresentationFormat>
  <Paragraphs>613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Arial</vt:lpstr>
      <vt:lpstr>Arial Narrow</vt:lpstr>
      <vt:lpstr>Calibri</vt:lpstr>
      <vt:lpstr>Open Sans</vt:lpstr>
      <vt:lpstr>Open Sans Extrabold</vt:lpstr>
      <vt:lpstr>Wingdings</vt:lpstr>
      <vt:lpstr>Swinburne - Colourful Titles</vt:lpstr>
      <vt:lpstr>Swinburne - Light</vt:lpstr>
      <vt:lpstr>Swinburne - Dark</vt:lpstr>
      <vt:lpstr>INF10002 Database Analysis and Design</vt:lpstr>
      <vt:lpstr>Unit Overview</vt:lpstr>
      <vt:lpstr>Unit Diagram</vt:lpstr>
      <vt:lpstr>Unit Assessment</vt:lpstr>
      <vt:lpstr>Unit Tools and Techniques</vt:lpstr>
      <vt:lpstr>Communications</vt:lpstr>
      <vt:lpstr>Understanding Data</vt:lpstr>
      <vt:lpstr>The Modern Data Challenge</vt:lpstr>
      <vt:lpstr>Unstructured Data</vt:lpstr>
      <vt:lpstr>Semi-Structured Data</vt:lpstr>
      <vt:lpstr>Structured Data</vt:lpstr>
      <vt:lpstr>Relational Data Model and RDBMS</vt:lpstr>
      <vt:lpstr>Relational Data Model</vt:lpstr>
      <vt:lpstr>Relational Data Model (cont.)</vt:lpstr>
      <vt:lpstr>Relational Databases</vt:lpstr>
      <vt:lpstr>RDBMS</vt:lpstr>
      <vt:lpstr>Setting up a RDBMS</vt:lpstr>
      <vt:lpstr>Advantages of RDBMs</vt:lpstr>
      <vt:lpstr>RDBMS and Database Servers</vt:lpstr>
      <vt:lpstr>RDBMS and Databases Servers (cont.)</vt:lpstr>
      <vt:lpstr>GUI Interfaces</vt:lpstr>
      <vt:lpstr>SQL Interfaces</vt:lpstr>
      <vt:lpstr>Data Basics in MS Access</vt:lpstr>
      <vt:lpstr>Access and LibreOffice Base</vt:lpstr>
      <vt:lpstr>Multi-users, Sharing and Access</vt:lpstr>
      <vt:lpstr>Table Design and Definition</vt:lpstr>
      <vt:lpstr>Datasheet View</vt:lpstr>
      <vt:lpstr>Records/Fields vs. Rows/Columns</vt:lpstr>
      <vt:lpstr>Access Fields and Records</vt:lpstr>
      <vt:lpstr>Field Properties and Property Sheet</vt:lpstr>
      <vt:lpstr>Primary Keys</vt:lpstr>
      <vt:lpstr>AutoNumber</vt:lpstr>
      <vt:lpstr>Filters and Queries </vt:lpstr>
      <vt:lpstr>Datasheet Filters</vt:lpstr>
      <vt:lpstr>Datasheet Filters (cont.)</vt:lpstr>
      <vt:lpstr>Datasheet Filters (cont.)</vt:lpstr>
      <vt:lpstr>Datasheet Filters (cont.)</vt:lpstr>
      <vt:lpstr>Filters vs. Queries</vt:lpstr>
      <vt:lpstr>Queries</vt:lpstr>
      <vt:lpstr>Queries (cont.)</vt:lpstr>
      <vt:lpstr>Query Design Grid</vt:lpstr>
      <vt:lpstr>Query Design Grid (cont.)</vt:lpstr>
      <vt:lpstr>Query Design Grid (cont.)</vt:lpstr>
      <vt:lpstr>Run the Query</vt:lpstr>
      <vt:lpstr>Saving Queries</vt:lpstr>
      <vt:lpstr>Reusing Queries</vt:lpstr>
      <vt:lpstr>Reusing Queries (cont.)</vt:lpstr>
      <vt:lpstr>References on Queries</vt:lpstr>
      <vt:lpstr>Multiple Criteria, Keywords, and Wildcards</vt:lpstr>
      <vt:lpstr>Multiple criteria in a field</vt:lpstr>
      <vt:lpstr>Multiple criteria in multiple fields</vt:lpstr>
      <vt:lpstr>Multiple criteria in multiple fields (cont.)</vt:lpstr>
      <vt:lpstr>An alternative way to perform OR</vt:lpstr>
      <vt:lpstr>An alternative way to perform OR (cont.)</vt:lpstr>
      <vt:lpstr>An alternative way to perform AND</vt:lpstr>
      <vt:lpstr>Be carful with AND</vt:lpstr>
      <vt:lpstr>Text criteria</vt:lpstr>
      <vt:lpstr>Text Wildcards</vt:lpstr>
      <vt:lpstr>Field Names</vt:lpstr>
      <vt:lpstr>Tasks based on Week 1 Lecture</vt:lpstr>
      <vt:lpstr>End. </vt:lpstr>
    </vt:vector>
  </TitlesOfParts>
  <Company>Swinburne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INF10002 / 60009 Database Analysis and Design</dc:title>
  <dc:creator>Rohan Bennett</dc:creator>
  <cp:lastModifiedBy>Laurens Skelly</cp:lastModifiedBy>
  <cp:revision>50</cp:revision>
  <dcterms:created xsi:type="dcterms:W3CDTF">2017-07-28T03:03:32Z</dcterms:created>
  <dcterms:modified xsi:type="dcterms:W3CDTF">2022-08-03T02:47:30Z</dcterms:modified>
</cp:coreProperties>
</file>