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85" r:id="rId3"/>
    <p:sldId id="281" r:id="rId4"/>
    <p:sldId id="296" r:id="rId5"/>
    <p:sldId id="299" r:id="rId6"/>
    <p:sldId id="298" r:id="rId7"/>
    <p:sldId id="300" r:id="rId8"/>
    <p:sldId id="297" r:id="rId9"/>
    <p:sldId id="301" r:id="rId10"/>
    <p:sldId id="303" r:id="rId11"/>
    <p:sldId id="295" r:id="rId12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88EEA1-E0C9-44FD-8EEB-A089C1DBE58C}">
  <a:tblStyle styleId="{2788EEA1-E0C9-44FD-8EEB-A089C1DBE5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9E788A-E7EE-42AA-BB1B-388BDA9C1D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c57302b2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c57302b2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c57302b2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c57302b2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6f9aeffeb3_36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6f9aeffeb3_36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C3C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matic SC"/>
              <a:buNone/>
              <a:defRPr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‐"/>
              <a:defRPr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561811" y="646565"/>
            <a:ext cx="8020373" cy="929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solidFill>
                  <a:schemeClr val="accent6">
                    <a:lumMod val="10000"/>
                  </a:schemeClr>
                </a:solidFill>
              </a:rPr>
              <a:t>TRƯỜNG ĐẠI HỌC SƯ PHẠM KỸ THUẬT HƯNG YÊN</a:t>
            </a:r>
            <a:br>
              <a:rPr lang="vi-VN" sz="3600" dirty="0">
                <a:solidFill>
                  <a:schemeClr val="accent6">
                    <a:lumMod val="10000"/>
                  </a:schemeClr>
                </a:solidFill>
              </a:rPr>
            </a:br>
            <a:r>
              <a:rPr lang="vi-VN" sz="3600" dirty="0">
                <a:solidFill>
                  <a:schemeClr val="accent6">
                    <a:lumMod val="10000"/>
                  </a:schemeClr>
                </a:solidFill>
              </a:rPr>
              <a:t>Khoa công nghệ thông tin</a:t>
            </a:r>
            <a:endParaRPr sz="36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3C7B3-112E-D828-64BE-A1EEF5D9DB09}"/>
              </a:ext>
            </a:extLst>
          </p:cNvPr>
          <p:cNvSpPr txBox="1"/>
          <p:nvPr/>
        </p:nvSpPr>
        <p:spPr>
          <a:xfrm>
            <a:off x="561811" y="1968286"/>
            <a:ext cx="79235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>
                <a:solidFill>
                  <a:schemeClr val="accent6">
                    <a:lumMod val="10000"/>
                  </a:schemeClr>
                </a:solidFill>
                <a:latin typeface="Amatic SC"/>
                <a:cs typeface="Amatic SC"/>
                <a:sym typeface="Amatic SC"/>
              </a:rPr>
              <a:t>ĐỒ</a:t>
            </a:r>
            <a:r>
              <a:rPr lang="vi-VN" dirty="0"/>
              <a:t> </a:t>
            </a:r>
            <a:r>
              <a:rPr lang="vi-VN" sz="3200" b="1" dirty="0">
                <a:solidFill>
                  <a:schemeClr val="accent6">
                    <a:lumMod val="10000"/>
                  </a:schemeClr>
                </a:solidFill>
                <a:latin typeface="Amatic SC"/>
                <a:cs typeface="Amatic SC"/>
              </a:rPr>
              <a:t>ÁN 4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br>
              <a:rPr lang="vi-V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3200" b="1" dirty="0">
                <a:solidFill>
                  <a:schemeClr val="accent6">
                    <a:lumMod val="10000"/>
                  </a:schemeClr>
                </a:solidFill>
                <a:latin typeface="Amatic SC"/>
                <a:cs typeface="Amatic SC"/>
              </a:rPr>
              <a:t>KIỂM THỬ TỰ ĐỘNG CHO ỨNG DỤNG WEBSITE BÁN QUẦN ÁO </a:t>
            </a:r>
            <a:r>
              <a:rPr lang="en-US" sz="3200" b="1" dirty="0" err="1">
                <a:solidFill>
                  <a:schemeClr val="accent6">
                    <a:lumMod val="10000"/>
                  </a:schemeClr>
                </a:solidFill>
                <a:latin typeface="Amatic SC"/>
                <a:cs typeface="Amatic SC"/>
              </a:rPr>
              <a:t>outerity</a:t>
            </a:r>
            <a:endParaRPr lang="en-US" sz="3200" b="1" dirty="0">
              <a:solidFill>
                <a:schemeClr val="accent6">
                  <a:lumMod val="10000"/>
                </a:schemeClr>
              </a:solidFill>
              <a:latin typeface="Amatic SC"/>
              <a:cs typeface="Amatic S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EC922-E717-B851-F39A-55C51FAB3C20}"/>
              </a:ext>
            </a:extLst>
          </p:cNvPr>
          <p:cNvSpPr txBox="1"/>
          <p:nvPr/>
        </p:nvSpPr>
        <p:spPr>
          <a:xfrm>
            <a:off x="5168686" y="3867922"/>
            <a:ext cx="35491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>
                <a:solidFill>
                  <a:schemeClr val="accent6">
                    <a:lumMod val="10000"/>
                  </a:schemeClr>
                </a:solidFill>
                <a:latin typeface="Amatic SC"/>
                <a:cs typeface="Amatic SC"/>
              </a:rPr>
              <a:t>Giáo viên hướng dẫn: Đỗ Thu Trang</a:t>
            </a:r>
            <a:br>
              <a:rPr lang="vi-VN" sz="2400" b="1" dirty="0">
                <a:solidFill>
                  <a:schemeClr val="accent6">
                    <a:lumMod val="10000"/>
                  </a:schemeClr>
                </a:solidFill>
                <a:latin typeface="Amatic SC"/>
                <a:cs typeface="Amatic SC"/>
              </a:rPr>
            </a:br>
            <a:r>
              <a:rPr lang="vi-VN" sz="2400" b="1" dirty="0">
                <a:solidFill>
                  <a:schemeClr val="accent6">
                    <a:lumMod val="10000"/>
                  </a:schemeClr>
                </a:solidFill>
                <a:latin typeface="Amatic SC"/>
                <a:cs typeface="Amatic SC"/>
              </a:rPr>
              <a:t>                   Sinh viên: Đỗ Thị Thảo</a:t>
            </a:r>
            <a:endParaRPr lang="en-US" sz="2400" b="1" dirty="0">
              <a:solidFill>
                <a:schemeClr val="accent6">
                  <a:lumMod val="10000"/>
                </a:schemeClr>
              </a:solidFill>
              <a:latin typeface="Amatic SC"/>
              <a:cs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CBBBF-4734-2E05-3413-7E4F50AF0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E17AD5-5E58-93E2-4EB9-1B3685E0C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61492"/>
              </p:ext>
            </p:extLst>
          </p:nvPr>
        </p:nvGraphicFramePr>
        <p:xfrm>
          <a:off x="712922" y="719926"/>
          <a:ext cx="7718156" cy="2964867"/>
        </p:xfrm>
        <a:graphic>
          <a:graphicData uri="http://schemas.openxmlformats.org/drawingml/2006/table">
            <a:tbl>
              <a:tblPr firstRow="1" firstCol="1" bandRow="1"/>
              <a:tblGrid>
                <a:gridCol w="1970854">
                  <a:extLst>
                    <a:ext uri="{9D8B030D-6E8A-4147-A177-3AD203B41FA5}">
                      <a16:colId xmlns:a16="http://schemas.microsoft.com/office/drawing/2014/main" val="986826846"/>
                    </a:ext>
                  </a:extLst>
                </a:gridCol>
                <a:gridCol w="5747302">
                  <a:extLst>
                    <a:ext uri="{9D8B030D-6E8A-4147-A177-3AD203B41FA5}">
                      <a16:colId xmlns:a16="http://schemas.microsoft.com/office/drawing/2014/main" val="1697897578"/>
                    </a:ext>
                  </a:extLst>
                </a:gridCol>
              </a:tblGrid>
              <a:tr h="4032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chức năng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0669130"/>
                  </a:ext>
                </a:extLst>
              </a:tr>
              <a:tr h="86142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phép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9392955"/>
                  </a:ext>
                </a:extLst>
              </a:tr>
              <a:tr h="86142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giúp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936673"/>
                  </a:ext>
                </a:extLst>
              </a:tr>
              <a:tr h="4354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kiếm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 năng này giúp người dùng tìm kiếm sản phẩm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3796886"/>
                  </a:ext>
                </a:extLst>
              </a:tr>
              <a:tr h="4032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 tin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788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23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/>
              <a:t>Nội Dung</a:t>
            </a:r>
            <a:endParaRPr sz="4400" dirty="0"/>
          </a:p>
        </p:txBody>
      </p:sp>
      <p:sp>
        <p:nvSpPr>
          <p:cNvPr id="417" name="Google Shape;417;p4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18" name="Google Shape;418;p41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24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chemeClr val="dk1"/>
                </a:solidFill>
                <a:latin typeface="+mj-lt"/>
                <a:ea typeface="Muli"/>
                <a:cs typeface="Muli"/>
                <a:sym typeface="Muli"/>
              </a:rPr>
              <a:t>TỔNG QUAN</a:t>
            </a:r>
            <a:endParaRPr sz="2400" dirty="0">
              <a:solidFill>
                <a:schemeClr val="dk1"/>
              </a:solidFill>
              <a:latin typeface="+mj-lt"/>
              <a:ea typeface="Muli"/>
              <a:cs typeface="Muli"/>
              <a:sym typeface="Muli"/>
            </a:endParaRPr>
          </a:p>
        </p:txBody>
      </p:sp>
      <p:sp>
        <p:nvSpPr>
          <p:cNvPr id="419" name="Google Shape;419;p41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4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400" dirty="0">
                <a:solidFill>
                  <a:schemeClr val="dk1"/>
                </a:solidFill>
                <a:latin typeface="+mj-lt"/>
                <a:ea typeface="Muli"/>
                <a:cs typeface="Muli"/>
                <a:sym typeface="Muli"/>
              </a:rPr>
              <a:t>CƠ SỞ LÝ THUYẾT</a:t>
            </a:r>
            <a:endParaRPr sz="2400" dirty="0">
              <a:solidFill>
                <a:schemeClr val="dk1"/>
              </a:solidFill>
              <a:latin typeface="+mj-lt"/>
              <a:ea typeface="Muli"/>
              <a:cs typeface="Muli"/>
              <a:sym typeface="Muli"/>
            </a:endParaRPr>
          </a:p>
        </p:txBody>
      </p:sp>
      <p:sp>
        <p:nvSpPr>
          <p:cNvPr id="420" name="Google Shape;420;p41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>
              <a:buSzPts val="1100"/>
            </a:pPr>
            <a:endParaRPr lang="vi-VN" sz="2400" dirty="0">
              <a:solidFill>
                <a:schemeClr val="dk1"/>
              </a:solidFill>
              <a:latin typeface="Muli"/>
              <a:sym typeface="Muli"/>
            </a:endParaRPr>
          </a:p>
          <a:p>
            <a:pPr>
              <a:buSzPts val="1100"/>
            </a:pPr>
            <a:endParaRPr lang="vi-VN" sz="2400" dirty="0">
              <a:solidFill>
                <a:schemeClr val="dk1"/>
              </a:solidFill>
              <a:latin typeface="Muli"/>
              <a:sym typeface="Muli"/>
            </a:endParaRPr>
          </a:p>
          <a:p>
            <a:pPr>
              <a:buClr>
                <a:schemeClr val="dk1"/>
              </a:buClr>
              <a:buSzPts val="1100"/>
            </a:pPr>
            <a:endParaRPr lang="vi-VN" sz="2400" dirty="0">
              <a:solidFill>
                <a:schemeClr val="dk1"/>
              </a:solidFill>
              <a:latin typeface="+mj-lt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1" name="Google Shape;421;p41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+mj-lt"/>
              <a:sym typeface="Muli"/>
            </a:endParaRPr>
          </a:p>
        </p:txBody>
      </p:sp>
      <p:sp>
        <p:nvSpPr>
          <p:cNvPr id="422" name="Google Shape;422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1"/>
          <p:cNvSpPr/>
          <p:nvPr/>
        </p:nvSpPr>
        <p:spPr>
          <a:xfrm>
            <a:off x="3994500" y="2242577"/>
            <a:ext cx="132169" cy="4885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vi-VN" b="1" dirty="0">
                <a:solidFill>
                  <a:schemeClr val="lt1"/>
                </a:solidFill>
                <a:latin typeface="Amatic SC"/>
              </a:rPr>
              <a:t>I</a:t>
            </a:r>
            <a:endParaRPr b="1" i="0" dirty="0">
              <a:ln>
                <a:noFill/>
              </a:ln>
              <a:solidFill>
                <a:schemeClr val="lt1"/>
              </a:solidFill>
              <a:latin typeface="Amatic SC"/>
            </a:endParaRPr>
          </a:p>
        </p:txBody>
      </p:sp>
      <p:sp>
        <p:nvSpPr>
          <p:cNvPr id="427" name="Google Shape;427;p41"/>
          <p:cNvSpPr/>
          <p:nvPr/>
        </p:nvSpPr>
        <p:spPr>
          <a:xfrm>
            <a:off x="5010119" y="2250297"/>
            <a:ext cx="368215" cy="4885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vi-VN" b="1">
                <a:solidFill>
                  <a:schemeClr val="lt1"/>
                </a:solidFill>
                <a:latin typeface="Amatic SC"/>
              </a:rPr>
              <a:t>II</a:t>
            </a:r>
            <a:endParaRPr b="1" i="0" dirty="0">
              <a:ln>
                <a:noFill/>
              </a:ln>
              <a:solidFill>
                <a:schemeClr val="lt1"/>
              </a:solidFill>
              <a:latin typeface="Amatic SC"/>
            </a:endParaRPr>
          </a:p>
        </p:txBody>
      </p:sp>
      <p:sp>
        <p:nvSpPr>
          <p:cNvPr id="428" name="Google Shape;428;p41"/>
          <p:cNvSpPr/>
          <p:nvPr/>
        </p:nvSpPr>
        <p:spPr>
          <a:xfrm>
            <a:off x="3959912" y="3348952"/>
            <a:ext cx="436537" cy="4953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vi-VN"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III</a:t>
            </a:r>
            <a:endParaRPr b="1" i="0" dirty="0">
              <a:ln>
                <a:noFill/>
              </a:ln>
              <a:solidFill>
                <a:schemeClr val="lt1"/>
              </a:solidFill>
              <a:latin typeface="Amatic SC"/>
            </a:endParaRPr>
          </a:p>
        </p:txBody>
      </p:sp>
      <p:sp>
        <p:nvSpPr>
          <p:cNvPr id="429" name="Google Shape;429;p41"/>
          <p:cNvSpPr/>
          <p:nvPr/>
        </p:nvSpPr>
        <p:spPr>
          <a:xfrm>
            <a:off x="5010120" y="3356672"/>
            <a:ext cx="368214" cy="4718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vi-VN" b="1" i="0">
                <a:ln>
                  <a:noFill/>
                </a:ln>
                <a:solidFill>
                  <a:schemeClr val="lt1"/>
                </a:solidFill>
                <a:latin typeface="Amatic SC"/>
              </a:rPr>
              <a:t>IV</a:t>
            </a:r>
            <a:endParaRPr b="1" i="0" dirty="0">
              <a:ln>
                <a:noFill/>
              </a:ln>
              <a:solidFill>
                <a:schemeClr val="lt1"/>
              </a:solidFill>
              <a:latin typeface="Amatic S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FDA4F7-2B57-26E8-B8ED-BD13F69AB447}"/>
              </a:ext>
            </a:extLst>
          </p:cNvPr>
          <p:cNvSpPr txBox="1"/>
          <p:nvPr/>
        </p:nvSpPr>
        <p:spPr>
          <a:xfrm>
            <a:off x="6016706" y="3492932"/>
            <a:ext cx="280237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solidFill>
                  <a:schemeClr val="dk1"/>
                </a:solidFill>
                <a:latin typeface="+mj-lt"/>
                <a:sym typeface="Muli"/>
              </a:rPr>
              <a:t>TRIỂN KHAI KIỂM</a:t>
            </a:r>
            <a:br>
              <a:rPr lang="vi-VN" sz="2400" dirty="0">
                <a:solidFill>
                  <a:schemeClr val="dk1"/>
                </a:solidFill>
                <a:latin typeface="+mj-lt"/>
                <a:sym typeface="Muli"/>
              </a:rPr>
            </a:br>
            <a:r>
              <a:rPr lang="vi-VN" sz="2400" dirty="0">
                <a:solidFill>
                  <a:schemeClr val="dk1"/>
                </a:solidFill>
                <a:latin typeface="+mj-lt"/>
                <a:sym typeface="Muli"/>
              </a:rPr>
              <a:t> THỬ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96BBC-A11F-D6B5-1541-90099E07BF66}"/>
              </a:ext>
            </a:extLst>
          </p:cNvPr>
          <p:cNvSpPr txBox="1"/>
          <p:nvPr/>
        </p:nvSpPr>
        <p:spPr>
          <a:xfrm>
            <a:off x="241294" y="3453098"/>
            <a:ext cx="263245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solidFill>
                  <a:schemeClr val="dk1"/>
                </a:solidFill>
                <a:latin typeface="+mj-lt"/>
                <a:sym typeface="Muli"/>
              </a:rPr>
              <a:t>NỘI DUNG THỰC</a:t>
            </a:r>
            <a:br>
              <a:rPr lang="vi-VN" sz="2400" dirty="0">
                <a:solidFill>
                  <a:schemeClr val="dk1"/>
                </a:solidFill>
                <a:latin typeface="+mj-lt"/>
                <a:sym typeface="Muli"/>
              </a:rPr>
            </a:br>
            <a:r>
              <a:rPr lang="vi-VN" sz="2400" dirty="0">
                <a:solidFill>
                  <a:schemeClr val="dk1"/>
                </a:solidFill>
                <a:latin typeface="+mj-lt"/>
                <a:sym typeface="Muli"/>
              </a:rPr>
              <a:t>HIỆN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01</a:t>
            </a:r>
            <a:r>
              <a:rPr lang="en" dirty="0"/>
              <a:t>.</a:t>
            </a:r>
            <a:br>
              <a:rPr lang="en" dirty="0"/>
            </a:br>
            <a:r>
              <a:rPr lang="vi-VN" dirty="0"/>
              <a:t>TỔNG QUAN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97AB8-27AE-A508-20AE-B69569F8C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299" y="481263"/>
            <a:ext cx="7471648" cy="4199022"/>
          </a:xfrm>
        </p:spPr>
        <p:txBody>
          <a:bodyPr/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quát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de-DE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 thử tự động ứng dụng web Outerity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lỗi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mềm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Cung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quyết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Ngăn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ngừa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lỗi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tục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thử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9FDD9-E712-2DE3-8FCA-1E18DCA5BF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533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7BF3-AB46-BEAC-5F64-B24C6178F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02.CƠ SỞ LÝ THUYẾT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2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C635B-CAAA-CA42-E827-9DAD7B456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948" y="348917"/>
            <a:ext cx="5955632" cy="4172334"/>
          </a:xfrm>
        </p:spPr>
        <p:txBody>
          <a:bodyPr/>
          <a:lstStyle/>
          <a:p>
            <a:pPr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tx1"/>
                </a:solidFill>
                <a:latin typeface="+mj-lt"/>
              </a:rPr>
              <a:t>Giới thiệu về kiểm thử tự động phần mềm:</a:t>
            </a:r>
          </a:p>
          <a:p>
            <a:pPr marL="101600" indent="0">
              <a:lnSpc>
                <a:spcPct val="150000"/>
              </a:lnSpc>
              <a:buClr>
                <a:schemeClr val="accent3"/>
              </a:buClr>
              <a:buNone/>
            </a:pPr>
            <a:r>
              <a:rPr lang="vi-VN" sz="1800" dirty="0">
                <a:solidFill>
                  <a:schemeClr val="tx1"/>
                </a:solidFill>
                <a:latin typeface="+mj-lt"/>
              </a:rPr>
              <a:t>- Khái niệm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testcase,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rút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ngắn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 panose="020B0604020202020204" pitchFamily="34" charset="0"/>
              <a:buChar char="•"/>
            </a:pPr>
            <a:r>
              <a:rPr lang="vi-VN" sz="1800" dirty="0">
                <a:solidFill>
                  <a:schemeClr val="tx1"/>
                </a:solidFill>
                <a:latin typeface="+mj-lt"/>
              </a:rPr>
              <a:t>Mục đích của kiểm thử tự động:</a:t>
            </a:r>
          </a:p>
          <a:p>
            <a:pPr marL="800100" lvl="1" indent="-342900">
              <a:lnSpc>
                <a:spcPct val="150000"/>
              </a:lnSpc>
              <a:buSzPts val="1350"/>
              <a:buFont typeface="Wingdings" panose="05000000000000000000" pitchFamily="2" charset="2"/>
              <a:buChar char="§"/>
            </a:pPr>
            <a:r>
              <a:rPr lang="vi-VN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Giảm bớt công sức và thời gian thực hiện quá trình kiểm thử</a:t>
            </a:r>
            <a:endParaRPr lang="en-US" sz="18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SzPts val="1350"/>
              <a:buFont typeface="Wingdings" panose="05000000000000000000" pitchFamily="2" charset="2"/>
              <a:buChar char="§"/>
            </a:pPr>
            <a:r>
              <a:rPr lang="vi-VN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Tăng độ tin cậy.</a:t>
            </a:r>
            <a:endParaRPr lang="en-US" sz="18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SzPts val="1350"/>
              <a:buFont typeface="Wingdings" panose="05000000000000000000" pitchFamily="2" charset="2"/>
              <a:buChar char="§"/>
            </a:pPr>
            <a:r>
              <a:rPr lang="vi-VN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Giảm sự nhàm chán cho con người</a:t>
            </a:r>
            <a:endParaRPr lang="en-US" sz="18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1000"/>
              </a:spcAft>
              <a:buSzPts val="1350"/>
              <a:buFont typeface="Wingdings" panose="05000000000000000000" pitchFamily="2" charset="2"/>
              <a:buChar char="§"/>
            </a:pPr>
            <a:r>
              <a:rPr lang="vi-VN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Giảm chi phí cho tổng quá trình kiểm thử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…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15464-9148-44FB-F290-9947E236C5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F913036A-1619-9976-6D5F-E50D5CF12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33" y="622250"/>
            <a:ext cx="2474186" cy="138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606EDD91-2FB2-73FE-089A-EF03A672E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921" y="3312047"/>
            <a:ext cx="2821473" cy="120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14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EBD9-8D2C-67B2-9DB3-7C4F4861E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03. NỘI DUNG THỰC HIỆN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1A873-C2BA-A79C-ABE7-BD29939E1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DADFC-FD42-2F42-4FDD-86ABE1747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1779" y="614159"/>
            <a:ext cx="4764505" cy="3915182"/>
          </a:xfrm>
        </p:spPr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dung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endParaRPr lang="en-US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de-DE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 tích yêu cầu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de-DE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 dựng bản đặc tả 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de-DE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 dựng test design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de-DE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 dựng test case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de-DE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 dựng test scripts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de-DE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 thi kiểm thử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de-DE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 lý lỗi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de-DE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 cáo kiểm thử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50B22-80A8-34CE-6429-5D1589384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140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B47B-A4C8-FB90-B5FD-F665AF3A1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04. TRIỂN KHAI KIỂM THỬ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1E6B8-E666-CB18-ED75-B72C2FFBE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0232"/>
      </p:ext>
    </p:extLst>
  </p:cSld>
  <p:clrMapOvr>
    <a:masterClrMapping/>
  </p:clrMapOvr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FBCDBE"/>
      </a:accent1>
      <a:accent2>
        <a:srgbClr val="FDDDAA"/>
      </a:accent2>
      <a:accent3>
        <a:srgbClr val="C9E4B4"/>
      </a:accent3>
      <a:accent4>
        <a:srgbClr val="ADDED4"/>
      </a:accent4>
      <a:accent5>
        <a:srgbClr val="B5D4E9"/>
      </a:accent5>
      <a:accent6>
        <a:srgbClr val="DBBDE5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355</Words>
  <Application>Microsoft Office PowerPoint</Application>
  <PresentationFormat>On-screen Show (16:9)</PresentationFormat>
  <Paragraphs>61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Arial</vt:lpstr>
      <vt:lpstr>Amatic SC</vt:lpstr>
      <vt:lpstr>Wingdings</vt:lpstr>
      <vt:lpstr>Muli</vt:lpstr>
      <vt:lpstr>Quickly template</vt:lpstr>
      <vt:lpstr>TRƯỜNG ĐẠI HỌC SƯ PHẠM KỸ THUẬT HƯNG YÊN Khoa công nghệ thông tin</vt:lpstr>
      <vt:lpstr>Nội Dung</vt:lpstr>
      <vt:lpstr>01. TỔNG QUAN</vt:lpstr>
      <vt:lpstr>PowerPoint Presentation</vt:lpstr>
      <vt:lpstr>02.CƠ SỞ LÝ THUYẾT</vt:lpstr>
      <vt:lpstr>PowerPoint Presentation</vt:lpstr>
      <vt:lpstr>03. NỘI DUNG THỰC HIỆN</vt:lpstr>
      <vt:lpstr>PowerPoint Presentation</vt:lpstr>
      <vt:lpstr>04. TRIỂN KHAI KIỂM THỬ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SƯ PHẠM KỸ THUẬT HƯNG YÊN Khoa công nghệ thông tin</dc:title>
  <cp:lastModifiedBy>Thảo Đỗ</cp:lastModifiedBy>
  <cp:revision>3</cp:revision>
  <dcterms:modified xsi:type="dcterms:W3CDTF">2023-05-31T02:36:23Z</dcterms:modified>
</cp:coreProperties>
</file>