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6" r:id="rId10"/>
    <p:sldId id="271" r:id="rId11"/>
    <p:sldId id="267" r:id="rId12"/>
    <p:sldId id="265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F4AC2711-2AC1-4C8F-9D9F-AB34C8830415}">
          <p14:sldIdLst>
            <p14:sldId id="256"/>
            <p14:sldId id="257"/>
            <p14:sldId id="258"/>
            <p14:sldId id="262"/>
            <p14:sldId id="259"/>
            <p14:sldId id="260"/>
            <p14:sldId id="261"/>
            <p14:sldId id="263"/>
            <p14:sldId id="266"/>
            <p14:sldId id="271"/>
            <p14:sldId id="267"/>
            <p14:sldId id="265"/>
            <p14:sldId id="270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3AC4D-821F-4C04-923F-6E17ACFFBF1B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6270-1E86-4CD8-84BC-2DDDDFEED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9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66270-1E86-4CD8-84BC-2DDDDFEED0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6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66270-1E86-4CD8-84BC-2DDDDFEED09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8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FFB9-EDEB-4EAC-82F5-A1889010AC91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7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E5D8-4ADF-4DA5-B1A3-22C080AE328A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4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5CD1-793E-4DE6-9DFE-1F6C17916DB1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39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D1B7-6156-4F4E-A09E-D8B7E06BB21F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4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589A-37B6-404C-B6B1-FFF5B1146144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7765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6B4A-BD52-45A5-82C4-0D5083AB7A95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48D2-D5AD-448A-A0AA-546ED9E59FD4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7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7DA1-4DE2-40DE-B908-187520E5CE9D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904-F785-4D30-A032-7DE2DC9576A1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A88C-FC8B-427E-9545-82B16929873C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D874-0C7D-43BC-BD5C-49DE968A8F28}" type="datetime1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5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03CF-F177-4D6C-A66F-BF543D6921CC}" type="datetime1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5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4850-81E7-42F4-BF81-AAF5F43BBF80}" type="datetime1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5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2057-690E-4114-A117-8AE835BDBF61}" type="datetime1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A88B-0F3A-4011-B462-27639D49C92F}" type="datetime1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2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895A-5A68-441F-8F93-A26365D51A0B}" type="datetime1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511D-28E0-4F4A-9F98-7FD76AA12062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7E362-24E6-460F-9F81-283B9247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43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5FD13B3-3F58-4777-997E-5447AA079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FE7BD20-6D81-4370-9DB7-04C9B4E9F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8F0ECF-D673-4442-A82C-CDA64905A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AF8E598-80EA-41AD-A0F3-9543D601A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C7D6F9C-7670-4ACC-ACE1-A6BD24F5C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420142-D3AA-46D3-A3A5-250686CD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51037D6-83DE-41D6-9103-84ABD0FEE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CAED6F3-E1FA-489A-A2B1-E97972EB4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A247423-55F2-4D5D-806A-BE33BE6B1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2FE1F39-B712-4260-8DA6-3B6A94102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259AF7F-DAB9-4EE7-BBEF-7B961E5CF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AC661C-C8D8-4AB6-B5C1-16E92D04E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6" r="12126" b="-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889556-B102-40B6-815B-9A0B66D97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585" y="1683991"/>
            <a:ext cx="4630993" cy="7199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Traffic Sign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329E4-B149-45F5-8700-5134F8DF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51" y="3318058"/>
            <a:ext cx="3851122" cy="190587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>
              <a:buFont typeface="Wingdings 3" charset="2"/>
              <a:buChar char=""/>
            </a:pPr>
            <a:r>
              <a:rPr lang="en-US" b="1" u="sng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Vinh Tiệp</a:t>
            </a:r>
            <a:endParaRPr lang="en-US" b="1" u="sng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 3" charset="2"/>
              <a:buChar char=""/>
            </a:pPr>
            <a:r>
              <a:rPr lang="en-US" b="1" u="sng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viên: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Thân Thế Tùng – 17521241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Đức Hoan – 17520501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 Đức Khánh Duy - 17520050</a:t>
            </a:r>
          </a:p>
          <a:p>
            <a:pPr algn="l"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F466508-B8DA-4D22-B8C7-1C18EBE4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7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5C1AC7-BB0A-40AB-8EE2-3F933C99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82260" cy="558018"/>
          </a:xfrm>
        </p:spPr>
        <p:txBody>
          <a:bodyPr>
            <a:normAutofit fontScale="90000"/>
          </a:bodyPr>
          <a:lstStyle/>
          <a:p>
            <a:r>
              <a:rPr lang="en-US" sz="2800"/>
              <a:t>Hình ảnh demo </a:t>
            </a:r>
            <a:r>
              <a:rPr lang="en-US" sz="2700"/>
              <a:t>s</a:t>
            </a:r>
            <a:r>
              <a:rPr lang="vi-VN" sz="2700"/>
              <a:t>o khớp với đặc trưng SIFT</a:t>
            </a:r>
            <a:r>
              <a:rPr lang="en-US" sz="2700"/>
              <a:t>:</a:t>
            </a:r>
            <a:br>
              <a:rPr lang="vi-VN"/>
            </a:br>
            <a:endParaRPr lang="en-GB" sz="280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70F09F97-BEAC-4B2E-A173-FBD0E0A9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/>
              <a:t>10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FE383FE-DF8C-4E69-9D28-C63AA6B78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8" t="14934" r="9478" b="14554"/>
          <a:stretch/>
        </p:blipFill>
        <p:spPr>
          <a:xfrm>
            <a:off x="1638232" y="1417870"/>
            <a:ext cx="6830156" cy="46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7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30D5-0EA1-437D-9A98-021862CF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70" y="2768600"/>
            <a:ext cx="7308991" cy="1320800"/>
          </a:xfrm>
        </p:spPr>
        <p:txBody>
          <a:bodyPr>
            <a:normAutofit/>
          </a:bodyPr>
          <a:lstStyle/>
          <a:p>
            <a:r>
              <a:rPr lang="en-US" sz="40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III:</a:t>
            </a:r>
            <a:r>
              <a:rPr lang="en-US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Kết hợp Detection và 							Recognition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2D2C41-0A49-4018-927F-5DC873A7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8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D69788-AF69-4A47-9596-F3393257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18" y="215703"/>
            <a:ext cx="3647090" cy="6426593"/>
          </a:xfrm>
          <a:prstGeom prst="rect">
            <a:avLst/>
          </a:prstGeom>
        </p:spPr>
      </p:pic>
      <p:sp>
        <p:nvSpPr>
          <p:cNvPr id="3" name="Tiêu đề 2">
            <a:extLst>
              <a:ext uri="{FF2B5EF4-FFF2-40B4-BE49-F238E27FC236}">
                <a16:creationId xmlns:a16="http://schemas.microsoft.com/office/drawing/2014/main" id="{2184B3D3-FDBB-4BF1-BF5B-8A41405A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4147884" cy="24430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đồ giải thuật kết hợp Detection và Recognition: </a:t>
            </a:r>
            <a:endParaRPr lang="en-GB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9B35A01-FA41-41C3-A6AE-26A73B96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335" y="5880295"/>
            <a:ext cx="683339" cy="385515"/>
          </a:xfrm>
        </p:spPr>
        <p:txBody>
          <a:bodyPr/>
          <a:lstStyle/>
          <a:p>
            <a:fld id="{BD57E362-24E6-460F-9F81-283B92472ADF}" type="slidenum">
              <a:rPr lang="en-US" sz="1400" smtClean="0"/>
              <a:t>12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9634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8581A4-6B7D-4909-9310-FB0F6EDA0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6666001" cy="445477"/>
          </a:xfrm>
        </p:spPr>
        <p:txBody>
          <a:bodyPr>
            <a:no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Hình ảnh kết quả:</a:t>
            </a: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F6660EF9-4044-41BB-818A-DA4266ED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/>
              <a:t>13</a:t>
            </a:fld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06564F5-FF81-4639-BEA8-256113C11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66" y="135618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5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66F8F1-9CA7-4609-A9B4-F30B0DBE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Tổng kết: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96C2C0C-CEAC-434D-9E66-3D47F9DC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809291"/>
            <a:ext cx="4185623" cy="576262"/>
          </a:xfrm>
        </p:spPr>
        <p:txBody>
          <a:bodyPr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Ưu điểm</a:t>
            </a:r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DE8F07B-8EA4-4F0C-AF41-9C86D2A7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6146" y="2610636"/>
            <a:ext cx="4185623" cy="3304117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Phát hiện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biển báo.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Phân loại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các biển báo.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Nhận diện 1 số biển báo cụ thể.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F4D3C7A-1B01-48D8-A878-165CB48AF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9972" y="1809291"/>
            <a:ext cx="4185618" cy="576262"/>
          </a:xfrm>
        </p:spPr>
        <p:txBody>
          <a:bodyPr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ợc điểm</a:t>
            </a:r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3FCA1DB-07AE-4C3F-9276-8413AE6AB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58785" y="2610636"/>
            <a:ext cx="4185617" cy="3304117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Phát hiện biển báo bằng màu nên rất dễ bị ảnh 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ởng bởi môi tr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ờng(thời tiết, ánh sáng, các vật thể gây nhiễu, …).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Tỉ lệ phát hiện và nhận diện ch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cao. 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6205BD06-5846-40B6-BB05-9B12BA45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7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êu đề 8">
            <a:extLst>
              <a:ext uri="{FF2B5EF4-FFF2-40B4-BE49-F238E27FC236}">
                <a16:creationId xmlns:a16="http://schemas.microsoft.com/office/drawing/2014/main" id="{7F3B9139-4D76-4258-9F66-403E86DE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31" y="241026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Thanks for listening!</a:t>
            </a:r>
            <a:endParaRPr lang="en-GB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BE05BFF9-92B8-499B-B01E-99A8447E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BABD0B-5422-4626-8DB1-37999E21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119" y="465276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Bảng phân chia công việc: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F40790-87D5-4855-93CC-F8B439735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539809"/>
              </p:ext>
            </p:extLst>
          </p:nvPr>
        </p:nvGraphicFramePr>
        <p:xfrm>
          <a:off x="1339920" y="2142533"/>
          <a:ext cx="7838382" cy="420846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173281">
                  <a:extLst>
                    <a:ext uri="{9D8B030D-6E8A-4147-A177-3AD203B41FA5}">
                      <a16:colId xmlns:a16="http://schemas.microsoft.com/office/drawing/2014/main" val="128260415"/>
                    </a:ext>
                  </a:extLst>
                </a:gridCol>
                <a:gridCol w="1178743">
                  <a:extLst>
                    <a:ext uri="{9D8B030D-6E8A-4147-A177-3AD203B41FA5}">
                      <a16:colId xmlns:a16="http://schemas.microsoft.com/office/drawing/2014/main" val="1055749942"/>
                    </a:ext>
                  </a:extLst>
                </a:gridCol>
                <a:gridCol w="4486358">
                  <a:extLst>
                    <a:ext uri="{9D8B030D-6E8A-4147-A177-3AD203B41FA5}">
                      <a16:colId xmlns:a16="http://schemas.microsoft.com/office/drawing/2014/main" val="519375432"/>
                    </a:ext>
                  </a:extLst>
                </a:gridCol>
              </a:tblGrid>
              <a:tr h="448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Tên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MSSV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Nhiệm vụ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18046"/>
                  </a:ext>
                </a:extLst>
              </a:tr>
              <a:tr h="8975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Nguyễn Đức Hoan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17520501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Lập trình phần phát hiện biển báo (detection) bằng phương pháp lấy vùng màu phù hợp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 so sánh Histogram giữa các nhóm biển báo.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Làm slide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262765"/>
                  </a:ext>
                </a:extLst>
              </a:tr>
              <a:tr h="6576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Danh Đức Khánh Duy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17520050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Tối </a:t>
                      </a:r>
                      <a:r>
                        <a:rPr lang="vi-VN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ư</a:t>
                      </a: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u lại phần phát hiện biển báo (detection), lấy contour.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Kết hợp 2 phần detection và </a:t>
                      </a: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recognition.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578103"/>
                  </a:ext>
                </a:extLst>
              </a:tr>
              <a:tr h="775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Thân Thế Tùng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17521241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696" marR="108418" marT="108418" marB="10841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Lập trình phần phát hiện biển báo (recognition).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Kết hợp 2 phần detection và </a:t>
                      </a: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recognition.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Làm slide</a:t>
                      </a:r>
                    </a:p>
                  </a:txBody>
                  <a:tcPr marL="180696" marR="108418" marT="108418" marB="108418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67987"/>
                  </a:ext>
                </a:extLst>
              </a:tr>
            </a:tbl>
          </a:graphicData>
        </a:graphic>
      </p:graphicFrame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7010A8D-C331-4FD6-9952-6D5F5CD7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5695" y="6350995"/>
            <a:ext cx="683339" cy="365125"/>
          </a:xfrm>
        </p:spPr>
        <p:txBody>
          <a:bodyPr/>
          <a:lstStyle/>
          <a:p>
            <a:fld id="{BD57E362-24E6-460F-9F81-283B92472ADF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08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DF6C-A84D-4B1C-85F1-B6A118AB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10395" cy="853440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Bài toán nhận diện biển báo: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F254720-B60A-409D-8F77-4465C1141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73481"/>
            <a:ext cx="7791450" cy="2466975"/>
          </a:xfrm>
          <a:prstGeom prst="rect">
            <a:avLst/>
          </a:prstGeom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363C1F0-658A-4D7F-895A-FD635627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7857-D940-434C-B7E0-94F9CD7C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134" y="2644228"/>
            <a:ext cx="7946404" cy="1320800"/>
          </a:xfrm>
        </p:spPr>
        <p:txBody>
          <a:bodyPr>
            <a:normAutofit/>
          </a:bodyPr>
          <a:lstStyle/>
          <a:p>
            <a:r>
              <a:rPr lang="en-US" sz="44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I:</a:t>
            </a:r>
            <a:r>
              <a:rPr 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Detection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6D2E572-A28F-4E32-9FE9-A9C96D4B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/>
              <a:t>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9384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1C5B-9053-40C0-ACC0-C0C9BE23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 đồ giải thuật Histogram Calculation: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C42758-8208-47F4-8369-0EFD5F587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70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C493166-55D5-4AC5-B86D-A5EC52BB55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281440"/>
              </p:ext>
            </p:extLst>
          </p:nvPr>
        </p:nvGraphicFramePr>
        <p:xfrm>
          <a:off x="432232" y="1892728"/>
          <a:ext cx="9063722" cy="26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3" imgW="5978026" imgH="1716778" progId="Visio.Drawing.15">
                  <p:embed/>
                </p:oleObj>
              </mc:Choice>
              <mc:Fallback>
                <p:oleObj name="Visio" r:id="rId3" imgW="5978026" imgH="171677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32" y="1892728"/>
                        <a:ext cx="9063722" cy="260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7ED599-C840-4FC3-AB51-90C4DE94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0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48F00E-EFB3-4AC5-9605-5F318AF1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619" y="273225"/>
            <a:ext cx="7673801" cy="8852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Ưu và nhược: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313702-52FD-4FCD-8B23-57AE288A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32227"/>
              </p:ext>
            </p:extLst>
          </p:nvPr>
        </p:nvGraphicFramePr>
        <p:xfrm>
          <a:off x="1356942" y="1315964"/>
          <a:ext cx="8169988" cy="2256414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15210">
                  <a:extLst>
                    <a:ext uri="{9D8B030D-6E8A-4147-A177-3AD203B41FA5}">
                      <a16:colId xmlns:a16="http://schemas.microsoft.com/office/drawing/2014/main" val="3036736966"/>
                    </a:ext>
                  </a:extLst>
                </a:gridCol>
                <a:gridCol w="2786959">
                  <a:extLst>
                    <a:ext uri="{9D8B030D-6E8A-4147-A177-3AD203B41FA5}">
                      <a16:colId xmlns:a16="http://schemas.microsoft.com/office/drawing/2014/main" val="3201401583"/>
                    </a:ext>
                  </a:extLst>
                </a:gridCol>
                <a:gridCol w="2567819">
                  <a:extLst>
                    <a:ext uri="{9D8B030D-6E8A-4147-A177-3AD203B41FA5}">
                      <a16:colId xmlns:a16="http://schemas.microsoft.com/office/drawing/2014/main" val="2797428429"/>
                    </a:ext>
                  </a:extLst>
                </a:gridCol>
              </a:tblGrid>
              <a:tr h="2408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Ưu điểm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Nhược điểm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Giải pháp khắc phục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9011827"/>
                  </a:ext>
                </a:extLst>
              </a:tr>
              <a:tr h="201556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>
                          <a:effectLst/>
                        </a:rPr>
                        <a:t>Ảnh nghiêng góc cực lớn vẫn detect được.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>
                          <a:effectLst/>
                        </a:rPr>
                        <a:t>Để detect biển báo đó thuộc nhóm biển báo nào (cấm, hiệu lệnh, nguy hiểm) thì chỉ cần 1 ảnh đại diện cho mỗi nhóm biển báo.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>
                          <a:effectLst/>
                        </a:rPr>
                        <a:t>Màu thường bị thay đổi sắc tố phụ thuộc vào môi trường nên dễ bị nhiễu, phát hiện sai.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>
                          <a:effectLst/>
                        </a:rPr>
                        <a:t>Biển cùng nhóm biển báo nhưng màu sắc khác (ví dụ màu tím,…) thì sẽ không detect được.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>
                          <a:effectLst/>
                        </a:rPr>
                        <a:t>Tăng số ảnh làm template mẫu.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>
                          <a:effectLst/>
                        </a:rPr>
                        <a:t>Kết hợp phát hiện màu sắc và </a:t>
                      </a: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phát hiện hình dạng của vật thể</a:t>
                      </a:r>
                      <a:r>
                        <a:rPr lang="en-US" sz="13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9621856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516AE12-6A26-47F4-AD5D-16C4B18EF1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706" y="4120340"/>
            <a:ext cx="3959225" cy="24644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6C5A88-7E64-49E0-8B11-2A1995EED3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74945" y="4084406"/>
            <a:ext cx="1854200" cy="24739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233A8B-AB98-4E88-902B-22B14822A0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65147" y="3841193"/>
            <a:ext cx="4278630" cy="294513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1F4651-69F8-4497-9654-C8B04623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4537" y="6069498"/>
            <a:ext cx="683339" cy="365125"/>
          </a:xfrm>
        </p:spPr>
        <p:txBody>
          <a:bodyPr/>
          <a:lstStyle/>
          <a:p>
            <a:fld id="{BD57E362-24E6-460F-9F81-283B92472ADF}" type="slidenum"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140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3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8A8203-DC21-4A8D-BABA-1AE768BC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03" y="208153"/>
            <a:ext cx="4335468" cy="28398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800">
                <a:latin typeface="Arial" panose="020B0604020202020204" pitchFamily="34" charset="0"/>
                <a:cs typeface="Arial" panose="020B0604020202020204" pitchFamily="34" charset="0"/>
              </a:rPr>
              <a:t>Lưu đồ giải thuật Detection kết hợp nhận diện hình dạng biển báo: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1A36F-20B3-4CE0-8B2F-816B2CA9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989" y="797575"/>
            <a:ext cx="2296121" cy="5254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CEF9DD-0A02-4EC7-8C49-2D6AEE818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216" y="797575"/>
            <a:ext cx="1457325" cy="1171575"/>
          </a:xfrm>
          <a:prstGeom prst="rect">
            <a:avLst/>
          </a:prstGeo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356EC7B-51FB-4BA1-BC9E-45C85FD9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47F9E992-E401-4753-8EBB-49B064DB3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76" y="3938299"/>
            <a:ext cx="2296121" cy="229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0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30D5-0EA1-437D-9A98-021862CF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679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II:</a:t>
            </a:r>
            <a:r>
              <a:rPr lang="en-US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Recognition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08914A7-742D-4D07-BF3A-B87AC4A8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C0B16-A008-48A9-8A8A-96445022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379" y="520258"/>
            <a:ext cx="1624505" cy="5817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9FA17E-1DD7-43AF-B9B2-5DBF4252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23" y="1298136"/>
            <a:ext cx="1524000" cy="1200150"/>
          </a:xfrm>
          <a:prstGeom prst="rect">
            <a:avLst/>
          </a:prstGeom>
        </p:spPr>
      </p:pic>
      <p:sp>
        <p:nvSpPr>
          <p:cNvPr id="3" name="Tiêu đề 2">
            <a:extLst>
              <a:ext uri="{FF2B5EF4-FFF2-40B4-BE49-F238E27FC236}">
                <a16:creationId xmlns:a16="http://schemas.microsoft.com/office/drawing/2014/main" id="{FC0A7368-4EA9-428C-B180-D4D66FCA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796192" cy="2035126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 đồ giải thuật Recognition: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4BD4236-34AF-48B4-BAF6-033FD1E4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E362-24E6-460F-9F81-283B92472ADF}" type="slidenum">
              <a:rPr lang="en-US" sz="1400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319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426</Words>
  <Application>Microsoft Office PowerPoint</Application>
  <PresentationFormat>Màn hình rộng</PresentationFormat>
  <Paragraphs>70</Paragraphs>
  <Slides>15</Slides>
  <Notes>2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3" baseType="lpstr">
      <vt:lpstr>Arial</vt:lpstr>
      <vt:lpstr>Calibri</vt:lpstr>
      <vt:lpstr>Tahoma</vt:lpstr>
      <vt:lpstr>Times New Roman</vt:lpstr>
      <vt:lpstr>Trebuchet MS</vt:lpstr>
      <vt:lpstr>Wingdings 3</vt:lpstr>
      <vt:lpstr>Facet</vt:lpstr>
      <vt:lpstr>Visio</vt:lpstr>
      <vt:lpstr>Traffic Sign Detection</vt:lpstr>
      <vt:lpstr>Bảng phân chia công việc:</vt:lpstr>
      <vt:lpstr>Bài toán nhận diện biển báo:</vt:lpstr>
      <vt:lpstr>Phần I: Detection</vt:lpstr>
      <vt:lpstr>Lưu đồ giải thuật Histogram Calculation:</vt:lpstr>
      <vt:lpstr>Ưu và nhược:</vt:lpstr>
      <vt:lpstr>Lưu đồ giải thuật Detection kết hợp nhận diện hình dạng biển báo:</vt:lpstr>
      <vt:lpstr>Phần II: Recognition</vt:lpstr>
      <vt:lpstr>Lưu đồ giải thuật Recognition:</vt:lpstr>
      <vt:lpstr>Hình ảnh demo so khớp với đặc trưng SIFT: </vt:lpstr>
      <vt:lpstr>Phần III: Kết hợp Detection và        Recognition</vt:lpstr>
      <vt:lpstr>Lưu đồ giải thuật kết hợp Detection và Recognition: </vt:lpstr>
      <vt:lpstr>Hình ảnh kết quả:</vt:lpstr>
      <vt:lpstr>Tổng kết: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Detection</dc:title>
  <dc:creator>Nguyễn đức Hoan</dc:creator>
  <cp:lastModifiedBy>Tung Than</cp:lastModifiedBy>
  <cp:revision>15</cp:revision>
  <dcterms:created xsi:type="dcterms:W3CDTF">2019-12-21T03:41:48Z</dcterms:created>
  <dcterms:modified xsi:type="dcterms:W3CDTF">2019-12-21T08:59:17Z</dcterms:modified>
</cp:coreProperties>
</file>