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2F2D2-37B7-4CEF-9739-E7E09ECACAD9}" type="datetimeFigureOut">
              <a:rPr lang="en-US" smtClean="0"/>
              <a:t>2/27/2023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4E970-5B13-454E-B2F8-A360BD524B16}" type="slidenum">
              <a:rPr lang="en-US" smtClean="0"/>
              <a:t>‹#›</a:t>
            </a:fld>
            <a:endParaRPr lang="en-US"/>
          </a:p>
        </p:txBody>
      </p:sp>
    </p:spTree>
    <p:extLst>
      <p:ext uri="{BB962C8B-B14F-4D97-AF65-F5344CB8AC3E}">
        <p14:creationId xmlns:p14="http://schemas.microsoft.com/office/powerpoint/2010/main" val="513594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096447-2BA5-45BC-95C2-652707FCA15A}" type="datetime1">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3796757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676CD-FA94-48F1-B220-1414EE57677B}" type="datetime1">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133236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FFC293-E40E-496E-A557-4A3C513F38EB}" type="datetime1">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413737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0544C3-96C1-4929-8FE0-02237758113D}" type="datetime1">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170918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54534A-6A46-41ED-85C7-375CA56A80CE}" type="datetime1">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250196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F276FC-C4C7-4509-98F6-9A7A5B1F632D}" type="datetime1">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385475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5F7EED-9D6C-4004-8715-907E85D9A532}" type="datetime1">
              <a:rPr lang="en-US" smtClean="0"/>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307208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AA1C89-9C62-46A4-82C0-29EBBF66829F}" type="datetime1">
              <a:rPr lang="en-US" smtClean="0"/>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2761285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2F33A5-6C1C-4A20-AE09-6002CDEB7241}" type="datetime1">
              <a:rPr lang="en-US" smtClean="0"/>
              <a:t>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431277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6882B0-EA0F-4AF3-AF52-C01A69F68642}" type="datetime1">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3263348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CCDA32-0ED6-44DF-9E56-318304FE4A2A}" type="datetime1">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B6FC9-85A5-4D8E-9787-CD975158337E}" type="slidenum">
              <a:rPr lang="en-US" smtClean="0"/>
              <a:t>‹#›</a:t>
            </a:fld>
            <a:endParaRPr lang="en-US"/>
          </a:p>
        </p:txBody>
      </p:sp>
    </p:spTree>
    <p:extLst>
      <p:ext uri="{BB962C8B-B14F-4D97-AF65-F5344CB8AC3E}">
        <p14:creationId xmlns:p14="http://schemas.microsoft.com/office/powerpoint/2010/main" val="279574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BDF4E-5D4E-48FD-B7A1-9E5D2332E38A}" type="datetime1">
              <a:rPr lang="en-US" smtClean="0"/>
              <a:t>2/27/2023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B6FC9-85A5-4D8E-9787-CD975158337E}" type="slidenum">
              <a:rPr lang="en-US" smtClean="0"/>
              <a:t>‹#›</a:t>
            </a:fld>
            <a:endParaRPr lang="en-US"/>
          </a:p>
        </p:txBody>
      </p:sp>
    </p:spTree>
    <p:extLst>
      <p:ext uri="{BB962C8B-B14F-4D97-AF65-F5344CB8AC3E}">
        <p14:creationId xmlns:p14="http://schemas.microsoft.com/office/powerpoint/2010/main" val="1427456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49337"/>
          </a:xfrm>
        </p:spPr>
        <p:txBody>
          <a:bodyPr>
            <a:normAutofit/>
          </a:bodyPr>
          <a:lstStyle/>
          <a:p>
            <a:r>
              <a:rPr lang="en-US" sz="4000" b="1" dirty="0" err="1" smtClean="0">
                <a:latin typeface="Times New Roman" panose="02020603050405020304" pitchFamily="18" charset="0"/>
                <a:cs typeface="Times New Roman" panose="02020603050405020304" pitchFamily="18" charset="0"/>
              </a:rPr>
              <a:t>Bài</a:t>
            </a:r>
            <a:r>
              <a:rPr lang="en-US" sz="4000" b="1" smtClean="0">
                <a:latin typeface="Times New Roman" panose="02020603050405020304" pitchFamily="18" charset="0"/>
                <a:cs typeface="Times New Roman" panose="02020603050405020304" pitchFamily="18" charset="0"/>
              </a:rPr>
              <a:t> </a:t>
            </a:r>
            <a:r>
              <a:rPr lang="en-US" sz="4000" b="1" smtClean="0">
                <a:latin typeface="Times New Roman" panose="02020603050405020304" pitchFamily="18" charset="0"/>
                <a:cs typeface="Times New Roman" panose="02020603050405020304" pitchFamily="18" charset="0"/>
              </a:rPr>
              <a:t>2</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19250" y="2297113"/>
            <a:ext cx="9144000" cy="874712"/>
          </a:xfrm>
        </p:spPr>
        <p:txBody>
          <a:bodyPr>
            <a:normAutofit/>
          </a:bodyPr>
          <a:lstStyle/>
          <a:p>
            <a:r>
              <a:rPr lang="en-US" sz="4000" dirty="0" smtClean="0">
                <a:solidFill>
                  <a:srgbClr val="002060"/>
                </a:solidFill>
                <a:latin typeface="Times New Roman" panose="02020603050405020304" pitchFamily="18" charset="0"/>
                <a:cs typeface="Times New Roman" panose="02020603050405020304" pitchFamily="18" charset="0"/>
              </a:rPr>
              <a:t>GPIO </a:t>
            </a:r>
            <a:r>
              <a:rPr lang="en-US" sz="4000" dirty="0" err="1" smtClean="0">
                <a:solidFill>
                  <a:srgbClr val="002060"/>
                </a:solidFill>
                <a:latin typeface="Times New Roman" panose="02020603050405020304" pitchFamily="18" charset="0"/>
                <a:cs typeface="Times New Roman" panose="02020603050405020304" pitchFamily="18" charset="0"/>
              </a:rPr>
              <a:t>và</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các</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phép</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toán</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trên</a:t>
            </a:r>
            <a:r>
              <a:rPr lang="en-US" sz="4000" dirty="0" smtClean="0">
                <a:solidFill>
                  <a:srgbClr val="002060"/>
                </a:solidFill>
                <a:latin typeface="Times New Roman" panose="02020603050405020304" pitchFamily="18" charset="0"/>
                <a:cs typeface="Times New Roman" panose="02020603050405020304" pitchFamily="18" charset="0"/>
              </a:rPr>
              <a:t> bit (Bitwise)</a:t>
            </a:r>
            <a:endParaRPr lang="en-US" sz="4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15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bit (Bitwise)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0663"/>
            <a:ext cx="10346531" cy="566737"/>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4.3.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OR ( | )</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46411"/>
            <a:ext cx="2743200" cy="365125"/>
          </a:xfrm>
        </p:spPr>
        <p:txBody>
          <a:bodyPr/>
          <a:lstStyle/>
          <a:p>
            <a:fld id="{BE3B6FC9-85A5-4D8E-9787-CD975158337E}" type="slidenum">
              <a:rPr lang="en-US" smtClean="0"/>
              <a:t>10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27957933"/>
              </p:ext>
            </p:extLst>
          </p:nvPr>
        </p:nvGraphicFramePr>
        <p:xfrm>
          <a:off x="6629400" y="2255838"/>
          <a:ext cx="4724400" cy="1854200"/>
        </p:xfrm>
        <a:graphic>
          <a:graphicData uri="http://schemas.openxmlformats.org/drawingml/2006/table">
            <a:tbl>
              <a:tblPr firstRow="1" bandRow="1">
                <a:tableStyleId>{5C22544A-7EE6-4342-B048-85BDC9FD1C3A}</a:tableStyleId>
              </a:tblPr>
              <a:tblGrid>
                <a:gridCol w="1574800">
                  <a:extLst>
                    <a:ext uri="{9D8B030D-6E8A-4147-A177-3AD203B41FA5}">
                      <a16:colId xmlns:a16="http://schemas.microsoft.com/office/drawing/2014/main" val="821419572"/>
                    </a:ext>
                  </a:extLst>
                </a:gridCol>
                <a:gridCol w="1574800">
                  <a:extLst>
                    <a:ext uri="{9D8B030D-6E8A-4147-A177-3AD203B41FA5}">
                      <a16:colId xmlns:a16="http://schemas.microsoft.com/office/drawing/2014/main" val="3754338903"/>
                    </a:ext>
                  </a:extLst>
                </a:gridCol>
                <a:gridCol w="1574800">
                  <a:extLst>
                    <a:ext uri="{9D8B030D-6E8A-4147-A177-3AD203B41FA5}">
                      <a16:colId xmlns:a16="http://schemas.microsoft.com/office/drawing/2014/main" val="129833278"/>
                    </a:ext>
                  </a:extLst>
                </a:gridCol>
              </a:tblGrid>
              <a:tr h="370840">
                <a:tc>
                  <a:txBody>
                    <a:bodyPr/>
                    <a:lstStyle/>
                    <a:p>
                      <a:pPr algn="ctr"/>
                      <a:r>
                        <a:rPr lang="en-US" dirty="0" smtClean="0">
                          <a:solidFill>
                            <a:schemeClr val="bg1"/>
                          </a:solidFill>
                        </a:rPr>
                        <a:t>A</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B</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A|B</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651804928"/>
                  </a:ext>
                </a:extLst>
              </a:tr>
              <a:tr h="370840">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3782268807"/>
                  </a:ext>
                </a:extLst>
              </a:tr>
              <a:tr h="370840">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3006809457"/>
                  </a:ext>
                </a:extLst>
              </a:tr>
              <a:tr h="370840">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902100660"/>
                  </a:ext>
                </a:extLst>
              </a:tr>
              <a:tr h="370840">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2022609689"/>
                  </a:ext>
                </a:extLst>
              </a:tr>
            </a:tbl>
          </a:graphicData>
        </a:graphic>
      </p:graphicFrame>
      <p:sp>
        <p:nvSpPr>
          <p:cNvPr id="6" name="TextBox 5"/>
          <p:cNvSpPr txBox="1"/>
          <p:nvPr/>
        </p:nvSpPr>
        <p:spPr>
          <a:xfrm>
            <a:off x="838200" y="2057400"/>
            <a:ext cx="5267325" cy="2123658"/>
          </a:xfrm>
          <a:prstGeom prst="rect">
            <a:avLst/>
          </a:prstGeom>
          <a:noFill/>
        </p:spPr>
        <p:txBody>
          <a:bodyPr wrap="square" rtlCol="0">
            <a:spAutoFit/>
          </a:bodyPr>
          <a:lstStyle/>
          <a:p>
            <a:r>
              <a:rPr lang="en-US" sz="2200" dirty="0" err="1" smtClean="0">
                <a:latin typeface="Times New Roman" panose="02020603050405020304" pitchFamily="18" charset="0"/>
                <a:cs typeface="Times New Roman" panose="02020603050405020304" pitchFamily="18" charset="0"/>
              </a:rPr>
              <a:t>Ứng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dụng</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a:p>
            <a:pPr marL="342900" indent="-342900">
              <a:buFontTx/>
              <a:buChar char="-"/>
            </a:pPr>
            <a:r>
              <a:rPr lang="en-US" sz="2200" dirty="0" err="1" smtClean="0">
                <a:latin typeface="Times New Roman" panose="02020603050405020304" pitchFamily="18" charset="0"/>
                <a:cs typeface="Times New Roman" panose="02020603050405020304" pitchFamily="18" charset="0"/>
              </a:rPr>
              <a:t>Kiểm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trị</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1 bit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VD: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kiểm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tra</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thứ</a:t>
            </a:r>
            <a:r>
              <a:rPr lang="en-US" sz="2200" dirty="0" smtClean="0">
                <a:latin typeface="Times New Roman" panose="02020603050405020304" pitchFamily="18" charset="0"/>
                <a:cs typeface="Times New Roman" panose="02020603050405020304" pitchFamily="18" charset="0"/>
              </a:rPr>
              <a:t> 2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r>
              <a:rPr lang="en-US" sz="2200" dirty="0" smtClean="0">
                <a:latin typeface="Times New Roman" panose="02020603050405020304" pitchFamily="18" charset="0"/>
                <a:cs typeface="Times New Roman" panose="02020603050405020304" pitchFamily="18" charset="0"/>
              </a:rPr>
              <a:t> PINB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trị</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nhiêu</a:t>
            </a:r>
            <a:r>
              <a:rPr lang="en-US" sz="2200" dirty="0" smtClean="0">
                <a:latin typeface="Times New Roman" panose="02020603050405020304" pitchFamily="18" charset="0"/>
                <a:cs typeface="Times New Roman" panose="02020603050405020304" pitchFamily="18" charset="0"/>
              </a:rPr>
              <a:t>, ta </a:t>
            </a:r>
            <a:r>
              <a:rPr lang="en-US" sz="2200" dirty="0" err="1" smtClean="0">
                <a:latin typeface="Times New Roman" panose="02020603050405020304" pitchFamily="18" charset="0"/>
                <a:cs typeface="Times New Roman" panose="02020603050405020304" pitchFamily="18" charset="0"/>
              </a:rPr>
              <a:t>dùng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phép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toán</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If (PINB | 0b11111101) ….</a:t>
            </a:r>
            <a:endParaRPr lang="en-US" sz="2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38200" y="4340642"/>
            <a:ext cx="10429875" cy="1785104"/>
          </a:xfrm>
          <a:prstGeom prst="rect">
            <a:avLst/>
          </a:prstGeom>
          <a:noFill/>
        </p:spPr>
        <p:txBody>
          <a:bodyPr wrap="square" rtlCol="0">
            <a:spAutoFit/>
          </a:bodyPr>
          <a:lstStyle/>
          <a:p>
            <a:pPr marL="342900" indent="-342900">
              <a:buFontTx/>
              <a:buChar char="-"/>
            </a:pPr>
            <a:r>
              <a:rPr lang="en-US" sz="2200" dirty="0" smtClean="0">
                <a:latin typeface="Times New Roman" panose="02020603050405020304" pitchFamily="18" charset="0"/>
                <a:cs typeface="Times New Roman" panose="02020603050405020304" pitchFamily="18" charset="0"/>
              </a:rPr>
              <a:t>Set bit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VD: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set bit </a:t>
            </a:r>
            <a:r>
              <a:rPr lang="en-US" sz="2200" dirty="0" err="1" smtClean="0">
                <a:latin typeface="Times New Roman" panose="02020603050405020304" pitchFamily="18" charset="0"/>
                <a:cs typeface="Times New Roman" panose="02020603050405020304" pitchFamily="18" charset="0"/>
              </a:rPr>
              <a:t>thứ</a:t>
            </a:r>
            <a:r>
              <a:rPr lang="en-US" sz="2200" dirty="0" smtClean="0">
                <a:latin typeface="Times New Roman" panose="02020603050405020304" pitchFamily="18" charset="0"/>
                <a:cs typeface="Times New Roman" panose="02020603050405020304" pitchFamily="18" charset="0"/>
              </a:rPr>
              <a:t> 2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r>
              <a:rPr lang="en-US" sz="2200" dirty="0" smtClean="0">
                <a:latin typeface="Times New Roman" panose="02020603050405020304" pitchFamily="18" charset="0"/>
                <a:cs typeface="Times New Roman" panose="02020603050405020304" pitchFamily="18" charset="0"/>
              </a:rPr>
              <a:t> PORTB </a:t>
            </a:r>
            <a:r>
              <a:rPr lang="en-US" sz="2200" dirty="0" err="1" smtClean="0">
                <a:latin typeface="Times New Roman" panose="02020603050405020304" pitchFamily="18" charset="0"/>
                <a:cs typeface="Times New Roman" panose="02020603050405020304" pitchFamily="18" charset="0"/>
              </a:rPr>
              <a:t>lên</a:t>
            </a:r>
            <a:r>
              <a:rPr lang="en-US" sz="2200" dirty="0" smtClean="0">
                <a:latin typeface="Times New Roman" panose="02020603050405020304" pitchFamily="18" charset="0"/>
                <a:cs typeface="Times New Roman" panose="02020603050405020304" pitchFamily="18" charset="0"/>
              </a:rPr>
              <a:t> 1, ta </a:t>
            </a:r>
            <a:r>
              <a:rPr lang="en-US" sz="2200" dirty="0" err="1" smtClean="0">
                <a:latin typeface="Times New Roman" panose="02020603050405020304" pitchFamily="18" charset="0"/>
                <a:cs typeface="Times New Roman" panose="02020603050405020304" pitchFamily="18" charset="0"/>
              </a:rPr>
              <a:t>dùng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phép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toán</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PORTB </a:t>
            </a:r>
            <a:r>
              <a:rPr lang="en-US" sz="2200" dirty="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0b00000010;</a:t>
            </a:r>
          </a:p>
          <a:p>
            <a:r>
              <a:rPr lang="en-US" sz="2200" dirty="0" err="1" smtClean="0">
                <a:latin typeface="Times New Roman" panose="02020603050405020304" pitchFamily="18" charset="0"/>
                <a:cs typeface="Times New Roman" panose="02020603050405020304" pitchFamily="18" charset="0"/>
              </a:rPr>
              <a:t>Chỉ</a:t>
            </a:r>
            <a:r>
              <a:rPr lang="en-US" sz="2200" dirty="0" smtClean="0">
                <a:latin typeface="Times New Roman" panose="02020603050405020304" pitchFamily="18" charset="0"/>
                <a:cs typeface="Times New Roman" panose="02020603050405020304" pitchFamily="18" charset="0"/>
              </a:rPr>
              <a:t> set </a:t>
            </a:r>
            <a:r>
              <a:rPr lang="en-US" sz="2200" dirty="0" err="1" smtClean="0">
                <a:latin typeface="Times New Roman" panose="02020603050405020304" pitchFamily="18" charset="0"/>
                <a:cs typeface="Times New Roman" panose="02020603050405020304" pitchFamily="18" charset="0"/>
              </a:rPr>
              <a:t>duy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nhất</a:t>
            </a:r>
            <a:r>
              <a:rPr lang="en-US" sz="2200" dirty="0" smtClean="0">
                <a:latin typeface="Times New Roman" panose="02020603050405020304" pitchFamily="18" charset="0"/>
                <a:cs typeface="Times New Roman" panose="02020603050405020304" pitchFamily="18" charset="0"/>
              </a:rPr>
              <a:t> bit 2,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còn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giữ</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nguyên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trị</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372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bit (Bitwise)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0663"/>
            <a:ext cx="10346531" cy="566737"/>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4.4.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XOR ( ^ )</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46411"/>
            <a:ext cx="2743200" cy="365125"/>
          </a:xfrm>
        </p:spPr>
        <p:txBody>
          <a:bodyPr/>
          <a:lstStyle/>
          <a:p>
            <a:fld id="{BE3B6FC9-85A5-4D8E-9787-CD975158337E}" type="slidenum">
              <a:rPr lang="en-US" smtClean="0"/>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88588067"/>
              </p:ext>
            </p:extLst>
          </p:nvPr>
        </p:nvGraphicFramePr>
        <p:xfrm>
          <a:off x="6629400" y="2255838"/>
          <a:ext cx="4724400" cy="1854200"/>
        </p:xfrm>
        <a:graphic>
          <a:graphicData uri="http://schemas.openxmlformats.org/drawingml/2006/table">
            <a:tbl>
              <a:tblPr firstRow="1" bandRow="1">
                <a:tableStyleId>{5C22544A-7EE6-4342-B048-85BDC9FD1C3A}</a:tableStyleId>
              </a:tblPr>
              <a:tblGrid>
                <a:gridCol w="1574800">
                  <a:extLst>
                    <a:ext uri="{9D8B030D-6E8A-4147-A177-3AD203B41FA5}">
                      <a16:colId xmlns:a16="http://schemas.microsoft.com/office/drawing/2014/main" val="821419572"/>
                    </a:ext>
                  </a:extLst>
                </a:gridCol>
                <a:gridCol w="1574800">
                  <a:extLst>
                    <a:ext uri="{9D8B030D-6E8A-4147-A177-3AD203B41FA5}">
                      <a16:colId xmlns:a16="http://schemas.microsoft.com/office/drawing/2014/main" val="3754338903"/>
                    </a:ext>
                  </a:extLst>
                </a:gridCol>
                <a:gridCol w="1574800">
                  <a:extLst>
                    <a:ext uri="{9D8B030D-6E8A-4147-A177-3AD203B41FA5}">
                      <a16:colId xmlns:a16="http://schemas.microsoft.com/office/drawing/2014/main" val="129833278"/>
                    </a:ext>
                  </a:extLst>
                </a:gridCol>
              </a:tblGrid>
              <a:tr h="370840">
                <a:tc>
                  <a:txBody>
                    <a:bodyPr/>
                    <a:lstStyle/>
                    <a:p>
                      <a:pPr algn="ctr"/>
                      <a:r>
                        <a:rPr lang="en-US" dirty="0" smtClean="0">
                          <a:solidFill>
                            <a:schemeClr val="bg1"/>
                          </a:solidFill>
                        </a:rPr>
                        <a:t>A</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B</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A^B</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651804928"/>
                  </a:ext>
                </a:extLst>
              </a:tr>
              <a:tr h="370840">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3782268807"/>
                  </a:ext>
                </a:extLst>
              </a:tr>
              <a:tr h="370840">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3006809457"/>
                  </a:ext>
                </a:extLst>
              </a:tr>
              <a:tr h="370840">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902100660"/>
                  </a:ext>
                </a:extLst>
              </a:tr>
              <a:tr h="370840">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2022609689"/>
                  </a:ext>
                </a:extLst>
              </a:tr>
            </a:tbl>
          </a:graphicData>
        </a:graphic>
      </p:graphicFrame>
      <p:sp>
        <p:nvSpPr>
          <p:cNvPr id="6" name="TextBox 5"/>
          <p:cNvSpPr txBox="1"/>
          <p:nvPr/>
        </p:nvSpPr>
        <p:spPr>
          <a:xfrm>
            <a:off x="838200" y="2057400"/>
            <a:ext cx="5267325" cy="3477875"/>
          </a:xfrm>
          <a:prstGeom prst="rect">
            <a:avLst/>
          </a:prstGeom>
          <a:noFill/>
        </p:spPr>
        <p:txBody>
          <a:bodyPr wrap="square" rtlCol="0">
            <a:spAutoFit/>
          </a:bodyPr>
          <a:lstStyle/>
          <a:p>
            <a:r>
              <a:rPr lang="en-US" sz="2200" dirty="0" err="1" smtClean="0">
                <a:latin typeface="Times New Roman" panose="02020603050405020304" pitchFamily="18" charset="0"/>
                <a:cs typeface="Times New Roman" panose="02020603050405020304" pitchFamily="18" charset="0"/>
              </a:rPr>
              <a:t>Ứng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dụng</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a:p>
            <a:pPr marL="342900" indent="-342900">
              <a:buFontTx/>
              <a:buChar char="-"/>
            </a:pPr>
            <a:r>
              <a:rPr lang="en-US" sz="2200" dirty="0" err="1" smtClean="0">
                <a:latin typeface="Times New Roman" panose="02020603050405020304" pitchFamily="18" charset="0"/>
                <a:cs typeface="Times New Roman" panose="02020603050405020304" pitchFamily="18" charset="0"/>
              </a:rPr>
              <a:t>Đảo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ngược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được</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chọn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bằng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cách</a:t>
            </a:r>
            <a:r>
              <a:rPr lang="en-US" sz="2200" dirty="0" smtClean="0">
                <a:latin typeface="Times New Roman" panose="02020603050405020304" pitchFamily="18" charset="0"/>
                <a:cs typeface="Times New Roman" panose="02020603050405020304" pitchFamily="18" charset="0"/>
              </a:rPr>
              <a:t> XOR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đó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với</a:t>
            </a:r>
            <a:r>
              <a:rPr lang="en-US" sz="2200" dirty="0" smtClean="0">
                <a:latin typeface="Times New Roman" panose="02020603050405020304" pitchFamily="18" charset="0"/>
                <a:cs typeface="Times New Roman" panose="02020603050405020304" pitchFamily="18" charset="0"/>
              </a:rPr>
              <a:t> 1.</a:t>
            </a:r>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VD: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đảo</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thứ</a:t>
            </a:r>
            <a:r>
              <a:rPr lang="en-US" sz="2200" dirty="0" smtClean="0">
                <a:latin typeface="Times New Roman" panose="02020603050405020304" pitchFamily="18" charset="0"/>
                <a:cs typeface="Times New Roman" panose="02020603050405020304" pitchFamily="18" charset="0"/>
              </a:rPr>
              <a:t> 2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r>
              <a:rPr lang="en-US" sz="2200" dirty="0" smtClean="0">
                <a:latin typeface="Times New Roman" panose="02020603050405020304" pitchFamily="18" charset="0"/>
                <a:cs typeface="Times New Roman" panose="02020603050405020304" pitchFamily="18" charset="0"/>
              </a:rPr>
              <a:t> PORTB</a:t>
            </a:r>
          </a:p>
          <a:p>
            <a:r>
              <a:rPr lang="en-US" sz="2200" dirty="0" smtClean="0">
                <a:latin typeface="Times New Roman" panose="02020603050405020304" pitchFamily="18" charset="0"/>
                <a:cs typeface="Times New Roman" panose="02020603050405020304" pitchFamily="18" charset="0"/>
              </a:rPr>
              <a:t>PORTB ^= 0b00000010;</a:t>
            </a:r>
          </a:p>
          <a:p>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đảo</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nhất</a:t>
            </a:r>
            <a:r>
              <a:rPr lang="en-US" sz="2200" dirty="0">
                <a:latin typeface="Times New Roman" panose="02020603050405020304" pitchFamily="18" charset="0"/>
                <a:cs typeface="Times New Roman" panose="02020603050405020304" pitchFamily="18" charset="0"/>
              </a:rPr>
              <a:t> bit 2,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bit </a:t>
            </a:r>
            <a:r>
              <a:rPr lang="en-US" sz="2200" dirty="0" err="1">
                <a:latin typeface="Times New Roman" panose="02020603050405020304" pitchFamily="18" charset="0"/>
                <a:cs typeface="Times New Roman" panose="02020603050405020304" pitchFamily="18" charset="0"/>
              </a:rPr>
              <a:t>còn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nguyên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trị</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869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bit (Bitwise)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0663"/>
            <a:ext cx="10346531" cy="566737"/>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4.5. </a:t>
            </a:r>
            <a:r>
              <a:rPr lang="en-US" dirty="0" err="1" smtClean="0">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bit ( &lt;&lt; :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trái</a:t>
            </a:r>
            <a:r>
              <a:rPr lang="en-US" dirty="0" smtClean="0">
                <a:latin typeface="Times New Roman" panose="02020603050405020304" pitchFamily="18" charset="0"/>
                <a:cs typeface="Times New Roman" panose="02020603050405020304" pitchFamily="18" charset="0"/>
              </a:rPr>
              <a:t>; &gt;&gt; :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46411"/>
            <a:ext cx="2743200" cy="365125"/>
          </a:xfrm>
        </p:spPr>
        <p:txBody>
          <a:bodyPr/>
          <a:lstStyle/>
          <a:p>
            <a:fld id="{BE3B6FC9-85A5-4D8E-9787-CD975158337E}" type="slidenum">
              <a:rPr lang="en-US" smtClean="0"/>
              <a:t>12</a:t>
            </a:fld>
            <a:endParaRPr lang="en-US"/>
          </a:p>
        </p:txBody>
      </p:sp>
      <mc:AlternateContent xmlns:mc="http://schemas.openxmlformats.org/markup-compatibility/2006">
        <mc:Choice xmlns:a14="http://schemas.microsoft.com/office/drawing/2010/main" Requires="a14">
          <p:sp>
            <p:nvSpPr>
              <p:cNvPr id="6" name="TextBox 5"/>
              <p:cNvSpPr txBox="1"/>
              <p:nvPr/>
            </p:nvSpPr>
            <p:spPr>
              <a:xfrm>
                <a:off x="838200" y="2057400"/>
                <a:ext cx="7583799" cy="4739759"/>
              </a:xfrm>
              <a:prstGeom prst="rect">
                <a:avLst/>
              </a:prstGeom>
              <a:noFill/>
            </p:spPr>
            <p:txBody>
              <a:bodyPr wrap="square" rtlCol="0">
                <a:spAutoFit/>
              </a:bodyPr>
              <a:lstStyle/>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Các bit </a:t>
                </a:r>
                <a:r>
                  <a:rPr lang="en-US" sz="2800" dirty="0" err="1" smtClean="0">
                    <a:latin typeface="Times New Roman" panose="02020603050405020304" pitchFamily="18" charset="0"/>
                    <a:cs typeface="Times New Roman" panose="02020603050405020304" pitchFamily="18" charset="0"/>
                  </a:rPr>
                  <a:t>dịch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khỏi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đầu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hoặc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đuôi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loại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bỏ</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dịch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bit 0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bù</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phải</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phép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dịch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trái</a:t>
                </a:r>
                <a:r>
                  <a:rPr lang="en-US" sz="2800" dirty="0" smtClean="0">
                    <a:latin typeface="Times New Roman" panose="02020603050405020304" pitchFamily="18" charset="0"/>
                    <a:cs typeface="Times New Roman" panose="02020603050405020304" pitchFamily="18" charset="0"/>
                  </a:rPr>
                  <a:t>, bit </a:t>
                </a:r>
                <a:r>
                  <a:rPr lang="en-US" sz="2800" dirty="0" err="1" smtClean="0">
                    <a:latin typeface="Times New Roman" panose="02020603050405020304" pitchFamily="18" charset="0"/>
                    <a:cs typeface="Times New Roman" panose="02020603050405020304" pitchFamily="18" charset="0"/>
                  </a:rPr>
                  <a:t>dấu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bù</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bên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trái</a:t>
                </a:r>
                <a:r>
                  <a:rPr lang="en-US" sz="28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Dịch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trái</a:t>
                </a:r>
                <a:r>
                  <a:rPr lang="en-US" sz="2800" dirty="0" smtClean="0">
                    <a:latin typeface="Times New Roman" panose="02020603050405020304" pitchFamily="18" charset="0"/>
                    <a:cs typeface="Times New Roman" panose="02020603050405020304" pitchFamily="18" charset="0"/>
                  </a:rPr>
                  <a:t> n </a:t>
                </a:r>
                <a:r>
                  <a:rPr lang="en-US" sz="2800" dirty="0" err="1" smtClean="0">
                    <a:latin typeface="Times New Roman" panose="02020603050405020304" pitchFamily="18" charset="0"/>
                    <a:cs typeface="Times New Roman" panose="02020603050405020304" pitchFamily="18" charset="0"/>
                  </a:rPr>
                  <a:t>lần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2</m:t>
                        </m:r>
                      </m:e>
                      <m:sup>
                        <m:r>
                          <a:rPr lang="en-US" sz="2800" b="0" i="1" smtClean="0">
                            <a:latin typeface="Cambria Math" panose="02040503050406030204" pitchFamily="18" charset="0"/>
                            <a:cs typeface="Times New Roman" panose="02020603050405020304" pitchFamily="18" charset="0"/>
                          </a:rPr>
                          <m:t>𝑛</m:t>
                        </m:r>
                      </m:sup>
                    </m:sSup>
                  </m:oMath>
                </a14:m>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Dịch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n </a:t>
                </a:r>
                <a:r>
                  <a:rPr lang="en-US" sz="2800" dirty="0" err="1" smtClean="0">
                    <a:latin typeface="Times New Roman" panose="02020603050405020304" pitchFamily="18" charset="0"/>
                    <a:cs typeface="Times New Roman" panose="02020603050405020304" pitchFamily="18" charset="0"/>
                  </a:rPr>
                  <a:t>lần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chia </a:t>
                </a:r>
                <a:r>
                  <a:rPr lang="en-US" sz="2800" dirty="0" err="1" smtClean="0">
                    <a:latin typeface="Times New Roman" panose="02020603050405020304" pitchFamily="18" charset="0"/>
                    <a:cs typeface="Times New Roman" panose="02020603050405020304" pitchFamily="18" charset="0"/>
                  </a:rPr>
                  <a:t>cho</a:t>
                </a:r>
                <a:r>
                  <a:rPr lang="en-US" sz="2800"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800" i="1">
                            <a:latin typeface="Cambria Math" panose="02040503050406030204" pitchFamily="18" charset="0"/>
                            <a:cs typeface="Times New Roman" panose="02020603050405020304" pitchFamily="18" charset="0"/>
                          </a:rPr>
                        </m:ctrlPr>
                      </m:sSupPr>
                      <m:e>
                        <m:r>
                          <a:rPr lang="en-US" sz="2800" i="1">
                            <a:latin typeface="Cambria Math" panose="02040503050406030204" pitchFamily="18" charset="0"/>
                            <a:cs typeface="Times New Roman" panose="02020603050405020304" pitchFamily="18" charset="0"/>
                          </a:rPr>
                          <m:t>2</m:t>
                        </m:r>
                      </m:e>
                      <m:sup>
                        <m:r>
                          <a:rPr lang="en-US" sz="2800" i="1">
                            <a:latin typeface="Cambria Math" panose="02040503050406030204" pitchFamily="18" charset="0"/>
                            <a:cs typeface="Times New Roman" panose="02020603050405020304" pitchFamily="18" charset="0"/>
                          </a:rPr>
                          <m:t>𝑛</m:t>
                        </m:r>
                      </m:sup>
                    </m:sSup>
                  </m:oMath>
                </a14:m>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err="1" smtClean="0">
                    <a:latin typeface="Times New Roman" panose="02020603050405020304" pitchFamily="18" charset="0"/>
                    <a:cs typeface="Times New Roman" panose="02020603050405020304" pitchFamily="18" charset="0"/>
                  </a:rPr>
                  <a:t>Câu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lệnh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dịch</a:t>
                </a:r>
                <a:r>
                  <a:rPr lang="en-US" sz="2800" dirty="0" smtClean="0">
                    <a:latin typeface="Times New Roman" panose="02020603050405020304" pitchFamily="18" charset="0"/>
                    <a:cs typeface="Times New Roman" panose="02020603050405020304" pitchFamily="18" charset="0"/>
                  </a:rPr>
                  <a:t> bit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C:</a:t>
                </a:r>
              </a:p>
              <a:p>
                <a:r>
                  <a:rPr lang="en-US" sz="2800" dirty="0" smtClean="0">
                    <a:latin typeface="Times New Roman" panose="02020603050405020304" pitchFamily="18" charset="0"/>
                    <a:cs typeface="Times New Roman" panose="02020603050405020304" pitchFamily="18" charset="0"/>
                  </a:rPr>
                  <a:t>     x = y&gt;&gt;2; //x </a:t>
                </a:r>
                <a:r>
                  <a:rPr lang="en-US" sz="2800" dirty="0" err="1" smtClean="0">
                    <a:latin typeface="Times New Roman" panose="02020603050405020304" pitchFamily="18" charset="0"/>
                    <a:cs typeface="Times New Roman" panose="02020603050405020304" pitchFamily="18" charset="0"/>
                  </a:rPr>
                  <a:t>được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bằng</a:t>
                </a:r>
                <a:r>
                  <a:rPr lang="en-US" sz="2800" dirty="0" smtClean="0">
                    <a:latin typeface="Times New Roman" panose="02020603050405020304" pitchFamily="18" charset="0"/>
                    <a:cs typeface="Times New Roman" panose="02020603050405020304" pitchFamily="18" charset="0"/>
                  </a:rPr>
                  <a:t> y </a:t>
                </a:r>
                <a:r>
                  <a:rPr lang="en-US" sz="2800" dirty="0" err="1" smtClean="0">
                    <a:latin typeface="Times New Roman" panose="02020603050405020304" pitchFamily="18" charset="0"/>
                    <a:cs typeface="Times New Roman" panose="02020603050405020304" pitchFamily="18" charset="0"/>
                  </a:rPr>
                  <a:t>dịch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trái</a:t>
                </a:r>
                <a:r>
                  <a:rPr lang="en-US" sz="2800" dirty="0" smtClean="0">
                    <a:latin typeface="Times New Roman" panose="02020603050405020304" pitchFamily="18" charset="0"/>
                    <a:cs typeface="Times New Roman" panose="02020603050405020304" pitchFamily="18" charset="0"/>
                  </a:rPr>
                  <a:t> 2 </a:t>
                </a:r>
                <a:r>
                  <a:rPr lang="en-US" sz="2800" dirty="0" err="1" smtClean="0">
                    <a:latin typeface="Times New Roman" panose="02020603050405020304" pitchFamily="18" charset="0"/>
                    <a:cs typeface="Times New Roman" panose="02020603050405020304" pitchFamily="18" charset="0"/>
                  </a:rPr>
                  <a:t>lần</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x = y&lt;&lt;5;//</a:t>
                </a:r>
                <a:r>
                  <a:rPr lang="en-US" sz="2800" dirty="0">
                    <a:latin typeface="Times New Roman" panose="02020603050405020304" pitchFamily="18" charset="0"/>
                    <a:cs typeface="Times New Roman" panose="02020603050405020304" pitchFamily="18" charset="0"/>
                  </a:rPr>
                  <a:t> x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y </a:t>
                </a:r>
                <a:r>
                  <a:rPr lang="en-US" sz="2800" dirty="0" err="1">
                    <a:latin typeface="Times New Roman" panose="02020603050405020304" pitchFamily="18" charset="0"/>
                    <a:cs typeface="Times New Roman" panose="02020603050405020304" pitchFamily="18" charset="0"/>
                  </a:rPr>
                  <a:t>dịch</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5 </a:t>
                </a:r>
                <a:r>
                  <a:rPr lang="en-US" sz="2800" dirty="0" err="1">
                    <a:latin typeface="Times New Roman" panose="02020603050405020304" pitchFamily="18" charset="0"/>
                    <a:cs typeface="Times New Roman" panose="02020603050405020304" pitchFamily="18" charset="0"/>
                  </a:rPr>
                  <a:t>lần</a:t>
                </a:r>
                <a:endParaRPr lang="en-US" sz="28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838200" y="2057400"/>
                <a:ext cx="7583799" cy="4739759"/>
              </a:xfrm>
              <a:prstGeom prst="rect">
                <a:avLst/>
              </a:prstGeom>
              <a:blipFill>
                <a:blip r:embed="rId2"/>
                <a:stretch>
                  <a:fillRect l="-1447" t="-1416" r="-804"/>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9052823" y="1249742"/>
            <a:ext cx="2762732" cy="2586762"/>
          </a:xfrm>
          <a:prstGeom prst="rect">
            <a:avLst/>
          </a:prstGeom>
        </p:spPr>
      </p:pic>
      <p:pic>
        <p:nvPicPr>
          <p:cNvPr id="8" name="Picture 7"/>
          <p:cNvPicPr>
            <a:picLocks noChangeAspect="1"/>
          </p:cNvPicPr>
          <p:nvPr/>
        </p:nvPicPr>
        <p:blipFill>
          <a:blip r:embed="rId4"/>
          <a:stretch>
            <a:fillRect/>
          </a:stretch>
        </p:blipFill>
        <p:spPr>
          <a:xfrm>
            <a:off x="9052823" y="3796337"/>
            <a:ext cx="2528728" cy="2692400"/>
          </a:xfrm>
          <a:prstGeom prst="rect">
            <a:avLst/>
          </a:prstGeom>
        </p:spPr>
      </p:pic>
    </p:spTree>
    <p:extLst>
      <p:ext uri="{BB962C8B-B14F-4D97-AF65-F5344CB8AC3E}">
        <p14:creationId xmlns:p14="http://schemas.microsoft.com/office/powerpoint/2010/main" val="1052269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bit (Bitwise)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0663"/>
            <a:ext cx="10346531" cy="566737"/>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4.5. </a:t>
            </a:r>
            <a:r>
              <a:rPr lang="en-US" dirty="0" err="1" smtClean="0">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quay bit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nhớ</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nhớ</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46411"/>
            <a:ext cx="2743200" cy="365125"/>
          </a:xfrm>
        </p:spPr>
        <p:txBody>
          <a:bodyPr/>
          <a:lstStyle/>
          <a:p>
            <a:fld id="{BE3B6FC9-85A5-4D8E-9787-CD975158337E}" type="slidenum">
              <a:rPr lang="en-US" smtClean="0"/>
              <a:t>13</a:t>
            </a:fld>
            <a:endParaRPr lang="en-US"/>
          </a:p>
        </p:txBody>
      </p:sp>
      <p:sp>
        <p:nvSpPr>
          <p:cNvPr id="6" name="TextBox 5"/>
          <p:cNvSpPr txBox="1"/>
          <p:nvPr/>
        </p:nvSpPr>
        <p:spPr>
          <a:xfrm>
            <a:off x="838200" y="1955137"/>
            <a:ext cx="6377609" cy="2677656"/>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Phép</a:t>
            </a:r>
            <a:r>
              <a:rPr lang="en-US" sz="2400" dirty="0" smtClean="0">
                <a:latin typeface="Times New Roman" panose="02020603050405020304" pitchFamily="18" charset="0"/>
                <a:cs typeface="Times New Roman" panose="02020603050405020304" pitchFamily="18" charset="0"/>
              </a:rPr>
              <a:t> quay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nhớ</a:t>
            </a:r>
            <a:r>
              <a:rPr lang="en-US" sz="2400" dirty="0" smtClean="0">
                <a:latin typeface="Times New Roman" panose="02020603050405020304" pitchFamily="18" charset="0"/>
                <a:cs typeface="Times New Roman" panose="02020603050405020304" pitchFamily="18" charset="0"/>
              </a:rPr>
              <a:t>: </a:t>
            </a:r>
          </a:p>
          <a:p>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phép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bit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nhau</a:t>
            </a:r>
            <a:r>
              <a:rPr lang="en-US" sz="2400" dirty="0" smtClean="0">
                <a:latin typeface="Times New Roman" panose="02020603050405020304" pitchFamily="18" charset="0"/>
                <a:cs typeface="Times New Roman" panose="02020603050405020304" pitchFamily="18" charset="0"/>
              </a:rPr>
              <a:t>.</a:t>
            </a:r>
          </a:p>
          <a:p>
            <a:pPr marL="457200" indent="-457200">
              <a:buFontTx/>
              <a:buChar char="-"/>
            </a:pPr>
            <a:r>
              <a:rPr lang="en-US" sz="2400" dirty="0" err="1" smtClean="0">
                <a:latin typeface="Times New Roman" panose="02020603050405020304" pitchFamily="18" charset="0"/>
                <a:cs typeface="Times New Roman" panose="02020603050405020304" pitchFamily="18" charset="0"/>
              </a:rPr>
              <a:t>Phép</a:t>
            </a:r>
            <a:r>
              <a:rPr lang="en-US" sz="2400" dirty="0" smtClean="0">
                <a:latin typeface="Times New Roman" panose="02020603050405020304" pitchFamily="18" charset="0"/>
                <a:cs typeface="Times New Roman" panose="02020603050405020304" pitchFamily="18" charset="0"/>
              </a:rPr>
              <a:t> quay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nhớ</a:t>
            </a:r>
            <a:r>
              <a:rPr lang="en-US" sz="2400" dirty="0" smtClean="0">
                <a:latin typeface="Times New Roman" panose="02020603050405020304" pitchFamily="18" charset="0"/>
                <a:cs typeface="Times New Roman" panose="02020603050405020304" pitchFamily="18" charset="0"/>
              </a:rPr>
              <a:t>: </a:t>
            </a:r>
          </a:p>
          <a:p>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tự</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phép</a:t>
            </a:r>
            <a:r>
              <a:rPr lang="en-US" sz="2400" dirty="0" smtClean="0">
                <a:latin typeface="Times New Roman" panose="02020603050405020304" pitchFamily="18" charset="0"/>
                <a:cs typeface="Times New Roman" panose="02020603050405020304" pitchFamily="18" charset="0"/>
              </a:rPr>
              <a:t> quay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nhớ</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đầu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biệt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bởi</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cờ</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nhớ</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1 bit </a:t>
            </a:r>
            <a:r>
              <a:rPr lang="en-US" sz="2400" dirty="0" err="1" smtClean="0">
                <a:latin typeface="Times New Roman" panose="02020603050405020304" pitchFamily="18" charset="0"/>
                <a:cs typeface="Times New Roman" panose="02020603050405020304" pitchFamily="18" charset="0"/>
              </a:rPr>
              <a:t>nhớ</a:t>
            </a:r>
            <a:r>
              <a:rPr lang="en-US" sz="2400" dirty="0" smtClean="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2"/>
          <a:stretch>
            <a:fillRect/>
          </a:stretch>
        </p:blipFill>
        <p:spPr>
          <a:xfrm>
            <a:off x="7372970" y="1875286"/>
            <a:ext cx="4562475" cy="2114550"/>
          </a:xfrm>
          <a:prstGeom prst="rect">
            <a:avLst/>
          </a:prstGeom>
        </p:spPr>
      </p:pic>
      <p:sp>
        <p:nvSpPr>
          <p:cNvPr id="9" name="TextBox 8"/>
          <p:cNvSpPr txBox="1"/>
          <p:nvPr/>
        </p:nvSpPr>
        <p:spPr>
          <a:xfrm>
            <a:off x="838200" y="4567959"/>
            <a:ext cx="10658061" cy="1200329"/>
          </a:xfrm>
          <a:prstGeom prst="rect">
            <a:avLst/>
          </a:prstGeom>
          <a:noFill/>
        </p:spPr>
        <p:txBody>
          <a:bodyPr wrap="square" rtlCol="0">
            <a:spAutoFit/>
          </a:bodyPr>
          <a:lstStyle/>
          <a:p>
            <a:pPr marL="342900" indent="-342900">
              <a:buFontTx/>
              <a:buChar char="-"/>
            </a:pP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C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quay </a:t>
            </a:r>
            <a:r>
              <a:rPr lang="en-US" sz="2400" dirty="0" err="1" smtClean="0">
                <a:latin typeface="Times New Roman" panose="02020603050405020304" pitchFamily="18" charset="0"/>
                <a:cs typeface="Times New Roman" panose="02020603050405020304" pitchFamily="18" charset="0"/>
              </a:rPr>
              <a:t>trực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nhưng</a:t>
            </a:r>
            <a:r>
              <a:rPr lang="en-US" sz="2400" dirty="0" smtClean="0">
                <a:latin typeface="Times New Roman" panose="02020603050405020304" pitchFamily="18" charset="0"/>
                <a:cs typeface="Times New Roman" panose="02020603050405020304" pitchFamily="18" charset="0"/>
              </a:rPr>
              <a:t> ta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hàm</a:t>
            </a:r>
            <a:r>
              <a:rPr lang="en-US" sz="2400" dirty="0" smtClean="0">
                <a:latin typeface="Times New Roman" panose="02020603050405020304" pitchFamily="18" charset="0"/>
                <a:cs typeface="Times New Roman" panose="02020603050405020304" pitchFamily="18" charset="0"/>
              </a:rPr>
              <a:t> quay </a:t>
            </a:r>
            <a:r>
              <a:rPr lang="en-US" sz="2400" dirty="0" err="1" smtClean="0">
                <a:latin typeface="Times New Roman" panose="02020603050405020304" pitchFamily="18" charset="0"/>
                <a:cs typeface="Times New Roman" panose="02020603050405020304" pitchFamily="18" charset="0"/>
              </a:rPr>
              <a:t>thông</a:t>
            </a:r>
            <a:r>
              <a:rPr lang="en-US" sz="2400" dirty="0" smtClean="0">
                <a:latin typeface="Times New Roman" panose="02020603050405020304" pitchFamily="18" charset="0"/>
                <a:cs typeface="Times New Roman" panose="02020603050405020304" pitchFamily="18" charset="0"/>
              </a:rPr>
              <a:t> qua </a:t>
            </a:r>
            <a:r>
              <a:rPr lang="en-US" sz="2400" dirty="0" err="1" smtClean="0">
                <a:latin typeface="Times New Roman" panose="02020603050405020304" pitchFamily="18" charset="0"/>
                <a:cs typeface="Times New Roman" panose="02020603050405020304" pitchFamily="18" charset="0"/>
              </a:rPr>
              <a:t>toán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dịch</a:t>
            </a:r>
            <a:r>
              <a:rPr lang="en-US" sz="2400" dirty="0" smtClean="0">
                <a:latin typeface="Times New Roman" panose="02020603050405020304" pitchFamily="18" charset="0"/>
                <a:cs typeface="Times New Roman" panose="02020603050405020304" pitchFamily="18" charset="0"/>
              </a:rPr>
              <a:t> bit.</a:t>
            </a:r>
          </a:p>
          <a:p>
            <a:r>
              <a:rPr lang="en-US" sz="2400" dirty="0" smtClean="0">
                <a:latin typeface="Times New Roman" panose="02020603050405020304" pitchFamily="18" charset="0"/>
                <a:cs typeface="Times New Roman" panose="02020603050405020304" pitchFamily="18" charset="0"/>
              </a:rPr>
              <a:t>VD: </a:t>
            </a:r>
            <a:r>
              <a:rPr lang="pt-BR" dirty="0"/>
              <a:t>r = (r &lt;&lt; 1) | (r &gt;&gt; (sizeof(r) * 8 - 1</a:t>
            </a:r>
            <a:r>
              <a:rPr lang="pt-BR" dirty="0" smtClean="0"/>
              <a:t>));   </a:t>
            </a:r>
            <a:r>
              <a:rPr lang="pt-BR" sz="2400" dirty="0" smtClean="0">
                <a:latin typeface="Times New Roman" panose="02020603050405020304" pitchFamily="18" charset="0"/>
                <a:cs typeface="Times New Roman" panose="02020603050405020304" pitchFamily="18" charset="0"/>
              </a:rPr>
              <a:t>//Phép xoay trái không nhớ</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943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GPIO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ATmega328P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825625"/>
            <a:ext cx="6181726" cy="4660900"/>
          </a:xfrm>
        </p:spPr>
        <p:txBody>
          <a:bodyPr>
            <a:normAutofit/>
          </a:bodyPr>
          <a:lstStyle/>
          <a:p>
            <a:pPr>
              <a:buFontTx/>
              <a:buChar char="-"/>
            </a:pPr>
            <a:r>
              <a:rPr lang="en-US" dirty="0" smtClean="0">
                <a:latin typeface="Times New Roman" panose="02020603050405020304" pitchFamily="18" charset="0"/>
                <a:cs typeface="Times New Roman" panose="02020603050405020304" pitchFamily="18" charset="0"/>
              </a:rPr>
              <a:t>ATmega328P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3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GPIO: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B (8 bit),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C (7 bit)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D (8 bit).</a:t>
            </a:r>
          </a:p>
          <a:p>
            <a:pPr>
              <a:buFontTx/>
              <a:buChar char="-"/>
            </a:pP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kéo</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định</a:t>
            </a:r>
            <a:r>
              <a:rPr lang="en-US" dirty="0" smtClean="0">
                <a:latin typeface="Times New Roman" panose="02020603050405020304" pitchFamily="18" charset="0"/>
                <a:cs typeface="Times New Roman" panose="02020603050405020304" pitchFamily="18" charset="0"/>
              </a:rPr>
              <a:t> ở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enable.</a:t>
            </a:r>
          </a:p>
          <a:p>
            <a:pPr>
              <a:buFontTx/>
              <a:buChar char="-"/>
            </a:pP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GPIO </a:t>
            </a:r>
            <a:r>
              <a:rPr lang="en-US" dirty="0" err="1" smtClean="0">
                <a:latin typeface="Times New Roman" panose="02020603050405020304" pitchFamily="18" charset="0"/>
                <a:cs typeface="Times New Roman" panose="02020603050405020304" pitchFamily="18" charset="0"/>
              </a:rPr>
              <a:t>ngoài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(Digital Input/Output), </a:t>
            </a:r>
            <a:r>
              <a:rPr lang="en-US" dirty="0" err="1" smtClean="0">
                <a:latin typeface="Times New Roman" panose="02020603050405020304" pitchFamily="18" charset="0"/>
                <a:cs typeface="Times New Roman" panose="02020603050405020304" pitchFamily="18" charset="0"/>
              </a:rPr>
              <a:t>nó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còn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muốn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chúng</a:t>
            </a:r>
            <a:r>
              <a:rPr lang="en-US" dirty="0" smtClean="0">
                <a:latin typeface="Times New Roman" panose="02020603050405020304" pitchFamily="18" charset="0"/>
                <a:cs typeface="Times New Roman" panose="02020603050405020304" pitchFamily="18" charset="0"/>
              </a:rPr>
              <a:t> ta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 setup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chúng</a:t>
            </a:r>
            <a:r>
              <a:rPr lang="en-US" dirty="0" smtClean="0">
                <a:latin typeface="Times New Roman" panose="02020603050405020304" pitchFamily="18" charset="0"/>
                <a:cs typeface="Times New Roman" panose="02020603050405020304" pitchFamily="18" charset="0"/>
              </a:rPr>
              <a:t> qua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lí</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E3B6FC9-85A5-4D8E-9787-CD975158337E}" type="slidenum">
              <a:rPr lang="en-US" smtClean="0"/>
              <a:t>2</a:t>
            </a:fld>
            <a:endParaRPr lang="en-US"/>
          </a:p>
        </p:txBody>
      </p:sp>
      <p:pic>
        <p:nvPicPr>
          <p:cNvPr id="5" name="Picture 4"/>
          <p:cNvPicPr>
            <a:picLocks noChangeAspect="1"/>
          </p:cNvPicPr>
          <p:nvPr/>
        </p:nvPicPr>
        <p:blipFill>
          <a:blip r:embed="rId2"/>
          <a:stretch>
            <a:fillRect/>
          </a:stretch>
        </p:blipFill>
        <p:spPr>
          <a:xfrm>
            <a:off x="7166281" y="1427957"/>
            <a:ext cx="4711393" cy="5191124"/>
          </a:xfrm>
          <a:prstGeom prst="rect">
            <a:avLst/>
          </a:prstGeom>
        </p:spPr>
      </p:pic>
    </p:spTree>
    <p:extLst>
      <p:ext uri="{BB962C8B-B14F-4D97-AF65-F5344CB8AC3E}">
        <p14:creationId xmlns:p14="http://schemas.microsoft.com/office/powerpoint/2010/main" val="2942818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GPIO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2251"/>
            <a:ext cx="10858500" cy="1390649"/>
          </a:xfrm>
        </p:spPr>
        <p:txBody>
          <a:bodyPr>
            <a:normAutofit/>
          </a:bodyPr>
          <a:lstStyle/>
          <a:p>
            <a:pPr>
              <a:buFontTx/>
              <a:buChar char="-"/>
            </a:pP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DDRx</a:t>
            </a:r>
            <a:r>
              <a:rPr lang="en-US" sz="2400" dirty="0" smtClean="0">
                <a:latin typeface="Times New Roman" panose="02020603050405020304" pitchFamily="18" charset="0"/>
                <a:cs typeface="Times New Roman" panose="02020603050405020304" pitchFamily="18" charset="0"/>
              </a:rPr>
              <a:t> (Data Direction):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dữ</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liệu</a:t>
            </a:r>
            <a:r>
              <a:rPr lang="en-US" sz="2400" dirty="0" smtClean="0">
                <a:latin typeface="Times New Roman" panose="02020603050405020304" pitchFamily="18" charset="0"/>
                <a:cs typeface="Times New Roman" panose="02020603050405020304" pitchFamily="18" charset="0"/>
              </a:rPr>
              <a:t>. </a:t>
            </a:r>
          </a:p>
          <a:p>
            <a:pPr>
              <a:buFontTx/>
              <a:buChar char="-"/>
            </a:pP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PORTx</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Xuất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endParaRPr lang="en-US" sz="2400" dirty="0" smtClean="0">
              <a:latin typeface="Times New Roman" panose="02020603050405020304" pitchFamily="18" charset="0"/>
              <a:cs typeface="Times New Roman" panose="02020603050405020304" pitchFamily="18" charset="0"/>
            </a:endParaRPr>
          </a:p>
          <a:p>
            <a:pPr>
              <a:buFontTx/>
              <a:buChar char="-"/>
            </a:pP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PINx</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Input.</a:t>
            </a:r>
          </a:p>
          <a:p>
            <a:pPr>
              <a:buFontTx/>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E3B6FC9-85A5-4D8E-9787-CD975158337E}" type="slidenum">
              <a:rPr lang="en-US" smtClean="0"/>
              <a:t>3</a:t>
            </a:fld>
            <a:endParaRPr lang="en-US"/>
          </a:p>
        </p:txBody>
      </p:sp>
      <p:pic>
        <p:nvPicPr>
          <p:cNvPr id="7" name="Picture 6"/>
          <p:cNvPicPr>
            <a:picLocks noChangeAspect="1"/>
          </p:cNvPicPr>
          <p:nvPr/>
        </p:nvPicPr>
        <p:blipFill>
          <a:blip r:embed="rId2"/>
          <a:stretch>
            <a:fillRect/>
          </a:stretch>
        </p:blipFill>
        <p:spPr>
          <a:xfrm>
            <a:off x="1600200" y="2882900"/>
            <a:ext cx="8382000" cy="3838575"/>
          </a:xfrm>
          <a:prstGeom prst="rect">
            <a:avLst/>
          </a:prstGeom>
        </p:spPr>
      </p:pic>
    </p:spTree>
    <p:extLst>
      <p:ext uri="{BB962C8B-B14F-4D97-AF65-F5344CB8AC3E}">
        <p14:creationId xmlns:p14="http://schemas.microsoft.com/office/powerpoint/2010/main" val="1596056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GPIO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3107927"/>
            <a:ext cx="6562725" cy="2654698"/>
          </a:xfrm>
        </p:spPr>
        <p:txBody>
          <a:bodyPr>
            <a:normAutofit/>
          </a:bodyPr>
          <a:lstStyle/>
          <a:p>
            <a:pPr>
              <a:buFontTx/>
              <a:buChar char="-"/>
            </a:pP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MCUCR: </a:t>
            </a: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khiển</a:t>
            </a:r>
            <a:r>
              <a:rPr lang="en-US" sz="2400" dirty="0" smtClean="0">
                <a:latin typeface="Times New Roman" panose="02020603050405020304" pitchFamily="18" charset="0"/>
                <a:cs typeface="Times New Roman" panose="02020603050405020304" pitchFamily="18" charset="0"/>
              </a:rPr>
              <a:t> MCU.</a:t>
            </a:r>
          </a:p>
          <a:p>
            <a:pPr marL="0" indent="0">
              <a:buNone/>
            </a:pPr>
            <a:r>
              <a:rPr lang="en-US" sz="2400" dirty="0" smtClean="0">
                <a:latin typeface="Times New Roman" panose="02020603050405020304" pitchFamily="18" charset="0"/>
                <a:cs typeface="Times New Roman" panose="02020603050405020304" pitchFamily="18" charset="0"/>
              </a:rPr>
              <a:t>Bit 4 (PUD)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cổng</a:t>
            </a:r>
            <a:r>
              <a:rPr lang="en-US" sz="2400" dirty="0" smtClean="0">
                <a:latin typeface="Times New Roman" panose="02020603050405020304" pitchFamily="18" charset="0"/>
                <a:cs typeface="Times New Roman" panose="02020603050405020304" pitchFamily="18" charset="0"/>
              </a:rPr>
              <a:t> GPIO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nối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kéo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Pullup</a:t>
            </a:r>
            <a:r>
              <a:rPr lang="en-US" sz="2400" dirty="0" smtClean="0">
                <a:latin typeface="Times New Roman" panose="02020603050405020304" pitchFamily="18" charset="0"/>
                <a:cs typeface="Times New Roman" panose="02020603050405020304" pitchFamily="18" charset="0"/>
              </a:rPr>
              <a:t> resistor) hay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bit PUD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set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điện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kéo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vô</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cả</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hai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DDRx</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PORTx</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bật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chức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kéo</a:t>
            </a:r>
            <a:r>
              <a:rPr lang="en-US" sz="2400"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E3B6FC9-85A5-4D8E-9787-CD975158337E}" type="slidenum">
              <a:rPr lang="en-US" smtClean="0"/>
              <a:t>4</a:t>
            </a:fld>
            <a:endParaRPr lang="en-US"/>
          </a:p>
        </p:txBody>
      </p:sp>
      <p:pic>
        <p:nvPicPr>
          <p:cNvPr id="6" name="Picture 5"/>
          <p:cNvPicPr>
            <a:picLocks noChangeAspect="1"/>
          </p:cNvPicPr>
          <p:nvPr/>
        </p:nvPicPr>
        <p:blipFill>
          <a:blip r:embed="rId2"/>
          <a:stretch>
            <a:fillRect/>
          </a:stretch>
        </p:blipFill>
        <p:spPr>
          <a:xfrm>
            <a:off x="7191375" y="3107927"/>
            <a:ext cx="4876800" cy="2752725"/>
          </a:xfrm>
          <a:prstGeom prst="rect">
            <a:avLst/>
          </a:prstGeom>
        </p:spPr>
      </p:pic>
      <p:pic>
        <p:nvPicPr>
          <p:cNvPr id="7" name="Picture 6"/>
          <p:cNvPicPr>
            <a:picLocks noChangeAspect="1"/>
          </p:cNvPicPr>
          <p:nvPr/>
        </p:nvPicPr>
        <p:blipFill>
          <a:blip r:embed="rId3"/>
          <a:stretch>
            <a:fillRect/>
          </a:stretch>
        </p:blipFill>
        <p:spPr>
          <a:xfrm>
            <a:off x="1200150" y="1395811"/>
            <a:ext cx="8429625" cy="1581150"/>
          </a:xfrm>
          <a:prstGeom prst="rect">
            <a:avLst/>
          </a:prstGeom>
        </p:spPr>
      </p:pic>
    </p:spTree>
    <p:extLst>
      <p:ext uri="{BB962C8B-B14F-4D97-AF65-F5344CB8AC3E}">
        <p14:creationId xmlns:p14="http://schemas.microsoft.com/office/powerpoint/2010/main" val="33620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GPIO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2994" y="3678437"/>
            <a:ext cx="9129712" cy="2485626"/>
          </a:xfrm>
        </p:spPr>
        <p:txBody>
          <a:bodyPr>
            <a:normAutofit/>
          </a:bodyPr>
          <a:lstStyle/>
          <a:p>
            <a:pPr>
              <a:buFontTx/>
              <a:buChar char="-"/>
            </a:pPr>
            <a:r>
              <a:rPr lang="en-US" sz="2400" dirty="0" err="1" smtClean="0">
                <a:latin typeface="Times New Roman" panose="02020603050405020304" pitchFamily="18" charset="0"/>
                <a:cs typeface="Times New Roman" panose="02020603050405020304" pitchFamily="18" charset="0"/>
              </a:rPr>
              <a:t>Sau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lệnh</a:t>
            </a:r>
            <a:r>
              <a:rPr lang="en-US" sz="2400" dirty="0" smtClean="0">
                <a:latin typeface="Times New Roman" panose="02020603050405020304" pitchFamily="18" charset="0"/>
                <a:cs typeface="Times New Roman" panose="02020603050405020304" pitchFamily="18" charset="0"/>
              </a:rPr>
              <a:t> RESET, PUD </a:t>
            </a:r>
            <a:r>
              <a:rPr lang="en-US" sz="2400" dirty="0" err="1" smtClean="0">
                <a:latin typeface="Times New Roman" panose="02020603050405020304" pitchFamily="18" charset="0"/>
                <a:cs typeface="Times New Roman" panose="02020603050405020304" pitchFamily="18" charset="0"/>
              </a:rPr>
              <a:t>mặc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0.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logic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chân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kéo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nội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kéo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ngoại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được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nhắc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dụng</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định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mức</a:t>
            </a:r>
            <a:r>
              <a:rPr lang="en-US" sz="2400" dirty="0" smtClean="0">
                <a:latin typeface="Times New Roman" panose="02020603050405020304" pitchFamily="18" charset="0"/>
                <a:cs typeface="Times New Roman" panose="02020603050405020304" pitchFamily="18" charset="0"/>
              </a:rPr>
              <a:t> logic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Input </a:t>
            </a:r>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bắt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đầu</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Giảm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tiêu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thụ</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điện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năng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thống</a:t>
            </a:r>
            <a:r>
              <a:rPr lang="en-US" sz="2400"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E3B6FC9-85A5-4D8E-9787-CD975158337E}" type="slidenum">
              <a:rPr lang="en-US" smtClean="0"/>
              <a:t>5</a:t>
            </a:fld>
            <a:endParaRPr lang="en-US"/>
          </a:p>
        </p:txBody>
      </p:sp>
      <p:pic>
        <p:nvPicPr>
          <p:cNvPr id="5" name="Picture 4"/>
          <p:cNvPicPr>
            <a:picLocks noChangeAspect="1"/>
          </p:cNvPicPr>
          <p:nvPr/>
        </p:nvPicPr>
        <p:blipFill>
          <a:blip r:embed="rId2"/>
          <a:stretch>
            <a:fillRect/>
          </a:stretch>
        </p:blipFill>
        <p:spPr>
          <a:xfrm>
            <a:off x="1023937" y="1504950"/>
            <a:ext cx="9915525" cy="1981200"/>
          </a:xfrm>
          <a:prstGeom prst="rect">
            <a:avLst/>
          </a:prstGeom>
        </p:spPr>
      </p:pic>
    </p:spTree>
    <p:extLst>
      <p:ext uri="{BB962C8B-B14F-4D97-AF65-F5344CB8AC3E}">
        <p14:creationId xmlns:p14="http://schemas.microsoft.com/office/powerpoint/2010/main" val="137427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Cách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cổng</a:t>
            </a:r>
            <a:r>
              <a:rPr lang="en-US" dirty="0" smtClean="0">
                <a:latin typeface="Times New Roman" panose="02020603050405020304" pitchFamily="18" charset="0"/>
                <a:cs typeface="Times New Roman" panose="02020603050405020304" pitchFamily="18" charset="0"/>
              </a:rPr>
              <a:t> GPIO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7269" y="1690688"/>
            <a:ext cx="9129712" cy="4665662"/>
          </a:xfrm>
        </p:spPr>
        <p:txBody>
          <a:bodyPr>
            <a:normAutofit lnSpcReduction="10000"/>
          </a:bodyPr>
          <a:lstStyle/>
          <a:p>
            <a:pPr>
              <a:buFontTx/>
              <a:buChar char="-"/>
            </a:pP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khiển</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chân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Output: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Set bit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DDRx</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lên</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để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chân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làm</a:t>
            </a:r>
            <a:r>
              <a:rPr lang="en-US" sz="2400" dirty="0" smtClean="0">
                <a:latin typeface="Times New Roman" panose="02020603050405020304" pitchFamily="18" charset="0"/>
                <a:cs typeface="Times New Roman" panose="02020603050405020304" pitchFamily="18" charset="0"/>
              </a:rPr>
              <a:t> Output. VD: DDRB.0 = 1; </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Đặt</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chân</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PB0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làm</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Output</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Đặt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giá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chân</a:t>
            </a:r>
            <a:r>
              <a:rPr lang="en-US" sz="2400" dirty="0" smtClean="0">
                <a:latin typeface="Times New Roman" panose="02020603050405020304" pitchFamily="18" charset="0"/>
                <a:cs typeface="Times New Roman" panose="02020603050405020304" pitchFamily="18" charset="0"/>
              </a:rPr>
              <a:t> (0 </a:t>
            </a:r>
            <a:r>
              <a:rPr lang="en-US" sz="2400" dirty="0" err="1" smtClean="0">
                <a:latin typeface="Times New Roman" panose="02020603050405020304" pitchFamily="18" charset="0"/>
                <a:cs typeface="Times New Roman" panose="02020603050405020304" pitchFamily="18" charset="0"/>
              </a:rPr>
              <a:t>hoặc</a:t>
            </a:r>
            <a:r>
              <a:rPr lang="en-US" sz="2400" dirty="0" smtClean="0">
                <a:latin typeface="Times New Roman" panose="02020603050405020304" pitchFamily="18" charset="0"/>
                <a:cs typeface="Times New Roman" panose="02020603050405020304" pitchFamily="18" charset="0"/>
              </a:rPr>
              <a:t> 1) </a:t>
            </a:r>
            <a:r>
              <a:rPr lang="en-US" sz="2400" dirty="0" err="1" smtClean="0">
                <a:latin typeface="Times New Roman" panose="02020603050405020304" pitchFamily="18" charset="0"/>
                <a:cs typeface="Times New Roman" panose="02020603050405020304" pitchFamily="18" charset="0"/>
              </a:rPr>
              <a:t>bằng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gán</a:t>
            </a:r>
            <a:r>
              <a:rPr lang="en-US" sz="2400" dirty="0" smtClean="0">
                <a:latin typeface="Times New Roman" panose="02020603050405020304" pitchFamily="18" charset="0"/>
                <a:cs typeface="Times New Roman" panose="02020603050405020304" pitchFamily="18" charset="0"/>
              </a:rPr>
              <a:t> bit </a:t>
            </a:r>
            <a:r>
              <a:rPr lang="en-US" sz="2400" dirty="0" err="1" smtClean="0">
                <a:latin typeface="Times New Roman" panose="02020603050405020304" pitchFamily="18" charset="0"/>
                <a:cs typeface="Times New Roman" panose="02020603050405020304" pitchFamily="18" charset="0"/>
              </a:rPr>
              <a:t>tương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ứng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trong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PORTx</a:t>
            </a:r>
            <a:r>
              <a:rPr lang="en-US" sz="2400" dirty="0" smtClean="0">
                <a:latin typeface="Times New Roman" panose="02020603050405020304" pitchFamily="18" charset="0"/>
                <a:cs typeface="Times New Roman" panose="02020603050405020304" pitchFamily="18" charset="0"/>
              </a:rPr>
              <a:t>. VD: PORTB.0 = 1 </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Đặt</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giá</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trị</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chân</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PB0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là</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1.</a:t>
            </a:r>
          </a:p>
          <a:p>
            <a:pPr>
              <a:buFontTx/>
              <a:buChar char="-"/>
            </a:pP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Để</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điều</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khiển</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1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chân</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smtClean="0">
                <a:latin typeface="Times New Roman" panose="02020603050405020304" pitchFamily="18" charset="0"/>
                <a:cs typeface="Times New Roman" panose="02020603050405020304" pitchFamily="18" charset="0"/>
                <a:sym typeface="Wingdings" panose="05000000000000000000" pitchFamily="2" charset="2"/>
              </a:rPr>
              <a:t>làm</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 Input:</a:t>
            </a:r>
          </a:p>
          <a:p>
            <a:pPr marL="457200" lvl="1" indent="0">
              <a:buNone/>
            </a:pP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Times New Roman" panose="02020603050405020304" pitchFamily="18" charset="0"/>
                <a:cs typeface="Times New Roman" panose="02020603050405020304" pitchFamily="18" charset="0"/>
              </a:rPr>
              <a:t>Set bit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DDRx</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xuống</a:t>
            </a:r>
            <a:r>
              <a:rPr lang="en-US" dirty="0" smtClean="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VD: DDRB.0 = </a:t>
            </a:r>
            <a:r>
              <a:rPr lang="en-US" dirty="0" smtClean="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Đặt</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chân</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PB0 </a:t>
            </a:r>
            <a:r>
              <a:rPr lang="en-US" dirty="0" err="1">
                <a:latin typeface="Times New Roman" panose="02020603050405020304" pitchFamily="18" charset="0"/>
                <a:cs typeface="Times New Roman" panose="02020603050405020304" pitchFamily="18" charset="0"/>
                <a:sym typeface="Wingdings" panose="05000000000000000000" pitchFamily="2" charset="2"/>
              </a:rPr>
              <a:t>làm</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Input</a:t>
            </a:r>
          </a:p>
          <a:p>
            <a:pPr marL="457200" lvl="1" indent="0">
              <a:buNone/>
            </a:pP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Đặt</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giá</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trị</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cho</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chân</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là</a:t>
            </a:r>
            <a:r>
              <a:rPr lang="en-US" dirty="0" smtClean="0">
                <a:latin typeface="Times New Roman" panose="02020603050405020304" pitchFamily="18" charset="0"/>
                <a:cs typeface="Times New Roman" panose="02020603050405020304" pitchFamily="18" charset="0"/>
                <a:sym typeface="Wingdings" panose="05000000000000000000" pitchFamily="2" charset="2"/>
              </a:rPr>
              <a:t> 1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để</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kích</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hoạt</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điện</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trở</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kéo</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lên</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Pullup</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p>
          <a:p>
            <a:pPr marL="457200" lvl="1" indent="0">
              <a:buNone/>
            </a:pPr>
            <a:r>
              <a:rPr lang="en-US" dirty="0" smtClean="0">
                <a:latin typeface="Times New Roman" panose="02020603050405020304" pitchFamily="18" charset="0"/>
                <a:cs typeface="Times New Roman" panose="02020603050405020304" pitchFamily="18" charset="0"/>
                <a:sym typeface="Wingdings" panose="05000000000000000000" pitchFamily="2" charset="2"/>
              </a:rPr>
              <a:t>VD: PORTB.0 = 1; 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Kích</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hoạt</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điện</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trở</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kéo</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lên</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cho</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chân</a:t>
            </a:r>
            <a:r>
              <a:rPr lang="en-US" dirty="0" smtClean="0">
                <a:latin typeface="Times New Roman" panose="02020603050405020304" pitchFamily="18" charset="0"/>
                <a:cs typeface="Times New Roman" panose="02020603050405020304" pitchFamily="18" charset="0"/>
                <a:sym typeface="Wingdings" panose="05000000000000000000" pitchFamily="2" charset="2"/>
              </a:rPr>
              <a:t> PB0.</a:t>
            </a:r>
          </a:p>
          <a:p>
            <a:pPr marL="457200" lvl="1" indent="0">
              <a:buNone/>
            </a:pP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Đọc</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giá</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trị</a:t>
            </a:r>
            <a:r>
              <a:rPr lang="en-US" dirty="0" smtClean="0">
                <a:latin typeface="Times New Roman" panose="02020603050405020304" pitchFamily="18" charset="0"/>
                <a:cs typeface="Times New Roman" panose="02020603050405020304" pitchFamily="18" charset="0"/>
                <a:sym typeface="Wingdings" panose="05000000000000000000" pitchFamily="2" charset="2"/>
              </a:rPr>
              <a:t> bit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tương</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ứng</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trong</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thanh</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ghi</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PINx</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để</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biết</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giá</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trị</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nhận</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vào</a:t>
            </a:r>
            <a:r>
              <a:rPr lang="en-US" dirty="0" smtClean="0">
                <a:latin typeface="Times New Roman" panose="02020603050405020304" pitchFamily="18" charset="0"/>
                <a:cs typeface="Times New Roman" panose="02020603050405020304" pitchFamily="18" charset="0"/>
                <a:sym typeface="Wingdings" panose="05000000000000000000" pitchFamily="2" charset="2"/>
              </a:rPr>
              <a:t>. VD: if (PINB.0 == 0)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E3B6FC9-85A5-4D8E-9787-CD975158337E}" type="slidenum">
              <a:rPr lang="en-US" smtClean="0"/>
              <a:t>6</a:t>
            </a:fld>
            <a:endParaRPr lang="en-US"/>
          </a:p>
        </p:txBody>
      </p:sp>
    </p:spTree>
    <p:extLst>
      <p:ext uri="{BB962C8B-B14F-4D97-AF65-F5344CB8AC3E}">
        <p14:creationId xmlns:p14="http://schemas.microsoft.com/office/powerpoint/2010/main" val="1993120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bit (Bitwise)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7268" y="1690688"/>
            <a:ext cx="10346531" cy="4665662"/>
          </a:xfrm>
        </p:spPr>
        <p:txBody>
          <a:bodyPr>
            <a:normAutofit lnSpcReduction="10000"/>
          </a:bodyPr>
          <a:lstStyle/>
          <a:p>
            <a:pPr algn="just">
              <a:buFont typeface="Wingdings" panose="05000000000000000000" pitchFamily="2" charset="2"/>
              <a:buChar char="ü"/>
            </a:pPr>
            <a:r>
              <a:rPr lang="vi-VN" dirty="0">
                <a:latin typeface="+mj-lt"/>
              </a:rPr>
              <a:t>Trong ngôn ngữ máy tính, các </a:t>
            </a:r>
            <a:r>
              <a:rPr lang="vi-VN" b="1" dirty="0">
                <a:latin typeface="+mj-lt"/>
              </a:rPr>
              <a:t>phép toán trên thao tác bit</a:t>
            </a:r>
            <a:r>
              <a:rPr lang="vi-VN" dirty="0">
                <a:latin typeface="+mj-lt"/>
              </a:rPr>
              <a:t> (tiếng Anh: </a:t>
            </a:r>
            <a:r>
              <a:rPr lang="vi-VN" i="1" dirty="0">
                <a:latin typeface="+mj-lt"/>
              </a:rPr>
              <a:t>bitwise operation</a:t>
            </a:r>
            <a:r>
              <a:rPr lang="vi-VN" dirty="0">
                <a:latin typeface="+mj-lt"/>
              </a:rPr>
              <a:t>) là các phép toán được thực hiện trên một hoặc nhiều chuỗi bit hoặc số nhị phân tại cấp độ của từng bit riêng biệt. Các phép toán này được thực hiện nhanh, ưu tiên, được hỗ trợ trực tiếp bởi vi xử lý, và được dùng để điều khiển các giá trị để tính toán.</a:t>
            </a:r>
          </a:p>
          <a:p>
            <a:pPr algn="just">
              <a:buFont typeface="Wingdings" panose="05000000000000000000" pitchFamily="2" charset="2"/>
              <a:buChar char="ü"/>
            </a:pPr>
            <a:r>
              <a:rPr lang="vi-VN" dirty="0">
                <a:latin typeface="+mj-lt"/>
              </a:rPr>
              <a:t>Đối với các loại vi xử lý đời cũ, các phép toán trên thao tác bit thường nhanh hơn phép chia đáng kể, đôi khi nhanh hơn phép nhân, và đôi khi nhanh đáng kể hơn phép cộng, trong khi các vi xử lý hiện đại thường thực hiện phép nhân và phép cộng nhanh tương đương các phép toán trên thao tác bit do cấu trúc đường ống lệnh của chúng dài hơn. Cũng nhờ vào các lựa chọn trong thiết kế cấu trúc, các phép toán trên thao tác bit thường sử dụng ít tài nguyên hơn.</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E3B6FC9-85A5-4D8E-9787-CD975158337E}" type="slidenum">
              <a:rPr lang="en-US" smtClean="0"/>
              <a:t>7</a:t>
            </a:fld>
            <a:endParaRPr lang="en-US"/>
          </a:p>
        </p:txBody>
      </p:sp>
    </p:spTree>
    <p:extLst>
      <p:ext uri="{BB962C8B-B14F-4D97-AF65-F5344CB8AC3E}">
        <p14:creationId xmlns:p14="http://schemas.microsoft.com/office/powerpoint/2010/main" val="299013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bit (Bitwise)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0663"/>
            <a:ext cx="10346531" cy="566737"/>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4.1.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NOT ( ~ )</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E3B6FC9-85A5-4D8E-9787-CD975158337E}" type="slidenum">
              <a:rPr lang="en-US" smtClean="0"/>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483725186"/>
              </p:ext>
            </p:extLst>
          </p:nvPr>
        </p:nvGraphicFramePr>
        <p:xfrm>
          <a:off x="7915275" y="2169319"/>
          <a:ext cx="3149600" cy="1112520"/>
        </p:xfrm>
        <a:graphic>
          <a:graphicData uri="http://schemas.openxmlformats.org/drawingml/2006/table">
            <a:tbl>
              <a:tblPr firstRow="1" bandRow="1">
                <a:tableStyleId>{5C22544A-7EE6-4342-B048-85BDC9FD1C3A}</a:tableStyleId>
              </a:tblPr>
              <a:tblGrid>
                <a:gridCol w="1574800">
                  <a:extLst>
                    <a:ext uri="{9D8B030D-6E8A-4147-A177-3AD203B41FA5}">
                      <a16:colId xmlns:a16="http://schemas.microsoft.com/office/drawing/2014/main" val="821419572"/>
                    </a:ext>
                  </a:extLst>
                </a:gridCol>
                <a:gridCol w="1574800">
                  <a:extLst>
                    <a:ext uri="{9D8B030D-6E8A-4147-A177-3AD203B41FA5}">
                      <a16:colId xmlns:a16="http://schemas.microsoft.com/office/drawing/2014/main" val="3754338903"/>
                    </a:ext>
                  </a:extLst>
                </a:gridCol>
              </a:tblGrid>
              <a:tr h="370840">
                <a:tc>
                  <a:txBody>
                    <a:bodyPr/>
                    <a:lstStyle/>
                    <a:p>
                      <a:pPr algn="ctr"/>
                      <a:r>
                        <a:rPr lang="en-US" dirty="0" smtClean="0">
                          <a:solidFill>
                            <a:schemeClr val="bg1"/>
                          </a:solidFill>
                        </a:rPr>
                        <a:t>A</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NOT</a:t>
                      </a:r>
                      <a:r>
                        <a:rPr lang="en-US" baseline="0" dirty="0" smtClean="0">
                          <a:solidFill>
                            <a:schemeClr val="bg1"/>
                          </a:solidFill>
                        </a:rPr>
                        <a:t> A</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651804928"/>
                  </a:ext>
                </a:extLst>
              </a:tr>
              <a:tr h="370840">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3782268807"/>
                  </a:ext>
                </a:extLst>
              </a:tr>
              <a:tr h="370840">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3006809457"/>
                  </a:ext>
                </a:extLst>
              </a:tr>
            </a:tbl>
          </a:graphicData>
        </a:graphic>
      </p:graphicFrame>
      <p:sp>
        <p:nvSpPr>
          <p:cNvPr id="6" name="TextBox 5"/>
          <p:cNvSpPr txBox="1"/>
          <p:nvPr/>
        </p:nvSpPr>
        <p:spPr>
          <a:xfrm>
            <a:off x="838200" y="2057400"/>
            <a:ext cx="5267325" cy="430887"/>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Nghịch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đảo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từng</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byte </a:t>
            </a:r>
            <a:endParaRPr lang="en-US" sz="2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96527" y="3703370"/>
            <a:ext cx="10429875" cy="1446550"/>
          </a:xfrm>
          <a:prstGeom prst="rect">
            <a:avLst/>
          </a:prstGeom>
          <a:noFill/>
        </p:spPr>
        <p:txBody>
          <a:bodyPr wrap="square" rtlCol="0">
            <a:spAutoFit/>
          </a:bodyPr>
          <a:lstStyle/>
          <a:p>
            <a:r>
              <a:rPr lang="en-US" sz="2200" dirty="0" err="1" smtClean="0">
                <a:latin typeface="Times New Roman" panose="02020603050405020304" pitchFamily="18" charset="0"/>
                <a:cs typeface="Times New Roman" panose="02020603050405020304" pitchFamily="18" charset="0"/>
              </a:rPr>
              <a:t>Ứng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dụng</a:t>
            </a:r>
            <a:r>
              <a:rPr lang="en-US" sz="2200" dirty="0" smtClean="0">
                <a:latin typeface="Times New Roman" panose="02020603050405020304" pitchFamily="18" charset="0"/>
                <a:cs typeface="Times New Roman" panose="02020603050405020304" pitchFamily="18" charset="0"/>
              </a:rPr>
              <a:t>:</a:t>
            </a:r>
          </a:p>
          <a:p>
            <a:pPr marL="342900" indent="-342900">
              <a:buFontTx/>
              <a:buChar char="-"/>
            </a:pPr>
            <a:r>
              <a:rPr lang="en-US" sz="2200" dirty="0" err="1" smtClean="0">
                <a:latin typeface="Times New Roman" panose="02020603050405020304" pitchFamily="18" charset="0"/>
                <a:cs typeface="Times New Roman" panose="02020603050405020304" pitchFamily="18" charset="0"/>
              </a:rPr>
              <a:t>Tạo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phần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bù</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trị</a:t>
            </a:r>
            <a:endParaRPr lang="en-US" sz="2200" dirty="0" smtClean="0">
              <a:latin typeface="Times New Roman" panose="02020603050405020304" pitchFamily="18" charset="0"/>
              <a:cs typeface="Times New Roman" panose="02020603050405020304" pitchFamily="18" charset="0"/>
            </a:endParaRPr>
          </a:p>
          <a:p>
            <a:pPr marL="342900" indent="-342900">
              <a:buFontTx/>
              <a:buChar char="-"/>
            </a:pPr>
            <a:r>
              <a:rPr lang="en-US" sz="2200" dirty="0" err="1" smtClean="0">
                <a:latin typeface="Times New Roman" panose="02020603050405020304" pitchFamily="18" charset="0"/>
                <a:cs typeface="Times New Roman" panose="02020603050405020304" pitchFamily="18" charset="0"/>
              </a:rPr>
              <a:t>Đảo</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đồng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thời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VD: x = ~x;</a:t>
            </a:r>
          </a:p>
        </p:txBody>
      </p:sp>
    </p:spTree>
    <p:extLst>
      <p:ext uri="{BB962C8B-B14F-4D97-AF65-F5344CB8AC3E}">
        <p14:creationId xmlns:p14="http://schemas.microsoft.com/office/powerpoint/2010/main" val="1056213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bit (Bitwise)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0663"/>
            <a:ext cx="10346531" cy="566737"/>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4.2. </a:t>
            </a:r>
            <a:r>
              <a:rPr lang="en-US" dirty="0" err="1" smtClean="0">
                <a:latin typeface="Times New Roman" panose="02020603050405020304" pitchFamily="18" charset="0"/>
                <a:cs typeface="Times New Roman" panose="02020603050405020304" pitchFamily="18" charset="0"/>
              </a:rPr>
              <a:t>Phép</a:t>
            </a:r>
            <a:r>
              <a:rPr lang="en-US" dirty="0" smtClean="0">
                <a:latin typeface="Times New Roman" panose="02020603050405020304" pitchFamily="18" charset="0"/>
                <a:cs typeface="Times New Roman" panose="02020603050405020304" pitchFamily="18" charset="0"/>
              </a:rPr>
              <a:t> AND ( &amp; )</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610600" y="6346411"/>
            <a:ext cx="2743200" cy="365125"/>
          </a:xfrm>
        </p:spPr>
        <p:txBody>
          <a:bodyPr/>
          <a:lstStyle/>
          <a:p>
            <a:fld id="{BE3B6FC9-85A5-4D8E-9787-CD975158337E}" type="slidenum">
              <a:rPr lang="en-US" smtClean="0"/>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42200703"/>
              </p:ext>
            </p:extLst>
          </p:nvPr>
        </p:nvGraphicFramePr>
        <p:xfrm>
          <a:off x="6629400" y="2255838"/>
          <a:ext cx="4724400" cy="1854200"/>
        </p:xfrm>
        <a:graphic>
          <a:graphicData uri="http://schemas.openxmlformats.org/drawingml/2006/table">
            <a:tbl>
              <a:tblPr firstRow="1" bandRow="1">
                <a:tableStyleId>{5C22544A-7EE6-4342-B048-85BDC9FD1C3A}</a:tableStyleId>
              </a:tblPr>
              <a:tblGrid>
                <a:gridCol w="1574800">
                  <a:extLst>
                    <a:ext uri="{9D8B030D-6E8A-4147-A177-3AD203B41FA5}">
                      <a16:colId xmlns:a16="http://schemas.microsoft.com/office/drawing/2014/main" val="821419572"/>
                    </a:ext>
                  </a:extLst>
                </a:gridCol>
                <a:gridCol w="1574800">
                  <a:extLst>
                    <a:ext uri="{9D8B030D-6E8A-4147-A177-3AD203B41FA5}">
                      <a16:colId xmlns:a16="http://schemas.microsoft.com/office/drawing/2014/main" val="3754338903"/>
                    </a:ext>
                  </a:extLst>
                </a:gridCol>
                <a:gridCol w="1574800">
                  <a:extLst>
                    <a:ext uri="{9D8B030D-6E8A-4147-A177-3AD203B41FA5}">
                      <a16:colId xmlns:a16="http://schemas.microsoft.com/office/drawing/2014/main" val="129833278"/>
                    </a:ext>
                  </a:extLst>
                </a:gridCol>
              </a:tblGrid>
              <a:tr h="370840">
                <a:tc>
                  <a:txBody>
                    <a:bodyPr/>
                    <a:lstStyle/>
                    <a:p>
                      <a:pPr algn="ctr"/>
                      <a:r>
                        <a:rPr lang="en-US" dirty="0" smtClean="0">
                          <a:solidFill>
                            <a:schemeClr val="bg1"/>
                          </a:solidFill>
                        </a:rPr>
                        <a:t>A</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B</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A&amp;B</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651804928"/>
                  </a:ext>
                </a:extLst>
              </a:tr>
              <a:tr h="370840">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3782268807"/>
                  </a:ext>
                </a:extLst>
              </a:tr>
              <a:tr h="370840">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3006809457"/>
                  </a:ext>
                </a:extLst>
              </a:tr>
              <a:tr h="370840">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0</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902100660"/>
                  </a:ext>
                </a:extLst>
              </a:tr>
              <a:tr h="370840">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tc>
                  <a:txBody>
                    <a:bodyPr/>
                    <a:lstStyle/>
                    <a:p>
                      <a:pPr algn="ctr"/>
                      <a:r>
                        <a:rPr lang="en-US" dirty="0" smtClean="0">
                          <a:solidFill>
                            <a:schemeClr val="bg1"/>
                          </a:solidFill>
                        </a:rPr>
                        <a:t>1</a:t>
                      </a:r>
                      <a:endParaRPr lang="en-US"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2022609689"/>
                  </a:ext>
                </a:extLst>
              </a:tr>
            </a:tbl>
          </a:graphicData>
        </a:graphic>
      </p:graphicFrame>
      <p:sp>
        <p:nvSpPr>
          <p:cNvPr id="6" name="TextBox 5"/>
          <p:cNvSpPr txBox="1"/>
          <p:nvPr/>
        </p:nvSpPr>
        <p:spPr>
          <a:xfrm>
            <a:off x="838200" y="2057400"/>
            <a:ext cx="5267325" cy="2123658"/>
          </a:xfrm>
          <a:prstGeom prst="rect">
            <a:avLst/>
          </a:prstGeom>
          <a:noFill/>
        </p:spPr>
        <p:txBody>
          <a:bodyPr wrap="square" rtlCol="0">
            <a:spAutoFit/>
          </a:bodyPr>
          <a:lstStyle/>
          <a:p>
            <a:r>
              <a:rPr lang="en-US" sz="2200" dirty="0" err="1" smtClean="0">
                <a:latin typeface="Times New Roman" panose="02020603050405020304" pitchFamily="18" charset="0"/>
                <a:cs typeface="Times New Roman" panose="02020603050405020304" pitchFamily="18" charset="0"/>
              </a:rPr>
              <a:t>Ứng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dụng</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a:p>
            <a:pPr marL="342900" indent="-342900">
              <a:buFontTx/>
              <a:buChar char="-"/>
            </a:pPr>
            <a:r>
              <a:rPr lang="en-US" sz="2200" dirty="0" err="1" smtClean="0">
                <a:latin typeface="Times New Roman" panose="02020603050405020304" pitchFamily="18" charset="0"/>
                <a:cs typeface="Times New Roman" panose="02020603050405020304" pitchFamily="18" charset="0"/>
              </a:rPr>
              <a:t>Kiểm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trị</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1 bit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VD: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kiểm</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tra</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thứ</a:t>
            </a:r>
            <a:r>
              <a:rPr lang="en-US" sz="2200" dirty="0" smtClean="0">
                <a:latin typeface="Times New Roman" panose="02020603050405020304" pitchFamily="18" charset="0"/>
                <a:cs typeface="Times New Roman" panose="02020603050405020304" pitchFamily="18" charset="0"/>
              </a:rPr>
              <a:t> 2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r>
              <a:rPr lang="en-US" sz="2200" dirty="0" smtClean="0">
                <a:latin typeface="Times New Roman" panose="02020603050405020304" pitchFamily="18" charset="0"/>
                <a:cs typeface="Times New Roman" panose="02020603050405020304" pitchFamily="18" charset="0"/>
              </a:rPr>
              <a:t> PINB </a:t>
            </a:r>
            <a:r>
              <a:rPr lang="en-US" sz="2200" dirty="0" err="1" smtClean="0">
                <a:latin typeface="Times New Roman" panose="02020603050405020304" pitchFamily="18" charset="0"/>
                <a:cs typeface="Times New Roman" panose="02020603050405020304" pitchFamily="18" charset="0"/>
              </a:rPr>
              <a:t>có</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trị</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bao</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nhiêu</a:t>
            </a:r>
            <a:r>
              <a:rPr lang="en-US" sz="2200" dirty="0" smtClean="0">
                <a:latin typeface="Times New Roman" panose="02020603050405020304" pitchFamily="18" charset="0"/>
                <a:cs typeface="Times New Roman" panose="02020603050405020304" pitchFamily="18" charset="0"/>
              </a:rPr>
              <a:t>, ta </a:t>
            </a:r>
            <a:r>
              <a:rPr lang="en-US" sz="2200" dirty="0" err="1" smtClean="0">
                <a:latin typeface="Times New Roman" panose="02020603050405020304" pitchFamily="18" charset="0"/>
                <a:cs typeface="Times New Roman" panose="02020603050405020304" pitchFamily="18" charset="0"/>
              </a:rPr>
              <a:t>dùng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phép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toán</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If (PINB &amp; 0b00000010) ….</a:t>
            </a:r>
            <a:endParaRPr lang="en-US" sz="2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38200" y="4340642"/>
            <a:ext cx="10429875" cy="1785104"/>
          </a:xfrm>
          <a:prstGeom prst="rect">
            <a:avLst/>
          </a:prstGeom>
          <a:noFill/>
        </p:spPr>
        <p:txBody>
          <a:bodyPr wrap="square" rtlCol="0">
            <a:spAutoFit/>
          </a:bodyPr>
          <a:lstStyle/>
          <a:p>
            <a:pPr marL="342900" indent="-342900">
              <a:buFontTx/>
              <a:buChar char="-"/>
            </a:pPr>
            <a:r>
              <a:rPr lang="en-US" sz="2200" dirty="0" err="1" smtClean="0">
                <a:latin typeface="Times New Roman" panose="02020603050405020304" pitchFamily="18" charset="0"/>
                <a:cs typeface="Times New Roman" panose="02020603050405020304" pitchFamily="18" charset="0"/>
              </a:rPr>
              <a:t>Xóa</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trong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VD: </a:t>
            </a:r>
            <a:r>
              <a:rPr lang="en-US" sz="2200" dirty="0" err="1" smtClean="0">
                <a:latin typeface="Times New Roman" panose="02020603050405020304" pitchFamily="18" charset="0"/>
                <a:cs typeface="Times New Roman" panose="02020603050405020304" pitchFamily="18" charset="0"/>
              </a:rPr>
              <a:t>Để</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xóa</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thứ</a:t>
            </a:r>
            <a:r>
              <a:rPr lang="en-US" sz="2200" dirty="0" smtClean="0">
                <a:latin typeface="Times New Roman" panose="02020603050405020304" pitchFamily="18" charset="0"/>
                <a:cs typeface="Times New Roman" panose="02020603050405020304" pitchFamily="18" charset="0"/>
              </a:rPr>
              <a:t> 2 </a:t>
            </a:r>
            <a:r>
              <a:rPr lang="en-US" sz="2200" dirty="0" err="1" smtClean="0">
                <a:latin typeface="Times New Roman" panose="02020603050405020304" pitchFamily="18" charset="0"/>
                <a:cs typeface="Times New Roman" panose="02020603050405020304" pitchFamily="18" charset="0"/>
              </a:rPr>
              <a:t>của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thanh</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ghi</a:t>
            </a:r>
            <a:r>
              <a:rPr lang="en-US" sz="2200" dirty="0" smtClean="0">
                <a:latin typeface="Times New Roman" panose="02020603050405020304" pitchFamily="18" charset="0"/>
                <a:cs typeface="Times New Roman" panose="02020603050405020304" pitchFamily="18" charset="0"/>
              </a:rPr>
              <a:t> PINB </a:t>
            </a:r>
            <a:r>
              <a:rPr lang="en-US" sz="2200" dirty="0" err="1" smtClean="0">
                <a:latin typeface="Times New Roman" panose="02020603050405020304" pitchFamily="18" charset="0"/>
                <a:cs typeface="Times New Roman" panose="02020603050405020304" pitchFamily="18" charset="0"/>
              </a:rPr>
              <a:t>về</a:t>
            </a:r>
            <a:r>
              <a:rPr lang="en-US" sz="2200" dirty="0" smtClean="0">
                <a:latin typeface="Times New Roman" panose="02020603050405020304" pitchFamily="18" charset="0"/>
                <a:cs typeface="Times New Roman" panose="02020603050405020304" pitchFamily="18" charset="0"/>
              </a:rPr>
              <a:t> 0, ta </a:t>
            </a:r>
            <a:r>
              <a:rPr lang="en-US" sz="2200" dirty="0" err="1" smtClean="0">
                <a:latin typeface="Times New Roman" panose="02020603050405020304" pitchFamily="18" charset="0"/>
                <a:cs typeface="Times New Roman" panose="02020603050405020304" pitchFamily="18" charset="0"/>
              </a:rPr>
              <a:t>dùng</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phép</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toán</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PINB &amp;= 0b11111101;</a:t>
            </a:r>
          </a:p>
          <a:p>
            <a:r>
              <a:rPr lang="en-US" sz="2200" dirty="0" err="1" smtClean="0">
                <a:latin typeface="Times New Roman" panose="02020603050405020304" pitchFamily="18" charset="0"/>
                <a:cs typeface="Times New Roman" panose="02020603050405020304" pitchFamily="18" charset="0"/>
              </a:rPr>
              <a:t>Chỉ</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xóa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duy</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nhất</a:t>
            </a:r>
            <a:r>
              <a:rPr lang="en-US" sz="2200" dirty="0" smtClean="0">
                <a:latin typeface="Times New Roman" panose="02020603050405020304" pitchFamily="18" charset="0"/>
                <a:cs typeface="Times New Roman" panose="02020603050405020304" pitchFamily="18" charset="0"/>
              </a:rPr>
              <a:t> bit 2, </a:t>
            </a: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bit </a:t>
            </a:r>
            <a:r>
              <a:rPr lang="en-US" sz="2200" dirty="0" err="1" smtClean="0">
                <a:latin typeface="Times New Roman" panose="02020603050405020304" pitchFamily="18" charset="0"/>
                <a:cs typeface="Times New Roman" panose="02020603050405020304" pitchFamily="18" charset="0"/>
              </a:rPr>
              <a:t>còn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lại</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giữ</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nguyên</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giá</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trị</a:t>
            </a:r>
            <a:r>
              <a:rPr lang="en-US" sz="2200" dirty="0" smtClean="0">
                <a:latin typeface="Times New Roman" panose="02020603050405020304" pitchFamily="18" charset="0"/>
                <a:cs typeface="Times New Roman" panose="02020603050405020304" pitchFamily="18" charset="0"/>
              </a:rPr>
              <a:t>.</a:t>
            </a:r>
          </a:p>
          <a:p>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271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TotalTime>
  <Words>962</Words>
  <Application>Microsoft Office PowerPoint</Application>
  <PresentationFormat>Widescreen</PresentationFormat>
  <Paragraphs>149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Times New Roman</vt:lpstr>
      <vt:lpstr>Wingdings</vt:lpstr>
      <vt:lpstr>Office Theme</vt:lpstr>
      <vt:lpstr>Bài 2</vt:lpstr>
      <vt:lpstr>1. Các cổng GPIO trên ATmega328P</vt:lpstr>
      <vt:lpstr>2. Các thanh ghi quản lí các cổng GPIO</vt:lpstr>
      <vt:lpstr>2. Các thanh ghi quản lí các cổng GPIO</vt:lpstr>
      <vt:lpstr>2. Các thanh ghi quản lí các cổng GPIO</vt:lpstr>
      <vt:lpstr>3. Cách xuất nhập cho các cổng GPIO</vt:lpstr>
      <vt:lpstr>4. Các phép toán thao tác trên bit (Bitwise)</vt:lpstr>
      <vt:lpstr>4. Các phép toán thao tác trên bit (Bitwise)</vt:lpstr>
      <vt:lpstr>4. Các phép toán thao tác trên bit (Bitwise)</vt:lpstr>
      <vt:lpstr>4. Các phép toán thao tác trên bit (Bitwise)</vt:lpstr>
      <vt:lpstr>4. Các phép toán thao tác trên bit (Bitwise)</vt:lpstr>
      <vt:lpstr>4. Các phép toán thao tác trên bit (Bitwise)</vt:lpstr>
      <vt:lpstr>4. Các phép toán thao tác trên bit (Bitwise)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Tuan Do</dc:creator>
  <cp:lastModifiedBy>Tuan Do</cp:lastModifiedBy>
  <cp:revision>44</cp:revision>
  <dcterms:created xsi:type="dcterms:W3CDTF">2023-02-20T09:25:34Z</dcterms:created>
  <dcterms:modified xsi:type="dcterms:W3CDTF">2023-02-27T16:33:02Z</dcterms:modified>
</cp:coreProperties>
</file>