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61" r:id="rId6"/>
    <p:sldId id="260" r:id="rId7"/>
    <p:sldId id="262" r:id="rId8"/>
    <p:sldId id="267" r:id="rId9"/>
    <p:sldId id="268" r:id="rId10"/>
    <p:sldId id="263" r:id="rId11"/>
    <p:sldId id="270" r:id="rId12"/>
    <p:sldId id="271" r:id="rId13"/>
    <p:sldId id="269" r:id="rId14"/>
    <p:sldId id="272" r:id="rId15"/>
    <p:sldId id="273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90" d="100"/>
          <a:sy n="90" d="100"/>
        </p:scale>
        <p:origin x="264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7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1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2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EB0C-AEE8-44A6-8E2D-5B3974E09C6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8474-11DC-4039-A98B-21986852E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wfs.sourceforge.net/command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8088" y="1252093"/>
            <a:ext cx="8296656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07.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(1-wire)</a:t>
            </a:r>
          </a:p>
        </p:txBody>
      </p:sp>
    </p:spTree>
    <p:extLst>
      <p:ext uri="{BB962C8B-B14F-4D97-AF65-F5344CB8AC3E}">
        <p14:creationId xmlns:p14="http://schemas.microsoft.com/office/powerpoint/2010/main" val="1621438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1365504"/>
            <a:ext cx="7315200" cy="39624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29184" y="1447800"/>
            <a:ext cx="4279392" cy="366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-55 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125 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– 12 bit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bit)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– 5.5V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00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122237"/>
            <a:ext cx="11533632" cy="102990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977961"/>
            <a:ext cx="10782300" cy="4657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0120" y="1447800"/>
            <a:ext cx="850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</p:spTree>
    <p:extLst>
      <p:ext uri="{BB962C8B-B14F-4D97-AF65-F5344CB8AC3E}">
        <p14:creationId xmlns:p14="http://schemas.microsoft.com/office/powerpoint/2010/main" val="185023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122237"/>
            <a:ext cx="11728704" cy="85617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" y="1447800"/>
            <a:ext cx="529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452" y="978408"/>
            <a:ext cx="5102651" cy="56302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0531"/>
            <a:ext cx="5048250" cy="1200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0119" y="2297593"/>
            <a:ext cx="529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(Configuration)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73" y="4270681"/>
            <a:ext cx="6057859" cy="17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2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22237"/>
            <a:ext cx="11448288" cy="114877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447800"/>
            <a:ext cx="10930128" cy="482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Scratchpad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(0x4E)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Scrachpad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Scratchpad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(0xBE)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byte scratchpad,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0.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Scratchpad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(0x48)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Copy 3 byte 2,3,4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EERAM.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(0x44)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Scratchpad.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</p:txBody>
      </p:sp>
    </p:spTree>
    <p:extLst>
      <p:ext uri="{BB962C8B-B14F-4D97-AF65-F5344CB8AC3E}">
        <p14:creationId xmlns:p14="http://schemas.microsoft.com/office/powerpoint/2010/main" val="284988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96" y="122237"/>
            <a:ext cx="11603736" cy="94761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447800"/>
            <a:ext cx="10930128" cy="4925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E2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(0xB8)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Copy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Scratchpad.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4.3.6.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Power Supply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(0xB4)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wire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base"/>
            <a:r>
              <a:rPr lang="vi-VN" sz="2800" dirty="0">
                <a:hlinkClick r:id="rId2"/>
              </a:rPr>
              <a:t>https://owfs.sourceforge.net/commands.html</a:t>
            </a:r>
            <a:endParaRPr lang="en-US" sz="2800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1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95389"/>
            <a:ext cx="10963656" cy="947611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7700" y="1069848"/>
            <a:ext cx="10930128" cy="993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46" y="1717929"/>
            <a:ext cx="6515100" cy="188595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84746"/>
              </p:ext>
            </p:extLst>
          </p:nvPr>
        </p:nvGraphicFramePr>
        <p:xfrm>
          <a:off x="2770632" y="3910922"/>
          <a:ext cx="59070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3512">
                  <a:extLst>
                    <a:ext uri="{9D8B030D-6E8A-4147-A177-3AD203B41FA5}">
                      <a16:colId xmlns:a16="http://schemas.microsoft.com/office/drawing/2014/main" val="1287188659"/>
                    </a:ext>
                  </a:extLst>
                </a:gridCol>
                <a:gridCol w="2953512">
                  <a:extLst>
                    <a:ext uri="{9D8B030D-6E8A-4147-A177-3AD203B41FA5}">
                      <a16:colId xmlns:a16="http://schemas.microsoft.com/office/drawing/2014/main" val="3234194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LSB (</a:t>
                      </a:r>
                      <a:r>
                        <a:rPr lang="en-US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7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55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3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3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39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3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256" y="1447800"/>
            <a:ext cx="102412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1wire,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1wire_lib.h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bus,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bit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1wire</a:t>
            </a:r>
          </a:p>
          <a:p>
            <a:pPr marL="285750" indent="-285750" fontAlgn="base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1 wire</a:t>
            </a:r>
          </a:p>
          <a:p>
            <a:pPr marL="285750" indent="-285750" fontAlgn="base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1wire_lib.h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UART.</a:t>
            </a:r>
          </a:p>
          <a:p>
            <a:pPr marL="285750" indent="-285750" fontAlgn="base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1wire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1 wire.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1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363410"/>
            <a:ext cx="10607040" cy="1773237"/>
          </a:xfrm>
        </p:spPr>
        <p:txBody>
          <a:bodyPr>
            <a:noAutofit/>
          </a:bodyPr>
          <a:lstStyle/>
          <a:p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(1-Wire)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76" y="2136648"/>
            <a:ext cx="838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8153"/>
            <a:ext cx="10515600" cy="4351338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giao tiếp 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1-Wire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được nghiên cứu và phát triển bởi Dallas Semiconductor (Maxim)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(half-duplex).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(Pull up resistor)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1-Wire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overdrive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15.4kbps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overdrive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125kbps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Master –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297"/>
            <a:ext cx="10515600" cy="39259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Mỗi một thiết bị slave sẽ có duy nhất 64-bit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(8byte)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bộ nhớ ROM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yte đầu 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(LSB)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gồm 8 bit được gửi đi là mã họ thiết bị (family codes) giúp xác định đó là loại thiết bị nào.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byte tiếp theo lưu trữ một địa chỉ riêng của từng thiết bị với 48 bit tùy biến.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cuối cùng MSB (most significant bit) là byte kiểm tra tính toàn vẹn của dữ liệu – cyclic redundancy check (CRC)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2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8"/>
            <a:ext cx="10515600" cy="11034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936" y="1225689"/>
            <a:ext cx="1135684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</a:t>
            </a:r>
            <a:r>
              <a:rPr lang="vi-VN" sz="2000" dirty="0">
                <a:latin typeface="+mj-lt"/>
              </a:rPr>
              <a:t>Chuẩn giao tiếp 1-Wire sử dụng khái niệm time slot (khe thời gian). Một time slot là một khoảng thời gian trong đó mức logic 1 hoặc 0 sẽ được ghi hoặc đọc. Time slot có khoảng thời gian là 60µs khi hoạt động ở chế độ standard, và 8µs với chế độ overdrive.</a:t>
            </a:r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1. </a:t>
            </a:r>
            <a:r>
              <a:rPr lang="vi-VN" sz="2000" b="1" dirty="0">
                <a:latin typeface="+mj-lt"/>
              </a:rPr>
              <a:t>Reset/Present.</a:t>
            </a:r>
            <a:endParaRPr lang="vi-VN" sz="2000" dirty="0">
              <a:latin typeface="+mj-lt"/>
            </a:endParaRPr>
          </a:p>
          <a:p>
            <a:pPr fontAlgn="base"/>
            <a:r>
              <a:rPr lang="vi-VN" sz="2000" dirty="0">
                <a:latin typeface="+mj-lt"/>
              </a:rPr>
              <a:t>Master sẽ kéo tín hiệu truyền xuống mức thấp trong khoảng 480µs đến 640µs. Khoảng thời gian này được hiểu là khoảng thời gian </a:t>
            </a:r>
            <a:r>
              <a:rPr lang="vi-VN" sz="2000" b="1" dirty="0">
                <a:latin typeface="+mj-lt"/>
              </a:rPr>
              <a:t>reset</a:t>
            </a:r>
            <a:r>
              <a:rPr lang="vi-VN" sz="2000" dirty="0">
                <a:latin typeface="+mj-lt"/>
              </a:rPr>
              <a:t>. Sau khoảng thời gian này, nếu có slave sẽ gửi trả tín hiệu </a:t>
            </a:r>
            <a:r>
              <a:rPr lang="vi-VN" sz="2000" b="1" dirty="0">
                <a:latin typeface="+mj-lt"/>
              </a:rPr>
              <a:t>present</a:t>
            </a:r>
            <a:r>
              <a:rPr lang="vi-VN" sz="2000" dirty="0">
                <a:latin typeface="+mj-lt"/>
              </a:rPr>
              <a:t>. Tức là slave sẽ kéo tín hiệu xuống mức thấp trong khoảng 60µs đến 240µs. Nếu không có tín hiệu </a:t>
            </a:r>
            <a:r>
              <a:rPr lang="vi-VN" sz="2000" b="1" dirty="0">
                <a:latin typeface="+mj-lt"/>
              </a:rPr>
              <a:t>present</a:t>
            </a:r>
            <a:r>
              <a:rPr lang="vi-VN" sz="2000" dirty="0">
                <a:latin typeface="+mj-lt"/>
              </a:rPr>
              <a:t> trả về thì master sẽ hiểu là không có slave nào được kết nối vào mạng, và các quá trình tiếp theo sẽ không được diễn ra.</a:t>
            </a:r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2. </a:t>
            </a:r>
            <a:r>
              <a:rPr lang="vi-VN" sz="2000" b="1" dirty="0">
                <a:latin typeface="+mj-lt"/>
              </a:rPr>
              <a:t>Write</a:t>
            </a:r>
            <a:r>
              <a:rPr lang="en-US" sz="2000" b="1" dirty="0">
                <a:latin typeface="+mj-lt"/>
              </a:rPr>
              <a:t> 1 bit</a:t>
            </a:r>
            <a:r>
              <a:rPr lang="vi-VN" sz="2000" dirty="0">
                <a:latin typeface="+mj-lt"/>
              </a:rPr>
              <a:t>.</a:t>
            </a:r>
          </a:p>
          <a:p>
            <a:pPr fontAlgn="base"/>
            <a:r>
              <a:rPr lang="vi-VN" sz="2000" dirty="0">
                <a:latin typeface="+mj-lt"/>
              </a:rPr>
              <a:t>Đối với bit </a:t>
            </a:r>
            <a:r>
              <a:rPr lang="vi-VN" sz="2000" b="1" dirty="0">
                <a:latin typeface="+mj-lt"/>
              </a:rPr>
              <a:t>1</a:t>
            </a:r>
            <a:r>
              <a:rPr lang="vi-VN" sz="2000" dirty="0">
                <a:latin typeface="+mj-lt"/>
              </a:rPr>
              <a:t> master kéo đường truyền xuống mức thấp trong khoảng 1 đến 15µs, sau đó sẽ giải phóng đường truyền về mức cao.</a:t>
            </a:r>
          </a:p>
          <a:p>
            <a:pPr fontAlgn="base"/>
            <a:r>
              <a:rPr lang="vi-VN" sz="2000" dirty="0">
                <a:latin typeface="+mj-lt"/>
              </a:rPr>
              <a:t>Đối với bit </a:t>
            </a:r>
            <a:r>
              <a:rPr lang="vi-VN" sz="2000" b="1" dirty="0">
                <a:latin typeface="+mj-lt"/>
              </a:rPr>
              <a:t>0</a:t>
            </a:r>
            <a:r>
              <a:rPr lang="vi-VN" sz="2000" dirty="0">
                <a:latin typeface="+mj-lt"/>
              </a:rPr>
              <a:t> master sẽ kéo đường truyền xuống mức thấp trong khoảng 60µs đến 120µs, sau đó sẽ giải phóng đường truyền về mức cao.</a:t>
            </a:r>
          </a:p>
          <a:p>
            <a:pPr fontAlgn="base"/>
            <a:r>
              <a:rPr lang="en-US" sz="2000" dirty="0">
                <a:latin typeface="+mj-lt"/>
              </a:rPr>
              <a:t>3. </a:t>
            </a:r>
            <a:r>
              <a:rPr lang="vi-VN" sz="2000" b="1" dirty="0">
                <a:latin typeface="+mj-lt"/>
              </a:rPr>
              <a:t>Read</a:t>
            </a:r>
            <a:r>
              <a:rPr lang="en-US" sz="2000" b="1" dirty="0">
                <a:latin typeface="+mj-lt"/>
              </a:rPr>
              <a:t> 1 bit</a:t>
            </a:r>
            <a:r>
              <a:rPr lang="vi-VN" sz="2000" dirty="0">
                <a:latin typeface="+mj-lt"/>
              </a:rPr>
              <a:t>.</a:t>
            </a:r>
          </a:p>
          <a:p>
            <a:pPr fontAlgn="base"/>
            <a:r>
              <a:rPr lang="vi-VN" sz="2000" dirty="0">
                <a:latin typeface="+mj-lt"/>
              </a:rPr>
              <a:t>Master sẽ kéo tín hiệu truyền xuống mức thấp trong khoảng 0-15µs. Nếu slave muốn gửi bit </a:t>
            </a:r>
            <a:r>
              <a:rPr lang="vi-VN" sz="2000" b="1" dirty="0">
                <a:latin typeface="+mj-lt"/>
              </a:rPr>
              <a:t>1</a:t>
            </a:r>
            <a:r>
              <a:rPr lang="vi-VN" sz="2000" dirty="0">
                <a:latin typeface="+mj-lt"/>
              </a:rPr>
              <a:t> sẽ giải phóng đường truyền trở về mức cao, nếu muốn gửi bit </a:t>
            </a:r>
            <a:r>
              <a:rPr lang="vi-VN" sz="2000" b="1" dirty="0">
                <a:latin typeface="+mj-lt"/>
              </a:rPr>
              <a:t>0</a:t>
            </a:r>
            <a:r>
              <a:rPr lang="vi-VN" sz="2000" dirty="0">
                <a:latin typeface="+mj-lt"/>
              </a:rPr>
              <a:t> slave sẽ giữ đường truyền ở mức thấp trong khoảng thời gian 15µs đến 60µs.</a:t>
            </a:r>
          </a:p>
          <a:p>
            <a:pPr fontAlgn="base"/>
            <a:endParaRPr lang="vi-VN" dirty="0"/>
          </a:p>
          <a:p>
            <a:endParaRPr lang="en-US" dirty="0">
              <a:latin typeface="Times New Roman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7267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1310640"/>
            <a:ext cx="7153275" cy="49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82" y="2167699"/>
            <a:ext cx="8648700" cy="294322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219201"/>
            <a:ext cx="10515600" cy="682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</p:spTree>
    <p:extLst>
      <p:ext uri="{BB962C8B-B14F-4D97-AF65-F5344CB8AC3E}">
        <p14:creationId xmlns:p14="http://schemas.microsoft.com/office/powerpoint/2010/main" val="129782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19200"/>
            <a:ext cx="10515600" cy="531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 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byte (8 bit)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1-wire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bus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ROM (0x33)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byte ROM.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3.2.2.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ROM (0x55)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byte 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slave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bus.</a:t>
            </a:r>
          </a:p>
          <a:p>
            <a:pPr marL="457200" indent="-457200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7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1-Wire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219200"/>
            <a:ext cx="10515600" cy="531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ROM (0xCC)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 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slave.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3.2.4.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ROM (0xF0)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Master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ROM code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3.2.5.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 Search (0xEC)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DS18B20).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0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1428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Times New Roman (Headings)</vt:lpstr>
      <vt:lpstr>Office Theme</vt:lpstr>
      <vt:lpstr>07. Chuẩn giao tiếp 1 dây (1-wire)</vt:lpstr>
      <vt:lpstr>Sơ đồ kết nối thiết bị giao tiếp 1 dây  (1-Wire)</vt:lpstr>
      <vt:lpstr>I. Chuẩn giao tiếp 1-Wire</vt:lpstr>
      <vt:lpstr>I. Chuẩn giao tiếp 1-Wire</vt:lpstr>
      <vt:lpstr>II. Giản đồ thời gian của 1-Wire</vt:lpstr>
      <vt:lpstr>II. Giản đồ thời gian của 1-Wire</vt:lpstr>
      <vt:lpstr>III. Quy trình hoạt động của 1-Wire</vt:lpstr>
      <vt:lpstr>III. Quy trình hoạt động của 1-Wire</vt:lpstr>
      <vt:lpstr>III. Quy trình hoạt động của 1-Wire</vt:lpstr>
      <vt:lpstr>IV. Thực hành giao tiếp với cảm biến DS18B20</vt:lpstr>
      <vt:lpstr>IV. Thực hành giao tiếp với cảm biến DS18B20</vt:lpstr>
      <vt:lpstr>IV. Thực hành giao tiếp với cảm biến DS18B20</vt:lpstr>
      <vt:lpstr>IV. Thực hành giao tiếp với cảm biến DS18B20</vt:lpstr>
      <vt:lpstr>IV. Thực hành giao tiếp với cảm biến DS18B20</vt:lpstr>
      <vt:lpstr>IV. Thực hành giao tiếp với cảm biến DS18B20</vt:lpstr>
      <vt:lpstr>V. Bài tập thực hành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Chuẩn giao tiếp 1 dây  (1-Wire)</dc:title>
  <dc:creator>Tuan Do</dc:creator>
  <cp:lastModifiedBy>datxanh6969@gmail.com</cp:lastModifiedBy>
  <cp:revision>37</cp:revision>
  <dcterms:created xsi:type="dcterms:W3CDTF">2022-11-08T09:11:34Z</dcterms:created>
  <dcterms:modified xsi:type="dcterms:W3CDTF">2023-05-15T15:05:13Z</dcterms:modified>
</cp:coreProperties>
</file>