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94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1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2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EB0C-AEE8-44A6-8E2D-5B3974E09C65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ux-sunxi.org/Two_Wire_Interface_Controller_Register_guid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1252093"/>
            <a:ext cx="94366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08.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(Two-wire serial Interface - TWI – I2C)</a:t>
            </a:r>
          </a:p>
        </p:txBody>
      </p:sp>
    </p:spTree>
    <p:extLst>
      <p:ext uri="{BB962C8B-B14F-4D97-AF65-F5344CB8AC3E}">
        <p14:creationId xmlns:p14="http://schemas.microsoft.com/office/powerpoint/2010/main" val="162143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00"/>
            <a:ext cx="10515600" cy="23633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TWI</a:t>
            </a:r>
          </a:p>
          <a:p>
            <a:pPr algn="just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byte,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(ACK)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9. </a:t>
            </a:r>
          </a:p>
          <a:p>
            <a:pPr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(NACK).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3856311"/>
            <a:ext cx="8915400" cy="24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6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00"/>
            <a:ext cx="10515600" cy="23633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TWI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condition,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 +R/W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master,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39" y="4077653"/>
            <a:ext cx="11380661" cy="20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5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00"/>
            <a:ext cx="10646664" cy="4859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TWI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condition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bus.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(Arbitrator).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SDA.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do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master. </a:t>
            </a:r>
          </a:p>
        </p:txBody>
      </p:sp>
    </p:spTree>
    <p:extLst>
      <p:ext uri="{BB962C8B-B14F-4D97-AF65-F5344CB8AC3E}">
        <p14:creationId xmlns:p14="http://schemas.microsoft.com/office/powerpoint/2010/main" val="216665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32248" cy="115277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526" y="689578"/>
            <a:ext cx="6480810" cy="565132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44499" y="2011895"/>
            <a:ext cx="4300728" cy="1874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</a:t>
            </a:r>
          </a:p>
          <a:p>
            <a:pPr marL="571500" indent="-5715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</a:t>
            </a:r>
          </a:p>
          <a:p>
            <a:pPr marL="571500" indent="-5715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</a:t>
            </a:r>
          </a:p>
          <a:p>
            <a:pPr marL="571500" indent="-5715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1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838200" y="1216153"/>
                <a:ext cx="10802112" cy="44714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4.1. </a:t>
                </a:r>
                <a:r>
                  <a:rPr lang="en-US" sz="29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Khối</a:t>
                </a:r>
                <a:r>
                  <a:rPr lang="en-US" sz="2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sz="2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sz="2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Clock</a:t>
                </a:r>
              </a:p>
              <a:p>
                <a:pPr marL="571500" indent="-571500">
                  <a:buFontTx/>
                  <a:buChar char="-"/>
                </a:pP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chế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Master.</a:t>
                </a:r>
              </a:p>
              <a:p>
                <a:pPr marL="571500" indent="-571500">
                  <a:buFontTx/>
                  <a:buChar char="-"/>
                </a:pP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9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Slave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cần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lớn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hơn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16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9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SCL</a:t>
                </a:r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buFontTx/>
                  <a:buChar char="-"/>
                </a:pP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9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SCL</a:t>
                </a:r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SCL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9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𝐶𝑃𝑈</m:t>
                            </m:r>
                          </m:sub>
                        </m:sSub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16+2∗</m:t>
                        </m:r>
                        <m:d>
                          <m:d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𝑇𝑊𝐵𝑅</m:t>
                            </m:r>
                          </m:e>
                        </m:d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𝑇𝑊𝐼𝑃𝑟𝑒</m:t>
                        </m:r>
                      </m:den>
                    </m:f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9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TWBR</a:t>
                </a:r>
                <a:r>
                  <a:rPr lang="en-US" sz="2900" dirty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9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𝐶𝑃𝑈</m:t>
                                </m:r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9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9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𝑆𝐶𝐿</m:t>
                                </m:r>
                              </m:sub>
                            </m:sSub>
                          </m:den>
                        </m:f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−16)</m:t>
                        </m:r>
                      </m:num>
                      <m:den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𝑇𝑊𝐼𝑃𝑟𝑒</m:t>
                        </m:r>
                      </m:den>
                    </m:f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(Hz)</a:t>
                </a:r>
              </a:p>
              <a:p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16153"/>
                <a:ext cx="10802112" cy="4471416"/>
              </a:xfrm>
              <a:prstGeom prst="rect">
                <a:avLst/>
              </a:prstGeom>
              <a:blipFill>
                <a:blip r:embed="rId2"/>
                <a:stretch>
                  <a:fillRect l="-1185" t="-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201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216153"/>
            <a:ext cx="10802112" cy="354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(Bus Interface Unit)</a:t>
            </a:r>
          </a:p>
          <a:p>
            <a:pPr marL="457200" indent="-457200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Condition</a:t>
            </a:r>
          </a:p>
          <a:p>
            <a:pPr marL="457200" indent="-457200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(N)ACK</a:t>
            </a:r>
          </a:p>
          <a:p>
            <a:pPr marL="457200" indent="-457200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Arbitration.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(Address Match Unit)</a:t>
            </a:r>
          </a:p>
          <a:p>
            <a:pPr marL="457200" indent="-457200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TWAR</a:t>
            </a:r>
          </a:p>
          <a:p>
            <a:pPr marL="457200" indent="-457200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(General Call)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39" y="4969764"/>
            <a:ext cx="8201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1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216153"/>
            <a:ext cx="10802112" cy="4873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(Control Unit)</a:t>
            </a:r>
          </a:p>
          <a:p>
            <a:pPr marL="457200" indent="-457200" algn="just">
              <a:buFontTx/>
              <a:buChar char="-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TWINT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TWINT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Start/Stop condition</a:t>
            </a: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 + R/W</a:t>
            </a: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byte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(Lost Arbitration)</a:t>
            </a: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Sau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byte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Sau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 hay Restart condition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</a:t>
            </a: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Stop/Start condition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289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033272"/>
            <a:ext cx="10802112" cy="1042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(TWBR)</a:t>
            </a:r>
          </a:p>
          <a:p>
            <a:pPr marL="457200" indent="-457200" algn="just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44" y="2128647"/>
            <a:ext cx="8153400" cy="10953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265935"/>
            <a:ext cx="10802112" cy="1598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(TWCR)</a:t>
            </a:r>
          </a:p>
          <a:p>
            <a:pPr marL="457200" indent="-457200" algn="just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TWI.</a:t>
            </a:r>
          </a:p>
          <a:p>
            <a:pPr marL="457200" indent="-457200" algn="just">
              <a:buFontTx/>
              <a:buChar char="-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Bit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TWINT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TWINT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44" y="4930907"/>
            <a:ext cx="82962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5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216153"/>
            <a:ext cx="10802112" cy="1042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(TWSR)</a:t>
            </a:r>
          </a:p>
          <a:p>
            <a:pPr marL="457200" indent="-457200" algn="just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53" y="2335721"/>
            <a:ext cx="8134350" cy="1123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45" y="4022788"/>
            <a:ext cx="99155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1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216153"/>
            <a:ext cx="10802112" cy="1042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(TWDR)</a:t>
            </a:r>
          </a:p>
          <a:p>
            <a:pPr marL="457200" indent="-457200" algn="just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(Transmit mode)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 mode).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45" y="2337435"/>
            <a:ext cx="8210550" cy="10858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575305"/>
            <a:ext cx="10802112" cy="1042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(TWAR)</a:t>
            </a:r>
          </a:p>
          <a:p>
            <a:pPr marL="457200" indent="-457200" algn="just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slave mode.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045" y="4769740"/>
            <a:ext cx="81343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0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363410"/>
            <a:ext cx="10607040" cy="1773237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(TWI)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96" y="2465260"/>
            <a:ext cx="69342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5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216153"/>
            <a:ext cx="10802112" cy="960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(TWAMR)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15" y="2364867"/>
            <a:ext cx="83248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3104"/>
            <a:ext cx="106299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9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" y="1280160"/>
            <a:ext cx="10332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TWI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TWSR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TWCR,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TWINT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TWI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108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7552" y="1033272"/>
            <a:ext cx="1033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Transmit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25228"/>
              </p:ext>
            </p:extLst>
          </p:nvPr>
        </p:nvGraphicFramePr>
        <p:xfrm>
          <a:off x="1142492" y="1556492"/>
          <a:ext cx="1019352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4096">
                  <a:extLst>
                    <a:ext uri="{9D8B030D-6E8A-4147-A177-3AD203B41FA5}">
                      <a16:colId xmlns:a16="http://schemas.microsoft.com/office/drawing/2014/main" val="3763859767"/>
                    </a:ext>
                  </a:extLst>
                </a:gridCol>
                <a:gridCol w="4599432">
                  <a:extLst>
                    <a:ext uri="{9D8B030D-6E8A-4147-A177-3AD203B41FA5}">
                      <a16:colId xmlns:a16="http://schemas.microsoft.com/office/drawing/2014/main" val="2642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1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Start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 = 0b10100100;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2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Chờ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 TWINT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(!(TWCR &amp; 0b10000000));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Start condition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((TWSR &amp; 0xF8) != 0x08)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ERROR();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1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SLA+W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TWDR = SLA_W;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 = 0b10000100;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34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Chờ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 TWINT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(!(TWCR &amp; 0b10000000));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9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((TWSR &amp; 0xF8) !=</a:t>
                      </a:r>
                      <a:r>
                        <a:rPr lang="en-US" sz="16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0x18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ERROR();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06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TWDR = DATA;</a:t>
                      </a:r>
                      <a:br>
                        <a:rPr lang="nl-NL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nl-NL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 = 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0b10000100;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4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Chờ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 TWINT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(!(TWCR &amp; 0b10000000));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6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((TWSR &amp; 0xF8)!=</a:t>
                      </a:r>
                      <a:r>
                        <a:rPr lang="en-US" sz="1600" b="0" i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0x28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ERROR();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4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nữa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ửi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Stop Condition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 = 0b10010100;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39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400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075945"/>
            <a:ext cx="10802112" cy="1205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7.1.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Transmit</a:t>
            </a:r>
          </a:p>
          <a:p>
            <a:pPr marL="457200" indent="-457200" algn="just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Transmit 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Prescale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0): 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09828" y="2139692"/>
          <a:ext cx="10264140" cy="331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513">
                  <a:extLst>
                    <a:ext uri="{9D8B030D-6E8A-4147-A177-3AD203B41FA5}">
                      <a16:colId xmlns:a16="http://schemas.microsoft.com/office/drawing/2014/main" val="4027545170"/>
                    </a:ext>
                  </a:extLst>
                </a:gridCol>
                <a:gridCol w="8306627">
                  <a:extLst>
                    <a:ext uri="{9D8B030D-6E8A-4147-A177-3AD203B41FA5}">
                      <a16:colId xmlns:a16="http://schemas.microsoft.com/office/drawing/2014/main" val="1043579"/>
                    </a:ext>
                  </a:extLst>
                </a:gridCol>
              </a:tblGrid>
              <a:tr h="413957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90131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Condition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38280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4126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SLA+W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48818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SLA+W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NACK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87771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ACK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1982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NACK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84424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Arbitration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5589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838200" y="5577841"/>
            <a:ext cx="10802112" cy="107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https://linux-sunxi.org/Two_Wire_Interface_Controller_Register_guide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19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5256" y="914400"/>
            <a:ext cx="1033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Receive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5894"/>
              </p:ext>
            </p:extLst>
          </p:nvPr>
        </p:nvGraphicFramePr>
        <p:xfrm>
          <a:off x="1044448" y="1309604"/>
          <a:ext cx="10193528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4096">
                  <a:extLst>
                    <a:ext uri="{9D8B030D-6E8A-4147-A177-3AD203B41FA5}">
                      <a16:colId xmlns:a16="http://schemas.microsoft.com/office/drawing/2014/main" val="3763859767"/>
                    </a:ext>
                  </a:extLst>
                </a:gridCol>
                <a:gridCol w="4599432">
                  <a:extLst>
                    <a:ext uri="{9D8B030D-6E8A-4147-A177-3AD203B41FA5}">
                      <a16:colId xmlns:a16="http://schemas.microsoft.com/office/drawing/2014/main" val="2642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1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Start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 = 0b10100100;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2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Chờ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 TWINT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(!(TWCR &amp; 0b10000000));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Start condition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((TWSR &amp; 0xF8) != 0x08)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ERROR();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1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SLA+R</a:t>
                      </a:r>
                    </a:p>
                    <a:p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 TWINT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kì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TWDR = SLA_R;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 = 0b10000100;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34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Chờ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 TWINT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(!(TWCR &amp; 0b10000000));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9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((TWSR &amp; 0xF8) != 0x40)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ERROR();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06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Clear TWINT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set bit TWEA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 = 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0b11000100;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84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Chờ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tới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bit TWINT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(!(TWCR &amp; 0b10000000));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46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((TWSR &amp; 0xF8)!= 0x50)</a:t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= TWDR;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4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nữa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ửi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Stop Condition,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ý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NACK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 = 0b10010100;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397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786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075945"/>
            <a:ext cx="10802112" cy="1383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7.2.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Receive</a:t>
            </a:r>
          </a:p>
          <a:p>
            <a:pPr marL="457200" indent="-457200" algn="just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Receive 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Prescale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0): 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77368"/>
              </p:ext>
            </p:extLst>
          </p:nvPr>
        </p:nvGraphicFramePr>
        <p:xfrm>
          <a:off x="928116" y="2459732"/>
          <a:ext cx="10264140" cy="3311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513">
                  <a:extLst>
                    <a:ext uri="{9D8B030D-6E8A-4147-A177-3AD203B41FA5}">
                      <a16:colId xmlns:a16="http://schemas.microsoft.com/office/drawing/2014/main" val="4027545170"/>
                    </a:ext>
                  </a:extLst>
                </a:gridCol>
                <a:gridCol w="8306627">
                  <a:extLst>
                    <a:ext uri="{9D8B030D-6E8A-4147-A177-3AD203B41FA5}">
                      <a16:colId xmlns:a16="http://schemas.microsoft.com/office/drawing/2014/main" val="1043579"/>
                    </a:ext>
                  </a:extLst>
                </a:gridCol>
              </a:tblGrid>
              <a:tr h="413957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90131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Condition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38280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4126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Arbitration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48818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SLA+R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87771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SLA+R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NACK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1982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ACK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84424"/>
                  </a:ext>
                </a:extLst>
              </a:tr>
              <a:tr h="4139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NACK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5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379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05256"/>
            <a:ext cx="1033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Receive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15718"/>
              </p:ext>
            </p:extLst>
          </p:nvPr>
        </p:nvGraphicFramePr>
        <p:xfrm>
          <a:off x="1129792" y="1326036"/>
          <a:ext cx="10193528" cy="4917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1932">
                  <a:extLst>
                    <a:ext uri="{9D8B030D-6E8A-4147-A177-3AD203B41FA5}">
                      <a16:colId xmlns:a16="http://schemas.microsoft.com/office/drawing/2014/main" val="3763859767"/>
                    </a:ext>
                  </a:extLst>
                </a:gridCol>
                <a:gridCol w="3371596">
                  <a:extLst>
                    <a:ext uri="{9D8B030D-6E8A-4147-A177-3AD203B41FA5}">
                      <a16:colId xmlns:a16="http://schemas.microsoft.com/office/drawing/2014/main" val="264267973"/>
                    </a:ext>
                  </a:extLst>
                </a:gridCol>
              </a:tblGrid>
              <a:tr h="3782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10933"/>
                  </a:ext>
                </a:extLst>
              </a:tr>
              <a:tr h="3782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slave TWAR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TWAR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SLA&lt;&lt;1 + GC;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23551"/>
                  </a:ext>
                </a:extLst>
              </a:tr>
              <a:tr h="607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khiển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TWCR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 2 bit TWEA, TWIE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TWEN, clear TWSTA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TWSTO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0b01000101;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62865"/>
                  </a:ext>
                </a:extLst>
              </a:tr>
              <a:tr h="863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bus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TWAR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Genereral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 (0x00) + W bit,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cờ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TWINT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set,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TWSR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huống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interrupt [TWI] void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TWI_isr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(void){}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17563"/>
                  </a:ext>
                </a:extLst>
              </a:tr>
              <a:tr h="60934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 Call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clear TWINT,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|= 0b11000000;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340455"/>
                  </a:ext>
                </a:extLst>
              </a:tr>
              <a:tr h="607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Đọc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dữ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liệu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sau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đó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 TWINT,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TWDR;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|= 0b11000000;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91433"/>
                  </a:ext>
                </a:extLst>
              </a:tr>
              <a:tr h="6079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NACK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Đọc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dữ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liệu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sau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đó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 TWINT,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Start Condition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TWDR;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|= 0b11100000;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41548"/>
                  </a:ext>
                </a:extLst>
              </a:tr>
              <a:tr h="863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Start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Stop Condition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 TWINT,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Start Condition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|= 0b11000000; </a:t>
                      </a:r>
                      <a:r>
                        <a:rPr lang="en-US" sz="1600" baseline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endParaRPr lang="en-US" sz="1600" baseline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</a:t>
                      </a:r>
                      <a:r>
                        <a:rPr lang="en-US" sz="16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|= 0b11100000;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46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075945"/>
            <a:ext cx="10802112" cy="1383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Receive</a:t>
            </a:r>
          </a:p>
          <a:p>
            <a:pPr marL="457200" indent="-457200" algn="just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Receive 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Prescale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0): 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96745"/>
              </p:ext>
            </p:extLst>
          </p:nvPr>
        </p:nvGraphicFramePr>
        <p:xfrm>
          <a:off x="946404" y="2212844"/>
          <a:ext cx="10264140" cy="405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644">
                  <a:extLst>
                    <a:ext uri="{9D8B030D-6E8A-4147-A177-3AD203B41FA5}">
                      <a16:colId xmlns:a16="http://schemas.microsoft.com/office/drawing/2014/main" val="4027545170"/>
                    </a:ext>
                  </a:extLst>
                </a:gridCol>
                <a:gridCol w="8540496">
                  <a:extLst>
                    <a:ext uri="{9D8B030D-6E8A-4147-A177-3AD203B41FA5}">
                      <a16:colId xmlns:a16="http://schemas.microsoft.com/office/drawing/2014/main" val="1043579"/>
                    </a:ext>
                  </a:extLst>
                </a:gridCol>
              </a:tblGrid>
              <a:tr h="757175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90131"/>
                  </a:ext>
                </a:extLst>
              </a:tr>
              <a:tr h="447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W,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38280"/>
                  </a:ext>
                </a:extLst>
              </a:tr>
              <a:tr h="75717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Arbitration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master,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W,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4126"/>
                  </a:ext>
                </a:extLst>
              </a:tr>
              <a:tr h="447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 Call,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48818"/>
                  </a:ext>
                </a:extLst>
              </a:tr>
              <a:tr h="75717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Arbitration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master,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 Call,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87771"/>
                  </a:ext>
                </a:extLst>
              </a:tr>
              <a:tr h="447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1982"/>
                  </a:ext>
                </a:extLst>
              </a:tr>
              <a:tr h="447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NACK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8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45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075945"/>
            <a:ext cx="10802112" cy="1383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Receive</a:t>
            </a:r>
          </a:p>
          <a:p>
            <a:pPr marL="457200" indent="-457200" algn="just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Receive 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Prescale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0): 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78189"/>
              </p:ext>
            </p:extLst>
          </p:nvPr>
        </p:nvGraphicFramePr>
        <p:xfrm>
          <a:off x="946404" y="2212844"/>
          <a:ext cx="10264140" cy="216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644">
                  <a:extLst>
                    <a:ext uri="{9D8B030D-6E8A-4147-A177-3AD203B41FA5}">
                      <a16:colId xmlns:a16="http://schemas.microsoft.com/office/drawing/2014/main" val="4027545170"/>
                    </a:ext>
                  </a:extLst>
                </a:gridCol>
                <a:gridCol w="8540496">
                  <a:extLst>
                    <a:ext uri="{9D8B030D-6E8A-4147-A177-3AD203B41FA5}">
                      <a16:colId xmlns:a16="http://schemas.microsoft.com/office/drawing/2014/main" val="1043579"/>
                    </a:ext>
                  </a:extLst>
                </a:gridCol>
              </a:tblGrid>
              <a:tr h="757175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90131"/>
                  </a:ext>
                </a:extLst>
              </a:tr>
              <a:tr h="447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 Call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38280"/>
                  </a:ext>
                </a:extLst>
              </a:tr>
              <a:tr h="5147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 Call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NACK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4126"/>
                  </a:ext>
                </a:extLst>
              </a:tr>
              <a:tr h="447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vẫn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Slave,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Restart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Stop condition.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4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4"/>
            <a:ext cx="10515600" cy="4721479"/>
          </a:xfrm>
        </p:spPr>
        <p:txBody>
          <a:bodyPr>
            <a:normAutofit lnSpcReduction="10000"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 giao tiếp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được nghiên cứu và phát triển bởi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I2C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Philips Semiconductor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SCK (Serial Clock)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 (Serial Data).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(half-duplex).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(Pull up resistor)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400 kHz.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 Call.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40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33272"/>
            <a:ext cx="10332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Transmit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60786"/>
              </p:ext>
            </p:extLst>
          </p:nvPr>
        </p:nvGraphicFramePr>
        <p:xfrm>
          <a:off x="1053592" y="1573403"/>
          <a:ext cx="10193528" cy="509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1932">
                  <a:extLst>
                    <a:ext uri="{9D8B030D-6E8A-4147-A177-3AD203B41FA5}">
                      <a16:colId xmlns:a16="http://schemas.microsoft.com/office/drawing/2014/main" val="3763859767"/>
                    </a:ext>
                  </a:extLst>
                </a:gridCol>
                <a:gridCol w="3371596">
                  <a:extLst>
                    <a:ext uri="{9D8B030D-6E8A-4147-A177-3AD203B41FA5}">
                      <a16:colId xmlns:a16="http://schemas.microsoft.com/office/drawing/2014/main" val="264267973"/>
                    </a:ext>
                  </a:extLst>
                </a:gridCol>
              </a:tblGrid>
              <a:tr h="4334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10933"/>
                  </a:ext>
                </a:extLst>
              </a:tr>
              <a:tr h="4334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slave TWAR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TWAR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SLA&lt;&lt;1 + GC;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23551"/>
                  </a:ext>
                </a:extLst>
              </a:tr>
              <a:tr h="696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khiển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TWCR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 3 bit TWEA, TWIE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TWEN, clear TWSTA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TWSTO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0b01000101;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62865"/>
                  </a:ext>
                </a:extLst>
              </a:tr>
              <a:tr h="989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bus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TWAR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Genereral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 (0x00)+ R bit,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cờ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TWINT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set,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ngắt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ngắt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TWSR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huống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interrupt [TWI] void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TWI_isr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(void){}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17563"/>
                  </a:ext>
                </a:extLst>
              </a:tr>
              <a:tr h="698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0xA8)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Gán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dữ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liệu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cần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chuyển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vào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TWDR,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sau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đó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 TWINT,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TWDR</a:t>
                      </a:r>
                      <a:r>
                        <a:rPr lang="en-US" sz="18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DATA;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</a:t>
                      </a:r>
                      <a:r>
                        <a:rPr lang="en-US" sz="18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|= 0b11000000;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340455"/>
                  </a:ext>
                </a:extLst>
              </a:tr>
              <a:tr h="943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0xB8)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Gán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dữ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liệu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cần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chuyển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vào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TWDR,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sau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đó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 TWINT,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clear TWEA.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TWDR</a:t>
                      </a:r>
                      <a:r>
                        <a:rPr lang="en-US" sz="18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DATA;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</a:t>
                      </a:r>
                      <a:r>
                        <a:rPr lang="en-US" sz="18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|= 0b11000000;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291433"/>
                  </a:ext>
                </a:extLst>
              </a:tr>
              <a:tr h="696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0xC0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0xC8,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Clear TWINT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để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thoát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khỏi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kết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nối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hoặc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tạo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ra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một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Start condition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mới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TWCR</a:t>
                      </a:r>
                      <a:r>
                        <a:rPr lang="en-US" sz="18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|= 0b11100000;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4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950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075945"/>
            <a:ext cx="10802112" cy="1383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7.3.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Transmit</a:t>
            </a:r>
          </a:p>
          <a:p>
            <a:pPr marL="457200" indent="-457200" algn="just">
              <a:buFontTx/>
              <a:buChar char="-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Transmit 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Prescale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0): </a:t>
            </a:r>
          </a:p>
          <a:p>
            <a:pPr algn="just"/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50387"/>
              </p:ext>
            </p:extLst>
          </p:nvPr>
        </p:nvGraphicFramePr>
        <p:xfrm>
          <a:off x="946404" y="2212844"/>
          <a:ext cx="10264140" cy="3302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644">
                  <a:extLst>
                    <a:ext uri="{9D8B030D-6E8A-4147-A177-3AD203B41FA5}">
                      <a16:colId xmlns:a16="http://schemas.microsoft.com/office/drawing/2014/main" val="4027545170"/>
                    </a:ext>
                  </a:extLst>
                </a:gridCol>
                <a:gridCol w="8540496">
                  <a:extLst>
                    <a:ext uri="{9D8B030D-6E8A-4147-A177-3AD203B41FA5}">
                      <a16:colId xmlns:a16="http://schemas.microsoft.com/office/drawing/2014/main" val="1043579"/>
                    </a:ext>
                  </a:extLst>
                </a:gridCol>
              </a:tblGrid>
              <a:tr h="757175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90131"/>
                  </a:ext>
                </a:extLst>
              </a:tr>
              <a:tr h="447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R,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38280"/>
                  </a:ext>
                </a:extLst>
              </a:tr>
              <a:tr h="75717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Arbitration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master,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khớp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thân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R,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54126"/>
                  </a:ext>
                </a:extLst>
              </a:tr>
              <a:tr h="447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TWDR,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91982"/>
                  </a:ext>
                </a:extLst>
              </a:tr>
              <a:tr h="447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TWDR,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NACK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84424"/>
                  </a:ext>
                </a:extLst>
              </a:tr>
              <a:tr h="44710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TWDR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(TWEA = 0),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ACK.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312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307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112" cy="668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838200" y="1075945"/>
                <a:ext cx="10802112" cy="49865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khởi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TWI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bao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gồm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việc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 algn="just">
                  <a:buFontTx/>
                  <a:buChar char="-"/>
                </a:pP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Khởi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tốc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truyền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bit (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Baudrate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16 MHz,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SCL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kHz,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TWIPre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9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TWBR</a:t>
                </a:r>
                <a:r>
                  <a:rPr lang="en-US" sz="2900" dirty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9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𝐶𝑃𝑈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𝑆𝐶𝐿</m:t>
                                </m:r>
                              </m:sub>
                            </m:sSub>
                          </m:den>
                        </m:f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−16)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2∗</m:t>
                        </m:r>
                        <m:r>
                          <a:rPr lang="en-US" sz="2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𝑇𝑊𝐼𝑃𝑟𝑒</m:t>
                        </m:r>
                      </m:den>
                    </m:f>
                  </m:oMath>
                </a14:m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72</a:t>
                </a:r>
              </a:p>
              <a:p>
                <a:pPr algn="just"/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gán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/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TWSR &amp;= 0b11111100;</a:t>
                </a:r>
              </a:p>
              <a:p>
                <a:pPr algn="just"/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TWBR = 72;</a:t>
                </a:r>
              </a:p>
              <a:p>
                <a:pPr algn="just"/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Tx/>
                  <a:buChar char="-"/>
                </a:pP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Gán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địa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TWI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động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chế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Slave.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Địa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đến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127.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Thiết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cuộc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chung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(General Call).</a:t>
                </a:r>
              </a:p>
              <a:p>
                <a:pPr algn="just"/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TWAR = 10&lt;&lt;1 + 1;</a:t>
                </a:r>
              </a:p>
              <a:p>
                <a:pPr algn="just"/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Tx/>
                  <a:buChar char="-"/>
                </a:pP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bit TWEN, TWEA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TWIE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khởi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đợi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Slave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cứ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lúc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nào</a:t>
                </a:r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TWCR |= 0b01000101;</a:t>
                </a:r>
              </a:p>
              <a:p>
                <a:pPr algn="just"/>
                <a:endParaRPr lang="en-US" sz="2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75945"/>
                <a:ext cx="10802112" cy="4986527"/>
              </a:xfrm>
              <a:prstGeom prst="rect">
                <a:avLst/>
              </a:prstGeom>
              <a:blipFill>
                <a:blip r:embed="rId2"/>
                <a:stretch>
                  <a:fillRect l="-903" t="-2934" r="-84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484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256" y="1447800"/>
            <a:ext cx="102412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Transmit,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Condition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unsigned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TWI_Start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(void);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 Condition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unsigned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TWI_Stop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(void);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 + R/W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unsigned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TWI_SLA_RW(unsigned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byte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Receive,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byte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(status code).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791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2595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SCL.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bus.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bus.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bus.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Master_transmit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Master_receive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Slave_transmit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Slave_receive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72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01"/>
            <a:ext cx="10515600" cy="1546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bit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70" y="3078289"/>
            <a:ext cx="65436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97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00"/>
            <a:ext cx="10515600" cy="365264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Start and stop conditions</a:t>
            </a: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condition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condition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Stop condition),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condition.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91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01"/>
            <a:ext cx="10515600" cy="6717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Start and stop conditions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444877"/>
            <a:ext cx="96202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4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437"/>
            <a:ext cx="10515600" cy="78111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820400" cy="52486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(Master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Slave)</a:t>
            </a:r>
          </a:p>
          <a:p>
            <a:pPr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master.</a:t>
            </a:r>
          </a:p>
          <a:p>
            <a:pPr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bit,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+ 7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R/W,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master. R/W =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Read; R/W = 0  Write.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(ACK)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SDA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(Stop)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(Restart)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SLA + 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 + W.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85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000"/>
            <a:ext cx="10515600" cy="19701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(Master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Slave)</a:t>
            </a:r>
          </a:p>
          <a:p>
            <a:pPr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bit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bus.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0000 000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3628263"/>
            <a:ext cx="98964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3463</Words>
  <Application>Microsoft Office PowerPoint</Application>
  <PresentationFormat>Widescreen</PresentationFormat>
  <Paragraphs>316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Office Theme</vt:lpstr>
      <vt:lpstr>08. Chuẩn giao tiếp 2 dây  (Two-wire serial Interface - TWI – I2C)</vt:lpstr>
      <vt:lpstr>Sơ đồ kết nối thiết bị giao tiếp 2 dây  (TWI)</vt:lpstr>
      <vt:lpstr>I. Chuẩn giao tiếp TWI</vt:lpstr>
      <vt:lpstr>II. Các chế độ của giao tiếp TWI</vt:lpstr>
      <vt:lpstr>III. Nguyên lí truyền dữ liệu và khung bản tin</vt:lpstr>
      <vt:lpstr>III. Nguyên lí truyền dữ liệu và khung bản tin</vt:lpstr>
      <vt:lpstr>III. Nguyên lí truyền dữ liệu và khung bản tin</vt:lpstr>
      <vt:lpstr>III. Nguyên lí truyền dữ liệu và khung bản tin</vt:lpstr>
      <vt:lpstr>III. Nguyên lí truyền dữ liệu và khung bản tin</vt:lpstr>
      <vt:lpstr>III. Nguyên lí truyền dữ liệu và khung bản tin</vt:lpstr>
      <vt:lpstr>III. Nguyên lí truyền dữ liệu và khung bản tin</vt:lpstr>
      <vt:lpstr>III. Nguyên lí truyền dữ liệu và khung bản tin</vt:lpstr>
      <vt:lpstr>IV. Cấu tạo khối TWI trong AVR</vt:lpstr>
      <vt:lpstr>IV. Cấu tạo khối TWI trong AVR</vt:lpstr>
      <vt:lpstr>IV. Cấu tạo khối TWI trong AVR</vt:lpstr>
      <vt:lpstr>IV. Cấu tạo khối TWI trong AVR</vt:lpstr>
      <vt:lpstr>V. Các thanh ghi điều khiển chức năng TWI</vt:lpstr>
      <vt:lpstr>V. Các thanh ghi điều khiển chức năng TWI</vt:lpstr>
      <vt:lpstr>V. Các thanh ghi điều khiển chức năng TWI</vt:lpstr>
      <vt:lpstr>V. Các thanh ghi điều khiển chức năng TWI</vt:lpstr>
      <vt:lpstr>VI. Quy trình hoạt động chung của TWI</vt:lpstr>
      <vt:lpstr>VI. Quy trình hoạt động chung của TWI</vt:lpstr>
      <vt:lpstr>VII. Các chế độ truyền tin của TWI</vt:lpstr>
      <vt:lpstr>VII. Các chế độ truyền tin của TWI</vt:lpstr>
      <vt:lpstr>VII. Các chế độ truyền tin của TWI</vt:lpstr>
      <vt:lpstr>VII. Các chế độ truyền tin của TWI</vt:lpstr>
      <vt:lpstr>VII. Các chế độ truyền tin của TWI</vt:lpstr>
      <vt:lpstr>VII. Các chế độ truyền tin của TWI</vt:lpstr>
      <vt:lpstr>VII. Các chế độ truyền tin của TWI</vt:lpstr>
      <vt:lpstr>VII. Các chế độ truyền tin của TWI</vt:lpstr>
      <vt:lpstr>VII. Các chế độ truyền tin của TWI</vt:lpstr>
      <vt:lpstr>VIII. Khởi tạo TWI</vt:lpstr>
      <vt:lpstr>V. Bài tập 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Chuẩn giao tiếp 1 dây  (1-Wire)</dc:title>
  <dc:creator>Tuan Do</dc:creator>
  <cp:lastModifiedBy>datxanh6969@gmail.com</cp:lastModifiedBy>
  <cp:revision>154</cp:revision>
  <dcterms:created xsi:type="dcterms:W3CDTF">2022-11-08T09:11:34Z</dcterms:created>
  <dcterms:modified xsi:type="dcterms:W3CDTF">2023-05-16T04:06:02Z</dcterms:modified>
</cp:coreProperties>
</file>