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9" r:id="rId4"/>
    <p:sldId id="258" r:id="rId5"/>
    <p:sldId id="259" r:id="rId6"/>
    <p:sldId id="260" r:id="rId7"/>
    <p:sldId id="261" r:id="rId8"/>
    <p:sldId id="262" r:id="rId9"/>
    <p:sldId id="264" r:id="rId10"/>
    <p:sldId id="263"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2F2D2-37B7-4CEF-9739-E7E09ECACAD9}"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4E970-5B13-454E-B2F8-A360BD524B16}" type="slidenum">
              <a:rPr lang="en-US" smtClean="0"/>
              <a:t>‹#›</a:t>
            </a:fld>
            <a:endParaRPr lang="en-US"/>
          </a:p>
        </p:txBody>
      </p:sp>
    </p:spTree>
    <p:extLst>
      <p:ext uri="{BB962C8B-B14F-4D97-AF65-F5344CB8AC3E}">
        <p14:creationId xmlns:p14="http://schemas.microsoft.com/office/powerpoint/2010/main" val="51359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096447-2BA5-45BC-95C2-652707FCA15A}"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79675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676CD-FA94-48F1-B220-1414EE57677B}"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133236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FC293-E40E-496E-A557-4A3C513F38EB}"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413737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544C3-96C1-4929-8FE0-02237758113D}"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170918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54534A-6A46-41ED-85C7-375CA56A80CE}" type="datetime1">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50196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F276FC-C4C7-4509-98F6-9A7A5B1F632D}" type="datetime1">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85475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F7EED-9D6C-4004-8715-907E85D9A532}" type="datetime1">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07208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A1C89-9C62-46A4-82C0-29EBBF66829F}" type="datetime1">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76128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F33A5-6C1C-4A20-AE09-6002CDEB7241}" type="datetime1">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43127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6882B0-EA0F-4AF3-AF52-C01A69F68642}" type="datetime1">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26334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CCDA32-0ED6-44DF-9E56-318304FE4A2A}" type="datetime1">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7957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BDF4E-5D4E-48FD-B7A1-9E5D2332E38A}" type="datetime1">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B6FC9-85A5-4D8E-9787-CD975158337E}" type="slidenum">
              <a:rPr lang="en-US" smtClean="0"/>
              <a:t>‹#›</a:t>
            </a:fld>
            <a:endParaRPr lang="en-US"/>
          </a:p>
        </p:txBody>
      </p:sp>
    </p:spTree>
    <p:extLst>
      <p:ext uri="{BB962C8B-B14F-4D97-AF65-F5344CB8AC3E}">
        <p14:creationId xmlns:p14="http://schemas.microsoft.com/office/powerpoint/2010/main" val="142745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9337"/>
          </a:xfrm>
        </p:spPr>
        <p:txBody>
          <a:bodyPr>
            <a:normAutofit/>
          </a:bodyPr>
          <a:lstStyle/>
          <a:p>
            <a:r>
              <a:rPr lang="en-US" sz="4000" b="1" dirty="0" err="1" smtClean="0">
                <a:latin typeface="Times New Roman" panose="02020603050405020304" pitchFamily="18" charset="0"/>
                <a:cs typeface="Times New Roman" panose="02020603050405020304" pitchFamily="18" charset="0"/>
              </a:rPr>
              <a:t>Bài</a:t>
            </a:r>
            <a:r>
              <a:rPr lang="en-US" sz="4000" b="1" smtClean="0">
                <a:latin typeface="Times New Roman" panose="02020603050405020304" pitchFamily="18" charset="0"/>
                <a:cs typeface="Times New Roman" panose="02020603050405020304" pitchFamily="18" charset="0"/>
              </a:rPr>
              <a:t> 2</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9250" y="2297113"/>
            <a:ext cx="9144000" cy="874712"/>
          </a:xfrm>
        </p:spPr>
        <p:txBody>
          <a:bodyPr>
            <a:normAutofit/>
          </a:bodyPr>
          <a:lstStyle/>
          <a:p>
            <a:r>
              <a:rPr lang="en-US" sz="4000" dirty="0" smtClean="0">
                <a:solidFill>
                  <a:srgbClr val="002060"/>
                </a:solidFill>
                <a:latin typeface="Times New Roman" panose="02020603050405020304" pitchFamily="18" charset="0"/>
                <a:cs typeface="Times New Roman" panose="02020603050405020304" pitchFamily="18" charset="0"/>
              </a:rPr>
              <a:t>GPIO </a:t>
            </a:r>
            <a:r>
              <a:rPr lang="en-US" sz="4000" dirty="0" err="1" smtClean="0">
                <a:solidFill>
                  <a:srgbClr val="002060"/>
                </a:solidFill>
                <a:latin typeface="Times New Roman" panose="02020603050405020304" pitchFamily="18" charset="0"/>
                <a:cs typeface="Times New Roman" panose="02020603050405020304" pitchFamily="18" charset="0"/>
              </a:rPr>
              <a:t>và</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các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phép</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toán</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trên</a:t>
            </a:r>
            <a:r>
              <a:rPr lang="en-US" sz="4000" dirty="0" smtClean="0">
                <a:solidFill>
                  <a:srgbClr val="002060"/>
                </a:solidFill>
                <a:latin typeface="Times New Roman" panose="02020603050405020304" pitchFamily="18" charset="0"/>
                <a:cs typeface="Times New Roman" panose="02020603050405020304" pitchFamily="18" charset="0"/>
              </a:rPr>
              <a:t> bit (Bitwise)</a:t>
            </a:r>
            <a:endParaRPr lang="en-US"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4.2.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AND ( &amp;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2200703"/>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A&amp;B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2123658"/>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1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nhiêu</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If (PINB &amp; 0b00000010)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4340642"/>
            <a:ext cx="10429875" cy="1785104"/>
          </a:xfrm>
          <a:prstGeom prst="rect">
            <a:avLst/>
          </a:prstGeom>
          <a:noFill/>
        </p:spPr>
        <p:txBody>
          <a:bodyPr wrap="square" rtlCol="0">
            <a:spAutoFit/>
          </a:bodyPr>
          <a:lstStyle/>
          <a:p>
            <a:pPr marL="342900" indent="-342900">
              <a:buFontTx/>
              <a:buChar char="-"/>
            </a:pP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0,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PINB &amp;= 0b11111101;</a:t>
            </a:r>
          </a:p>
          <a:p>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bit 2,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còn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71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4.3.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OR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27957933"/>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2123658"/>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1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nhiêu</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If (PINB | 0b11111101)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4340642"/>
            <a:ext cx="10429875" cy="1785104"/>
          </a:xfrm>
          <a:prstGeom prst="rect">
            <a:avLst/>
          </a:prstGeom>
          <a:noFill/>
        </p:spPr>
        <p:txBody>
          <a:bodyPr wrap="square" rtlCol="0">
            <a:spAutoFit/>
          </a:bodyPr>
          <a:lstStyle/>
          <a:p>
            <a:pPr marL="342900" indent="-342900">
              <a:buFontTx/>
              <a:buChar char="-"/>
            </a:pPr>
            <a:r>
              <a:rPr lang="en-US" sz="2200" dirty="0" smtClean="0">
                <a:latin typeface="Times New Roman" panose="02020603050405020304" pitchFamily="18" charset="0"/>
                <a:cs typeface="Times New Roman" panose="02020603050405020304" pitchFamily="18" charset="0"/>
              </a:rPr>
              <a:t>Set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set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PORTB </a:t>
            </a:r>
            <a:r>
              <a:rPr lang="en-US" sz="2200" dirty="0" err="1" smtClean="0">
                <a:latin typeface="Times New Roman" panose="02020603050405020304" pitchFamily="18" charset="0"/>
                <a:cs typeface="Times New Roman" panose="02020603050405020304" pitchFamily="18" charset="0"/>
              </a:rPr>
              <a:t>lên</a:t>
            </a:r>
            <a:r>
              <a:rPr lang="en-US" sz="2200" dirty="0" smtClean="0">
                <a:latin typeface="Times New Roman" panose="02020603050405020304" pitchFamily="18" charset="0"/>
                <a:cs typeface="Times New Roman" panose="02020603050405020304" pitchFamily="18" charset="0"/>
              </a:rPr>
              <a:t> 1,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PORTB </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0b00000010;</a:t>
            </a:r>
          </a:p>
          <a:p>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set </a:t>
            </a:r>
            <a:r>
              <a:rPr lang="en-US" sz="2200" dirty="0" err="1" smtClean="0">
                <a:latin typeface="Times New Roman" panose="02020603050405020304" pitchFamily="18" charset="0"/>
                <a:cs typeface="Times New Roman" panose="02020603050405020304" pitchFamily="18" charset="0"/>
              </a:rPr>
              <a:t>duy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bit 2,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còn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72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4.4.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XOR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88588067"/>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3477875"/>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bằng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XOR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1.</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PORTB</a:t>
            </a:r>
          </a:p>
          <a:p>
            <a:r>
              <a:rPr lang="en-US" sz="2200" dirty="0" smtClean="0">
                <a:latin typeface="Times New Roman" panose="02020603050405020304" pitchFamily="18" charset="0"/>
                <a:cs typeface="Times New Roman" panose="02020603050405020304" pitchFamily="18" charset="0"/>
              </a:rPr>
              <a:t>PORTB ^= 0b00000010;</a:t>
            </a:r>
          </a:p>
          <a:p>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bit 2,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bit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869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bit ( &lt;&lt;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trái</a:t>
            </a:r>
            <a:r>
              <a:rPr lang="en-US" dirty="0" smtClean="0">
                <a:latin typeface="Times New Roman" panose="02020603050405020304" pitchFamily="18" charset="0"/>
                <a:cs typeface="Times New Roman" panose="02020603050405020304" pitchFamily="18" charset="0"/>
              </a:rPr>
              <a:t>; &gt;&gt;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13</a:t>
            </a:fld>
            <a:endParaRPr lang="en-US"/>
          </a:p>
        </p:txBody>
      </p:sp>
      <mc:AlternateContent xmlns:mc="http://schemas.openxmlformats.org/markup-compatibility/2006">
        <mc:Choice xmlns:a14="http://schemas.microsoft.com/office/drawing/2010/main" Requires="a14">
          <p:sp>
            <p:nvSpPr>
              <p:cNvPr id="6" name="TextBox 5"/>
              <p:cNvSpPr txBox="1"/>
              <p:nvPr/>
            </p:nvSpPr>
            <p:spPr>
              <a:xfrm>
                <a:off x="838200" y="2057400"/>
                <a:ext cx="7583799" cy="473975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Các bit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khỏi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đuôi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bỏ</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bit 0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bit </a:t>
                </a:r>
                <a:r>
                  <a:rPr lang="en-US" sz="2800" dirty="0" err="1" smtClean="0">
                    <a:latin typeface="Times New Roman" panose="02020603050405020304" pitchFamily="18" charset="0"/>
                    <a:cs typeface="Times New Roman" panose="02020603050405020304" pitchFamily="18" charset="0"/>
                  </a:rPr>
                  <a:t>dấu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lần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𝑛</m:t>
                        </m:r>
                      </m:sup>
                    </m:sSup>
                  </m:oMath>
                </a14:m>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lần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chia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a:latin typeface="Cambria Math" panose="02040503050406030204" pitchFamily="18" charset="0"/>
                            <a:cs typeface="Times New Roman" panose="02020603050405020304" pitchFamily="18" charset="0"/>
                          </a:rPr>
                        </m:ctrlPr>
                      </m:sSupPr>
                      <m:e>
                        <m:r>
                          <a:rPr lang="en-US" sz="2800" i="1">
                            <a:latin typeface="Cambria Math" panose="02040503050406030204" pitchFamily="18" charset="0"/>
                            <a:cs typeface="Times New Roman" panose="02020603050405020304" pitchFamily="18" charset="0"/>
                          </a:rPr>
                          <m:t>2</m:t>
                        </m:r>
                      </m:e>
                      <m:sup>
                        <m:r>
                          <a:rPr lang="en-US" sz="2800" i="1">
                            <a:latin typeface="Cambria Math" panose="02040503050406030204" pitchFamily="18" charset="0"/>
                            <a:cs typeface="Times New Roman" panose="02020603050405020304" pitchFamily="18" charset="0"/>
                          </a:rPr>
                          <m:t>𝑛</m:t>
                        </m:r>
                      </m:sup>
                    </m:sSup>
                  </m:oMath>
                </a14:m>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bit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C:</a:t>
                </a:r>
              </a:p>
              <a:p>
                <a:r>
                  <a:rPr lang="en-US" sz="2800" dirty="0" smtClean="0">
                    <a:latin typeface="Times New Roman" panose="02020603050405020304" pitchFamily="18" charset="0"/>
                    <a:cs typeface="Times New Roman" panose="02020603050405020304" pitchFamily="18" charset="0"/>
                  </a:rPr>
                  <a:t>     x = y&gt;&gt;2; //x được gán bằng y dịch </a:t>
                </a:r>
                <a:r>
                  <a:rPr lang="en-US" sz="2800" dirty="0"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 lần</a:t>
                </a:r>
              </a:p>
              <a:p>
                <a:r>
                  <a:rPr lang="en-US" sz="2800" dirty="0" smtClean="0">
                    <a:latin typeface="Times New Roman" panose="02020603050405020304" pitchFamily="18" charset="0"/>
                    <a:cs typeface="Times New Roman" panose="02020603050405020304" pitchFamily="18" charset="0"/>
                  </a:rPr>
                  <a:t>     x = y&lt;&lt;5;//</a:t>
                </a:r>
                <a:r>
                  <a:rPr lang="en-US" sz="2800" dirty="0">
                    <a:latin typeface="Times New Roman" panose="02020603050405020304" pitchFamily="18" charset="0"/>
                    <a:cs typeface="Times New Roman" panose="02020603050405020304" pitchFamily="18" charset="0"/>
                  </a:rPr>
                  <a:t> x được gán bằng y dịch </a:t>
                </a:r>
                <a:r>
                  <a:rPr lang="en-US" sz="2800" dirty="0"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lần</a:t>
                </a:r>
              </a:p>
              <a:p>
                <a:endParaRPr lang="en-US" sz="22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838200" y="2057400"/>
                <a:ext cx="7583799" cy="4739759"/>
              </a:xfrm>
              <a:prstGeom prst="rect">
                <a:avLst/>
              </a:prstGeom>
              <a:blipFill>
                <a:blip r:embed="rId2"/>
                <a:stretch>
                  <a:fillRect l="-1447" t="-1416" r="-80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9052823" y="1249742"/>
            <a:ext cx="2762732" cy="2586762"/>
          </a:xfrm>
          <a:prstGeom prst="rect">
            <a:avLst/>
          </a:prstGeom>
        </p:spPr>
      </p:pic>
      <p:pic>
        <p:nvPicPr>
          <p:cNvPr id="8" name="Picture 7"/>
          <p:cNvPicPr>
            <a:picLocks noChangeAspect="1"/>
          </p:cNvPicPr>
          <p:nvPr/>
        </p:nvPicPr>
        <p:blipFill>
          <a:blip r:embed="rId4"/>
          <a:stretch>
            <a:fillRect/>
          </a:stretch>
        </p:blipFill>
        <p:spPr>
          <a:xfrm>
            <a:off x="9052823" y="3796337"/>
            <a:ext cx="2528728" cy="2692400"/>
          </a:xfrm>
          <a:prstGeom prst="rect">
            <a:avLst/>
          </a:prstGeom>
        </p:spPr>
      </p:pic>
    </p:spTree>
    <p:extLst>
      <p:ext uri="{BB962C8B-B14F-4D97-AF65-F5344CB8AC3E}">
        <p14:creationId xmlns:p14="http://schemas.microsoft.com/office/powerpoint/2010/main" val="105226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quay bit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14</a:t>
            </a:fld>
            <a:endParaRPr lang="en-US"/>
          </a:p>
        </p:txBody>
      </p:sp>
      <p:sp>
        <p:nvSpPr>
          <p:cNvPr id="6" name="TextBox 5"/>
          <p:cNvSpPr txBox="1"/>
          <p:nvPr/>
        </p:nvSpPr>
        <p:spPr>
          <a:xfrm>
            <a:off x="838200" y="1955137"/>
            <a:ext cx="6377609"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bit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a:t>
            </a:r>
          </a:p>
          <a:p>
            <a:pPr marL="457200" indent="-457200">
              <a:buFontTx/>
              <a:buChar char="-"/>
            </a:pP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1 bit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7372970" y="1875286"/>
            <a:ext cx="4562475" cy="2114550"/>
          </a:xfrm>
          <a:prstGeom prst="rect">
            <a:avLst/>
          </a:prstGeom>
        </p:spPr>
      </p:pic>
      <p:sp>
        <p:nvSpPr>
          <p:cNvPr id="9" name="TextBox 8"/>
          <p:cNvSpPr txBox="1"/>
          <p:nvPr/>
        </p:nvSpPr>
        <p:spPr>
          <a:xfrm>
            <a:off x="838200" y="4567959"/>
            <a:ext cx="10658061" cy="1200329"/>
          </a:xfrm>
          <a:prstGeom prst="rect">
            <a:avLst/>
          </a:prstGeom>
          <a:noFill/>
        </p:spPr>
        <p:txBody>
          <a:bodyPr wrap="square" rtlCol="0">
            <a:spAutoFit/>
          </a:bodyPr>
          <a:lstStyle/>
          <a:p>
            <a:pPr marL="342900" indent="-342900">
              <a:buFontTx/>
              <a:buChar char="-"/>
            </a:pP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bit.</a:t>
            </a:r>
          </a:p>
          <a:p>
            <a:r>
              <a:rPr lang="en-US" sz="2400" dirty="0" smtClean="0">
                <a:latin typeface="Times New Roman" panose="02020603050405020304" pitchFamily="18" charset="0"/>
                <a:cs typeface="Times New Roman" panose="02020603050405020304" pitchFamily="18" charset="0"/>
              </a:rPr>
              <a:t>VD: </a:t>
            </a:r>
            <a:r>
              <a:rPr lang="pt-BR" dirty="0"/>
              <a:t>r = (r &lt;&lt; 1) | (r &gt;&gt; (sizeof(r) * 8 - 1</a:t>
            </a:r>
            <a:r>
              <a:rPr lang="pt-BR" dirty="0" smtClean="0"/>
              <a:t>));   </a:t>
            </a:r>
            <a:r>
              <a:rPr lang="pt-BR" sz="2400" dirty="0" smtClean="0">
                <a:latin typeface="Times New Roman" panose="02020603050405020304" pitchFamily="18" charset="0"/>
                <a:cs typeface="Times New Roman" panose="02020603050405020304" pitchFamily="18" charset="0"/>
              </a:rPr>
              <a:t>//Phép xoay trái không nhớ</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943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002"/>
          </a:xfrm>
        </p:spPr>
        <p:txBody>
          <a:bodyPr/>
          <a:lstStyle/>
          <a:p>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Bài tập thực hành</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15</a:t>
            </a:fld>
            <a:endParaRPr lang="en-US"/>
          </a:p>
        </p:txBody>
      </p:sp>
      <p:sp>
        <p:nvSpPr>
          <p:cNvPr id="6" name="TextBox 5"/>
          <p:cNvSpPr txBox="1"/>
          <p:nvPr/>
        </p:nvSpPr>
        <p:spPr>
          <a:xfrm>
            <a:off x="397164" y="1197755"/>
            <a:ext cx="11471563"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1. Lập trình điều khiển đèn LED có sẵn trên KIT (nối với chân </a:t>
            </a:r>
            <a:r>
              <a:rPr lang="en-US" sz="2200" dirty="0" smtClean="0">
                <a:latin typeface="Times New Roman" panose="02020603050405020304" pitchFamily="18" charset="0"/>
                <a:cs typeface="Times New Roman" panose="02020603050405020304" pitchFamily="18" charset="0"/>
              </a:rPr>
              <a:t>13) </a:t>
            </a:r>
            <a:r>
              <a:rPr lang="en-US" sz="2200" dirty="0">
                <a:latin typeface="Times New Roman" panose="02020603050405020304" pitchFamily="18" charset="0"/>
                <a:cs typeface="Times New Roman" panose="02020603050405020304" pitchFamily="18" charset="0"/>
              </a:rPr>
              <a:t>nhấp nháy với một tần số </a:t>
            </a:r>
            <a:r>
              <a:rPr lang="en-US" sz="2200" dirty="0" smtClean="0">
                <a:latin typeface="Times New Roman" panose="02020603050405020304" pitchFamily="18" charset="0"/>
                <a:cs typeface="Times New Roman" panose="02020603050405020304" pitchFamily="18" charset="0"/>
              </a:rPr>
              <a:t>0.5Hz</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2. Lập trình điều khiển đèn LED có sẵn trên KIT (nối với chân 13) nhấp nháy với nhịp 1s sáng, 2s tối.</a:t>
            </a:r>
          </a:p>
          <a:p>
            <a:r>
              <a:rPr lang="en-US" sz="2200" dirty="0">
                <a:latin typeface="Times New Roman" panose="02020603050405020304" pitchFamily="18" charset="0"/>
                <a:cs typeface="Times New Roman" panose="02020603050405020304" pitchFamily="18" charset="0"/>
              </a:rPr>
              <a:t>3. Lập trình điều khiển đèn LED nối với 1 chân </a:t>
            </a:r>
            <a:r>
              <a:rPr lang="en-US" sz="2200" dirty="0" smtClean="0">
                <a:latin typeface="Times New Roman" panose="02020603050405020304" pitchFamily="18" charset="0"/>
                <a:cs typeface="Times New Roman" panose="02020603050405020304" pitchFamily="18" charset="0"/>
              </a:rPr>
              <a:t>của cổng D nhấp </a:t>
            </a:r>
            <a:r>
              <a:rPr lang="en-US" sz="2200" dirty="0">
                <a:latin typeface="Times New Roman" panose="02020603050405020304" pitchFamily="18" charset="0"/>
                <a:cs typeface="Times New Roman" panose="02020603050405020304" pitchFamily="18" charset="0"/>
              </a:rPr>
              <a:t>nháy với một tần số cho trước (Tạo hàm </a:t>
            </a:r>
            <a:r>
              <a:rPr lang="en-US" sz="2200" b="1" dirty="0" smtClean="0">
                <a:latin typeface="Times New Roman" panose="02020603050405020304" pitchFamily="18" charset="0"/>
                <a:cs typeface="Times New Roman" panose="02020603050405020304" pitchFamily="18" charset="0"/>
              </a:rPr>
              <a:t>blinkLedD(pin_number</a:t>
            </a:r>
            <a:r>
              <a:rPr lang="en-US" sz="2200" b="1" dirty="0">
                <a:latin typeface="Times New Roman" panose="02020603050405020304" pitchFamily="18" charset="0"/>
                <a:cs typeface="Times New Roman" panose="02020603050405020304" pitchFamily="18" charset="0"/>
              </a:rPr>
              <a:t>, duration)</a:t>
            </a:r>
            <a:r>
              <a:rPr lang="en-US" sz="2200" dirty="0">
                <a:latin typeface="Times New Roman" panose="02020603050405020304" pitchFamily="18" charset="0"/>
                <a:cs typeface="Times New Roman" panose="02020603050405020304" pitchFamily="18" charset="0"/>
              </a:rPr>
              <a:t>), trong </a:t>
            </a:r>
            <a:r>
              <a:rPr lang="en-US" sz="2200" dirty="0" smtClean="0">
                <a:latin typeface="Times New Roman" panose="02020603050405020304" pitchFamily="18" charset="0"/>
                <a:cs typeface="Times New Roman" panose="02020603050405020304" pitchFamily="18" charset="0"/>
              </a:rPr>
              <a:t>đó, </a:t>
            </a:r>
            <a:r>
              <a:rPr lang="en-US" sz="2200" b="1" dirty="0" smtClean="0">
                <a:latin typeface="Times New Roman" panose="02020603050405020304" pitchFamily="18" charset="0"/>
                <a:cs typeface="Times New Roman" panose="02020603050405020304" pitchFamily="18" charset="0"/>
              </a:rPr>
              <a:t>pin_number </a:t>
            </a:r>
            <a:r>
              <a:rPr lang="en-US" sz="2200" dirty="0" smtClean="0">
                <a:latin typeface="Times New Roman" panose="02020603050405020304" pitchFamily="18" charset="0"/>
                <a:cs typeface="Times New Roman" panose="02020603050405020304" pitchFamily="18" charset="0"/>
              </a:rPr>
              <a:t>lấy giá trị từ 0 đến 7, </a:t>
            </a:r>
            <a:r>
              <a:rPr lang="en-US" sz="2200" b="1" dirty="0">
                <a:latin typeface="Times New Roman" panose="02020603050405020304" pitchFamily="18" charset="0"/>
                <a:cs typeface="Times New Roman" panose="02020603050405020304" pitchFamily="18" charset="0"/>
              </a:rPr>
              <a:t>duration</a:t>
            </a:r>
            <a:r>
              <a:rPr lang="en-US" sz="2200" dirty="0">
                <a:latin typeface="Times New Roman" panose="02020603050405020304" pitchFamily="18" charset="0"/>
                <a:cs typeface="Times New Roman" panose="02020603050405020304" pitchFamily="18" charset="0"/>
              </a:rPr>
              <a:t> là khoảng thời gian bật tắt </a:t>
            </a:r>
            <a:r>
              <a:rPr lang="en-US" sz="2200" dirty="0" smtClean="0">
                <a:latin typeface="Times New Roman" panose="02020603050405020304" pitchFamily="18" charset="0"/>
                <a:cs typeface="Times New Roman" panose="02020603050405020304" pitchFamily="18" charset="0"/>
              </a:rPr>
              <a:t>đèn tính theo ms.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4. Lập trình điều khiển thanh Led (Led bar) với yêu cầu sau:</a:t>
            </a:r>
          </a:p>
          <a:p>
            <a:r>
              <a:rPr lang="en-US" sz="2200" dirty="0">
                <a:latin typeface="Times New Roman" panose="02020603050405020304" pitchFamily="18" charset="0"/>
                <a:cs typeface="Times New Roman" panose="02020603050405020304" pitchFamily="18" charset="0"/>
              </a:rPr>
              <a:t>	+ Các Led sáng lần lượt từ Led0 đến Led7, mỗi Led sáng 1s rồi chuyển sang Led kế tiếp.</a:t>
            </a:r>
          </a:p>
          <a:p>
            <a:r>
              <a:rPr lang="en-US" sz="2200" dirty="0">
                <a:latin typeface="Times New Roman" panose="02020603050405020304" pitchFamily="18" charset="0"/>
                <a:cs typeface="Times New Roman" panose="02020603050405020304" pitchFamily="18" charset="0"/>
              </a:rPr>
              <a:t>	+ Sau khi Led7 sáng lại chuyển tiếp về Led0 và tiếp tục.</a:t>
            </a:r>
          </a:p>
          <a:p>
            <a:r>
              <a:rPr lang="en-US" sz="2200" dirty="0">
                <a:latin typeface="Times New Roman" panose="02020603050405020304" pitchFamily="18" charset="0"/>
                <a:cs typeface="Times New Roman" panose="02020603050405020304" pitchFamily="18" charset="0"/>
              </a:rPr>
              <a:t>	+ Sử dụng 1 GPIO làm DI. Nếu chân này có giá trị 1 thì led nháy, nếu có giá trị 0 thì led tắt.</a:t>
            </a:r>
          </a:p>
          <a:p>
            <a:r>
              <a:rPr lang="en-US" sz="2200" dirty="0">
                <a:latin typeface="Times New Roman" panose="02020603050405020304" pitchFamily="18" charset="0"/>
                <a:cs typeface="Times New Roman" panose="02020603050405020304" pitchFamily="18" charset="0"/>
              </a:rPr>
              <a:t>5. Lập trình điều khiển thanh Led (Led bar) với yêu cầu sau:</a:t>
            </a:r>
          </a:p>
          <a:p>
            <a:r>
              <a:rPr lang="en-US" sz="2200" dirty="0">
                <a:latin typeface="Times New Roman" panose="02020603050405020304" pitchFamily="18" charset="0"/>
                <a:cs typeface="Times New Roman" panose="02020603050405020304" pitchFamily="18" charset="0"/>
              </a:rPr>
              <a:t>	+ Các Led sáng lần lượt từ Led0 đến Led7 theo từng cụm 3 Led, mỗi cụm sáng 1s rồi chuyển sang cụm kế tiếp.</a:t>
            </a:r>
          </a:p>
          <a:p>
            <a:r>
              <a:rPr lang="en-US" sz="2200" dirty="0">
                <a:latin typeface="Times New Roman" panose="02020603050405020304" pitchFamily="18" charset="0"/>
                <a:cs typeface="Times New Roman" panose="02020603050405020304" pitchFamily="18" charset="0"/>
              </a:rPr>
              <a:t>	+ Sau khi Led7 sáng lại đổi chiều về Led0.</a:t>
            </a:r>
          </a:p>
          <a:p>
            <a:r>
              <a:rPr lang="en-US" sz="2200" dirty="0">
                <a:latin typeface="Times New Roman" panose="02020603050405020304" pitchFamily="18" charset="0"/>
                <a:cs typeface="Times New Roman" panose="02020603050405020304" pitchFamily="18" charset="0"/>
              </a:rPr>
              <a:t>	+ Sau khi Led0 sáng lại đổi chiều về Led7 và tiếp tục.</a:t>
            </a:r>
          </a:p>
        </p:txBody>
      </p:sp>
    </p:spTree>
    <p:extLst>
      <p:ext uri="{BB962C8B-B14F-4D97-AF65-F5344CB8AC3E}">
        <p14:creationId xmlns:p14="http://schemas.microsoft.com/office/powerpoint/2010/main" val="2967215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ATmega328P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6181726" cy="4660900"/>
          </a:xfrm>
        </p:spPr>
        <p:txBody>
          <a:bodyPr>
            <a:normAutofit/>
          </a:bodyPr>
          <a:lstStyle/>
          <a:p>
            <a:pPr>
              <a:buFontTx/>
              <a:buChar char="-"/>
            </a:pPr>
            <a:r>
              <a:rPr lang="en-US" dirty="0" smtClean="0">
                <a:latin typeface="Times New Roman" panose="02020603050405020304" pitchFamily="18" charset="0"/>
                <a:cs typeface="Times New Roman" panose="02020603050405020304" pitchFamily="18" charset="0"/>
              </a:rPr>
              <a:t>ATmega328P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B (8 bit),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C (7 bit)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D (8 bit).</a:t>
            </a:r>
          </a:p>
          <a:p>
            <a:pPr>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enable.</a:t>
            </a:r>
          </a:p>
          <a:p>
            <a:pPr>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(Digital Input/Output), </a:t>
            </a:r>
            <a:r>
              <a:rPr lang="en-US" dirty="0" err="1"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setup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qua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2</a:t>
            </a:fld>
            <a:endParaRPr lang="en-US"/>
          </a:p>
        </p:txBody>
      </p:sp>
      <p:pic>
        <p:nvPicPr>
          <p:cNvPr id="5" name="Picture 4"/>
          <p:cNvPicPr>
            <a:picLocks noChangeAspect="1"/>
          </p:cNvPicPr>
          <p:nvPr/>
        </p:nvPicPr>
        <p:blipFill>
          <a:blip r:embed="rId2"/>
          <a:stretch>
            <a:fillRect/>
          </a:stretch>
        </p:blipFill>
        <p:spPr>
          <a:xfrm>
            <a:off x="7166281" y="1427957"/>
            <a:ext cx="4711393" cy="5191124"/>
          </a:xfrm>
          <a:prstGeom prst="rect">
            <a:avLst/>
          </a:prstGeom>
        </p:spPr>
      </p:pic>
    </p:spTree>
    <p:extLst>
      <p:ext uri="{BB962C8B-B14F-4D97-AF65-F5344CB8AC3E}">
        <p14:creationId xmlns:p14="http://schemas.microsoft.com/office/powerpoint/2010/main" val="294281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711"/>
          </a:xfrm>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ATmega328P</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3</a:t>
            </a:fld>
            <a:endParaRPr lang="en-US"/>
          </a:p>
        </p:txBody>
      </p:sp>
      <p:pic>
        <p:nvPicPr>
          <p:cNvPr id="7" name="Picture 6"/>
          <p:cNvPicPr>
            <a:picLocks noChangeAspect="1"/>
          </p:cNvPicPr>
          <p:nvPr/>
        </p:nvPicPr>
        <p:blipFill>
          <a:blip r:embed="rId2"/>
          <a:stretch>
            <a:fillRect/>
          </a:stretch>
        </p:blipFill>
        <p:spPr>
          <a:xfrm>
            <a:off x="247193" y="1137037"/>
            <a:ext cx="11547644" cy="5219313"/>
          </a:xfrm>
          <a:prstGeom prst="rect">
            <a:avLst/>
          </a:prstGeom>
        </p:spPr>
      </p:pic>
    </p:spTree>
    <p:extLst>
      <p:ext uri="{BB962C8B-B14F-4D97-AF65-F5344CB8AC3E}">
        <p14:creationId xmlns:p14="http://schemas.microsoft.com/office/powerpoint/2010/main" val="3283324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2251"/>
            <a:ext cx="10858500" cy="1390649"/>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(Data Direction):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PINx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Input.</a:t>
            </a:r>
          </a:p>
          <a:p>
            <a:pPr>
              <a:buFontTx/>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4</a:t>
            </a:fld>
            <a:endParaRPr lang="en-US"/>
          </a:p>
        </p:txBody>
      </p:sp>
      <p:pic>
        <p:nvPicPr>
          <p:cNvPr id="7" name="Picture 6"/>
          <p:cNvPicPr>
            <a:picLocks noChangeAspect="1"/>
          </p:cNvPicPr>
          <p:nvPr/>
        </p:nvPicPr>
        <p:blipFill>
          <a:blip r:embed="rId2"/>
          <a:stretch>
            <a:fillRect/>
          </a:stretch>
        </p:blipFill>
        <p:spPr>
          <a:xfrm>
            <a:off x="1600200" y="2882900"/>
            <a:ext cx="8382000" cy="3838575"/>
          </a:xfrm>
          <a:prstGeom prst="rect">
            <a:avLst/>
          </a:prstGeom>
        </p:spPr>
      </p:pic>
    </p:spTree>
    <p:extLst>
      <p:ext uri="{BB962C8B-B14F-4D97-AF65-F5344CB8AC3E}">
        <p14:creationId xmlns:p14="http://schemas.microsoft.com/office/powerpoint/2010/main" val="1596056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107927"/>
            <a:ext cx="6562725" cy="2654698"/>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MCUCR: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MCU.</a:t>
            </a:r>
          </a:p>
          <a:p>
            <a:pPr marL="0" indent="0">
              <a:buNone/>
            </a:pPr>
            <a:r>
              <a:rPr lang="en-US" sz="2400" dirty="0" smtClean="0">
                <a:latin typeface="Times New Roman" panose="02020603050405020304" pitchFamily="18" charset="0"/>
                <a:cs typeface="Times New Roman" panose="02020603050405020304" pitchFamily="18" charset="0"/>
              </a:rPr>
              <a:t>Bit 4 (PUD)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GPIO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Pullup</a:t>
            </a:r>
            <a:r>
              <a:rPr lang="en-US" sz="2400" dirty="0" smtClean="0">
                <a:latin typeface="Times New Roman" panose="02020603050405020304" pitchFamily="18" charset="0"/>
                <a:cs typeface="Times New Roman" panose="02020603050405020304" pitchFamily="18" charset="0"/>
              </a:rPr>
              <a:t> resistor) hay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bit PUD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set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5</a:t>
            </a:fld>
            <a:endParaRPr lang="en-US"/>
          </a:p>
        </p:txBody>
      </p:sp>
      <p:pic>
        <p:nvPicPr>
          <p:cNvPr id="6" name="Picture 5"/>
          <p:cNvPicPr>
            <a:picLocks noChangeAspect="1"/>
          </p:cNvPicPr>
          <p:nvPr/>
        </p:nvPicPr>
        <p:blipFill>
          <a:blip r:embed="rId2"/>
          <a:stretch>
            <a:fillRect/>
          </a:stretch>
        </p:blipFill>
        <p:spPr>
          <a:xfrm>
            <a:off x="7191375" y="3107927"/>
            <a:ext cx="4876800" cy="2752725"/>
          </a:xfrm>
          <a:prstGeom prst="rect">
            <a:avLst/>
          </a:prstGeom>
        </p:spPr>
      </p:pic>
      <p:pic>
        <p:nvPicPr>
          <p:cNvPr id="7" name="Picture 6"/>
          <p:cNvPicPr>
            <a:picLocks noChangeAspect="1"/>
          </p:cNvPicPr>
          <p:nvPr/>
        </p:nvPicPr>
        <p:blipFill>
          <a:blip r:embed="rId3"/>
          <a:stretch>
            <a:fillRect/>
          </a:stretch>
        </p:blipFill>
        <p:spPr>
          <a:xfrm>
            <a:off x="1200150" y="1395811"/>
            <a:ext cx="8429625" cy="1581150"/>
          </a:xfrm>
          <a:prstGeom prst="rect">
            <a:avLst/>
          </a:prstGeom>
        </p:spPr>
      </p:pic>
    </p:spTree>
    <p:extLst>
      <p:ext uri="{BB962C8B-B14F-4D97-AF65-F5344CB8AC3E}">
        <p14:creationId xmlns:p14="http://schemas.microsoft.com/office/powerpoint/2010/main" val="33620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2994" y="3678437"/>
            <a:ext cx="9129712" cy="2485626"/>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RESET, PUD </a:t>
            </a:r>
            <a:r>
              <a:rPr lang="en-US" sz="2400" dirty="0" err="1" smtClean="0">
                <a:latin typeface="Times New Roman" panose="02020603050405020304" pitchFamily="18" charset="0"/>
                <a:cs typeface="Times New Roman" panose="02020603050405020304" pitchFamily="18" charset="0"/>
              </a:rPr>
              <a:t>mặc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0.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logic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mức</a:t>
            </a:r>
            <a:r>
              <a:rPr lang="en-US" sz="2400" dirty="0" smtClean="0">
                <a:latin typeface="Times New Roman" panose="02020603050405020304" pitchFamily="18" charset="0"/>
                <a:cs typeface="Times New Roman" panose="02020603050405020304" pitchFamily="18" charset="0"/>
              </a:rPr>
              <a:t> logic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Input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6</a:t>
            </a:fld>
            <a:endParaRPr lang="en-US"/>
          </a:p>
        </p:txBody>
      </p:sp>
      <p:pic>
        <p:nvPicPr>
          <p:cNvPr id="5" name="Picture 4"/>
          <p:cNvPicPr>
            <a:picLocks noChangeAspect="1"/>
          </p:cNvPicPr>
          <p:nvPr/>
        </p:nvPicPr>
        <p:blipFill>
          <a:blip r:embed="rId2"/>
          <a:stretch>
            <a:fillRect/>
          </a:stretch>
        </p:blipFill>
        <p:spPr>
          <a:xfrm>
            <a:off x="1023937" y="1504950"/>
            <a:ext cx="9915525" cy="1981200"/>
          </a:xfrm>
          <a:prstGeom prst="rect">
            <a:avLst/>
          </a:prstGeom>
        </p:spPr>
      </p:pic>
    </p:spTree>
    <p:extLst>
      <p:ext uri="{BB962C8B-B14F-4D97-AF65-F5344CB8AC3E}">
        <p14:creationId xmlns:p14="http://schemas.microsoft.com/office/powerpoint/2010/main" val="137427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269" y="1690688"/>
            <a:ext cx="9129712" cy="4665662"/>
          </a:xfrm>
        </p:spPr>
        <p:txBody>
          <a:bodyPr>
            <a:normAutofit lnSpcReduction="10000"/>
          </a:bodyPr>
          <a:lstStyle/>
          <a:p>
            <a:pPr>
              <a:buFontTx/>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Output: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Set bit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Output. VD: DDRB.0 = 1;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PB0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làm</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Output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(0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gán</a:t>
            </a:r>
            <a:r>
              <a:rPr lang="en-US" sz="2400" dirty="0" smtClean="0">
                <a:latin typeface="Times New Roman" panose="02020603050405020304" pitchFamily="18" charset="0"/>
                <a:cs typeface="Times New Roman" panose="02020603050405020304" pitchFamily="18" charset="0"/>
              </a:rPr>
              <a:t> bit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VD: PORTB.0 = 1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PB0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1.</a:t>
            </a:r>
          </a:p>
          <a:p>
            <a:pPr>
              <a:buFontTx/>
              <a:buChar char="-"/>
            </a:pP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điều</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khiển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1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làm</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Input:</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Set bit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DDRx</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xuống</a:t>
            </a:r>
            <a:r>
              <a:rPr lang="en-US" dirty="0" smtClean="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VD: DDRB.0 = </a:t>
            </a:r>
            <a:r>
              <a:rPr lang="en-US" dirty="0" smtClean="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Đặt</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chân</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PB0 </a:t>
            </a:r>
            <a:r>
              <a:rPr lang="en-US" dirty="0" err="1">
                <a:latin typeface="Times New Roman" panose="02020603050405020304" pitchFamily="18" charset="0"/>
                <a:cs typeface="Times New Roman" panose="02020603050405020304" pitchFamily="18" charset="0"/>
                <a:sym typeface="Wingdings" panose="05000000000000000000" pitchFamily="2" charset="2"/>
              </a:rPr>
              <a:t>làm</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Input</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dirty="0" smtClean="0">
                <a:latin typeface="Times New Roman" panose="02020603050405020304" pitchFamily="18" charset="0"/>
                <a:cs typeface="Times New Roman" panose="02020603050405020304" pitchFamily="18" charset="0"/>
                <a:sym typeface="Wingdings" panose="05000000000000000000" pitchFamily="2" charset="2"/>
              </a:rPr>
              <a:t> 1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kích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hoạt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điện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trở</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kéo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lên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Pullup</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marL="457200" lvl="1"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VD: PORTB.0 = 1; 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Kích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hoạt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điện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trở</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kéo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lên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PB0.</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Đọc</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bit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tương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ứng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trong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thanh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ghi</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PINx</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biết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nhận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vào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VD: if (PINB.0 == 0)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7</a:t>
            </a:fld>
            <a:endParaRPr lang="en-US"/>
          </a:p>
        </p:txBody>
      </p:sp>
    </p:spTree>
    <p:extLst>
      <p:ext uri="{BB962C8B-B14F-4D97-AF65-F5344CB8AC3E}">
        <p14:creationId xmlns:p14="http://schemas.microsoft.com/office/powerpoint/2010/main" val="1993120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268" y="1690688"/>
            <a:ext cx="10346531" cy="4665662"/>
          </a:xfrm>
        </p:spPr>
        <p:txBody>
          <a:bodyPr>
            <a:normAutofit lnSpcReduction="10000"/>
          </a:bodyPr>
          <a:lstStyle/>
          <a:p>
            <a:pPr algn="just">
              <a:buFont typeface="Wingdings" panose="05000000000000000000" pitchFamily="2" charset="2"/>
              <a:buChar char="ü"/>
            </a:pPr>
            <a:r>
              <a:rPr lang="vi-VN" dirty="0">
                <a:latin typeface="+mj-lt"/>
              </a:rPr>
              <a:t>Trong ngôn ngữ máy tính, các </a:t>
            </a:r>
            <a:r>
              <a:rPr lang="vi-VN" b="1" dirty="0">
                <a:latin typeface="+mj-lt"/>
              </a:rPr>
              <a:t>phép toán trên thao tác bit</a:t>
            </a:r>
            <a:r>
              <a:rPr lang="vi-VN" dirty="0">
                <a:latin typeface="+mj-lt"/>
              </a:rPr>
              <a:t> (tiếng Anh: </a:t>
            </a:r>
            <a:r>
              <a:rPr lang="vi-VN" i="1" dirty="0">
                <a:latin typeface="+mj-lt"/>
              </a:rPr>
              <a:t>bitwise operation</a:t>
            </a:r>
            <a:r>
              <a:rPr lang="vi-VN" dirty="0">
                <a:latin typeface="+mj-lt"/>
              </a:rPr>
              <a:t>) là các phép toán được thực hiện trên một hoặc nhiều chuỗi bit hoặc số nhị phân tại cấp độ của từng bit riêng biệt. Các phép toán này được thực hiện nhanh, ưu tiên, được hỗ trợ trực tiếp bởi vi xử lý, và được dùng để điều khiển các giá trị để tính toán.</a:t>
            </a:r>
          </a:p>
          <a:p>
            <a:pPr algn="just">
              <a:buFont typeface="Wingdings" panose="05000000000000000000" pitchFamily="2" charset="2"/>
              <a:buChar char="ü"/>
            </a:pPr>
            <a:r>
              <a:rPr lang="vi-VN" dirty="0">
                <a:latin typeface="+mj-lt"/>
              </a:rPr>
              <a:t>Đối với các loại vi xử lý đời cũ, các phép toán trên thao tác bit thường nhanh hơn phép chia đáng kể, đôi khi nhanh hơn phép nhân, và đôi khi nhanh đáng kể hơn phép cộng, trong khi các vi xử lý hiện đại thường thực hiện phép nhân và phép cộng nhanh tương đương các phép toán trên thao tác bit do cấu trúc đường ống lệnh của chúng dài hơn. Cũng nhờ vào các lựa chọn trong thiết kế cấu trúc, các phép toán trên thao tác bit thường sử dụng ít tài nguyên hơn.</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8</a:t>
            </a:fld>
            <a:endParaRPr lang="en-US"/>
          </a:p>
        </p:txBody>
      </p:sp>
    </p:spTree>
    <p:extLst>
      <p:ext uri="{BB962C8B-B14F-4D97-AF65-F5344CB8AC3E}">
        <p14:creationId xmlns:p14="http://schemas.microsoft.com/office/powerpoint/2010/main" val="299013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4.1.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NOT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83725186"/>
              </p:ext>
            </p:extLst>
          </p:nvPr>
        </p:nvGraphicFramePr>
        <p:xfrm>
          <a:off x="7915275" y="2169319"/>
          <a:ext cx="3149600" cy="111252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NOT</a:t>
                      </a:r>
                      <a:r>
                        <a:rPr lang="en-US" baseline="0" dirty="0" smtClean="0">
                          <a:solidFill>
                            <a:schemeClr val="bg1"/>
                          </a:solidFill>
                        </a:rPr>
                        <a:t> A</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bl>
          </a:graphicData>
        </a:graphic>
      </p:graphicFrame>
      <p:sp>
        <p:nvSpPr>
          <p:cNvPr id="6" name="TextBox 5"/>
          <p:cNvSpPr txBox="1"/>
          <p:nvPr/>
        </p:nvSpPr>
        <p:spPr>
          <a:xfrm>
            <a:off x="838200" y="2057400"/>
            <a:ext cx="5267325"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Nghịch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từng</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byte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96527" y="3703370"/>
            <a:ext cx="10429875" cy="1446550"/>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pPr marL="342900" indent="-342900">
              <a:buFontTx/>
              <a:buChar char="-"/>
            </a:pP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bù</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thời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x = ~x;</a:t>
            </a:r>
          </a:p>
        </p:txBody>
      </p:sp>
    </p:spTree>
    <p:extLst>
      <p:ext uri="{BB962C8B-B14F-4D97-AF65-F5344CB8AC3E}">
        <p14:creationId xmlns:p14="http://schemas.microsoft.com/office/powerpoint/2010/main" val="105621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1102</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Times New Roman</vt:lpstr>
      <vt:lpstr>Wingdings</vt:lpstr>
      <vt:lpstr>Office Theme</vt:lpstr>
      <vt:lpstr>Bài 2</vt:lpstr>
      <vt:lpstr>1. Các cổng GPIO trên ATmega328P</vt:lpstr>
      <vt:lpstr>1. Các cổng GPIO trên ATmega328P</vt:lpstr>
      <vt:lpstr>2. Các thanh ghi quản lí các cổng GPIO</vt:lpstr>
      <vt:lpstr>2. Các thanh ghi quản lí các cổng GPIO</vt:lpstr>
      <vt:lpstr>2. Các thanh ghi quản lí các cổng GPIO</vt:lpstr>
      <vt:lpstr>3. Cách xuất nhập cho các cổng GPIO</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lpstr>5. 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Do</dc:creator>
  <cp:lastModifiedBy>Tuan Do</cp:lastModifiedBy>
  <cp:revision>49</cp:revision>
  <dcterms:created xsi:type="dcterms:W3CDTF">2023-02-20T09:25:34Z</dcterms:created>
  <dcterms:modified xsi:type="dcterms:W3CDTF">2024-02-27T03:12:06Z</dcterms:modified>
</cp:coreProperties>
</file>