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7" r:id="rId6"/>
    <p:sldId id="449" r:id="rId7"/>
    <p:sldId id="441" r:id="rId8"/>
    <p:sldId id="427" r:id="rId9"/>
    <p:sldId id="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37D00-BB9C-4748-8C8C-FF52B131B80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65E64F-DF16-49A5-B37D-514259176F59}">
      <dgm:prSet/>
      <dgm:spPr/>
      <dgm:t>
        <a:bodyPr/>
        <a:lstStyle/>
        <a:p>
          <a:r>
            <a:rPr lang="en-US"/>
            <a:t>機敏資訊以及電腦的存取管理一直都是許多公司眼中的難題，然而要實現卻會帶來許多不便及成本上的考量。</a:t>
          </a:r>
        </a:p>
      </dgm:t>
    </dgm:pt>
    <dgm:pt modelId="{5F531ACE-F24D-43DE-B845-FDE04662243A}" type="parTrans" cxnId="{4FFDAE30-C813-4268-80AE-FA33F10CEAD2}">
      <dgm:prSet/>
      <dgm:spPr/>
      <dgm:t>
        <a:bodyPr/>
        <a:lstStyle/>
        <a:p>
          <a:endParaRPr lang="en-US"/>
        </a:p>
      </dgm:t>
    </dgm:pt>
    <dgm:pt modelId="{5B1F18CD-A548-4A99-AFC7-53018EB96B34}" type="sibTrans" cxnId="{4FFDAE30-C813-4268-80AE-FA33F10CEAD2}">
      <dgm:prSet/>
      <dgm:spPr/>
      <dgm:t>
        <a:bodyPr/>
        <a:lstStyle/>
        <a:p>
          <a:endParaRPr lang="en-US"/>
        </a:p>
      </dgm:t>
    </dgm:pt>
    <dgm:pt modelId="{2C904668-A063-426D-96AE-1AA794F21FB2}">
      <dgm:prSet/>
      <dgm:spPr/>
      <dgm:t>
        <a:bodyPr/>
        <a:lstStyle/>
        <a:p>
          <a:r>
            <a:rPr lang="en-US"/>
            <a:t>因此我們在此提供一個基於Raspberry Pi以及USB Webcam的低成本解</a:t>
          </a:r>
          <a:r>
            <a:rPr lang="zh-TW"/>
            <a:t>決方案。</a:t>
          </a:r>
          <a:endParaRPr lang="en-US"/>
        </a:p>
      </dgm:t>
    </dgm:pt>
    <dgm:pt modelId="{36038539-66B2-4D47-8838-598F78B1D115}" type="parTrans" cxnId="{1BDCE779-684F-44E7-855C-11CCA4475509}">
      <dgm:prSet/>
      <dgm:spPr/>
      <dgm:t>
        <a:bodyPr/>
        <a:lstStyle/>
        <a:p>
          <a:endParaRPr lang="en-US"/>
        </a:p>
      </dgm:t>
    </dgm:pt>
    <dgm:pt modelId="{BDA64A84-51F0-4142-9101-0DA8D92CB648}" type="sibTrans" cxnId="{1BDCE779-684F-44E7-855C-11CCA4475509}">
      <dgm:prSet/>
      <dgm:spPr/>
      <dgm:t>
        <a:bodyPr/>
        <a:lstStyle/>
        <a:p>
          <a:endParaRPr lang="en-US"/>
        </a:p>
      </dgm:t>
    </dgm:pt>
    <dgm:pt modelId="{5AF562F1-07E1-324C-BC09-57253A06257D}" type="pres">
      <dgm:prSet presAssocID="{02937D00-BB9C-4748-8C8C-FF52B131B807}" presName="outerComposite" presStyleCnt="0">
        <dgm:presLayoutVars>
          <dgm:chMax val="5"/>
          <dgm:dir/>
          <dgm:resizeHandles val="exact"/>
        </dgm:presLayoutVars>
      </dgm:prSet>
      <dgm:spPr/>
    </dgm:pt>
    <dgm:pt modelId="{D4BA9280-18CA-6641-A8C9-DDFB7827BC5C}" type="pres">
      <dgm:prSet presAssocID="{02937D00-BB9C-4748-8C8C-FF52B131B807}" presName="dummyMaxCanvas" presStyleCnt="0">
        <dgm:presLayoutVars/>
      </dgm:prSet>
      <dgm:spPr/>
    </dgm:pt>
    <dgm:pt modelId="{32E40019-0FC6-D04E-9644-41F2BD67209C}" type="pres">
      <dgm:prSet presAssocID="{02937D00-BB9C-4748-8C8C-FF52B131B807}" presName="TwoNodes_1" presStyleLbl="node1" presStyleIdx="0" presStyleCnt="2">
        <dgm:presLayoutVars>
          <dgm:bulletEnabled val="1"/>
        </dgm:presLayoutVars>
      </dgm:prSet>
      <dgm:spPr/>
    </dgm:pt>
    <dgm:pt modelId="{A7AA5605-9E22-8E4A-BD93-4794233731F7}" type="pres">
      <dgm:prSet presAssocID="{02937D00-BB9C-4748-8C8C-FF52B131B807}" presName="TwoNodes_2" presStyleLbl="node1" presStyleIdx="1" presStyleCnt="2">
        <dgm:presLayoutVars>
          <dgm:bulletEnabled val="1"/>
        </dgm:presLayoutVars>
      </dgm:prSet>
      <dgm:spPr/>
    </dgm:pt>
    <dgm:pt modelId="{FBFEFA41-7CB5-0748-9D9A-C5AAC23A127C}" type="pres">
      <dgm:prSet presAssocID="{02937D00-BB9C-4748-8C8C-FF52B131B807}" presName="TwoConn_1-2" presStyleLbl="fgAccFollowNode1" presStyleIdx="0" presStyleCnt="1">
        <dgm:presLayoutVars>
          <dgm:bulletEnabled val="1"/>
        </dgm:presLayoutVars>
      </dgm:prSet>
      <dgm:spPr/>
    </dgm:pt>
    <dgm:pt modelId="{9EC80A74-A29E-2C42-A7F0-1E3483CD36B7}" type="pres">
      <dgm:prSet presAssocID="{02937D00-BB9C-4748-8C8C-FF52B131B807}" presName="TwoNodes_1_text" presStyleLbl="node1" presStyleIdx="1" presStyleCnt="2">
        <dgm:presLayoutVars>
          <dgm:bulletEnabled val="1"/>
        </dgm:presLayoutVars>
      </dgm:prSet>
      <dgm:spPr/>
    </dgm:pt>
    <dgm:pt modelId="{6FD09D32-D63F-6F43-9C64-4AE7F9C58AC2}" type="pres">
      <dgm:prSet presAssocID="{02937D00-BB9C-4748-8C8C-FF52B131B80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FFDAE30-C813-4268-80AE-FA33F10CEAD2}" srcId="{02937D00-BB9C-4748-8C8C-FF52B131B807}" destId="{5065E64F-DF16-49A5-B37D-514259176F59}" srcOrd="0" destOrd="0" parTransId="{5F531ACE-F24D-43DE-B845-FDE04662243A}" sibTransId="{5B1F18CD-A548-4A99-AFC7-53018EB96B34}"/>
    <dgm:cxn modelId="{5CF8B96C-B327-3B4E-B47E-6CE2361D9A0D}" type="presOf" srcId="{2C904668-A063-426D-96AE-1AA794F21FB2}" destId="{A7AA5605-9E22-8E4A-BD93-4794233731F7}" srcOrd="0" destOrd="0" presId="urn:microsoft.com/office/officeart/2005/8/layout/vProcess5"/>
    <dgm:cxn modelId="{1BDCE779-684F-44E7-855C-11CCA4475509}" srcId="{02937D00-BB9C-4748-8C8C-FF52B131B807}" destId="{2C904668-A063-426D-96AE-1AA794F21FB2}" srcOrd="1" destOrd="0" parTransId="{36038539-66B2-4D47-8838-598F78B1D115}" sibTransId="{BDA64A84-51F0-4142-9101-0DA8D92CB648}"/>
    <dgm:cxn modelId="{D935F191-F172-3241-96EB-0816A7FB6AA1}" type="presOf" srcId="{2C904668-A063-426D-96AE-1AA794F21FB2}" destId="{6FD09D32-D63F-6F43-9C64-4AE7F9C58AC2}" srcOrd="1" destOrd="0" presId="urn:microsoft.com/office/officeart/2005/8/layout/vProcess5"/>
    <dgm:cxn modelId="{6950819D-54F0-9C4E-9F71-13147C058D93}" type="presOf" srcId="{5065E64F-DF16-49A5-B37D-514259176F59}" destId="{32E40019-0FC6-D04E-9644-41F2BD67209C}" srcOrd="0" destOrd="0" presId="urn:microsoft.com/office/officeart/2005/8/layout/vProcess5"/>
    <dgm:cxn modelId="{A91A5CC8-8A59-F945-9800-4B86DB829EF4}" type="presOf" srcId="{5B1F18CD-A548-4A99-AFC7-53018EB96B34}" destId="{FBFEFA41-7CB5-0748-9D9A-C5AAC23A127C}" srcOrd="0" destOrd="0" presId="urn:microsoft.com/office/officeart/2005/8/layout/vProcess5"/>
    <dgm:cxn modelId="{129C1BD4-8084-814F-92DD-9168D3827B85}" type="presOf" srcId="{5065E64F-DF16-49A5-B37D-514259176F59}" destId="{9EC80A74-A29E-2C42-A7F0-1E3483CD36B7}" srcOrd="1" destOrd="0" presId="urn:microsoft.com/office/officeart/2005/8/layout/vProcess5"/>
    <dgm:cxn modelId="{6B0053EE-0751-2B4F-806B-6BEE79EF94AC}" type="presOf" srcId="{02937D00-BB9C-4748-8C8C-FF52B131B807}" destId="{5AF562F1-07E1-324C-BC09-57253A06257D}" srcOrd="0" destOrd="0" presId="urn:microsoft.com/office/officeart/2005/8/layout/vProcess5"/>
    <dgm:cxn modelId="{9A2ADC64-AF68-6646-B7CB-B0FFBD419C03}" type="presParOf" srcId="{5AF562F1-07E1-324C-BC09-57253A06257D}" destId="{D4BA9280-18CA-6641-A8C9-DDFB7827BC5C}" srcOrd="0" destOrd="0" presId="urn:microsoft.com/office/officeart/2005/8/layout/vProcess5"/>
    <dgm:cxn modelId="{E706D35D-0DF1-7C44-988B-91BC66BC8A8C}" type="presParOf" srcId="{5AF562F1-07E1-324C-BC09-57253A06257D}" destId="{32E40019-0FC6-D04E-9644-41F2BD67209C}" srcOrd="1" destOrd="0" presId="urn:microsoft.com/office/officeart/2005/8/layout/vProcess5"/>
    <dgm:cxn modelId="{CA3E40C9-FECF-5E48-A975-34CF547CC0C1}" type="presParOf" srcId="{5AF562F1-07E1-324C-BC09-57253A06257D}" destId="{A7AA5605-9E22-8E4A-BD93-4794233731F7}" srcOrd="2" destOrd="0" presId="urn:microsoft.com/office/officeart/2005/8/layout/vProcess5"/>
    <dgm:cxn modelId="{480CD9AF-2706-F64E-BEF9-41882C6202FA}" type="presParOf" srcId="{5AF562F1-07E1-324C-BC09-57253A06257D}" destId="{FBFEFA41-7CB5-0748-9D9A-C5AAC23A127C}" srcOrd="3" destOrd="0" presId="urn:microsoft.com/office/officeart/2005/8/layout/vProcess5"/>
    <dgm:cxn modelId="{C3C4C121-CB59-D64C-9BB3-28A0C04C3868}" type="presParOf" srcId="{5AF562F1-07E1-324C-BC09-57253A06257D}" destId="{9EC80A74-A29E-2C42-A7F0-1E3483CD36B7}" srcOrd="4" destOrd="0" presId="urn:microsoft.com/office/officeart/2005/8/layout/vProcess5"/>
    <dgm:cxn modelId="{D6208CAF-DFCA-B64A-A158-509603B751C1}" type="presParOf" srcId="{5AF562F1-07E1-324C-BC09-57253A06257D}" destId="{6FD09D32-D63F-6F43-9C64-4AE7F9C58A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40019-0FC6-D04E-9644-41F2BD67209C}">
      <dsp:nvSpPr>
        <dsp:cNvPr id="0" name=""/>
        <dsp:cNvSpPr/>
      </dsp:nvSpPr>
      <dsp:spPr>
        <a:xfrm>
          <a:off x="0" y="0"/>
          <a:ext cx="3948379" cy="1888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機敏資訊以及電腦的存取管理一直都是許多公司眼中的難題，然而要實現卻會帶來許多不便及成本上的考量。</a:t>
          </a:r>
        </a:p>
      </dsp:txBody>
      <dsp:txXfrm>
        <a:off x="55318" y="55318"/>
        <a:ext cx="1996267" cy="1778057"/>
      </dsp:txXfrm>
    </dsp:sp>
    <dsp:sp modelId="{A7AA5605-9E22-8E4A-BD93-4794233731F7}">
      <dsp:nvSpPr>
        <dsp:cNvPr id="0" name=""/>
        <dsp:cNvSpPr/>
      </dsp:nvSpPr>
      <dsp:spPr>
        <a:xfrm>
          <a:off x="696772" y="2308402"/>
          <a:ext cx="3948379" cy="1888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因此我們在此提供一個基於Raspberry Pi以及USB Webcam的低成本解</a:t>
          </a:r>
          <a:r>
            <a:rPr lang="zh-TW" sz="1800" kern="1200"/>
            <a:t>決方案。</a:t>
          </a:r>
          <a:endParaRPr lang="en-US" sz="1800" kern="1200"/>
        </a:p>
      </dsp:txBody>
      <dsp:txXfrm>
        <a:off x="752090" y="2363720"/>
        <a:ext cx="1913319" cy="1778057"/>
      </dsp:txXfrm>
    </dsp:sp>
    <dsp:sp modelId="{FBFEFA41-7CB5-0748-9D9A-C5AAC23A127C}">
      <dsp:nvSpPr>
        <dsp:cNvPr id="0" name=""/>
        <dsp:cNvSpPr/>
      </dsp:nvSpPr>
      <dsp:spPr>
        <a:xfrm>
          <a:off x="2720728" y="1484722"/>
          <a:ext cx="1227650" cy="1227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996949" y="1484722"/>
        <a:ext cx="675208" cy="92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-1"/>
            <a:ext cx="12191552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5" y="5335929"/>
            <a:ext cx="7517757" cy="1296364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第十三組</a:t>
            </a:r>
            <a:br>
              <a:rPr lang="en-US" dirty="0"/>
            </a:br>
            <a:r>
              <a:rPr lang="en-US" dirty="0" err="1"/>
              <a:t>機敏資</a:t>
            </a:r>
            <a:r>
              <a:rPr lang="zh-TW" altLang="en-US" dirty="0"/>
              <a:t>訊電腦</a:t>
            </a:r>
            <a:r>
              <a:rPr lang="en-US" dirty="0" err="1"/>
              <a:t>使用者管理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F3766-7149-1391-30AA-8E214A0E0A16}"/>
              </a:ext>
            </a:extLst>
          </p:cNvPr>
          <p:cNvSpPr txBox="1"/>
          <p:nvPr/>
        </p:nvSpPr>
        <p:spPr>
          <a:xfrm>
            <a:off x="8950863" y="127322"/>
            <a:ext cx="3240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solidFill>
                  <a:schemeClr val="bg1"/>
                </a:solidFill>
              </a:rPr>
              <a:t>組員</a:t>
            </a:r>
            <a:r>
              <a:rPr lang="zh-TW" altLang="en-US" sz="2800" dirty="0">
                <a:solidFill>
                  <a:schemeClr val="bg1"/>
                </a:solidFill>
              </a:rPr>
              <a:t>：</a:t>
            </a:r>
            <a:endParaRPr lang="en-TW" sz="2800" dirty="0">
              <a:solidFill>
                <a:schemeClr val="bg1"/>
              </a:solidFill>
            </a:endParaRPr>
          </a:p>
          <a:p>
            <a:r>
              <a:rPr lang="en-TW" sz="2800" dirty="0">
                <a:solidFill>
                  <a:schemeClr val="bg1"/>
                </a:solidFill>
              </a:rPr>
              <a:t>S08351050 李智修</a:t>
            </a:r>
          </a:p>
          <a:p>
            <a:r>
              <a:rPr lang="en-TW" sz="2800" dirty="0">
                <a:solidFill>
                  <a:schemeClr val="bg1"/>
                </a:solidFill>
              </a:rPr>
              <a:t>S09350110 郭信磊</a:t>
            </a:r>
          </a:p>
          <a:p>
            <a:r>
              <a:rPr lang="en-TW" sz="2800" dirty="0">
                <a:solidFill>
                  <a:schemeClr val="bg1"/>
                </a:solidFill>
              </a:rPr>
              <a:t>S09350117 林佑軒</a:t>
            </a:r>
          </a:p>
          <a:p>
            <a:r>
              <a:rPr lang="en-TW" sz="2800" dirty="0">
                <a:solidFill>
                  <a:schemeClr val="bg1"/>
                </a:solidFill>
              </a:rPr>
              <a:t>S09350148 張聯榮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 err="1"/>
              <a:t>介紹</a:t>
            </a:r>
            <a:endParaRPr lang="en-US" dirty="0"/>
          </a:p>
        </p:txBody>
      </p:sp>
      <p:graphicFrame>
        <p:nvGraphicFramePr>
          <p:cNvPr id="11" name="Text Placeholder 5">
            <a:extLst>
              <a:ext uri="{FF2B5EF4-FFF2-40B4-BE49-F238E27FC236}">
                <a16:creationId xmlns:a16="http://schemas.microsoft.com/office/drawing/2014/main" id="{F53143D3-485E-99FA-06D6-83FF8E690BE7}"/>
              </a:ext>
            </a:extLst>
          </p:cNvPr>
          <p:cNvGraphicFramePr/>
          <p:nvPr/>
        </p:nvGraphicFramePr>
        <p:xfrm>
          <a:off x="792125" y="1818167"/>
          <a:ext cx="4645152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ASPBERRYPI3-MODB-1GB - Raspberry-pi - Single Board Computer, Raspberry Pi 3  Model B, 1.2GHz CPU">
            <a:extLst>
              <a:ext uri="{FF2B5EF4-FFF2-40B4-BE49-F238E27FC236}">
                <a16:creationId xmlns:a16="http://schemas.microsoft.com/office/drawing/2014/main" id="{F59D3FD6-C1DD-53AF-BB25-275C47D0B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0" b="-2"/>
          <a:stretch/>
        </p:blipFill>
        <p:spPr bwMode="auto">
          <a:xfrm>
            <a:off x="3132160" y="1021"/>
            <a:ext cx="9059839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099671"/>
            <a:ext cx="4972511" cy="3367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kern="1200">
                <a:latin typeface="+mj-lt"/>
                <a:ea typeface="+mj-ea"/>
                <a:cs typeface="+mj-cs"/>
              </a:rPr>
              <a:t>使用器材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1080p USB webcam with microphone for laptops and desktop PCs | Tripp Lite">
            <a:extLst>
              <a:ext uri="{FF2B5EF4-FFF2-40B4-BE49-F238E27FC236}">
                <a16:creationId xmlns:a16="http://schemas.microsoft.com/office/drawing/2014/main" id="{A45EC171-F024-99C4-35C9-32C6E063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r="7117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FB2267-612B-719A-68A9-E23D4D18D92B}"/>
              </a:ext>
            </a:extLst>
          </p:cNvPr>
          <p:cNvSpPr txBox="1"/>
          <p:nvPr/>
        </p:nvSpPr>
        <p:spPr>
          <a:xfrm>
            <a:off x="7504024" y="1516677"/>
            <a:ext cx="362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TW" sz="3600" dirty="0"/>
              <a:t>Raspberry Pi 3B</a:t>
            </a:r>
            <a:endParaRPr lang="en-TW" sz="3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5D5DC-3384-9402-2D35-1A5F82B1D378}"/>
              </a:ext>
            </a:extLst>
          </p:cNvPr>
          <p:cNvSpPr txBox="1"/>
          <p:nvPr/>
        </p:nvSpPr>
        <p:spPr>
          <a:xfrm>
            <a:off x="1104125" y="6294142"/>
            <a:ext cx="21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olidFill>
                  <a:schemeClr val="bg1"/>
                </a:solidFill>
              </a:rPr>
              <a:t>USB WEBCAM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Python, vertical, logo Icon in Vector Logo">
            <a:extLst>
              <a:ext uri="{FF2B5EF4-FFF2-40B4-BE49-F238E27FC236}">
                <a16:creationId xmlns:a16="http://schemas.microsoft.com/office/drawing/2014/main" id="{ED9DC4E0-C2CD-A717-DE40-D9B6E525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59" y="826057"/>
            <a:ext cx="2648371" cy="29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預計使用工具</a:t>
            </a:r>
          </a:p>
        </p:txBody>
      </p:sp>
      <p:pic>
        <p:nvPicPr>
          <p:cNvPr id="2058" name="Picture 10" descr="How to Evaluate AWS RDS Pricing and Features | by Jay Chapel | Medium">
            <a:extLst>
              <a:ext uri="{FF2B5EF4-FFF2-40B4-BE49-F238E27FC236}">
                <a16:creationId xmlns:a16="http://schemas.microsoft.com/office/drawing/2014/main" id="{D793970D-5E33-263E-BA62-032B6E0BB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0" b="92200" l="10000" r="90000">
                        <a14:foregroundMark x1="46000" y1="8400" x2="46000" y2="8400"/>
                        <a14:foregroundMark x1="19625" y1="90800" x2="19625" y2="90800"/>
                        <a14:foregroundMark x1="20125" y1="90400" x2="20125" y2="90400"/>
                        <a14:foregroundMark x1="26375" y1="90000" x2="26375" y2="90000"/>
                        <a14:foregroundMark x1="36625" y1="86800" x2="36625" y2="86800"/>
                        <a14:foregroundMark x1="44250" y1="86800" x2="44250" y2="86800"/>
                        <a14:foregroundMark x1="46750" y1="87600" x2="46750" y2="87600"/>
                        <a14:foregroundMark x1="52750" y1="87600" x2="52750" y2="87600"/>
                        <a14:foregroundMark x1="61500" y1="86800" x2="61500" y2="86800"/>
                        <a14:foregroundMark x1="68250" y1="85200" x2="68250" y2="85200"/>
                        <a14:foregroundMark x1="75375" y1="85600" x2="75375" y2="85600"/>
                        <a14:foregroundMark x1="19625" y1="90800" x2="19625" y2="90800"/>
                        <a14:foregroundMark x1="29875" y1="89200" x2="29875" y2="89200"/>
                        <a14:foregroundMark x1="30375" y1="88800" x2="30375" y2="88800"/>
                        <a14:foregroundMark x1="49750" y1="87600" x2="49750" y2="87600"/>
                        <a14:foregroundMark x1="49500" y1="87600" x2="49500" y2="87600"/>
                        <a14:foregroundMark x1="44000" y1="88000" x2="44000" y2="88000"/>
                        <a14:foregroundMark x1="52750" y1="87600" x2="52750" y2="87600"/>
                        <a14:foregroundMark x1="52500" y1="88000" x2="52500" y2="88000"/>
                        <a14:foregroundMark x1="52750" y1="88000" x2="52750" y2="88000"/>
                        <a14:foregroundMark x1="56250" y1="89200" x2="56250" y2="89200"/>
                        <a14:foregroundMark x1="56250" y1="89200" x2="56250" y2="89200"/>
                        <a14:foregroundMark x1="56500" y1="92000" x2="56500" y2="92000"/>
                        <a14:foregroundMark x1="20125" y1="89800" x2="20125" y2="89800"/>
                        <a14:foregroundMark x1="20250" y1="89000" x2="20250" y2="89000"/>
                        <a14:foregroundMark x1="21375" y1="85400" x2="21125" y2="87000"/>
                        <a14:foregroundMark x1="23625" y1="90200" x2="25000" y2="92200"/>
                        <a14:backgroundMark x1="21375" y1="89200" x2="21375" y2="89200"/>
                        <a14:backgroundMark x1="48250" y1="89600" x2="48250" y2="89600"/>
                        <a14:backgroundMark x1="37125" y1="91600" x2="37125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475464"/>
            <a:ext cx="2659472" cy="16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con&#10;&#10;Description automatically generated">
            <a:extLst>
              <a:ext uri="{FF2B5EF4-FFF2-40B4-BE49-F238E27FC236}">
                <a16:creationId xmlns:a16="http://schemas.microsoft.com/office/drawing/2014/main" id="{AD32184E-528D-17B9-DB85-6C310D09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677825"/>
            <a:ext cx="2646677" cy="32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Amazon Sinple Notofication Service -SNS | KAMP Blog">
            <a:extLst>
              <a:ext uri="{FF2B5EF4-FFF2-40B4-BE49-F238E27FC236}">
                <a16:creationId xmlns:a16="http://schemas.microsoft.com/office/drawing/2014/main" id="{551C8BBC-3016-4A19-FA23-BAEE5CD5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482856"/>
            <a:ext cx="2648372" cy="16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產品預計使用場</a:t>
            </a:r>
            <a:r>
              <a:rPr lang="zh-TW" altLang="en-US" dirty="0"/>
              <a:t>景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d laptop webcam PNG image with transparent background | TOPpng">
            <a:extLst>
              <a:ext uri="{FF2B5EF4-FFF2-40B4-BE49-F238E27FC236}">
                <a16:creationId xmlns:a16="http://schemas.microsoft.com/office/drawing/2014/main" id="{240F7D5B-0165-7A79-7861-16236183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9" b="89872" l="833" r="97976">
                        <a14:foregroundMark x1="7262" y1="22119" x2="7262" y2="71478"/>
                        <a14:foregroundMark x1="6071" y1="77532" x2="5476" y2="88941"/>
                        <a14:foregroundMark x1="90595" y1="20023" x2="93929" y2="64144"/>
                        <a14:foregroundMark x1="93929" y1="64144" x2="91905" y2="71828"/>
                        <a14:foregroundMark x1="91905" y1="71828" x2="92143" y2="79744"/>
                        <a14:foregroundMark x1="92143" y1="79744" x2="89524" y2="84633"/>
                        <a14:foregroundMark x1="93333" y1="79045" x2="94881" y2="87194"/>
                        <a14:foregroundMark x1="94881" y1="87194" x2="94405" y2="79627"/>
                        <a14:foregroundMark x1="98095" y1="87427" x2="98095" y2="87427"/>
                        <a14:foregroundMark x1="42262" y1="11409" x2="43690" y2="15832"/>
                        <a14:foregroundMark x1="50119" y1="11991" x2="50119" y2="15949"/>
                        <a14:foregroundMark x1="952" y1="87660" x2="833" y2="88591"/>
                        <a14:foregroundMark x1="47143" y1="19208" x2="54405" y2="20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27" y="392619"/>
            <a:ext cx="5937812" cy="60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36549-4820-1935-0D7C-9B6F8E0525D6}"/>
              </a:ext>
            </a:extLst>
          </p:cNvPr>
          <p:cNvSpPr txBox="1"/>
          <p:nvPr/>
        </p:nvSpPr>
        <p:spPr>
          <a:xfrm>
            <a:off x="457199" y="2828835"/>
            <a:ext cx="352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平常使用者只會看到電腦前多了一個Webcam。</a:t>
            </a:r>
          </a:p>
          <a:p>
            <a:endParaRPr lang="en-TW" dirty="0"/>
          </a:p>
          <a:p>
            <a:r>
              <a:rPr lang="en-TW" dirty="0"/>
              <a:t>（Raspberry Pi可藏於電腦後面）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其餘只需正常使用即可。</a:t>
            </a:r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6745-62F4-AEFB-371C-D1F8D29B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可能的新增功能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99A34-23E2-946C-F1CA-5B72EEAC0A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TW" dirty="0"/>
              <a:t>視覺化資料庫內的資料以方便管理者能一目</a:t>
            </a:r>
            <a:r>
              <a:rPr lang="zh-TW" altLang="en-US" dirty="0"/>
              <a:t>瞭然。</a:t>
            </a:r>
            <a:endParaRPr lang="en-TW" dirty="0"/>
          </a:p>
          <a:p>
            <a:endParaRPr lang="en-TW" dirty="0"/>
          </a:p>
        </p:txBody>
      </p:sp>
      <p:pic>
        <p:nvPicPr>
          <p:cNvPr id="1026" name="Picture 2" descr="Php - ícones de marcas e logotipos grátis">
            <a:extLst>
              <a:ext uri="{FF2B5EF4-FFF2-40B4-BE49-F238E27FC236}">
                <a16:creationId xmlns:a16="http://schemas.microsoft.com/office/drawing/2014/main" id="{1A99E442-FCAA-117D-7DD0-E0182696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80" y="175173"/>
            <a:ext cx="2814810" cy="281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 - Free logo icons">
            <a:extLst>
              <a:ext uri="{FF2B5EF4-FFF2-40B4-BE49-F238E27FC236}">
                <a16:creationId xmlns:a16="http://schemas.microsoft.com/office/drawing/2014/main" id="{FAE842D3-5064-7FEF-2122-1772BA18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70" y="1582578"/>
            <a:ext cx="3619501" cy="36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-chart | Vaadin">
            <a:extLst>
              <a:ext uri="{FF2B5EF4-FFF2-40B4-BE49-F238E27FC236}">
                <a16:creationId xmlns:a16="http://schemas.microsoft.com/office/drawing/2014/main" id="{2A105861-41AA-F90B-3992-F5FD89A5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54" y="359891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7BAD-4C3E-7681-C904-93A94C9987E4}"/>
              </a:ext>
            </a:extLst>
          </p:cNvPr>
          <p:cNvSpPr txBox="1"/>
          <p:nvPr/>
        </p:nvSpPr>
        <p:spPr>
          <a:xfrm>
            <a:off x="4501679" y="5954251"/>
            <a:ext cx="603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可能會使用Google Chart的API來生成資料視覺化的圖形。</a:t>
            </a:r>
          </a:p>
        </p:txBody>
      </p:sp>
    </p:spTree>
    <p:extLst>
      <p:ext uri="{BB962C8B-B14F-4D97-AF65-F5344CB8AC3E}">
        <p14:creationId xmlns:p14="http://schemas.microsoft.com/office/powerpoint/2010/main" val="414346911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65</Words>
  <Application>Microsoft Macintosh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第十三組 機敏資訊電腦使用者管理</vt:lpstr>
      <vt:lpstr>介紹</vt:lpstr>
      <vt:lpstr>使用器材</vt:lpstr>
      <vt:lpstr>預計使用工具</vt:lpstr>
      <vt:lpstr>產品預計使用場景</vt:lpstr>
      <vt:lpstr>可能的新增功能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2022-11-05T06:22:09Z</dcterms:modified>
</cp:coreProperties>
</file>