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1690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3024B-B7EB-4BE5-B9AB-C2C985202298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D430-B58E-4E8D-BF69-A813D37C8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3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98" y="1615146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TẬP LỚN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MÔN THIẾT KẾ VI MẠCH SỐ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9" name="Google Shape;443;p60">
            <a:extLst>
              <a:ext uri="{FF2B5EF4-FFF2-40B4-BE49-F238E27FC236}">
                <a16:creationId xmlns:a16="http://schemas.microsoft.com/office/drawing/2014/main" id="{D5B91B11-BD3A-6E78-C1E9-A6AAAF2AA95F}"/>
              </a:ext>
            </a:extLst>
          </p:cNvPr>
          <p:cNvSpPr txBox="1">
            <a:spLocks/>
          </p:cNvSpPr>
          <p:nvPr/>
        </p:nvSpPr>
        <p:spPr bwMode="auto">
          <a:xfrm>
            <a:off x="837147" y="4168477"/>
            <a:ext cx="1849908" cy="41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LỚP CE222.021</a:t>
            </a:r>
            <a:r>
              <a:rPr lang="vi-VN" sz="1800" kern="0" dirty="0"/>
              <a:t>	</a:t>
            </a:r>
            <a:r>
              <a:rPr lang="vi-VN" sz="1400" kern="0" dirty="0"/>
              <a:t>				</a:t>
            </a:r>
            <a:endParaRPr lang="vi-VN" kern="0" dirty="0"/>
          </a:p>
        </p:txBody>
      </p:sp>
      <p:sp>
        <p:nvSpPr>
          <p:cNvPr id="3" name="Google Shape;443;p60">
            <a:extLst>
              <a:ext uri="{FF2B5EF4-FFF2-40B4-BE49-F238E27FC236}">
                <a16:creationId xmlns:a16="http://schemas.microsoft.com/office/drawing/2014/main" id="{181EF968-9F24-2087-3FCA-F43686C5AE8F}"/>
              </a:ext>
            </a:extLst>
          </p:cNvPr>
          <p:cNvSpPr txBox="1">
            <a:spLocks/>
          </p:cNvSpPr>
          <p:nvPr/>
        </p:nvSpPr>
        <p:spPr bwMode="auto">
          <a:xfrm>
            <a:off x="1450558" y="4865760"/>
            <a:ext cx="6241295" cy="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GIẢNG VIÊN HƯỚNG DẪN: NGÔ HIẾU TRƯỜNG</a:t>
            </a:r>
            <a:endParaRPr lang="vi-VN" sz="1800" kern="0" dirty="0"/>
          </a:p>
        </p:txBody>
      </p:sp>
      <p:sp>
        <p:nvSpPr>
          <p:cNvPr id="7" name="Google Shape;443;p60">
            <a:extLst>
              <a:ext uri="{FF2B5EF4-FFF2-40B4-BE49-F238E27FC236}">
                <a16:creationId xmlns:a16="http://schemas.microsoft.com/office/drawing/2014/main" id="{15D76363-F0E5-2DF1-6632-E9EFC1E71AAD}"/>
              </a:ext>
            </a:extLst>
          </p:cNvPr>
          <p:cNvSpPr txBox="1">
            <a:spLocks/>
          </p:cNvSpPr>
          <p:nvPr/>
        </p:nvSpPr>
        <p:spPr bwMode="auto">
          <a:xfrm>
            <a:off x="838012" y="3085171"/>
            <a:ext cx="7466388" cy="11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None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THÀNH VIÊN NHÓM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                                        NGUYỄN XUÂN TÙNG – 21521649</a:t>
            </a: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kern="0" dirty="0"/>
              <a:t>                                        NGUYỄN ĐẶNG ANH KIỆT – 21520312 </a:t>
            </a:r>
            <a:endParaRPr lang="vi-VN" sz="1800" kern="0" dirty="0"/>
          </a:p>
        </p:txBody>
      </p:sp>
    </p:spTree>
    <p:extLst>
      <p:ext uri="{BB962C8B-B14F-4D97-AF65-F5344CB8AC3E}">
        <p14:creationId xmlns:p14="http://schemas.microsoft.com/office/powerpoint/2010/main" val="49860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D6CF-854A-112C-B43B-74FC88D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F40A2-C5AC-1493-BD31-3728E96D3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NMOS, PMOS</a:t>
            </a:r>
          </a:p>
          <a:p>
            <a:pPr>
              <a:buFontTx/>
              <a:buChar char="-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ndiff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pdiff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Vdd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Gnd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logic</a:t>
            </a:r>
          </a:p>
          <a:p>
            <a:pPr>
              <a:buFontTx/>
              <a:buChar char="-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000" dirty="0"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NMOS, PMOS:</a:t>
            </a:r>
          </a:p>
          <a:p>
            <a:pPr marL="457200" lvl="1" indent="0">
              <a:buNone/>
            </a:pPr>
            <a:r>
              <a:rPr lang="en-US" sz="1800" dirty="0"/>
              <a:t>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Euler path PMOS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chạy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vòng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lặp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for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ghi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mảng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đều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tất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nằm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thẳng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tọa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5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PMOS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pdiff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0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NMOS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ndiff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). (NMOS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CC502-7083-9B87-F35B-21B384AB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59EA0-F427-F399-560C-FFC0E3A5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F347-2022-0424-86F4-43C2D7B9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84DA15F-BF00-59B6-0415-16F6EFC16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452" y="5431748"/>
            <a:ext cx="5731510" cy="728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C7239-DD1D-5902-6D93-C93AF0DE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97" y="2667315"/>
            <a:ext cx="5265420" cy="9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98C5-CB55-9510-0F13-5EA4705A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NMOS,PMOS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D19B-A362-CFBE-A7F1-26A9B4DC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duyệt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thị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PMOS,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tọa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x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từng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coordinates_pmos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sẵn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Euler path PMOS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xét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xa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tức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khoảng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9151-C10D-FF90-6C89-7F514A8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0F0CE-919B-B866-6D2B-2AC8A577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0819-2B36-BB8A-8106-AFCE4D64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 descr="A computer code on a dark background&#10;&#10;Description automatically generated">
            <a:extLst>
              <a:ext uri="{FF2B5EF4-FFF2-40B4-BE49-F238E27FC236}">
                <a16:creationId xmlns:a16="http://schemas.microsoft.com/office/drawing/2014/main" id="{75325950-52B1-12B2-0D94-074B59C61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7" y="3537697"/>
            <a:ext cx="8435280" cy="28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5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1E2C-59EE-6606-35D4-8549E69C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D564-6828-7961-9DB3-668E3043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r>
              <a:rPr lang="en-US" b="1" dirty="0"/>
              <a:t> </a:t>
            </a:r>
            <a:r>
              <a:rPr lang="en-US" b="1" dirty="0" err="1"/>
              <a:t>Vdd</a:t>
            </a:r>
            <a:r>
              <a:rPr lang="en-US" b="1" dirty="0"/>
              <a:t>, </a:t>
            </a:r>
            <a:r>
              <a:rPr lang="en-US" b="1" dirty="0" err="1"/>
              <a:t>Gnd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Output</a:t>
            </a:r>
          </a:p>
          <a:p>
            <a:pPr>
              <a:buFontTx/>
              <a:buChar char="-"/>
            </a:pPr>
            <a:r>
              <a:rPr lang="en-US" sz="2000" dirty="0" err="1"/>
              <a:t>T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ạo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vdd_already_connected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sách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đến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Vdd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source_nodes_pmos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):</a:t>
            </a: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việc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đích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ưu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giữa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liền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kề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:</a:t>
            </a: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8548-5372-7DB9-5674-81E9B373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54147-41D7-BE8E-0A9F-6C02A531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99C81-7845-DF57-83E1-D8C2DB64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78867E4-2361-C3D6-3143-B502B551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20" y="2917371"/>
            <a:ext cx="4722617" cy="1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4480-71F9-BCBD-4C97-A98357D7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2.2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Vdd</a:t>
            </a:r>
            <a:r>
              <a:rPr lang="en-US" dirty="0"/>
              <a:t>, </a:t>
            </a:r>
            <a:r>
              <a:rPr lang="en-US" dirty="0" err="1"/>
              <a:t>Gnd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Output</a:t>
            </a:r>
          </a:p>
        </p:txBody>
      </p:sp>
      <p:pic>
        <p:nvPicPr>
          <p:cNvPr id="10" name="Content Placeholder 9" descr="A diagram of a flowchart&#10;&#10;Description automatically generated">
            <a:extLst>
              <a:ext uri="{FF2B5EF4-FFF2-40B4-BE49-F238E27FC236}">
                <a16:creationId xmlns:a16="http://schemas.microsoft.com/office/drawing/2014/main" id="{9EADD9E5-FA9C-4DF6-FA3B-A9800F5C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142" y="1218398"/>
            <a:ext cx="3932129" cy="5352264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1207-F569-4A80-95AE-FC98951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F73BC-EC34-E58C-08B3-B430B313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FFFD1-34DC-E738-6249-FA8266A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F32-5FD5-2604-3242-0422285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2DDC-B2DD-B50A-D8A7-A169CB52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116807"/>
            <a:ext cx="8640960" cy="262438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3-4 </a:t>
            </a:r>
            <a:r>
              <a:rPr lang="en-US" dirty="0" err="1"/>
              <a:t>biến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input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)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50A6-5BA3-F9CE-6BBB-1B03A4A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C044-B307-2B90-88B4-1B7265C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7C52-9EB5-6002-0658-4359BA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367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9682-2DD1-6BBC-2B37-6A5909CC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F2D2-66AF-4F72-A207-2C14CA71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Xuân </a:t>
            </a:r>
            <a:r>
              <a:rPr lang="en-US" dirty="0" err="1"/>
              <a:t>Tùng</a:t>
            </a:r>
            <a:r>
              <a:rPr lang="en-US" dirty="0"/>
              <a:t>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schematic diagram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trên</a:t>
            </a:r>
            <a:r>
              <a:rPr lang="en-US" dirty="0"/>
              <a:t> Python,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Anh Kiệt: </a:t>
            </a:r>
            <a:r>
              <a:rPr lang="en-US" dirty="0" err="1"/>
              <a:t>Vẽ</a:t>
            </a:r>
            <a:r>
              <a:rPr lang="en-US" dirty="0"/>
              <a:t> Stick Diagram </a:t>
            </a:r>
            <a:r>
              <a:rPr lang="en-US" dirty="0" err="1"/>
              <a:t>bằng</a:t>
            </a:r>
            <a:r>
              <a:rPr lang="en-US" dirty="0"/>
              <a:t> Python,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4DFD-4B1A-81E7-FB4F-71EBB74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FC69F-55F0-C20A-A52E-05E2AD98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EBFD-CD21-B330-52F0-CE2B5E59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84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CC1C-80E2-6C58-884C-A5C1919F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9743-22C1-19B7-C6D5-D8A3BFD1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814842" cy="20162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r>
              <a:rPr lang="en-US" b="1" dirty="0"/>
              <a:t>: </a:t>
            </a:r>
            <a:r>
              <a:rPr lang="en-US" dirty="0" err="1"/>
              <a:t>C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huyển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Boolean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Stick </a:t>
            </a:r>
            <a:r>
              <a:rPr lang="en-US" dirty="0">
                <a:ea typeface="Arial" panose="020B0604020202020204" pitchFamily="34" charset="0"/>
              </a:rPr>
              <a:t>D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iagram</a:t>
            </a:r>
          </a:p>
          <a:p>
            <a:pPr marL="0" indent="0">
              <a:buNone/>
            </a:pP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</a:t>
            </a:r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input: </a:t>
            </a:r>
          </a:p>
          <a:p>
            <a:pPr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Boolean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. </a:t>
            </a:r>
          </a:p>
          <a:p>
            <a:pPr>
              <a:buFontTx/>
              <a:buChar char="-"/>
            </a:pP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69B4-A1E9-9664-24E4-8606E960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C241F-6900-B97F-39CE-4B37367C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F54AB-EFE3-9EBE-F948-D4FA4359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CB491-E4FB-FD1E-B364-F4E21AF9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" y="4924174"/>
            <a:ext cx="2924264" cy="52105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3C2627-BA8D-7787-D81B-71A63D68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55" y="3589655"/>
            <a:ext cx="4671060" cy="29349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BC57D5F-75B7-CB31-CB79-F5796DAD8C36}"/>
              </a:ext>
            </a:extLst>
          </p:cNvPr>
          <p:cNvSpPr/>
          <p:nvPr/>
        </p:nvSpPr>
        <p:spPr>
          <a:xfrm>
            <a:off x="3174521" y="5057140"/>
            <a:ext cx="672860" cy="2889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7774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8F32-5FD5-2604-3242-04222855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2DDC-B2DD-B50A-D8A7-A169CB52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7" y="2106343"/>
            <a:ext cx="8640960" cy="222195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schematic diagram: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(Graph)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NMOS,PMOS.	</a:t>
            </a:r>
          </a:p>
          <a:p>
            <a:pPr marL="0" indent="0">
              <a:buNone/>
            </a:pPr>
            <a:r>
              <a:rPr lang="en-US" sz="2000" dirty="0"/>
              <a:t>	+ 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(</a:t>
            </a:r>
            <a:r>
              <a:rPr lang="en-US" sz="2000" dirty="0" err="1"/>
              <a:t>Vdd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Gnd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output.</a:t>
            </a:r>
            <a:endParaRPr lang="en-US" sz="1800" dirty="0"/>
          </a:p>
          <a:p>
            <a:pPr>
              <a:buFontTx/>
              <a:buChar char="-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Python: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NMOS.</a:t>
            </a:r>
          </a:p>
          <a:p>
            <a:pPr marL="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Euler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PMOS.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50A6-5BA3-F9CE-6BBB-1B03A4A3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C044-B307-2B90-88B4-1B7265C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7C52-9EB5-6002-0658-4359BA15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63B98-5793-EDAF-6CC1-11D742EEB20B}"/>
              </a:ext>
            </a:extLst>
          </p:cNvPr>
          <p:cNvSpPr txBox="1"/>
          <p:nvPr/>
        </p:nvSpPr>
        <p:spPr>
          <a:xfrm>
            <a:off x="113497" y="1347696"/>
            <a:ext cx="864095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Wingdings" pitchFamily="2" charset="2"/>
              <a:buAutoNum type="arabicPeriod"/>
            </a:pPr>
            <a:r>
              <a:rPr lang="en-US" sz="2600" b="1" dirty="0" err="1"/>
              <a:t>Mô</a:t>
            </a:r>
            <a:r>
              <a:rPr lang="en-US" sz="2600" b="1" dirty="0"/>
              <a:t> </a:t>
            </a:r>
            <a:r>
              <a:rPr lang="en-US" sz="2600" b="1" dirty="0" err="1"/>
              <a:t>hình</a:t>
            </a:r>
            <a:r>
              <a:rPr lang="en-US" sz="2600" b="1" dirty="0"/>
              <a:t> </a:t>
            </a:r>
            <a:r>
              <a:rPr lang="en-US" sz="2600" b="1" dirty="0" err="1"/>
              <a:t>hóa</a:t>
            </a:r>
            <a:r>
              <a:rPr lang="en-US" sz="2600" b="1" dirty="0"/>
              <a:t> schematic diagram </a:t>
            </a:r>
            <a:r>
              <a:rPr lang="en-US" sz="2600" b="1" dirty="0" err="1"/>
              <a:t>và</a:t>
            </a:r>
            <a:r>
              <a:rPr lang="en-US" sz="2600" b="1" dirty="0"/>
              <a:t> </a:t>
            </a:r>
            <a:r>
              <a:rPr lang="en-US" sz="2600" b="1" dirty="0" err="1"/>
              <a:t>tìm</a:t>
            </a:r>
            <a:r>
              <a:rPr lang="en-US" sz="2600" b="1" dirty="0"/>
              <a:t> </a:t>
            </a:r>
            <a:r>
              <a:rPr lang="en-US" sz="2600" b="1" dirty="0" err="1"/>
              <a:t>đường</a:t>
            </a:r>
            <a:r>
              <a:rPr lang="en-US" sz="2600" b="1" dirty="0"/>
              <a:t> </a:t>
            </a:r>
            <a:r>
              <a:rPr lang="en-US" sz="2600" b="1" dirty="0" err="1"/>
              <a:t>đi</a:t>
            </a:r>
            <a:r>
              <a:rPr lang="en-US" sz="2600" b="1" dirty="0"/>
              <a:t> Euler </a:t>
            </a:r>
            <a:r>
              <a:rPr lang="en-US" sz="2600" b="1" dirty="0" err="1"/>
              <a:t>trên</a:t>
            </a:r>
            <a:r>
              <a:rPr lang="en-US" sz="2600" b="1" dirty="0"/>
              <a:t> 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BA611-541E-54D2-9269-500995E9021B}"/>
              </a:ext>
            </a:extLst>
          </p:cNvPr>
          <p:cNvSpPr txBox="1"/>
          <p:nvPr/>
        </p:nvSpPr>
        <p:spPr>
          <a:xfrm>
            <a:off x="113497" y="4386193"/>
            <a:ext cx="73548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dirty="0"/>
              <a:t>2. </a:t>
            </a:r>
            <a:r>
              <a:rPr lang="en-US" sz="2600" b="1" dirty="0" err="1"/>
              <a:t>Vẽ</a:t>
            </a:r>
            <a:r>
              <a:rPr lang="en-US" sz="2600" b="1" dirty="0"/>
              <a:t> stick diagram </a:t>
            </a:r>
            <a:r>
              <a:rPr lang="en-US" sz="2600" b="1" dirty="0" err="1"/>
              <a:t>trên</a:t>
            </a:r>
            <a:r>
              <a:rPr lang="en-US" sz="2600" b="1" dirty="0"/>
              <a:t>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966AAA-E682-146C-C46B-35B333085E99}"/>
              </a:ext>
            </a:extLst>
          </p:cNvPr>
          <p:cNvSpPr txBox="1"/>
          <p:nvPr/>
        </p:nvSpPr>
        <p:spPr>
          <a:xfrm>
            <a:off x="250727" y="4808719"/>
            <a:ext cx="76338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thư</a:t>
            </a:r>
            <a:r>
              <a:rPr lang="en-US" sz="2600" dirty="0"/>
              <a:t> </a:t>
            </a:r>
            <a:r>
              <a:rPr lang="en-US" sz="2600" dirty="0" err="1"/>
              <a:t>viện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vẽ</a:t>
            </a:r>
            <a:r>
              <a:rPr lang="en-US" sz="2600" dirty="0"/>
              <a:t> </a:t>
            </a:r>
            <a:r>
              <a:rPr lang="en-US" sz="2600" dirty="0" err="1"/>
              <a:t>đồ</a:t>
            </a:r>
            <a:r>
              <a:rPr lang="en-US" sz="2600" dirty="0"/>
              <a:t> </a:t>
            </a:r>
            <a:r>
              <a:rPr lang="en-US" sz="2600" dirty="0" err="1"/>
              <a:t>thị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matplotlib.</a:t>
            </a:r>
          </a:p>
          <a:p>
            <a:pPr algn="l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21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7809-9E86-8D8A-E352-B3F1F1B0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8120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1.1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NMOS</a:t>
            </a:r>
          </a:p>
        </p:txBody>
      </p:sp>
      <p:pic>
        <p:nvPicPr>
          <p:cNvPr id="8" name="Content Placeholder 7" descr="A diagram of a circuit&#10;&#10;Description automatically generated">
            <a:extLst>
              <a:ext uri="{FF2B5EF4-FFF2-40B4-BE49-F238E27FC236}">
                <a16:creationId xmlns:a16="http://schemas.microsoft.com/office/drawing/2014/main" id="{06585F31-9331-3817-75BE-E1B2D49E48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39242" y="1351594"/>
            <a:ext cx="4610449" cy="3388679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B51F-66CF-9790-1C8B-B2AA867B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F8BD6-9AA0-8E66-532F-F62FA0E5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5</a:t>
            </a:fld>
            <a:endParaRPr kumimoji="1" lang="ja-JP" alt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9E002A6-446D-C38E-B1CB-2484F2713C3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-39242" y="4890752"/>
            <a:ext cx="9120189" cy="615654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Drain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song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– Source, Drain – Drain.</a:t>
            </a:r>
          </a:p>
          <a:p>
            <a:pPr>
              <a:buFontTx/>
              <a:buChar char="-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Source node 1 – Drain node 2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 node 2 – Drain node 1.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B37CE-9918-B84A-0C63-F1A11C63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2271E-BC76-F79D-6AA8-EB20C0FA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278" y="1350157"/>
            <a:ext cx="4875602" cy="3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80BE-6BF9-7B7D-403D-C6FC5627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của</a:t>
            </a:r>
            <a:r>
              <a:rPr lang="en-US" dirty="0"/>
              <a:t> NMOS</a:t>
            </a:r>
          </a:p>
        </p:txBody>
      </p:sp>
      <p:pic>
        <p:nvPicPr>
          <p:cNvPr id="7" name="Content Placeholder 7" descr="A diagram of a circuit&#10;&#10;Description automatically generated">
            <a:extLst>
              <a:ext uri="{FF2B5EF4-FFF2-40B4-BE49-F238E27FC236}">
                <a16:creationId xmlns:a16="http://schemas.microsoft.com/office/drawing/2014/main" id="{D0274D2C-BD81-FBD4-035D-6566498BC6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70" y="2249901"/>
            <a:ext cx="4755500" cy="349529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40157-7ACD-15A6-F082-03A0E63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1F303-4015-51F8-0C13-4C3FB178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6</a:t>
            </a:fld>
            <a:endParaRPr kumimoji="1" lang="ja-JP" alt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FDAEA8C-BE7B-B443-4B22-120FA962F4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09863" y="1628800"/>
            <a:ext cx="432199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lẻ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đỉnh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bậc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Hamilton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Hamilton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4D86-4979-B86F-DBCC-21CB4C79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831C-E39E-704D-3A86-98A8DDA4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1.3.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PMOS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15128E7-5F36-2998-CAEC-ED26CAD9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path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NMOS pull-down, ta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lẻ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euler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path NMOS.</a:t>
            </a:r>
            <a:endParaRPr lang="en-US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6739-7C71-6D34-0148-2DCDAD9E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BA136E8E-48A6-4CCA-8C49-35959C36CF6D}" type="datetime1">
              <a:rPr kumimoji="1" lang="en-US" altLang="ja-JP" smtClean="0"/>
              <a:pPr>
                <a:spcAft>
                  <a:spcPts val="600"/>
                </a:spcAft>
              </a:pPr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698A9-7D8D-5491-6B94-30F6350D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7</a:t>
            </a:fld>
            <a:endParaRPr kumimoji="1" lang="ja-JP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710A7B-8F41-CE41-6657-0ECCDF42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 . All Rights Reserved.</a:t>
            </a:r>
            <a:endParaRPr kumimoji="1" lang="ja-JP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B8EAD-983B-9BD0-34CE-F3B3B91A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1" y="2703525"/>
            <a:ext cx="8687809" cy="35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9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B3B-0930-E20C-51EC-03E7D196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PMOS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618F-092B-547D-5B9C-2614B9B95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520" y="1595655"/>
            <a:ext cx="4381440" cy="44241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bắt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buộc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Sau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1.1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pull-up.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NMOS pull-down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rỗng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PMOS pull – up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Euler path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sẵn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lệch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94F7-3204-2B84-6664-A7F0598A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83639-B06C-1315-5EC0-838693B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2C137-56A3-5744-4DC5-9E6F2CF2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1EEEB-4137-B76C-728A-C39D8A5C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20" y="1677311"/>
            <a:ext cx="5272162" cy="42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241-C2AC-00F8-1B59-418D1314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403D-2578-28E2-1AA5-197E4331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4/21/2024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C44B6-629A-6F79-F5C8-503C7C6A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187E-3696-D7D6-3EE9-1A2BDF0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DCC9F1-5CF7-7B0A-A411-C7E4A79A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30029"/>
            <a:ext cx="3683479" cy="48245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output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AC9A5A-5997-F0EC-E77E-741CAB33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30" y="1631276"/>
            <a:ext cx="5655935" cy="41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204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E35DF0D-0837-4307-9802-AB70276FB84E}" vid="{70D786F7-B4E5-4891-AE74-D6465C0EB2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211</TotalTime>
  <Words>1212</Words>
  <Application>Microsoft Office PowerPoint</Application>
  <PresentationFormat>On-screen Show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Theme1</vt:lpstr>
      <vt:lpstr>BÁO CÁO BÀI TẬP LỚN  MÔN THIẾT KẾ VI MẠCH SỐ</vt:lpstr>
      <vt:lpstr>Phân chia công việc</vt:lpstr>
      <vt:lpstr>I. Tổng quan</vt:lpstr>
      <vt:lpstr>II. Thực hiện</vt:lpstr>
      <vt:lpstr>1.1 Mô hình hóa vùng NMOS</vt:lpstr>
      <vt:lpstr>1.2. Tìm đường đi Euler của NMOS</vt:lpstr>
      <vt:lpstr>1.3. Tìm đường đi Euler cho vùng PMOS</vt:lpstr>
      <vt:lpstr>1.4. Mô hình hóa vùng PMOS</vt:lpstr>
      <vt:lpstr>1.5 Tìm điểm nối nguồn và output</vt:lpstr>
      <vt:lpstr>2. Vẽ hình</vt:lpstr>
      <vt:lpstr>2.1 Vẽ các đường NMOS,PMOS</vt:lpstr>
      <vt:lpstr>2. Vẽ hình</vt:lpstr>
      <vt:lpstr>2.2 Vẽ các đường nối Vdd, Gnd và Output</vt:lpstr>
      <vt:lpstr>III. 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THIẾT BỊ VÀ MẠCH ĐIỆN TỬ Chương 0 GIỚI THIỆU MÔN HỌC</dc:title>
  <dc:creator>andyTran</dc:creator>
  <cp:lastModifiedBy>Nguyễn Đặng Anh Kiệt</cp:lastModifiedBy>
  <cp:revision>93</cp:revision>
  <dcterms:created xsi:type="dcterms:W3CDTF">2021-09-10T00:55:02Z</dcterms:created>
  <dcterms:modified xsi:type="dcterms:W3CDTF">2024-04-21T10:01:22Z</dcterms:modified>
</cp:coreProperties>
</file>