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Raleway"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90c92d9d1e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90c92d9d1e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e965474a9_3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e965474a9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723630543_1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723630543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cb9a0b074_1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cb9a0b074_1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b9a0b074_1_12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b9a0b074_1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b9a0b074_1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b9a0b074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d5b15f0a3_5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90c92d9d1e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90c92d9d1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90c92d9d1e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90c92d9d1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90c92d9d1e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90c92d9d1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90c92d9d1e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90c92d9d1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90c92d9d1e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90c92d9d1e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8" Type="http://schemas.openxmlformats.org/officeDocument/2006/relationships/hyperlink" Target="https://worldpopulationreview.com/country-rankings/list-of-countries-by-continent" TargetMode="External"/><Relationship Id="rId3" Type="http://schemas.openxmlformats.org/officeDocument/2006/relationships/hyperlink" Target="https://datatopics.worldbank.org/world-development-indicators/" TargetMode="External"/><Relationship Id="rId7" Type="http://schemas.openxmlformats.org/officeDocument/2006/relationships/hyperlink" Target="https://happiness-report.s3.amazonaws.com/2022/DataForTable2.1.xls"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hyperlink" Target="https://worldhappiness.report/ed/2022/#appendices-and-data" TargetMode="External"/><Relationship Id="rId5" Type="http://schemas.openxmlformats.org/officeDocument/2006/relationships/hyperlink" Target="https://happiness-report.s3.amazonaws.com/2022/Appendix_1_StatiscalAppendix_Ch2.pdf" TargetMode="External"/><Relationship Id="rId4" Type="http://schemas.openxmlformats.org/officeDocument/2006/relationships/hyperlink" Target="https://www.who.int/data/gho" TargetMode="External"/><Relationship Id="rId9" Type="http://schemas.openxmlformats.org/officeDocument/2006/relationships/hyperlink" Target="http://worldpopulationreview.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4587325" y="452775"/>
            <a:ext cx="4160100" cy="154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AFRICA HAPPINESS REPORT</a:t>
            </a:r>
            <a:endParaRPr/>
          </a:p>
        </p:txBody>
      </p:sp>
      <p:sp>
        <p:nvSpPr>
          <p:cNvPr id="73" name="Google Shape;73;p13"/>
          <p:cNvSpPr txBox="1">
            <a:spLocks noGrp="1"/>
          </p:cNvSpPr>
          <p:nvPr>
            <p:ph type="subTitle" idx="1"/>
          </p:nvPr>
        </p:nvSpPr>
        <p:spPr>
          <a:xfrm>
            <a:off x="4587325" y="2942575"/>
            <a:ext cx="4160100" cy="56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A general look into </a:t>
            </a:r>
            <a:endParaRPr b="1"/>
          </a:p>
          <a:p>
            <a:pPr marL="0" lvl="0" indent="0" algn="ctr" rtl="0">
              <a:spcBef>
                <a:spcPts val="0"/>
              </a:spcBef>
              <a:spcAft>
                <a:spcPts val="0"/>
              </a:spcAft>
              <a:buNone/>
            </a:pPr>
            <a:r>
              <a:rPr lang="en" b="1"/>
              <a:t>the ‘least’ happy region of the world</a:t>
            </a:r>
            <a:endParaRPr b="1"/>
          </a:p>
        </p:txBody>
      </p:sp>
      <p:pic>
        <p:nvPicPr>
          <p:cNvPr id="74" name="Google Shape;74;p13"/>
          <p:cNvPicPr preferRelativeResize="0"/>
          <p:nvPr/>
        </p:nvPicPr>
        <p:blipFill>
          <a:blip r:embed="rId3">
            <a:alphaModFix/>
          </a:blip>
          <a:stretch>
            <a:fillRect/>
          </a:stretch>
        </p:blipFill>
        <p:spPr>
          <a:xfrm>
            <a:off x="0" y="0"/>
            <a:ext cx="4159951" cy="5143500"/>
          </a:xfrm>
          <a:prstGeom prst="rect">
            <a:avLst/>
          </a:prstGeom>
          <a:noFill/>
          <a:ln>
            <a:noFill/>
          </a:ln>
        </p:spPr>
      </p:pic>
      <p:sp>
        <p:nvSpPr>
          <p:cNvPr id="75" name="Google Shape;75;p13"/>
          <p:cNvSpPr/>
          <p:nvPr/>
        </p:nvSpPr>
        <p:spPr>
          <a:xfrm>
            <a:off x="4159950" y="362775"/>
            <a:ext cx="412800" cy="90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4159950" y="4675125"/>
            <a:ext cx="412800" cy="90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txBox="1">
            <a:spLocks noGrp="1"/>
          </p:cNvSpPr>
          <p:nvPr>
            <p:ph type="subTitle" idx="1"/>
          </p:nvPr>
        </p:nvSpPr>
        <p:spPr>
          <a:xfrm>
            <a:off x="4587325" y="4129750"/>
            <a:ext cx="4160100" cy="56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b="1" i="1"/>
              <a:t>A visualization project by </a:t>
            </a:r>
            <a:endParaRPr sz="1600" b="1" i="1"/>
          </a:p>
          <a:p>
            <a:pPr marL="0" lvl="0" indent="0" algn="ctr" rtl="0">
              <a:spcBef>
                <a:spcPts val="0"/>
              </a:spcBef>
              <a:spcAft>
                <a:spcPts val="0"/>
              </a:spcAft>
              <a:buNone/>
            </a:pPr>
            <a:r>
              <a:rPr lang="en" sz="1600" b="1" i="1"/>
              <a:t>Tung Quan Hoang (z5296486)</a:t>
            </a:r>
            <a:endParaRPr sz="1600" b="1" i="1"/>
          </a:p>
        </p:txBody>
      </p:sp>
      <p:sp>
        <p:nvSpPr>
          <p:cNvPr id="78" name="Google Shape;78;p13"/>
          <p:cNvSpPr txBox="1"/>
          <p:nvPr/>
        </p:nvSpPr>
        <p:spPr>
          <a:xfrm>
            <a:off x="0" y="4926375"/>
            <a:ext cx="2394300" cy="26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a:solidFill>
                  <a:schemeClr val="lt1"/>
                </a:solidFill>
                <a:latin typeface="Lato"/>
                <a:ea typeface="Lato"/>
                <a:cs typeface="Lato"/>
                <a:sym typeface="Lato"/>
              </a:rPr>
              <a:t>https://twitter.com/TheSMJourney/status/1537442772549963777</a:t>
            </a:r>
            <a:endParaRPr sz="5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2"/>
          <p:cNvSpPr txBox="1">
            <a:spLocks noGrp="1"/>
          </p:cNvSpPr>
          <p:nvPr>
            <p:ph type="title" idx="4294967295"/>
          </p:nvPr>
        </p:nvSpPr>
        <p:spPr>
          <a:xfrm>
            <a:off x="307646" y="36000"/>
            <a:ext cx="54507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chemeClr val="dk1"/>
                </a:solidFill>
              </a:rPr>
              <a:t>What really matters?</a:t>
            </a:r>
            <a:endParaRPr/>
          </a:p>
        </p:txBody>
      </p:sp>
      <p:sp>
        <p:nvSpPr>
          <p:cNvPr id="162" name="Google Shape;162;p22"/>
          <p:cNvSpPr txBox="1"/>
          <p:nvPr/>
        </p:nvSpPr>
        <p:spPr>
          <a:xfrm>
            <a:off x="307650" y="559775"/>
            <a:ext cx="8528700" cy="1385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300">
                <a:latin typeface="Lato"/>
                <a:ea typeface="Lato"/>
                <a:cs typeface="Lato"/>
                <a:sym typeface="Lato"/>
              </a:rPr>
              <a:t>From previous observations, we can safely conclude that in the end, the standard of living, associated with GDP per capita, and general wellbeing, represented by Healthy Life Expectancy (at birth), are the two key factors that determine happiness, both in Africa in particular and in the world in general. Nonetheless, there might certainly be countries that do not conform to this pattern, but overall, these two factors still seemingly have the greatest impact on a country’s happiness levels.</a:t>
            </a:r>
            <a:endParaRPr sz="1300">
              <a:latin typeface="Lato"/>
              <a:ea typeface="Lato"/>
              <a:cs typeface="Lato"/>
              <a:sym typeface="Lato"/>
            </a:endParaRPr>
          </a:p>
          <a:p>
            <a:pPr marL="457200" lvl="0" indent="0" algn="l" rtl="0">
              <a:spcBef>
                <a:spcPts val="0"/>
              </a:spcBef>
              <a:spcAft>
                <a:spcPts val="0"/>
              </a:spcAft>
              <a:buNone/>
            </a:pPr>
            <a:endParaRPr sz="1300">
              <a:solidFill>
                <a:schemeClr val="dk1"/>
              </a:solidFill>
              <a:latin typeface="Lato"/>
              <a:ea typeface="Lato"/>
              <a:cs typeface="Lato"/>
              <a:sym typeface="Lato"/>
            </a:endParaRPr>
          </a:p>
        </p:txBody>
      </p:sp>
      <p:sp>
        <p:nvSpPr>
          <p:cNvPr id="163" name="Google Shape;163;p22"/>
          <p:cNvSpPr txBox="1"/>
          <p:nvPr/>
        </p:nvSpPr>
        <p:spPr>
          <a:xfrm>
            <a:off x="373650" y="4562100"/>
            <a:ext cx="8396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dirty="0">
                <a:latin typeface="Lato"/>
                <a:ea typeface="Lato"/>
                <a:cs typeface="Lato"/>
                <a:sym typeface="Lato"/>
              </a:rPr>
              <a:t>Figure 5.1 and 5.2. African countries’ Life Ladder (size) and Healthy Life Expectancy and (Log) GDP per capita (color).</a:t>
            </a:r>
            <a:endParaRPr sz="1000" i="1" dirty="0">
              <a:latin typeface="Lato"/>
              <a:ea typeface="Lato"/>
              <a:cs typeface="Lato"/>
              <a:sym typeface="Lato"/>
            </a:endParaRPr>
          </a:p>
        </p:txBody>
      </p:sp>
      <p:pic>
        <p:nvPicPr>
          <p:cNvPr id="164" name="Google Shape;164;p22"/>
          <p:cNvPicPr preferRelativeResize="0"/>
          <p:nvPr/>
        </p:nvPicPr>
        <p:blipFill>
          <a:blip r:embed="rId3">
            <a:alphaModFix/>
          </a:blip>
          <a:stretch>
            <a:fillRect/>
          </a:stretch>
        </p:blipFill>
        <p:spPr>
          <a:xfrm>
            <a:off x="4909400" y="2226412"/>
            <a:ext cx="3622199" cy="2238756"/>
          </a:xfrm>
          <a:prstGeom prst="rect">
            <a:avLst/>
          </a:prstGeom>
          <a:noFill/>
          <a:ln w="9525" cap="flat" cmpd="sng">
            <a:solidFill>
              <a:schemeClr val="lt2"/>
            </a:solidFill>
            <a:prstDash val="solid"/>
            <a:round/>
            <a:headEnd type="none" w="sm" len="sm"/>
            <a:tailEnd type="none" w="sm" len="sm"/>
          </a:ln>
        </p:spPr>
      </p:pic>
      <p:pic>
        <p:nvPicPr>
          <p:cNvPr id="165" name="Google Shape;165;p22"/>
          <p:cNvPicPr preferRelativeResize="0"/>
          <p:nvPr/>
        </p:nvPicPr>
        <p:blipFill>
          <a:blip r:embed="rId4">
            <a:alphaModFix/>
          </a:blip>
          <a:stretch>
            <a:fillRect/>
          </a:stretch>
        </p:blipFill>
        <p:spPr>
          <a:xfrm>
            <a:off x="612400" y="2226400"/>
            <a:ext cx="3622199" cy="2238776"/>
          </a:xfrm>
          <a:prstGeom prst="rect">
            <a:avLst/>
          </a:prstGeom>
          <a:noFill/>
          <a:ln w="9525" cap="flat" cmpd="sng">
            <a:solidFill>
              <a:schemeClr val="dk1"/>
            </a:solidFill>
            <a:prstDash val="solid"/>
            <a:round/>
            <a:headEnd type="none" w="sm" len="sm"/>
            <a:tailEnd type="none" w="sm" len="sm"/>
          </a:ln>
        </p:spPr>
      </p:pic>
      <p:pic>
        <p:nvPicPr>
          <p:cNvPr id="166" name="Google Shape;166;p22"/>
          <p:cNvPicPr preferRelativeResize="0"/>
          <p:nvPr/>
        </p:nvPicPr>
        <p:blipFill>
          <a:blip r:embed="rId5">
            <a:alphaModFix/>
          </a:blip>
          <a:stretch>
            <a:fillRect/>
          </a:stretch>
        </p:blipFill>
        <p:spPr>
          <a:xfrm>
            <a:off x="612399" y="1794881"/>
            <a:ext cx="1186395" cy="335394"/>
          </a:xfrm>
          <a:prstGeom prst="rect">
            <a:avLst/>
          </a:prstGeom>
          <a:noFill/>
          <a:ln w="9525" cap="flat" cmpd="sng">
            <a:solidFill>
              <a:schemeClr val="dk1"/>
            </a:solidFill>
            <a:prstDash val="solid"/>
            <a:round/>
            <a:headEnd type="none" w="sm" len="sm"/>
            <a:tailEnd type="none" w="sm" len="sm"/>
          </a:ln>
        </p:spPr>
      </p:pic>
      <p:pic>
        <p:nvPicPr>
          <p:cNvPr id="167" name="Google Shape;167;p22"/>
          <p:cNvPicPr preferRelativeResize="0"/>
          <p:nvPr/>
        </p:nvPicPr>
        <p:blipFill>
          <a:blip r:embed="rId6">
            <a:alphaModFix/>
          </a:blip>
          <a:stretch>
            <a:fillRect/>
          </a:stretch>
        </p:blipFill>
        <p:spPr>
          <a:xfrm>
            <a:off x="4909394" y="1795975"/>
            <a:ext cx="1186400" cy="333202"/>
          </a:xfrm>
          <a:prstGeom prst="rect">
            <a:avLst/>
          </a:prstGeom>
          <a:noFill/>
          <a:ln w="9525" cap="flat" cmpd="sng">
            <a:solidFill>
              <a:schemeClr val="lt2"/>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3"/>
          <p:cNvSpPr txBox="1">
            <a:spLocks noGrp="1"/>
          </p:cNvSpPr>
          <p:nvPr>
            <p:ph type="title"/>
          </p:nvPr>
        </p:nvSpPr>
        <p:spPr>
          <a:xfrm>
            <a:off x="143099" y="139625"/>
            <a:ext cx="44289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rPr>
              <a:t>What </a:t>
            </a:r>
            <a:r>
              <a:rPr lang="en" sz="3000"/>
              <a:t>matters more</a:t>
            </a:r>
            <a:r>
              <a:rPr lang="en" sz="3000">
                <a:solidFill>
                  <a:schemeClr val="dk1"/>
                </a:solidFill>
              </a:rPr>
              <a:t>? </a:t>
            </a:r>
            <a:endParaRPr sz="3000">
              <a:solidFill>
                <a:schemeClr val="dk1"/>
              </a:solidFill>
            </a:endParaRPr>
          </a:p>
          <a:p>
            <a:pPr marL="0" lvl="0" indent="0" algn="l" rtl="0">
              <a:spcBef>
                <a:spcPts val="0"/>
              </a:spcBef>
              <a:spcAft>
                <a:spcPts val="0"/>
              </a:spcAft>
              <a:buNone/>
            </a:pPr>
            <a:r>
              <a:rPr lang="en" sz="2000"/>
              <a:t>GDP vs. Healthy Life Expectancy</a:t>
            </a:r>
            <a:endParaRPr sz="2000"/>
          </a:p>
        </p:txBody>
      </p:sp>
      <p:sp>
        <p:nvSpPr>
          <p:cNvPr id="173" name="Google Shape;173;p23"/>
          <p:cNvSpPr txBox="1"/>
          <p:nvPr/>
        </p:nvSpPr>
        <p:spPr>
          <a:xfrm>
            <a:off x="143100" y="1115925"/>
            <a:ext cx="4267800" cy="3417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300">
                <a:latin typeface="Lato"/>
                <a:ea typeface="Lato"/>
                <a:cs typeface="Lato"/>
                <a:sym typeface="Lato"/>
              </a:rPr>
              <a:t>The standard of living and the people’s life expectancy are normally associated with each other. The reasoning is that with better standard of living, individuals can afford better healthcare in general, increasing the national healthy life expectancy as a whole. </a:t>
            </a:r>
            <a:endParaRPr sz="1300">
              <a:latin typeface="Lato"/>
              <a:ea typeface="Lato"/>
              <a:cs typeface="Lato"/>
              <a:sym typeface="Lato"/>
            </a:endParaRPr>
          </a:p>
          <a:p>
            <a:pPr marL="0" lvl="0" indent="0" algn="just" rtl="0">
              <a:spcBef>
                <a:spcPts val="0"/>
              </a:spcBef>
              <a:spcAft>
                <a:spcPts val="0"/>
              </a:spcAft>
              <a:buNone/>
            </a:pPr>
            <a:endParaRPr sz="1300">
              <a:latin typeface="Lato"/>
              <a:ea typeface="Lato"/>
              <a:cs typeface="Lato"/>
              <a:sym typeface="Lato"/>
            </a:endParaRPr>
          </a:p>
          <a:p>
            <a:pPr marL="0" lvl="0" indent="0" algn="just" rtl="0">
              <a:spcBef>
                <a:spcPts val="0"/>
              </a:spcBef>
              <a:spcAft>
                <a:spcPts val="0"/>
              </a:spcAft>
              <a:buNone/>
            </a:pPr>
            <a:r>
              <a:rPr lang="en" sz="1300">
                <a:latin typeface="Lato"/>
                <a:ea typeface="Lato"/>
                <a:cs typeface="Lato"/>
                <a:sym typeface="Lato"/>
              </a:rPr>
              <a:t>A look at the scatter plot confirms this assumption, both for the world and for Africa, with GDP per capita and Healthy Life Expectancy positively correlate with each other. Now, it is normal to also assume that the standard of living may lead to higher life expectancy, and not vice versa. The question then is: </a:t>
            </a:r>
            <a:endParaRPr sz="1300">
              <a:latin typeface="Lato"/>
              <a:ea typeface="Lato"/>
              <a:cs typeface="Lato"/>
              <a:sym typeface="Lato"/>
            </a:endParaRPr>
          </a:p>
          <a:p>
            <a:pPr marL="0" lvl="0" indent="0" algn="just" rtl="0">
              <a:spcBef>
                <a:spcPts val="0"/>
              </a:spcBef>
              <a:spcAft>
                <a:spcPts val="0"/>
              </a:spcAft>
              <a:buNone/>
            </a:pPr>
            <a:endParaRPr sz="1300">
              <a:latin typeface="Lato"/>
              <a:ea typeface="Lato"/>
              <a:cs typeface="Lato"/>
              <a:sym typeface="Lato"/>
            </a:endParaRPr>
          </a:p>
          <a:p>
            <a:pPr marL="0" lvl="0" indent="0" algn="just" rtl="0">
              <a:spcBef>
                <a:spcPts val="0"/>
              </a:spcBef>
              <a:spcAft>
                <a:spcPts val="0"/>
              </a:spcAft>
              <a:buNone/>
            </a:pPr>
            <a:r>
              <a:rPr lang="en" b="1">
                <a:solidFill>
                  <a:schemeClr val="dk1"/>
                </a:solidFill>
                <a:latin typeface="Lato"/>
                <a:ea typeface="Lato"/>
                <a:cs typeface="Lato"/>
                <a:sym typeface="Lato"/>
              </a:rPr>
              <a:t>Is the standard of living the deciding factor for happiness ? </a:t>
            </a:r>
            <a:endParaRPr b="1">
              <a:solidFill>
                <a:schemeClr val="dk1"/>
              </a:solidFill>
              <a:latin typeface="Lato"/>
              <a:ea typeface="Lato"/>
              <a:cs typeface="Lato"/>
              <a:sym typeface="Lato"/>
            </a:endParaRPr>
          </a:p>
          <a:p>
            <a:pPr marL="457200" lvl="0" indent="0" algn="l" rtl="0">
              <a:spcBef>
                <a:spcPts val="0"/>
              </a:spcBef>
              <a:spcAft>
                <a:spcPts val="0"/>
              </a:spcAft>
              <a:buNone/>
            </a:pPr>
            <a:endParaRPr sz="1300">
              <a:solidFill>
                <a:schemeClr val="dk1"/>
              </a:solidFill>
              <a:latin typeface="Lato"/>
              <a:ea typeface="Lato"/>
              <a:cs typeface="Lato"/>
              <a:sym typeface="Lato"/>
            </a:endParaRPr>
          </a:p>
        </p:txBody>
      </p:sp>
      <p:pic>
        <p:nvPicPr>
          <p:cNvPr id="174" name="Google Shape;174;p23"/>
          <p:cNvPicPr preferRelativeResize="0"/>
          <p:nvPr/>
        </p:nvPicPr>
        <p:blipFill>
          <a:blip r:embed="rId3">
            <a:alphaModFix/>
          </a:blip>
          <a:stretch>
            <a:fillRect/>
          </a:stretch>
        </p:blipFill>
        <p:spPr>
          <a:xfrm>
            <a:off x="5161567" y="863251"/>
            <a:ext cx="3395134" cy="3417000"/>
          </a:xfrm>
          <a:prstGeom prst="rect">
            <a:avLst/>
          </a:prstGeom>
          <a:noFill/>
          <a:ln>
            <a:noFill/>
          </a:ln>
        </p:spPr>
      </p:pic>
      <p:pic>
        <p:nvPicPr>
          <p:cNvPr id="175" name="Google Shape;175;p23"/>
          <p:cNvPicPr preferRelativeResize="0"/>
          <p:nvPr/>
        </p:nvPicPr>
        <p:blipFill>
          <a:blip r:embed="rId4">
            <a:alphaModFix/>
          </a:blip>
          <a:stretch>
            <a:fillRect/>
          </a:stretch>
        </p:blipFill>
        <p:spPr>
          <a:xfrm>
            <a:off x="5976075" y="1431125"/>
            <a:ext cx="543275" cy="290225"/>
          </a:xfrm>
          <a:prstGeom prst="rect">
            <a:avLst/>
          </a:prstGeom>
          <a:noFill/>
          <a:ln>
            <a:noFill/>
          </a:ln>
        </p:spPr>
      </p:pic>
      <p:sp>
        <p:nvSpPr>
          <p:cNvPr id="176" name="Google Shape;176;p23"/>
          <p:cNvSpPr/>
          <p:nvPr/>
        </p:nvSpPr>
        <p:spPr>
          <a:xfrm>
            <a:off x="4911421" y="4447725"/>
            <a:ext cx="637800" cy="170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63;p22">
            <a:extLst>
              <a:ext uri="{FF2B5EF4-FFF2-40B4-BE49-F238E27FC236}">
                <a16:creationId xmlns:a16="http://schemas.microsoft.com/office/drawing/2014/main" id="{1ED19501-084A-DA4D-4BF4-444ABD109100}"/>
              </a:ext>
            </a:extLst>
          </p:cNvPr>
          <p:cNvSpPr txBox="1"/>
          <p:nvPr/>
        </p:nvSpPr>
        <p:spPr>
          <a:xfrm>
            <a:off x="4849635" y="4310379"/>
            <a:ext cx="4018997"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i="1" dirty="0">
                <a:solidFill>
                  <a:schemeClr val="bg1"/>
                </a:solidFill>
                <a:latin typeface="Lato"/>
                <a:ea typeface="Lato"/>
                <a:cs typeface="Lato"/>
                <a:sym typeface="Lato"/>
              </a:rPr>
              <a:t>Figure 6. Scatterplot of Average Log GDP per capita and Average Healthy Life Expectancy</a:t>
            </a:r>
            <a:endParaRPr sz="800" i="1" dirty="0">
              <a:solidFill>
                <a:schemeClr val="bg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pic>
        <p:nvPicPr>
          <p:cNvPr id="181" name="Google Shape;181;p24"/>
          <p:cNvPicPr preferRelativeResize="0"/>
          <p:nvPr/>
        </p:nvPicPr>
        <p:blipFill>
          <a:blip r:embed="rId3">
            <a:alphaModFix/>
          </a:blip>
          <a:stretch>
            <a:fillRect/>
          </a:stretch>
        </p:blipFill>
        <p:spPr>
          <a:xfrm>
            <a:off x="0" y="0"/>
            <a:ext cx="4114800" cy="5143500"/>
          </a:xfrm>
          <a:prstGeom prst="rect">
            <a:avLst/>
          </a:prstGeom>
          <a:noFill/>
          <a:ln>
            <a:noFill/>
          </a:ln>
        </p:spPr>
      </p:pic>
      <p:sp>
        <p:nvSpPr>
          <p:cNvPr id="182" name="Google Shape;182;p24"/>
          <p:cNvSpPr txBox="1">
            <a:spLocks noGrp="1"/>
          </p:cNvSpPr>
          <p:nvPr>
            <p:ph type="body" idx="1"/>
          </p:nvPr>
        </p:nvSpPr>
        <p:spPr>
          <a:xfrm>
            <a:off x="4618950" y="1343025"/>
            <a:ext cx="4033800" cy="31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b="1">
                <a:solidFill>
                  <a:schemeClr val="dk1"/>
                </a:solidFill>
              </a:rPr>
              <a:t>Too Long, Didn’t Read</a:t>
            </a:r>
            <a:endParaRPr sz="3000">
              <a:solidFill>
                <a:schemeClr val="dk1"/>
              </a:solidFill>
            </a:endParaRPr>
          </a:p>
          <a:p>
            <a:pPr marL="457200" lvl="0" indent="-342900" algn="l" rtl="0">
              <a:spcBef>
                <a:spcPts val="1600"/>
              </a:spcBef>
              <a:spcAft>
                <a:spcPts val="0"/>
              </a:spcAft>
              <a:buClr>
                <a:schemeClr val="dk1"/>
              </a:buClr>
              <a:buSzPts val="1800"/>
              <a:buChar char="➔"/>
            </a:pPr>
            <a:r>
              <a:rPr lang="en" sz="1800">
                <a:solidFill>
                  <a:srgbClr val="000000"/>
                </a:solidFill>
              </a:rPr>
              <a:t>Africa is the ‘least’ happy region in the world</a:t>
            </a:r>
            <a:endParaRPr sz="1800">
              <a:solidFill>
                <a:srgbClr val="000000"/>
              </a:solidFill>
            </a:endParaRPr>
          </a:p>
          <a:p>
            <a:pPr marL="457200" lvl="0" indent="-342900" algn="l" rtl="0">
              <a:spcBef>
                <a:spcPts val="0"/>
              </a:spcBef>
              <a:spcAft>
                <a:spcPts val="0"/>
              </a:spcAft>
              <a:buClr>
                <a:schemeClr val="dk1"/>
              </a:buClr>
              <a:buSzPts val="1800"/>
              <a:buChar char="➔"/>
            </a:pPr>
            <a:r>
              <a:rPr lang="en" sz="1800">
                <a:solidFill>
                  <a:srgbClr val="000000"/>
                </a:solidFill>
              </a:rPr>
              <a:t>The reason might be because of low standard of living, life expectancy, freedom to make life choices, and high perception of corruption</a:t>
            </a:r>
            <a:endParaRPr sz="1800">
              <a:solidFill>
                <a:srgbClr val="000000"/>
              </a:solidFill>
            </a:endParaRPr>
          </a:p>
          <a:p>
            <a:pPr marL="457200" lvl="0" indent="-342900" algn="l" rtl="0">
              <a:spcBef>
                <a:spcPts val="0"/>
              </a:spcBef>
              <a:spcAft>
                <a:spcPts val="0"/>
              </a:spcAft>
              <a:buClr>
                <a:schemeClr val="dk1"/>
              </a:buClr>
              <a:buSzPts val="1800"/>
              <a:buChar char="➔"/>
            </a:pPr>
            <a:r>
              <a:rPr lang="en" sz="1800">
                <a:solidFill>
                  <a:srgbClr val="000000"/>
                </a:solidFill>
              </a:rPr>
              <a:t>Nonetheless, the standard of living and healthy life expectancy are seemingly the two leading factors, the former of which possibly being more prominent</a:t>
            </a:r>
            <a:endParaRPr sz="1800">
              <a:solidFill>
                <a:srgbClr val="000000"/>
              </a:solidFill>
            </a:endParaRPr>
          </a:p>
          <a:p>
            <a:pPr marL="0" lvl="0" indent="0" algn="l" rtl="0">
              <a:spcBef>
                <a:spcPts val="1600"/>
              </a:spcBef>
              <a:spcAft>
                <a:spcPts val="1600"/>
              </a:spcAft>
              <a:buClr>
                <a:schemeClr val="dk2"/>
              </a:buClr>
              <a:buSzPts val="1100"/>
              <a:buFont typeface="Arial"/>
              <a:buNone/>
            </a:pPr>
            <a:endParaRPr sz="1800">
              <a:solidFill>
                <a:srgbClr val="000000"/>
              </a:solidFill>
            </a:endParaRPr>
          </a:p>
        </p:txBody>
      </p:sp>
      <p:sp>
        <p:nvSpPr>
          <p:cNvPr id="183" name="Google Shape;183;p24"/>
          <p:cNvSpPr txBox="1"/>
          <p:nvPr/>
        </p:nvSpPr>
        <p:spPr>
          <a:xfrm>
            <a:off x="0" y="4933900"/>
            <a:ext cx="2700600" cy="26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a:solidFill>
                  <a:schemeClr val="lt1"/>
                </a:solidFill>
                <a:latin typeface="Lato"/>
                <a:ea typeface="Lato"/>
                <a:cs typeface="Lato"/>
                <a:sym typeface="Lato"/>
              </a:rPr>
              <a:t>https://mobile.twitter.com/canoncna</a:t>
            </a:r>
            <a:endParaRPr sz="5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7"/>
        <p:cNvGrpSpPr/>
        <p:nvPr/>
      </p:nvGrpSpPr>
      <p:grpSpPr>
        <a:xfrm>
          <a:off x="0" y="0"/>
          <a:ext cx="0" cy="0"/>
          <a:chOff x="0" y="0"/>
          <a:chExt cx="0" cy="0"/>
        </a:xfrm>
      </p:grpSpPr>
      <p:pic>
        <p:nvPicPr>
          <p:cNvPr id="188" name="Google Shape;188;p2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189" name="Google Shape;189;p25"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90" name="Google Shape;190;p25"/>
          <p:cNvSpPr txBox="1"/>
          <p:nvPr/>
        </p:nvSpPr>
        <p:spPr>
          <a:xfrm>
            <a:off x="2855550" y="1982797"/>
            <a:ext cx="3432900" cy="76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b="1">
                <a:solidFill>
                  <a:schemeClr val="dk1"/>
                </a:solidFill>
                <a:latin typeface="Raleway"/>
                <a:ea typeface="Raleway"/>
                <a:cs typeface="Raleway"/>
                <a:sym typeface="Raleway"/>
              </a:rPr>
              <a:t>THE END</a:t>
            </a:r>
            <a:endParaRPr sz="3000" b="1">
              <a:solidFill>
                <a:schemeClr val="dk1"/>
              </a:solidFill>
              <a:latin typeface="Raleway"/>
              <a:ea typeface="Raleway"/>
              <a:cs typeface="Raleway"/>
              <a:sym typeface="Raleway"/>
            </a:endParaRPr>
          </a:p>
        </p:txBody>
      </p:sp>
      <p:sp>
        <p:nvSpPr>
          <p:cNvPr id="191" name="Google Shape;191;p25"/>
          <p:cNvSpPr txBox="1">
            <a:spLocks noGrp="1"/>
          </p:cNvSpPr>
          <p:nvPr>
            <p:ph type="body" idx="4294967295"/>
          </p:nvPr>
        </p:nvSpPr>
        <p:spPr>
          <a:xfrm>
            <a:off x="2855550" y="2672875"/>
            <a:ext cx="3432900" cy="539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latin typeface="Raleway"/>
                <a:ea typeface="Raleway"/>
                <a:cs typeface="Raleway"/>
                <a:sym typeface="Raleway"/>
              </a:rPr>
              <a:t>Thank you for reading!</a:t>
            </a:r>
            <a:endParaRPr sz="160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sp>
        <p:nvSpPr>
          <p:cNvPr id="83" name="Google Shape;83;p14"/>
          <p:cNvSpPr txBox="1">
            <a:spLocks noGrp="1"/>
          </p:cNvSpPr>
          <p:nvPr>
            <p:ph type="subTitle" idx="1"/>
          </p:nvPr>
        </p:nvSpPr>
        <p:spPr>
          <a:xfrm>
            <a:off x="265500" y="501300"/>
            <a:ext cx="4045200" cy="38361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600" b="1">
                <a:solidFill>
                  <a:schemeClr val="dk1"/>
                </a:solidFill>
              </a:rPr>
              <a:t>World Happiness Report</a:t>
            </a:r>
            <a:endParaRPr sz="2600" b="1">
              <a:solidFill>
                <a:schemeClr val="dk1"/>
              </a:solidFill>
            </a:endParaRPr>
          </a:p>
          <a:p>
            <a:pPr marL="0" lvl="0" indent="0" algn="l" rtl="0">
              <a:lnSpc>
                <a:spcPct val="115000"/>
              </a:lnSpc>
              <a:spcBef>
                <a:spcPts val="1600"/>
              </a:spcBef>
              <a:spcAft>
                <a:spcPts val="0"/>
              </a:spcAft>
              <a:buNone/>
            </a:pPr>
            <a:r>
              <a:rPr lang="en" sz="1600"/>
              <a:t>The World Happiness Report is a publication that analyze and ranks the happiness of most countries and territories of the world based on responses to Gallup World Poll and a number of quality of life factors.</a:t>
            </a:r>
            <a:endParaRPr sz="1600"/>
          </a:p>
          <a:p>
            <a:pPr marL="0" lvl="0" indent="0" algn="l" rtl="0">
              <a:lnSpc>
                <a:spcPct val="115000"/>
              </a:lnSpc>
              <a:spcBef>
                <a:spcPts val="1600"/>
              </a:spcBef>
              <a:spcAft>
                <a:spcPts val="1600"/>
              </a:spcAft>
              <a:buNone/>
            </a:pPr>
            <a:r>
              <a:rPr lang="en" sz="1600"/>
              <a:t>The report is a publication of the Sustainable Development Solutions Network - a global initiative of the United Nations - and is powered by the Gallup World Poll data.</a:t>
            </a:r>
            <a:endParaRPr sz="1800"/>
          </a:p>
        </p:txBody>
      </p:sp>
      <p:sp>
        <p:nvSpPr>
          <p:cNvPr id="84" name="Google Shape;84;p14"/>
          <p:cNvSpPr txBox="1"/>
          <p:nvPr/>
        </p:nvSpPr>
        <p:spPr>
          <a:xfrm>
            <a:off x="314400" y="4631800"/>
            <a:ext cx="3507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a:t>https://worldhappiness.report/</a:t>
            </a:r>
            <a:endParaRPr sz="1000" i="1"/>
          </a:p>
        </p:txBody>
      </p:sp>
      <p:sp>
        <p:nvSpPr>
          <p:cNvPr id="85" name="Google Shape;85;p14"/>
          <p:cNvSpPr/>
          <p:nvPr/>
        </p:nvSpPr>
        <p:spPr>
          <a:xfrm>
            <a:off x="4786375" y="4433250"/>
            <a:ext cx="412800" cy="90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6" name="Google Shape;86;p14"/>
          <p:cNvPicPr preferRelativeResize="0"/>
          <p:nvPr/>
        </p:nvPicPr>
        <p:blipFill>
          <a:blip r:embed="rId3">
            <a:alphaModFix/>
          </a:blip>
          <a:stretch>
            <a:fillRect/>
          </a:stretch>
        </p:blipFill>
        <p:spPr>
          <a:xfrm>
            <a:off x="5065750" y="414800"/>
            <a:ext cx="3316300" cy="4313900"/>
          </a:xfrm>
          <a:prstGeom prst="rect">
            <a:avLst/>
          </a:prstGeom>
          <a:noFill/>
          <a:ln>
            <a:noFill/>
          </a:ln>
        </p:spPr>
      </p:pic>
      <p:sp>
        <p:nvSpPr>
          <p:cNvPr id="87" name="Google Shape;87;p14"/>
          <p:cNvSpPr/>
          <p:nvPr/>
        </p:nvSpPr>
        <p:spPr>
          <a:xfrm>
            <a:off x="4869875" y="376050"/>
            <a:ext cx="412800" cy="439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1"/>
        <p:cNvGrpSpPr/>
        <p:nvPr/>
      </p:nvGrpSpPr>
      <p:grpSpPr>
        <a:xfrm>
          <a:off x="0" y="0"/>
          <a:ext cx="0" cy="0"/>
          <a:chOff x="0" y="0"/>
          <a:chExt cx="0" cy="0"/>
        </a:xfrm>
      </p:grpSpPr>
      <p:pic>
        <p:nvPicPr>
          <p:cNvPr id="92" name="Google Shape;92;p15"/>
          <p:cNvPicPr preferRelativeResize="0"/>
          <p:nvPr/>
        </p:nvPicPr>
        <p:blipFill>
          <a:blip r:embed="rId3">
            <a:alphaModFix/>
          </a:blip>
          <a:stretch>
            <a:fillRect/>
          </a:stretch>
        </p:blipFill>
        <p:spPr>
          <a:xfrm>
            <a:off x="311100" y="162737"/>
            <a:ext cx="4254600" cy="4818038"/>
          </a:xfrm>
          <a:prstGeom prst="rect">
            <a:avLst/>
          </a:prstGeom>
          <a:noFill/>
          <a:ln>
            <a:noFill/>
          </a:ln>
        </p:spPr>
      </p:pic>
      <p:pic>
        <p:nvPicPr>
          <p:cNvPr id="93" name="Google Shape;93;p15" descr="Piece of duct tape sticking a note to the slide"/>
          <p:cNvPicPr preferRelativeResize="0"/>
          <p:nvPr/>
        </p:nvPicPr>
        <p:blipFill rotWithShape="1">
          <a:blip r:embed="rId4">
            <a:alphaModFix/>
          </a:blip>
          <a:srcRect l="9244" t="5926" r="2118" b="10011"/>
          <a:stretch/>
        </p:blipFill>
        <p:spPr>
          <a:xfrm rot="154828">
            <a:off x="1402400" y="147301"/>
            <a:ext cx="2072000" cy="736050"/>
          </a:xfrm>
          <a:prstGeom prst="rect">
            <a:avLst/>
          </a:prstGeom>
          <a:noFill/>
          <a:ln>
            <a:noFill/>
          </a:ln>
        </p:spPr>
      </p:pic>
      <p:sp>
        <p:nvSpPr>
          <p:cNvPr id="94" name="Google Shape;94;p15"/>
          <p:cNvSpPr txBox="1"/>
          <p:nvPr/>
        </p:nvSpPr>
        <p:spPr>
          <a:xfrm>
            <a:off x="721950" y="687397"/>
            <a:ext cx="3432900" cy="76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b="1">
                <a:solidFill>
                  <a:schemeClr val="dk1"/>
                </a:solidFill>
                <a:latin typeface="Raleway"/>
                <a:ea typeface="Raleway"/>
                <a:cs typeface="Raleway"/>
                <a:sym typeface="Raleway"/>
              </a:rPr>
              <a:t>Target Audience</a:t>
            </a:r>
            <a:endParaRPr sz="3000" b="1">
              <a:solidFill>
                <a:schemeClr val="dk1"/>
              </a:solidFill>
              <a:latin typeface="Raleway"/>
              <a:ea typeface="Raleway"/>
              <a:cs typeface="Raleway"/>
              <a:sym typeface="Raleway"/>
            </a:endParaRPr>
          </a:p>
        </p:txBody>
      </p:sp>
      <p:sp>
        <p:nvSpPr>
          <p:cNvPr id="95" name="Google Shape;95;p15"/>
          <p:cNvSpPr txBox="1">
            <a:spLocks noGrp="1"/>
          </p:cNvSpPr>
          <p:nvPr>
            <p:ph type="body" idx="4294967295"/>
          </p:nvPr>
        </p:nvSpPr>
        <p:spPr>
          <a:xfrm>
            <a:off x="669000" y="1377475"/>
            <a:ext cx="3538800" cy="33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400">
                <a:latin typeface="Raleway"/>
                <a:ea typeface="Raleway"/>
                <a:cs typeface="Raleway"/>
                <a:sym typeface="Raleway"/>
              </a:rPr>
              <a:t>The target audience has:</a:t>
            </a:r>
            <a:endParaRPr sz="1400">
              <a:latin typeface="Raleway"/>
              <a:ea typeface="Raleway"/>
              <a:cs typeface="Raleway"/>
              <a:sym typeface="Raleway"/>
            </a:endParaRPr>
          </a:p>
          <a:p>
            <a:pPr marL="457200" lvl="0" indent="-317500" algn="l" rtl="0">
              <a:spcBef>
                <a:spcPts val="16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Interest in the topic of Happiness</a:t>
            </a:r>
            <a:br>
              <a:rPr lang="en" sz="1200">
                <a:latin typeface="Raleway"/>
                <a:ea typeface="Raleway"/>
                <a:cs typeface="Raleway"/>
                <a:sym typeface="Raleway"/>
              </a:rPr>
            </a:br>
            <a:r>
              <a:rPr lang="en" sz="1200">
                <a:latin typeface="Raleway"/>
                <a:ea typeface="Raleway"/>
                <a:cs typeface="Raleway"/>
                <a:sym typeface="Raleway"/>
              </a:rPr>
              <a:t>The audience is generally those who are interested in happiness, how it is ‘calculated’ by professionals, and where their country lies on the ‘happiness’ map.</a:t>
            </a:r>
            <a:endParaRPr sz="1200">
              <a:latin typeface="Raleway"/>
              <a:ea typeface="Raleway"/>
              <a:cs typeface="Raleway"/>
              <a:sym typeface="Raleway"/>
            </a:endParaRPr>
          </a:p>
          <a:p>
            <a:pPr marL="457200" lvl="0" indent="-317500" algn="l" rtl="0">
              <a:spcBef>
                <a:spcPts val="1000"/>
              </a:spcBef>
              <a:spcAft>
                <a:spcPts val="1000"/>
              </a:spcAft>
              <a:buClr>
                <a:schemeClr val="dk1"/>
              </a:buClr>
              <a:buSzPts val="1400"/>
              <a:buFont typeface="Raleway"/>
              <a:buChar char="➔"/>
            </a:pPr>
            <a:r>
              <a:rPr lang="en" sz="1400" b="1">
                <a:solidFill>
                  <a:schemeClr val="dk1"/>
                </a:solidFill>
                <a:latin typeface="Raleway"/>
                <a:ea typeface="Raleway"/>
                <a:cs typeface="Raleway"/>
                <a:sym typeface="Raleway"/>
              </a:rPr>
              <a:t>No profound knowledge of visualization and data</a:t>
            </a:r>
            <a:br>
              <a:rPr lang="en" sz="1400">
                <a:latin typeface="Raleway"/>
                <a:ea typeface="Raleway"/>
                <a:cs typeface="Raleway"/>
                <a:sym typeface="Raleway"/>
              </a:rPr>
            </a:br>
            <a:r>
              <a:rPr lang="en" sz="1200">
                <a:latin typeface="Raleway"/>
                <a:ea typeface="Raleway"/>
                <a:cs typeface="Raleway"/>
                <a:sym typeface="Raleway"/>
              </a:rPr>
              <a:t>This target audience may not have deep knowledge of complex visualizations and techniques, so simplicity and usability is preferred.</a:t>
            </a:r>
            <a:endParaRPr sz="1200">
              <a:latin typeface="Raleway"/>
              <a:ea typeface="Raleway"/>
              <a:cs typeface="Raleway"/>
              <a:sym typeface="Raleway"/>
            </a:endParaRPr>
          </a:p>
        </p:txBody>
      </p:sp>
      <p:pic>
        <p:nvPicPr>
          <p:cNvPr id="96" name="Google Shape;96;p15"/>
          <p:cNvPicPr preferRelativeResize="0"/>
          <p:nvPr/>
        </p:nvPicPr>
        <p:blipFill>
          <a:blip r:embed="rId3">
            <a:alphaModFix/>
          </a:blip>
          <a:stretch>
            <a:fillRect/>
          </a:stretch>
        </p:blipFill>
        <p:spPr>
          <a:xfrm>
            <a:off x="4619700" y="162737"/>
            <a:ext cx="4254600" cy="4818038"/>
          </a:xfrm>
          <a:prstGeom prst="rect">
            <a:avLst/>
          </a:prstGeom>
          <a:noFill/>
          <a:ln>
            <a:noFill/>
          </a:ln>
        </p:spPr>
      </p:pic>
      <p:pic>
        <p:nvPicPr>
          <p:cNvPr id="97" name="Google Shape;97;p15" descr="Piece of duct tape sticking a note to the slide"/>
          <p:cNvPicPr preferRelativeResize="0"/>
          <p:nvPr/>
        </p:nvPicPr>
        <p:blipFill rotWithShape="1">
          <a:blip r:embed="rId4">
            <a:alphaModFix/>
          </a:blip>
          <a:srcRect l="9244" t="5926" r="2118" b="10011"/>
          <a:stretch/>
        </p:blipFill>
        <p:spPr>
          <a:xfrm rot="154828">
            <a:off x="5711000" y="147301"/>
            <a:ext cx="2072000" cy="736050"/>
          </a:xfrm>
          <a:prstGeom prst="rect">
            <a:avLst/>
          </a:prstGeom>
          <a:noFill/>
          <a:ln>
            <a:noFill/>
          </a:ln>
        </p:spPr>
      </p:pic>
      <p:sp>
        <p:nvSpPr>
          <p:cNvPr id="98" name="Google Shape;98;p15"/>
          <p:cNvSpPr txBox="1"/>
          <p:nvPr/>
        </p:nvSpPr>
        <p:spPr>
          <a:xfrm>
            <a:off x="5030550" y="687397"/>
            <a:ext cx="3432900" cy="76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b="1">
                <a:solidFill>
                  <a:schemeClr val="dk1"/>
                </a:solidFill>
                <a:latin typeface="Raleway"/>
                <a:ea typeface="Raleway"/>
                <a:cs typeface="Raleway"/>
                <a:sym typeface="Raleway"/>
              </a:rPr>
              <a:t>Target Audience</a:t>
            </a:r>
            <a:endParaRPr sz="3000" b="1">
              <a:solidFill>
                <a:schemeClr val="dk1"/>
              </a:solidFill>
              <a:latin typeface="Raleway"/>
              <a:ea typeface="Raleway"/>
              <a:cs typeface="Raleway"/>
              <a:sym typeface="Raleway"/>
            </a:endParaRPr>
          </a:p>
        </p:txBody>
      </p:sp>
      <p:sp>
        <p:nvSpPr>
          <p:cNvPr id="99" name="Google Shape;99;p15"/>
          <p:cNvSpPr txBox="1">
            <a:spLocks noGrp="1"/>
          </p:cNvSpPr>
          <p:nvPr>
            <p:ph type="body" idx="4294967295"/>
          </p:nvPr>
        </p:nvSpPr>
        <p:spPr>
          <a:xfrm>
            <a:off x="4977600" y="1377475"/>
            <a:ext cx="3538800" cy="33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400">
                <a:latin typeface="Raleway"/>
                <a:ea typeface="Raleway"/>
                <a:cs typeface="Raleway"/>
                <a:sym typeface="Raleway"/>
              </a:rPr>
              <a:t>The target audience may also be:</a:t>
            </a:r>
            <a:endParaRPr sz="1400">
              <a:latin typeface="Raleway"/>
              <a:ea typeface="Raleway"/>
              <a:cs typeface="Raleway"/>
              <a:sym typeface="Raleway"/>
            </a:endParaRPr>
          </a:p>
          <a:p>
            <a:pPr marL="457200" lvl="0" indent="-317500" algn="l" rtl="0">
              <a:spcBef>
                <a:spcPts val="16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Interested in Africa in general</a:t>
            </a:r>
            <a:br>
              <a:rPr lang="en" sz="1200">
                <a:latin typeface="Raleway"/>
                <a:ea typeface="Raleway"/>
                <a:cs typeface="Raleway"/>
                <a:sym typeface="Raleway"/>
              </a:rPr>
            </a:br>
            <a:r>
              <a:rPr lang="en" sz="1200">
                <a:latin typeface="Raleway"/>
                <a:ea typeface="Raleway"/>
                <a:cs typeface="Raleway"/>
                <a:sym typeface="Raleway"/>
              </a:rPr>
              <a:t>These viewers may range from casual readers to researchers who may use this as a basis for further research into happiness in Africa.</a:t>
            </a:r>
            <a:endParaRPr sz="1200">
              <a:latin typeface="Raleway"/>
              <a:ea typeface="Raleway"/>
              <a:cs typeface="Raleway"/>
              <a:sym typeface="Raleway"/>
            </a:endParaRPr>
          </a:p>
          <a:p>
            <a:pPr marL="457200" lvl="0" indent="-317500" algn="l" rtl="0">
              <a:spcBef>
                <a:spcPts val="1000"/>
              </a:spcBef>
              <a:spcAft>
                <a:spcPts val="1000"/>
              </a:spcAft>
              <a:buClr>
                <a:schemeClr val="dk1"/>
              </a:buClr>
              <a:buSzPts val="1400"/>
              <a:buFont typeface="Raleway"/>
              <a:buChar char="➔"/>
            </a:pPr>
            <a:r>
              <a:rPr lang="en" sz="1400" b="1">
                <a:solidFill>
                  <a:schemeClr val="dk1"/>
                </a:solidFill>
                <a:latin typeface="Raleway"/>
                <a:ea typeface="Raleway"/>
                <a:cs typeface="Raleway"/>
                <a:sym typeface="Raleway"/>
              </a:rPr>
              <a:t>Finding ideas for their own project</a:t>
            </a:r>
            <a:br>
              <a:rPr lang="en" sz="1400">
                <a:latin typeface="Raleway"/>
                <a:ea typeface="Raleway"/>
                <a:cs typeface="Raleway"/>
                <a:sym typeface="Raleway"/>
              </a:rPr>
            </a:br>
            <a:r>
              <a:rPr lang="en" sz="1200">
                <a:latin typeface="Raleway"/>
                <a:ea typeface="Raleway"/>
                <a:cs typeface="Raleway"/>
                <a:sym typeface="Raleway"/>
              </a:rPr>
              <a:t>This target audience may be students like me or aspiring Data Analysts who want to take on personal projects and are finding inspirations.</a:t>
            </a:r>
            <a:endParaRPr sz="12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idx="4294967295"/>
          </p:nvPr>
        </p:nvSpPr>
        <p:spPr>
          <a:xfrm>
            <a:off x="542850" y="91375"/>
            <a:ext cx="8058300" cy="768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solidFill>
                  <a:schemeClr val="dk1"/>
                </a:solidFill>
              </a:rPr>
              <a:t>Data Sources and Key Variable Definitions</a:t>
            </a:r>
            <a:endParaRPr/>
          </a:p>
        </p:txBody>
      </p:sp>
      <p:sp>
        <p:nvSpPr>
          <p:cNvPr id="105" name="Google Shape;105;p16"/>
          <p:cNvSpPr txBox="1">
            <a:spLocks noGrp="1"/>
          </p:cNvSpPr>
          <p:nvPr>
            <p:ph type="title" idx="4294967295"/>
          </p:nvPr>
        </p:nvSpPr>
        <p:spPr>
          <a:xfrm>
            <a:off x="542850" y="780450"/>
            <a:ext cx="8058300" cy="35826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chemeClr val="dk1"/>
              </a:buClr>
              <a:buSzPts val="1300"/>
              <a:buFont typeface="Lato"/>
              <a:buChar char="●"/>
            </a:pPr>
            <a:r>
              <a:rPr lang="en" sz="1400" b="0">
                <a:latin typeface="Lato"/>
                <a:ea typeface="Lato"/>
                <a:cs typeface="Lato"/>
                <a:sym typeface="Lato"/>
              </a:rPr>
              <a:t>The main data source of the Report is the 2022 release of the Gallup World Poll covering years from 2005-2021. The variables used in this presentation include, but are not limited to:</a:t>
            </a:r>
            <a:endParaRPr sz="1400" b="0">
              <a:latin typeface="Lato"/>
              <a:ea typeface="Lato"/>
              <a:cs typeface="Lato"/>
              <a:sym typeface="Lato"/>
            </a:endParaRPr>
          </a:p>
          <a:p>
            <a:pPr marL="914400" lvl="1" indent="-317500" algn="l" rtl="0">
              <a:lnSpc>
                <a:spcPct val="115000"/>
              </a:lnSpc>
              <a:spcBef>
                <a:spcPts val="0"/>
              </a:spcBef>
              <a:spcAft>
                <a:spcPts val="0"/>
              </a:spcAft>
              <a:buClr>
                <a:srgbClr val="9E9E9E"/>
              </a:buClr>
              <a:buSzPts val="1400"/>
              <a:buFont typeface="Lato"/>
              <a:buChar char="○"/>
            </a:pPr>
            <a:r>
              <a:rPr lang="en" sz="1400">
                <a:solidFill>
                  <a:schemeClr val="dk1"/>
                </a:solidFill>
                <a:latin typeface="Lato"/>
                <a:ea typeface="Lato"/>
                <a:cs typeface="Lato"/>
                <a:sym typeface="Lato"/>
              </a:rPr>
              <a:t>Life Ladder:</a:t>
            </a:r>
            <a:r>
              <a:rPr lang="en" sz="1400" b="0">
                <a:latin typeface="Lato"/>
                <a:ea typeface="Lato"/>
                <a:cs typeface="Lato"/>
                <a:sym typeface="Lato"/>
              </a:rPr>
              <a:t> a scale from 0-10, representing the bottom to the top of a ladder and describing how the respondent currently feels about their life.</a:t>
            </a:r>
            <a:endParaRPr sz="1400" b="0">
              <a:latin typeface="Lato"/>
              <a:ea typeface="Lato"/>
              <a:cs typeface="Lato"/>
              <a:sym typeface="Lato"/>
            </a:endParaRPr>
          </a:p>
          <a:p>
            <a:pPr marL="914400" lvl="1" indent="-317500" algn="l" rtl="0">
              <a:lnSpc>
                <a:spcPct val="115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Social Support: </a:t>
            </a:r>
            <a:r>
              <a:rPr lang="en" sz="1400" b="0">
                <a:latin typeface="Lato"/>
                <a:ea typeface="Lato"/>
                <a:cs typeface="Lato"/>
                <a:sym typeface="Lato"/>
              </a:rPr>
              <a:t>the national average of binary responses (either 0 for No and 1 for Yes) to the question asking if the respondent feel that they would have friends and relatives to count on in times of trouble.</a:t>
            </a:r>
            <a:endParaRPr sz="1400" b="0">
              <a:latin typeface="Lato"/>
              <a:ea typeface="Lato"/>
              <a:cs typeface="Lato"/>
              <a:sym typeface="Lato"/>
            </a:endParaRPr>
          </a:p>
          <a:p>
            <a:pPr marL="914400" lvl="1" indent="-317500" algn="l" rtl="0">
              <a:lnSpc>
                <a:spcPct val="115000"/>
              </a:lnSpc>
              <a:spcBef>
                <a:spcPts val="0"/>
              </a:spcBef>
              <a:spcAft>
                <a:spcPts val="0"/>
              </a:spcAft>
              <a:buClr>
                <a:srgbClr val="9E9E9E"/>
              </a:buClr>
              <a:buSzPts val="1400"/>
              <a:buFont typeface="Lato"/>
              <a:buChar char="○"/>
            </a:pPr>
            <a:r>
              <a:rPr lang="en" sz="1400">
                <a:solidFill>
                  <a:schemeClr val="dk1"/>
                </a:solidFill>
                <a:latin typeface="Lato"/>
                <a:ea typeface="Lato"/>
                <a:cs typeface="Lato"/>
                <a:sym typeface="Lato"/>
              </a:rPr>
              <a:t>Freedom to Make Life Choices:</a:t>
            </a:r>
            <a:r>
              <a:rPr lang="en" sz="1400" b="0">
                <a:latin typeface="Lato"/>
                <a:ea typeface="Lato"/>
                <a:cs typeface="Lato"/>
                <a:sym typeface="Lato"/>
              </a:rPr>
              <a:t> the national average of binary responses to the question asking if the respondent is satisfied with their freedom to make decisions in life.</a:t>
            </a:r>
            <a:endParaRPr sz="1400" b="0">
              <a:latin typeface="Lato"/>
              <a:ea typeface="Lato"/>
              <a:cs typeface="Lato"/>
              <a:sym typeface="Lato"/>
            </a:endParaRPr>
          </a:p>
          <a:p>
            <a:pPr marL="914400" lvl="1" indent="-317500" algn="l" rtl="0">
              <a:lnSpc>
                <a:spcPct val="115000"/>
              </a:lnSpc>
              <a:spcBef>
                <a:spcPts val="0"/>
              </a:spcBef>
              <a:spcAft>
                <a:spcPts val="0"/>
              </a:spcAft>
              <a:buClr>
                <a:srgbClr val="9E9E9E"/>
              </a:buClr>
              <a:buSzPts val="1400"/>
              <a:buFont typeface="Lato"/>
              <a:buChar char="○"/>
            </a:pPr>
            <a:r>
              <a:rPr lang="en" sz="1400">
                <a:solidFill>
                  <a:schemeClr val="dk1"/>
                </a:solidFill>
                <a:latin typeface="Lato"/>
                <a:ea typeface="Lato"/>
                <a:cs typeface="Lato"/>
                <a:sym typeface="Lato"/>
              </a:rPr>
              <a:t>Generosity:</a:t>
            </a:r>
            <a:r>
              <a:rPr lang="en" sz="1400">
                <a:latin typeface="Lato"/>
                <a:ea typeface="Lato"/>
                <a:cs typeface="Lato"/>
                <a:sym typeface="Lato"/>
              </a:rPr>
              <a:t> </a:t>
            </a:r>
            <a:r>
              <a:rPr lang="en" sz="1400" b="0">
                <a:latin typeface="Lato"/>
                <a:ea typeface="Lato"/>
                <a:cs typeface="Lato"/>
                <a:sym typeface="Lato"/>
              </a:rPr>
              <a:t>the residual of regressing national average of response to the question asking if the respondent has donated money to charity in the past month </a:t>
            </a:r>
            <a:r>
              <a:rPr lang="en" sz="1400" b="0" i="1">
                <a:latin typeface="Lato"/>
                <a:ea typeface="Lato"/>
                <a:cs typeface="Lato"/>
                <a:sym typeface="Lato"/>
              </a:rPr>
              <a:t>on GDP per capita.</a:t>
            </a:r>
            <a:endParaRPr sz="1400" b="0" i="1">
              <a:latin typeface="Lato"/>
              <a:ea typeface="Lato"/>
              <a:cs typeface="Lato"/>
              <a:sym typeface="Lato"/>
            </a:endParaRPr>
          </a:p>
          <a:p>
            <a:pPr marL="914400" lvl="1" indent="-317500" algn="l" rtl="0">
              <a:lnSpc>
                <a:spcPct val="115000"/>
              </a:lnSpc>
              <a:spcBef>
                <a:spcPts val="0"/>
              </a:spcBef>
              <a:spcAft>
                <a:spcPts val="0"/>
              </a:spcAft>
              <a:buClr>
                <a:srgbClr val="9E9E9E"/>
              </a:buClr>
              <a:buSzPts val="1400"/>
              <a:buFont typeface="Lato"/>
              <a:buChar char="○"/>
            </a:pPr>
            <a:r>
              <a:rPr lang="en" sz="1400">
                <a:solidFill>
                  <a:schemeClr val="dk1"/>
                </a:solidFill>
                <a:latin typeface="Lato"/>
                <a:ea typeface="Lato"/>
                <a:cs typeface="Lato"/>
                <a:sym typeface="Lato"/>
              </a:rPr>
              <a:t>Corruption Perception:</a:t>
            </a:r>
            <a:r>
              <a:rPr lang="en" sz="1400" b="0">
                <a:latin typeface="Lato"/>
                <a:ea typeface="Lato"/>
                <a:cs typeface="Lato"/>
                <a:sym typeface="Lato"/>
              </a:rPr>
              <a:t> the national average of binary responses to two questions: “Is corruption widespread throughout the government or not” and “Is corruption widespread within businesses or not?”. The overall corruption perception will be the average between two questions. </a:t>
            </a:r>
            <a:r>
              <a:rPr lang="en" sz="1400" b="0" i="1">
                <a:latin typeface="Lato"/>
                <a:ea typeface="Lato"/>
                <a:cs typeface="Lato"/>
                <a:sym typeface="Lato"/>
              </a:rPr>
              <a:t>If the perception of government corruption is missing, the perception of business corruption will be used as the overall perception. </a:t>
            </a:r>
            <a:endParaRPr sz="1400" b="0" i="1">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idx="4294967295"/>
          </p:nvPr>
        </p:nvSpPr>
        <p:spPr>
          <a:xfrm>
            <a:off x="542850" y="281900"/>
            <a:ext cx="8058300" cy="768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solidFill>
                  <a:schemeClr val="dk1"/>
                </a:solidFill>
              </a:rPr>
              <a:t>Data Sources and Key Variable Definitions</a:t>
            </a:r>
            <a:endParaRPr/>
          </a:p>
        </p:txBody>
      </p:sp>
      <p:sp>
        <p:nvSpPr>
          <p:cNvPr id="111" name="Google Shape;111;p17"/>
          <p:cNvSpPr txBox="1">
            <a:spLocks noGrp="1"/>
          </p:cNvSpPr>
          <p:nvPr>
            <p:ph type="title" idx="4294967295"/>
          </p:nvPr>
        </p:nvSpPr>
        <p:spPr>
          <a:xfrm>
            <a:off x="491850" y="1049900"/>
            <a:ext cx="8160300" cy="35826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chemeClr val="dk1"/>
              </a:buClr>
              <a:buSzPts val="1300"/>
              <a:buFont typeface="Lato"/>
              <a:buChar char="●"/>
            </a:pPr>
            <a:r>
              <a:rPr lang="en" sz="1400" b="0">
                <a:latin typeface="Lato"/>
                <a:ea typeface="Lato"/>
                <a:cs typeface="Lato"/>
                <a:sym typeface="Lato"/>
              </a:rPr>
              <a:t>The other two main key variables and data sources are:</a:t>
            </a:r>
            <a:endParaRPr sz="1400" b="0">
              <a:latin typeface="Lato"/>
              <a:ea typeface="Lato"/>
              <a:cs typeface="Lato"/>
              <a:sym typeface="Lato"/>
            </a:endParaRPr>
          </a:p>
          <a:p>
            <a:pPr marL="914400" lvl="1" indent="-317500" algn="l" rtl="0">
              <a:lnSpc>
                <a:spcPct val="115000"/>
              </a:lnSpc>
              <a:spcBef>
                <a:spcPts val="0"/>
              </a:spcBef>
              <a:spcAft>
                <a:spcPts val="0"/>
              </a:spcAft>
              <a:buClr>
                <a:srgbClr val="9E9E9E"/>
              </a:buClr>
              <a:buSzPts val="1400"/>
              <a:buFont typeface="Lato"/>
              <a:buChar char="○"/>
            </a:pPr>
            <a:r>
              <a:rPr lang="en" sz="1400">
                <a:solidFill>
                  <a:schemeClr val="dk1"/>
                </a:solidFill>
                <a:latin typeface="Lato"/>
                <a:ea typeface="Lato"/>
                <a:cs typeface="Lato"/>
                <a:sym typeface="Lato"/>
              </a:rPr>
              <a:t>(Log) GDP per capita:</a:t>
            </a:r>
            <a:r>
              <a:rPr lang="en" sz="1400" b="0">
                <a:latin typeface="Lato"/>
                <a:ea typeface="Lato"/>
                <a:cs typeface="Lato"/>
                <a:sym typeface="Lato"/>
              </a:rPr>
              <a:t> a statistics available from the December 16</a:t>
            </a:r>
            <a:r>
              <a:rPr lang="en" sz="1400" b="0" baseline="30000">
                <a:latin typeface="Lato"/>
                <a:ea typeface="Lato"/>
                <a:cs typeface="Lato"/>
                <a:sym typeface="Lato"/>
              </a:rPr>
              <a:t>th</a:t>
            </a:r>
            <a:r>
              <a:rPr lang="en" sz="1400" b="0">
                <a:latin typeface="Lato"/>
                <a:ea typeface="Lato"/>
                <a:cs typeface="Lato"/>
                <a:sym typeface="Lato"/>
              </a:rPr>
              <a:t>, 2021 update of the </a:t>
            </a:r>
            <a:r>
              <a:rPr lang="en" sz="1400" b="0" u="sng">
                <a:solidFill>
                  <a:schemeClr val="dk1"/>
                </a:solidFill>
                <a:latin typeface="Lato"/>
                <a:ea typeface="Lato"/>
                <a:cs typeface="Lato"/>
                <a:sym typeface="Lato"/>
                <a:hlinkClick r:id="rId3">
                  <a:extLst>
                    <a:ext uri="{A12FA001-AC4F-418D-AE19-62706E023703}">
                      <ahyp:hlinkClr xmlns:ahyp="http://schemas.microsoft.com/office/drawing/2018/hyperlinkcolor" val="tx"/>
                    </a:ext>
                  </a:extLst>
                </a:hlinkClick>
              </a:rPr>
              <a:t>World Development Indicators</a:t>
            </a:r>
            <a:r>
              <a:rPr lang="en" sz="1400" b="0">
                <a:latin typeface="Lato"/>
                <a:ea typeface="Lato"/>
                <a:cs typeface="Lato"/>
                <a:sym typeface="Lato"/>
              </a:rPr>
              <a:t> (WDI) developed by the World Bank. </a:t>
            </a:r>
            <a:r>
              <a:rPr lang="en" sz="1400" b="0" i="1">
                <a:latin typeface="Lato"/>
                <a:ea typeface="Lato"/>
                <a:cs typeface="Lato"/>
                <a:sym typeface="Lato"/>
              </a:rPr>
              <a:t>The GDP figures for Taiwan, Syria, Palestine, Venezuela, Djibouti and Yemen are from the Penn World Table 10.0</a:t>
            </a:r>
            <a:endParaRPr sz="1400" b="0" i="1">
              <a:latin typeface="Lato"/>
              <a:ea typeface="Lato"/>
              <a:cs typeface="Lato"/>
              <a:sym typeface="Lato"/>
            </a:endParaRPr>
          </a:p>
          <a:p>
            <a:pPr marL="914400" lvl="1" indent="-317500" algn="l" rtl="0">
              <a:lnSpc>
                <a:spcPct val="115000"/>
              </a:lnSpc>
              <a:spcBef>
                <a:spcPts val="0"/>
              </a:spcBef>
              <a:spcAft>
                <a:spcPts val="0"/>
              </a:spcAft>
              <a:buClr>
                <a:srgbClr val="9E9E9E"/>
              </a:buClr>
              <a:buSzPts val="1400"/>
              <a:buFont typeface="Lato"/>
              <a:buChar char="○"/>
            </a:pPr>
            <a:r>
              <a:rPr lang="en" sz="1400">
                <a:solidFill>
                  <a:schemeClr val="dk1"/>
                </a:solidFill>
                <a:latin typeface="Lato"/>
                <a:ea typeface="Lato"/>
                <a:cs typeface="Lato"/>
                <a:sym typeface="Lato"/>
              </a:rPr>
              <a:t>Healthy Life Expectancy: </a:t>
            </a:r>
            <a:r>
              <a:rPr lang="en" sz="1400" b="0">
                <a:latin typeface="Lato"/>
                <a:ea typeface="Lato"/>
                <a:cs typeface="Lato"/>
                <a:sym typeface="Lato"/>
              </a:rPr>
              <a:t>indicate healthy life expectancies at birth and are based on the data extracted from the World Health Organization’s (WHO) </a:t>
            </a:r>
            <a:r>
              <a:rPr lang="en" sz="1400" b="0" u="sng">
                <a:solidFill>
                  <a:schemeClr val="dk1"/>
                </a:solidFill>
                <a:latin typeface="Lato"/>
                <a:ea typeface="Lato"/>
                <a:cs typeface="Lato"/>
                <a:sym typeface="Lato"/>
                <a:hlinkClick r:id="rId4">
                  <a:extLst>
                    <a:ext uri="{A12FA001-AC4F-418D-AE19-62706E023703}">
                      <ahyp:hlinkClr xmlns:ahyp="http://schemas.microsoft.com/office/drawing/2018/hyperlinkcolor" val="tx"/>
                    </a:ext>
                  </a:extLst>
                </a:hlinkClick>
              </a:rPr>
              <a:t>Global Health Observatory </a:t>
            </a:r>
            <a:r>
              <a:rPr lang="en" sz="1400" b="0">
                <a:latin typeface="Lato"/>
                <a:ea typeface="Lato"/>
                <a:cs typeface="Lato"/>
                <a:sym typeface="Lato"/>
              </a:rPr>
              <a:t>data repository (Last updated on December 4</a:t>
            </a:r>
            <a:r>
              <a:rPr lang="en" sz="1400" b="0" baseline="30000">
                <a:latin typeface="Lato"/>
                <a:ea typeface="Lato"/>
                <a:cs typeface="Lato"/>
                <a:sym typeface="Lato"/>
              </a:rPr>
              <a:t>th</a:t>
            </a:r>
            <a:r>
              <a:rPr lang="en" sz="1400" b="0">
                <a:latin typeface="Lato"/>
                <a:ea typeface="Lato"/>
                <a:cs typeface="Lato"/>
                <a:sym typeface="Lato"/>
              </a:rPr>
              <a:t>, 2020). </a:t>
            </a:r>
            <a:r>
              <a:rPr lang="en" sz="1400" b="0" i="1">
                <a:latin typeface="Lato"/>
                <a:ea typeface="Lato"/>
                <a:cs typeface="Lato"/>
                <a:sym typeface="Lato"/>
              </a:rPr>
              <a:t>The source data are only available for the years 2000, 2010, 2015, and 2019, so interpolation and extrapolation are used to match the report’s sample period (2005-2021).</a:t>
            </a:r>
            <a:endParaRPr sz="1400" b="0" i="1">
              <a:latin typeface="Lato"/>
              <a:ea typeface="Lato"/>
              <a:cs typeface="Lato"/>
              <a:sym typeface="Lato"/>
            </a:endParaRPr>
          </a:p>
          <a:p>
            <a:pPr marL="457200" lvl="0" indent="-317500" algn="l" rtl="0">
              <a:lnSpc>
                <a:spcPct val="115000"/>
              </a:lnSpc>
              <a:spcBef>
                <a:spcPts val="0"/>
              </a:spcBef>
              <a:spcAft>
                <a:spcPts val="0"/>
              </a:spcAft>
              <a:buClr>
                <a:schemeClr val="dk1"/>
              </a:buClr>
              <a:buSzPts val="1400"/>
              <a:buFont typeface="Lato"/>
              <a:buChar char="●"/>
            </a:pPr>
            <a:r>
              <a:rPr lang="en" sz="1400" b="0">
                <a:latin typeface="Lato"/>
                <a:ea typeface="Lato"/>
                <a:cs typeface="Lato"/>
                <a:sym typeface="Lato"/>
              </a:rPr>
              <a:t>For a full overview of all variables used by the report and more details on how these variables are obtained and calculated, please refer to the </a:t>
            </a:r>
            <a:r>
              <a:rPr lang="en" sz="1400" b="0" i="1">
                <a:latin typeface="Lato"/>
                <a:ea typeface="Lato"/>
                <a:cs typeface="Lato"/>
                <a:sym typeface="Lato"/>
              </a:rPr>
              <a:t>“</a:t>
            </a:r>
            <a:r>
              <a:rPr lang="en" sz="1400" b="0" i="1" u="sng">
                <a:solidFill>
                  <a:schemeClr val="dk1"/>
                </a:solidFill>
                <a:latin typeface="Lato"/>
                <a:ea typeface="Lato"/>
                <a:cs typeface="Lato"/>
                <a:sym typeface="Lato"/>
                <a:hlinkClick r:id="rId5">
                  <a:extLst>
                    <a:ext uri="{A12FA001-AC4F-418D-AE19-62706E023703}">
                      <ahyp:hlinkClr xmlns:ahyp="http://schemas.microsoft.com/office/drawing/2018/hyperlinkcolor" val="tx"/>
                    </a:ext>
                  </a:extLst>
                </a:hlinkClick>
              </a:rPr>
              <a:t>Statistical Appendix 1 for Chapter 2</a:t>
            </a:r>
            <a:r>
              <a:rPr lang="en" sz="1400" b="0" i="1">
                <a:latin typeface="Lato"/>
                <a:ea typeface="Lato"/>
                <a:cs typeface="Lato"/>
                <a:sym typeface="Lato"/>
              </a:rPr>
              <a:t>”</a:t>
            </a:r>
            <a:r>
              <a:rPr lang="en" sz="1400" b="0">
                <a:latin typeface="Lato"/>
                <a:ea typeface="Lato"/>
                <a:cs typeface="Lato"/>
                <a:sym typeface="Lato"/>
              </a:rPr>
              <a:t>, available at the </a:t>
            </a:r>
            <a:r>
              <a:rPr lang="en" sz="1400" b="0" u="sng">
                <a:solidFill>
                  <a:schemeClr val="dk1"/>
                </a:solidFill>
                <a:latin typeface="Lato"/>
                <a:ea typeface="Lato"/>
                <a:cs typeface="Lato"/>
                <a:sym typeface="Lato"/>
                <a:hlinkClick r:id="rId6">
                  <a:extLst>
                    <a:ext uri="{A12FA001-AC4F-418D-AE19-62706E023703}">
                      <ahyp:hlinkClr xmlns:ahyp="http://schemas.microsoft.com/office/drawing/2018/hyperlinkcolor" val="tx"/>
                    </a:ext>
                  </a:extLst>
                </a:hlinkClick>
              </a:rPr>
              <a:t>Appendices &amp; Data</a:t>
            </a:r>
            <a:r>
              <a:rPr lang="en" sz="1400" b="0">
                <a:latin typeface="Lato"/>
                <a:ea typeface="Lato"/>
                <a:cs typeface="Lato"/>
                <a:sym typeface="Lato"/>
              </a:rPr>
              <a:t> page of the World Happiness Report. The main data file that is used for this presentation is “</a:t>
            </a:r>
            <a:r>
              <a:rPr lang="en" sz="1400" b="0" i="1" u="sng">
                <a:solidFill>
                  <a:schemeClr val="dk1"/>
                </a:solidFill>
                <a:latin typeface="Lato"/>
                <a:ea typeface="Lato"/>
                <a:cs typeface="Lato"/>
                <a:sym typeface="Lato"/>
                <a:hlinkClick r:id="rId7">
                  <a:extLst>
                    <a:ext uri="{A12FA001-AC4F-418D-AE19-62706E023703}">
                      <ahyp:hlinkClr xmlns:ahyp="http://schemas.microsoft.com/office/drawing/2018/hyperlinkcolor" val="tx"/>
                    </a:ext>
                  </a:extLst>
                </a:hlinkClick>
              </a:rPr>
              <a:t>Data for Table 2.1</a:t>
            </a:r>
            <a:r>
              <a:rPr lang="en" sz="1400" b="0">
                <a:latin typeface="Lato"/>
                <a:ea typeface="Lato"/>
                <a:cs typeface="Lato"/>
                <a:sym typeface="Lato"/>
              </a:rPr>
              <a:t>”, in combination with “</a:t>
            </a:r>
            <a:r>
              <a:rPr lang="en" sz="1400" b="0" u="sng">
                <a:solidFill>
                  <a:schemeClr val="dk1"/>
                </a:solidFill>
                <a:latin typeface="Lato"/>
                <a:ea typeface="Lato"/>
                <a:cs typeface="Lato"/>
                <a:sym typeface="Lato"/>
                <a:hlinkClick r:id="rId8">
                  <a:extLst>
                    <a:ext uri="{A12FA001-AC4F-418D-AE19-62706E023703}">
                      <ahyp:hlinkClr xmlns:ahyp="http://schemas.microsoft.com/office/drawing/2018/hyperlinkcolor" val="tx"/>
                    </a:ext>
                  </a:extLst>
                </a:hlinkClick>
              </a:rPr>
              <a:t>List of Countries by Continent 2022</a:t>
            </a:r>
            <a:r>
              <a:rPr lang="en" sz="1400" b="0">
                <a:latin typeface="Lato"/>
                <a:ea typeface="Lato"/>
                <a:cs typeface="Lato"/>
                <a:sym typeface="Lato"/>
              </a:rPr>
              <a:t>” available at </a:t>
            </a:r>
            <a:r>
              <a:rPr lang="en" sz="1400" b="0" u="sng">
                <a:solidFill>
                  <a:schemeClr val="dk1"/>
                </a:solidFill>
                <a:latin typeface="Lato"/>
                <a:ea typeface="Lato"/>
                <a:cs typeface="Lato"/>
                <a:sym typeface="Lato"/>
                <a:hlinkClick r:id="rId9">
                  <a:extLst>
                    <a:ext uri="{A12FA001-AC4F-418D-AE19-62706E023703}">
                      <ahyp:hlinkClr xmlns:ahyp="http://schemas.microsoft.com/office/drawing/2018/hyperlinkcolor" val="tx"/>
                    </a:ext>
                  </a:extLst>
                </a:hlinkClick>
              </a:rPr>
              <a:t>worldpopulationreview.com</a:t>
            </a:r>
            <a:r>
              <a:rPr lang="en" sz="1400" b="0">
                <a:latin typeface="Lato"/>
                <a:ea typeface="Lato"/>
                <a:cs typeface="Lato"/>
                <a:sym typeface="Lato"/>
              </a:rPr>
              <a:t> for the purpose of mapping countries to continents.</a:t>
            </a:r>
            <a:endParaRPr sz="1400" b="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8"/>
          <p:cNvPicPr preferRelativeResize="0"/>
          <p:nvPr/>
        </p:nvPicPr>
        <p:blipFill rotWithShape="1">
          <a:blip r:embed="rId3">
            <a:alphaModFix/>
          </a:blip>
          <a:srcRect/>
          <a:stretch/>
        </p:blipFill>
        <p:spPr>
          <a:xfrm>
            <a:off x="399029" y="887600"/>
            <a:ext cx="6043222" cy="3353424"/>
          </a:xfrm>
          <a:prstGeom prst="rect">
            <a:avLst/>
          </a:prstGeom>
          <a:noFill/>
          <a:ln w="9525" cap="flat" cmpd="sng">
            <a:solidFill>
              <a:schemeClr val="dk1"/>
            </a:solidFill>
            <a:prstDash val="solid"/>
            <a:round/>
            <a:headEnd type="none" w="sm" len="sm"/>
            <a:tailEnd type="none" w="sm" len="sm"/>
          </a:ln>
        </p:spPr>
      </p:pic>
      <p:pic>
        <p:nvPicPr>
          <p:cNvPr id="117" name="Google Shape;117;p18"/>
          <p:cNvPicPr preferRelativeResize="0"/>
          <p:nvPr/>
        </p:nvPicPr>
        <p:blipFill>
          <a:blip r:embed="rId4">
            <a:alphaModFix/>
          </a:blip>
          <a:stretch>
            <a:fillRect/>
          </a:stretch>
        </p:blipFill>
        <p:spPr>
          <a:xfrm>
            <a:off x="2743425" y="3834950"/>
            <a:ext cx="1215950" cy="306050"/>
          </a:xfrm>
          <a:prstGeom prst="rect">
            <a:avLst/>
          </a:prstGeom>
          <a:noFill/>
          <a:ln>
            <a:noFill/>
          </a:ln>
        </p:spPr>
      </p:pic>
      <p:sp>
        <p:nvSpPr>
          <p:cNvPr id="118" name="Google Shape;118;p18"/>
          <p:cNvSpPr txBox="1"/>
          <p:nvPr/>
        </p:nvSpPr>
        <p:spPr>
          <a:xfrm>
            <a:off x="2671650" y="3630750"/>
            <a:ext cx="13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solidFill>
                  <a:schemeClr val="lt2"/>
                </a:solidFill>
                <a:latin typeface="Lato"/>
                <a:ea typeface="Lato"/>
                <a:cs typeface="Lato"/>
                <a:sym typeface="Lato"/>
              </a:rPr>
              <a:t>Average Life Ladder</a:t>
            </a:r>
            <a:endParaRPr sz="800" b="1">
              <a:solidFill>
                <a:schemeClr val="lt2"/>
              </a:solidFill>
              <a:latin typeface="Lato"/>
              <a:ea typeface="Lato"/>
              <a:cs typeface="Lato"/>
              <a:sym typeface="Lato"/>
            </a:endParaRPr>
          </a:p>
        </p:txBody>
      </p:sp>
      <p:sp>
        <p:nvSpPr>
          <p:cNvPr id="119" name="Google Shape;119;p18"/>
          <p:cNvSpPr txBox="1">
            <a:spLocks noGrp="1"/>
          </p:cNvSpPr>
          <p:nvPr>
            <p:ph type="title" idx="4294967295"/>
          </p:nvPr>
        </p:nvSpPr>
        <p:spPr>
          <a:xfrm>
            <a:off x="542850" y="119600"/>
            <a:ext cx="8058300" cy="768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solidFill>
                  <a:schemeClr val="dk1"/>
                </a:solidFill>
              </a:rPr>
              <a:t>An Over(head)view of National Happiness</a:t>
            </a:r>
            <a:endParaRPr/>
          </a:p>
        </p:txBody>
      </p:sp>
      <p:sp>
        <p:nvSpPr>
          <p:cNvPr id="120" name="Google Shape;120;p18"/>
          <p:cNvSpPr txBox="1"/>
          <p:nvPr/>
        </p:nvSpPr>
        <p:spPr>
          <a:xfrm>
            <a:off x="295400" y="4381975"/>
            <a:ext cx="5741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latin typeface="Lato"/>
                <a:ea typeface="Lato"/>
                <a:cs typeface="Lato"/>
                <a:sym typeface="Lato"/>
              </a:rPr>
              <a:t>Figure 1. Average National Life Ladder from 2005-2021.</a:t>
            </a:r>
            <a:endParaRPr sz="1200" i="1">
              <a:latin typeface="Lato"/>
              <a:ea typeface="Lato"/>
              <a:cs typeface="Lato"/>
              <a:sym typeface="Lato"/>
            </a:endParaRPr>
          </a:p>
        </p:txBody>
      </p:sp>
      <p:sp>
        <p:nvSpPr>
          <p:cNvPr id="121" name="Google Shape;121;p18"/>
          <p:cNvSpPr txBox="1"/>
          <p:nvPr/>
        </p:nvSpPr>
        <p:spPr>
          <a:xfrm>
            <a:off x="6638450" y="795463"/>
            <a:ext cx="2368200" cy="3586500"/>
          </a:xfrm>
          <a:prstGeom prst="rect">
            <a:avLst/>
          </a:prstGeom>
          <a:noFill/>
          <a:ln>
            <a:noFill/>
          </a:ln>
        </p:spPr>
        <p:txBody>
          <a:bodyPr spcFirstLastPara="1" wrap="square" lIns="91425" tIns="91425" rIns="91425" bIns="91425" anchor="t" anchorCtr="0">
            <a:spAutoFit/>
          </a:bodyPr>
          <a:lstStyle/>
          <a:p>
            <a:pPr marL="114300" lvl="0" indent="-196850" algn="l" rtl="0">
              <a:spcBef>
                <a:spcPts val="0"/>
              </a:spcBef>
              <a:spcAft>
                <a:spcPts val="0"/>
              </a:spcAft>
              <a:buClr>
                <a:schemeClr val="dk1"/>
              </a:buClr>
              <a:buSzPts val="1300"/>
              <a:buFont typeface="Lato"/>
              <a:buChar char="●"/>
            </a:pPr>
            <a:r>
              <a:rPr lang="en" sz="1300">
                <a:latin typeface="Lato"/>
                <a:ea typeface="Lato"/>
                <a:cs typeface="Lato"/>
                <a:sym typeface="Lato"/>
              </a:rPr>
              <a:t>A map chart of</a:t>
            </a:r>
            <a:r>
              <a:rPr lang="en" sz="1300">
                <a:solidFill>
                  <a:schemeClr val="dk1"/>
                </a:solidFill>
                <a:latin typeface="Lato"/>
                <a:ea typeface="Lato"/>
                <a:cs typeface="Lato"/>
                <a:sym typeface="Lato"/>
              </a:rPr>
              <a:t> average national Life Ladder throughout the period from 2005-2021 </a:t>
            </a:r>
            <a:r>
              <a:rPr lang="en" sz="1300">
                <a:latin typeface="Lato"/>
                <a:ea typeface="Lato"/>
                <a:cs typeface="Lato"/>
                <a:sym typeface="Lato"/>
              </a:rPr>
              <a:t>clearly highlights different regions with different levels of happiness.</a:t>
            </a:r>
            <a:endParaRPr sz="1300">
              <a:latin typeface="Lato"/>
              <a:ea typeface="Lato"/>
              <a:cs typeface="Lato"/>
              <a:sym typeface="Lato"/>
            </a:endParaRPr>
          </a:p>
          <a:p>
            <a:pPr marL="114300" lvl="0" indent="-196850" algn="l" rtl="0">
              <a:spcBef>
                <a:spcPts val="0"/>
              </a:spcBef>
              <a:spcAft>
                <a:spcPts val="0"/>
              </a:spcAft>
              <a:buClr>
                <a:schemeClr val="dk1"/>
              </a:buClr>
              <a:buSzPts val="1300"/>
              <a:buFont typeface="Lato"/>
              <a:buChar char="●"/>
            </a:pPr>
            <a:r>
              <a:rPr lang="en" sz="1300">
                <a:latin typeface="Lato"/>
                <a:ea typeface="Lato"/>
                <a:cs typeface="Lato"/>
                <a:sym typeface="Lato"/>
              </a:rPr>
              <a:t>Countries with higher living standards in Europe, North America, and Oceania tends to have higher Life Ladder.</a:t>
            </a:r>
            <a:endParaRPr sz="1300">
              <a:latin typeface="Lato"/>
              <a:ea typeface="Lato"/>
              <a:cs typeface="Lato"/>
              <a:sym typeface="Lato"/>
            </a:endParaRPr>
          </a:p>
          <a:p>
            <a:pPr marL="114300" lvl="0" indent="-196850" algn="l" rtl="0">
              <a:spcBef>
                <a:spcPts val="0"/>
              </a:spcBef>
              <a:spcAft>
                <a:spcPts val="0"/>
              </a:spcAft>
              <a:buClr>
                <a:schemeClr val="dk1"/>
              </a:buClr>
              <a:buSzPts val="1300"/>
              <a:buFont typeface="Lato"/>
              <a:buChar char="●"/>
            </a:pPr>
            <a:r>
              <a:rPr lang="en" sz="1300">
                <a:latin typeface="Lato"/>
                <a:ea typeface="Lato"/>
                <a:cs typeface="Lato"/>
                <a:sym typeface="Lato"/>
              </a:rPr>
              <a:t>While Asia also has relatively low Life Ladder, </a:t>
            </a:r>
            <a:r>
              <a:rPr lang="en" sz="1300" b="1">
                <a:solidFill>
                  <a:schemeClr val="dk1"/>
                </a:solidFill>
                <a:latin typeface="Lato"/>
                <a:ea typeface="Lato"/>
                <a:cs typeface="Lato"/>
                <a:sym typeface="Lato"/>
              </a:rPr>
              <a:t>African countries</a:t>
            </a:r>
            <a:r>
              <a:rPr lang="en" sz="1300">
                <a:latin typeface="Lato"/>
                <a:ea typeface="Lato"/>
                <a:cs typeface="Lato"/>
                <a:sym typeface="Lato"/>
              </a:rPr>
              <a:t> stand out with </a:t>
            </a:r>
            <a:r>
              <a:rPr lang="en" sz="1300">
                <a:solidFill>
                  <a:schemeClr val="dk1"/>
                </a:solidFill>
                <a:latin typeface="Lato"/>
                <a:ea typeface="Lato"/>
                <a:cs typeface="Lato"/>
                <a:sym typeface="Lato"/>
              </a:rPr>
              <a:t>many countries approaching the lowest levels of Life Ladder.</a:t>
            </a:r>
            <a:endParaRPr sz="1300">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idx="4294967295"/>
          </p:nvPr>
        </p:nvSpPr>
        <p:spPr>
          <a:xfrm>
            <a:off x="396396" y="112200"/>
            <a:ext cx="54507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chemeClr val="dk1"/>
                </a:solidFill>
              </a:rPr>
              <a:t>Africa: an unhappy continent</a:t>
            </a:r>
            <a:endParaRPr/>
          </a:p>
        </p:txBody>
      </p:sp>
      <p:sp>
        <p:nvSpPr>
          <p:cNvPr id="127" name="Google Shape;127;p19"/>
          <p:cNvSpPr txBox="1"/>
          <p:nvPr/>
        </p:nvSpPr>
        <p:spPr>
          <a:xfrm>
            <a:off x="359675" y="613775"/>
            <a:ext cx="5590800" cy="1108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200">
                <a:latin typeface="Lato"/>
                <a:ea typeface="Lato"/>
                <a:cs typeface="Lato"/>
                <a:sym typeface="Lato"/>
              </a:rPr>
              <a:t>A line graph denoting yearly Life Ladder by continent and a boxplot showing the average Life Ladder by continent from 2005-2021 reiterate that </a:t>
            </a:r>
            <a:r>
              <a:rPr lang="en" sz="1200">
                <a:solidFill>
                  <a:schemeClr val="dk1"/>
                </a:solidFill>
                <a:latin typeface="Lato"/>
                <a:ea typeface="Lato"/>
                <a:cs typeface="Lato"/>
                <a:sym typeface="Lato"/>
              </a:rPr>
              <a:t>African countries are relatively “unhappy”</a:t>
            </a:r>
            <a:r>
              <a:rPr lang="en" sz="1200">
                <a:latin typeface="Lato"/>
                <a:ea typeface="Lato"/>
                <a:cs typeface="Lato"/>
                <a:sym typeface="Lato"/>
              </a:rPr>
              <a:t> compared to other nations, despite showing signs of positive changes by the years.</a:t>
            </a:r>
            <a:endParaRPr sz="1200">
              <a:latin typeface="Lato"/>
              <a:ea typeface="Lato"/>
              <a:cs typeface="Lato"/>
              <a:sym typeface="Lato"/>
            </a:endParaRPr>
          </a:p>
          <a:p>
            <a:pPr marL="457200" lvl="0" indent="0" algn="l" rtl="0">
              <a:spcBef>
                <a:spcPts val="0"/>
              </a:spcBef>
              <a:spcAft>
                <a:spcPts val="0"/>
              </a:spcAft>
              <a:buNone/>
            </a:pPr>
            <a:endParaRPr sz="1200">
              <a:solidFill>
                <a:schemeClr val="dk1"/>
              </a:solidFill>
              <a:latin typeface="Lato"/>
              <a:ea typeface="Lato"/>
              <a:cs typeface="Lato"/>
              <a:sym typeface="Lato"/>
            </a:endParaRPr>
          </a:p>
        </p:txBody>
      </p:sp>
      <p:pic>
        <p:nvPicPr>
          <p:cNvPr id="128" name="Google Shape;128;p19"/>
          <p:cNvPicPr preferRelativeResize="0"/>
          <p:nvPr/>
        </p:nvPicPr>
        <p:blipFill rotWithShape="1">
          <a:blip r:embed="rId3">
            <a:alphaModFix/>
          </a:blip>
          <a:srcRect l="1494" r="1484"/>
          <a:stretch/>
        </p:blipFill>
        <p:spPr>
          <a:xfrm>
            <a:off x="6345115" y="324400"/>
            <a:ext cx="2321135" cy="4285525"/>
          </a:xfrm>
          <a:prstGeom prst="rect">
            <a:avLst/>
          </a:prstGeom>
          <a:noFill/>
          <a:ln w="9525" cap="flat" cmpd="sng">
            <a:solidFill>
              <a:schemeClr val="dk1"/>
            </a:solidFill>
            <a:prstDash val="solid"/>
            <a:round/>
            <a:headEnd type="none" w="sm" len="sm"/>
            <a:tailEnd type="none" w="sm" len="sm"/>
          </a:ln>
        </p:spPr>
      </p:pic>
      <p:pic>
        <p:nvPicPr>
          <p:cNvPr id="129" name="Google Shape;129;p19"/>
          <p:cNvPicPr preferRelativeResize="0"/>
          <p:nvPr/>
        </p:nvPicPr>
        <p:blipFill rotWithShape="1">
          <a:blip r:embed="rId4">
            <a:alphaModFix/>
          </a:blip>
          <a:srcRect t="149" b="139"/>
          <a:stretch/>
        </p:blipFill>
        <p:spPr>
          <a:xfrm>
            <a:off x="463000" y="1540575"/>
            <a:ext cx="5384150" cy="3069350"/>
          </a:xfrm>
          <a:prstGeom prst="rect">
            <a:avLst/>
          </a:prstGeom>
          <a:noFill/>
          <a:ln w="9525" cap="flat" cmpd="sng">
            <a:solidFill>
              <a:schemeClr val="dk1"/>
            </a:solidFill>
            <a:prstDash val="solid"/>
            <a:round/>
            <a:headEnd type="none" w="sm" len="sm"/>
            <a:tailEnd type="none" w="sm" len="sm"/>
          </a:ln>
        </p:spPr>
      </p:pic>
      <p:pic>
        <p:nvPicPr>
          <p:cNvPr id="130" name="Google Shape;130;p19"/>
          <p:cNvPicPr preferRelativeResize="0"/>
          <p:nvPr/>
        </p:nvPicPr>
        <p:blipFill>
          <a:blip r:embed="rId5">
            <a:alphaModFix/>
          </a:blip>
          <a:stretch>
            <a:fillRect/>
          </a:stretch>
        </p:blipFill>
        <p:spPr>
          <a:xfrm>
            <a:off x="5251500" y="1594825"/>
            <a:ext cx="535850" cy="286275"/>
          </a:xfrm>
          <a:prstGeom prst="rect">
            <a:avLst/>
          </a:prstGeom>
          <a:noFill/>
          <a:ln>
            <a:noFill/>
          </a:ln>
        </p:spPr>
      </p:pic>
      <p:sp>
        <p:nvSpPr>
          <p:cNvPr id="131" name="Google Shape;131;p19"/>
          <p:cNvSpPr txBox="1"/>
          <p:nvPr/>
        </p:nvSpPr>
        <p:spPr>
          <a:xfrm>
            <a:off x="359400" y="4672050"/>
            <a:ext cx="5384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a:latin typeface="Lato"/>
                <a:ea typeface="Lato"/>
                <a:cs typeface="Lato"/>
                <a:sym typeface="Lato"/>
              </a:rPr>
              <a:t>Figure 2. Yearly Average Life Ladder by Continent from 2005-2021.</a:t>
            </a:r>
            <a:endParaRPr sz="1000" i="1">
              <a:latin typeface="Lato"/>
              <a:ea typeface="Lato"/>
              <a:cs typeface="Lato"/>
              <a:sym typeface="Lato"/>
            </a:endParaRPr>
          </a:p>
        </p:txBody>
      </p:sp>
      <p:sp>
        <p:nvSpPr>
          <p:cNvPr id="132" name="Google Shape;132;p19"/>
          <p:cNvSpPr txBox="1"/>
          <p:nvPr/>
        </p:nvSpPr>
        <p:spPr>
          <a:xfrm>
            <a:off x="5981675" y="4701675"/>
            <a:ext cx="3048000" cy="3539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50" i="1" dirty="0">
                <a:latin typeface="Lato"/>
                <a:ea typeface="Lato"/>
                <a:cs typeface="Lato"/>
                <a:sym typeface="Lato"/>
              </a:rPr>
              <a:t>Figure 3. Average Life Ladder by Continent.</a:t>
            </a:r>
            <a:endParaRPr sz="1050" i="1" dirty="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idx="4294967295"/>
          </p:nvPr>
        </p:nvSpPr>
        <p:spPr>
          <a:xfrm>
            <a:off x="3675975" y="190125"/>
            <a:ext cx="51657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solidFill>
                  <a:schemeClr val="dk1"/>
                </a:solidFill>
              </a:rPr>
              <a:t>What correlates with happiness in Africa and the world?</a:t>
            </a:r>
            <a:endParaRPr sz="2200"/>
          </a:p>
        </p:txBody>
      </p:sp>
      <p:sp>
        <p:nvSpPr>
          <p:cNvPr id="138" name="Google Shape;138;p20"/>
          <p:cNvSpPr txBox="1"/>
          <p:nvPr/>
        </p:nvSpPr>
        <p:spPr>
          <a:xfrm>
            <a:off x="3675975" y="1089875"/>
            <a:ext cx="5165700" cy="1385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300">
                <a:latin typeface="Lato"/>
                <a:ea typeface="Lato"/>
                <a:cs typeface="Lato"/>
                <a:sym typeface="Lato"/>
              </a:rPr>
              <a:t>Two common factors that are normally associated with a person’s happiness are their standard of living and general wellbeing. These two factors could be represented by the two measures: (Log) GDP per capita and the Healthy Life Expectancy (at birth). The higher these measures are, the happier the people of a country.</a:t>
            </a:r>
            <a:endParaRPr sz="1300">
              <a:latin typeface="Lato"/>
              <a:ea typeface="Lato"/>
              <a:cs typeface="Lato"/>
              <a:sym typeface="Lato"/>
            </a:endParaRPr>
          </a:p>
          <a:p>
            <a:pPr marL="457200" lvl="0" indent="0" algn="l" rtl="0">
              <a:spcBef>
                <a:spcPts val="0"/>
              </a:spcBef>
              <a:spcAft>
                <a:spcPts val="0"/>
              </a:spcAft>
              <a:buNone/>
            </a:pPr>
            <a:endParaRPr sz="1300">
              <a:solidFill>
                <a:schemeClr val="dk1"/>
              </a:solidFill>
              <a:latin typeface="Lato"/>
              <a:ea typeface="Lato"/>
              <a:cs typeface="Lato"/>
              <a:sym typeface="Lato"/>
            </a:endParaRPr>
          </a:p>
        </p:txBody>
      </p:sp>
      <p:sp>
        <p:nvSpPr>
          <p:cNvPr id="139" name="Google Shape;139;p20"/>
          <p:cNvSpPr txBox="1"/>
          <p:nvPr/>
        </p:nvSpPr>
        <p:spPr>
          <a:xfrm>
            <a:off x="6388875" y="2436350"/>
            <a:ext cx="2452800" cy="2786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300">
                <a:latin typeface="Lato"/>
                <a:ea typeface="Lato"/>
                <a:cs typeface="Lato"/>
                <a:sym typeface="Lato"/>
              </a:rPr>
              <a:t>While other factors also correlate with happiness, albeit a lesser degree, this might not be true for Africa. For example, Corruption Perception in African Countries is seemingly not correlated with Life Ladder; however, this might be due to Corruption Perception of these countries being high in every country despite the Life Ladder.</a:t>
            </a:r>
            <a:endParaRPr sz="1300">
              <a:latin typeface="Lato"/>
              <a:ea typeface="Lato"/>
              <a:cs typeface="Lato"/>
              <a:sym typeface="Lato"/>
            </a:endParaRPr>
          </a:p>
          <a:p>
            <a:pPr marL="0" lvl="0" indent="0" algn="just" rtl="0">
              <a:spcBef>
                <a:spcPts val="0"/>
              </a:spcBef>
              <a:spcAft>
                <a:spcPts val="0"/>
              </a:spcAft>
              <a:buNone/>
            </a:pPr>
            <a:endParaRPr sz="1300">
              <a:latin typeface="Lato"/>
              <a:ea typeface="Lato"/>
              <a:cs typeface="Lato"/>
              <a:sym typeface="Lato"/>
            </a:endParaRPr>
          </a:p>
          <a:p>
            <a:pPr marL="457200" lvl="0" indent="0" algn="l" rtl="0">
              <a:spcBef>
                <a:spcPts val="0"/>
              </a:spcBef>
              <a:spcAft>
                <a:spcPts val="0"/>
              </a:spcAft>
              <a:buNone/>
            </a:pPr>
            <a:endParaRPr sz="1300">
              <a:solidFill>
                <a:schemeClr val="dk1"/>
              </a:solidFill>
              <a:latin typeface="Lato"/>
              <a:ea typeface="Lato"/>
              <a:cs typeface="Lato"/>
              <a:sym typeface="Lato"/>
            </a:endParaRPr>
          </a:p>
        </p:txBody>
      </p:sp>
      <p:sp>
        <p:nvSpPr>
          <p:cNvPr id="140" name="Google Shape;140;p20"/>
          <p:cNvSpPr txBox="1"/>
          <p:nvPr/>
        </p:nvSpPr>
        <p:spPr>
          <a:xfrm>
            <a:off x="285200" y="4590650"/>
            <a:ext cx="53841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i="1">
                <a:latin typeface="Lato"/>
                <a:ea typeface="Lato"/>
                <a:cs typeface="Lato"/>
                <a:sym typeface="Lato"/>
              </a:rPr>
              <a:t>Figures 3.1 and 3.2. Correlation between various factors with Life Ladder.</a:t>
            </a:r>
            <a:endParaRPr sz="1050" i="1">
              <a:latin typeface="Lato"/>
              <a:ea typeface="Lato"/>
              <a:cs typeface="Lato"/>
              <a:sym typeface="Lato"/>
            </a:endParaRPr>
          </a:p>
        </p:txBody>
      </p:sp>
      <p:pic>
        <p:nvPicPr>
          <p:cNvPr id="141" name="Google Shape;141;p20"/>
          <p:cNvPicPr preferRelativeResize="0"/>
          <p:nvPr/>
        </p:nvPicPr>
        <p:blipFill>
          <a:blip r:embed="rId3">
            <a:alphaModFix/>
          </a:blip>
          <a:stretch>
            <a:fillRect/>
          </a:stretch>
        </p:blipFill>
        <p:spPr>
          <a:xfrm>
            <a:off x="385800" y="356400"/>
            <a:ext cx="2979351" cy="1937808"/>
          </a:xfrm>
          <a:prstGeom prst="rect">
            <a:avLst/>
          </a:prstGeom>
          <a:noFill/>
          <a:ln w="9525" cap="flat" cmpd="sng">
            <a:solidFill>
              <a:schemeClr val="dk1"/>
            </a:solidFill>
            <a:prstDash val="solid"/>
            <a:round/>
            <a:headEnd type="none" w="sm" len="sm"/>
            <a:tailEnd type="none" w="sm" len="sm"/>
          </a:ln>
        </p:spPr>
      </p:pic>
      <p:pic>
        <p:nvPicPr>
          <p:cNvPr id="142" name="Google Shape;142;p20"/>
          <p:cNvPicPr preferRelativeResize="0"/>
          <p:nvPr/>
        </p:nvPicPr>
        <p:blipFill>
          <a:blip r:embed="rId4">
            <a:alphaModFix/>
          </a:blip>
          <a:stretch>
            <a:fillRect/>
          </a:stretch>
        </p:blipFill>
        <p:spPr>
          <a:xfrm>
            <a:off x="766650" y="413750"/>
            <a:ext cx="461875" cy="246750"/>
          </a:xfrm>
          <a:prstGeom prst="rect">
            <a:avLst/>
          </a:prstGeom>
          <a:noFill/>
          <a:ln>
            <a:noFill/>
          </a:ln>
        </p:spPr>
      </p:pic>
      <p:pic>
        <p:nvPicPr>
          <p:cNvPr id="143" name="Google Shape;143;p20"/>
          <p:cNvPicPr preferRelativeResize="0"/>
          <p:nvPr/>
        </p:nvPicPr>
        <p:blipFill>
          <a:blip r:embed="rId5">
            <a:alphaModFix/>
          </a:blip>
          <a:stretch>
            <a:fillRect/>
          </a:stretch>
        </p:blipFill>
        <p:spPr>
          <a:xfrm>
            <a:off x="385800" y="2545850"/>
            <a:ext cx="5663185" cy="1937800"/>
          </a:xfrm>
          <a:prstGeom prst="rect">
            <a:avLst/>
          </a:prstGeom>
          <a:noFill/>
          <a:ln w="9525" cap="flat" cmpd="sng">
            <a:solidFill>
              <a:schemeClr val="dk1"/>
            </a:solidFill>
            <a:prstDash val="solid"/>
            <a:round/>
            <a:headEnd type="none" w="sm" len="sm"/>
            <a:tailEnd type="none" w="sm" len="sm"/>
          </a:ln>
        </p:spPr>
      </p:pic>
      <p:pic>
        <p:nvPicPr>
          <p:cNvPr id="144" name="Google Shape;144;p20"/>
          <p:cNvPicPr preferRelativeResize="0"/>
          <p:nvPr/>
        </p:nvPicPr>
        <p:blipFill>
          <a:blip r:embed="rId4">
            <a:alphaModFix/>
          </a:blip>
          <a:stretch>
            <a:fillRect/>
          </a:stretch>
        </p:blipFill>
        <p:spPr>
          <a:xfrm>
            <a:off x="766650" y="2608750"/>
            <a:ext cx="461875" cy="246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idx="4294967295"/>
          </p:nvPr>
        </p:nvSpPr>
        <p:spPr>
          <a:xfrm>
            <a:off x="396396" y="36000"/>
            <a:ext cx="54507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chemeClr val="dk1"/>
                </a:solidFill>
              </a:rPr>
              <a:t>Africa: an unhappy continent</a:t>
            </a:r>
            <a:endParaRPr/>
          </a:p>
        </p:txBody>
      </p:sp>
      <p:sp>
        <p:nvSpPr>
          <p:cNvPr id="150" name="Google Shape;150;p21"/>
          <p:cNvSpPr txBox="1"/>
          <p:nvPr/>
        </p:nvSpPr>
        <p:spPr>
          <a:xfrm>
            <a:off x="307650" y="581975"/>
            <a:ext cx="8528700" cy="1385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300">
                <a:latin typeface="Lato"/>
                <a:ea typeface="Lato"/>
                <a:cs typeface="Lato"/>
                <a:sym typeface="Lato"/>
              </a:rPr>
              <a:t>- As we know previously, the Life Ladder of Africa as a whole has been steadily rising over the years. This trend evidently holds true for the continent’s Healthy Life Expectancy and (Log) GDP per capita.</a:t>
            </a:r>
            <a:endParaRPr sz="1300">
              <a:latin typeface="Lato"/>
              <a:ea typeface="Lato"/>
              <a:cs typeface="Lato"/>
              <a:sym typeface="Lato"/>
            </a:endParaRPr>
          </a:p>
          <a:p>
            <a:pPr marL="0" lvl="0" indent="0" algn="just" rtl="0">
              <a:spcBef>
                <a:spcPts val="0"/>
              </a:spcBef>
              <a:spcAft>
                <a:spcPts val="0"/>
              </a:spcAft>
              <a:buNone/>
            </a:pPr>
            <a:r>
              <a:rPr lang="en" sz="1300">
                <a:latin typeface="Lato"/>
                <a:ea typeface="Lato"/>
                <a:cs typeface="Lato"/>
                <a:sym typeface="Lato"/>
              </a:rPr>
              <a:t>- For measures obtained from the Gallup World Poll, only Freedom to Make Life Choices and Corruption Perception seemed to experience the same pattern, albeit to a much lesser degree. This might indicate that these factors also affect Life Ladder, but not to the extent of Healthy Life Expectancy and (Log) GDP per capita.</a:t>
            </a:r>
            <a:endParaRPr sz="1300">
              <a:latin typeface="Lato"/>
              <a:ea typeface="Lato"/>
              <a:cs typeface="Lato"/>
              <a:sym typeface="Lato"/>
            </a:endParaRPr>
          </a:p>
          <a:p>
            <a:pPr marL="457200" lvl="0" indent="0" algn="l" rtl="0">
              <a:spcBef>
                <a:spcPts val="0"/>
              </a:spcBef>
              <a:spcAft>
                <a:spcPts val="0"/>
              </a:spcAft>
              <a:buNone/>
            </a:pPr>
            <a:endParaRPr sz="1300">
              <a:solidFill>
                <a:schemeClr val="dk1"/>
              </a:solidFill>
              <a:latin typeface="Lato"/>
              <a:ea typeface="Lato"/>
              <a:cs typeface="Lato"/>
              <a:sym typeface="Lato"/>
            </a:endParaRPr>
          </a:p>
        </p:txBody>
      </p:sp>
      <p:sp>
        <p:nvSpPr>
          <p:cNvPr id="151" name="Google Shape;151;p21"/>
          <p:cNvSpPr txBox="1"/>
          <p:nvPr/>
        </p:nvSpPr>
        <p:spPr>
          <a:xfrm>
            <a:off x="347825" y="4322025"/>
            <a:ext cx="839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dirty="0">
                <a:latin typeface="Lato"/>
                <a:ea typeface="Lato"/>
                <a:cs typeface="Lato"/>
                <a:sym typeface="Lato"/>
              </a:rPr>
              <a:t>Figure 4.1 and 4.2. Yearly Average Healthy Life Expectancy, (Log) GDP per capita, Social Support, Corruption Perception, Generosity, and Freedom to Make Life Choices of Africa by from 2005-2021.</a:t>
            </a:r>
            <a:endParaRPr sz="1000" i="1" dirty="0">
              <a:latin typeface="Lato"/>
              <a:ea typeface="Lato"/>
              <a:cs typeface="Lato"/>
              <a:sym typeface="Lato"/>
            </a:endParaRPr>
          </a:p>
        </p:txBody>
      </p:sp>
      <p:sp>
        <p:nvSpPr>
          <p:cNvPr id="152" name="Google Shape;152;p21"/>
          <p:cNvSpPr txBox="1"/>
          <p:nvPr/>
        </p:nvSpPr>
        <p:spPr>
          <a:xfrm>
            <a:off x="326350" y="4748000"/>
            <a:ext cx="5786700" cy="431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800" i="1">
                <a:latin typeface="Lato"/>
                <a:ea typeface="Lato"/>
                <a:cs typeface="Lato"/>
                <a:sym typeface="Lato"/>
              </a:rPr>
              <a:t>*Some statistics for the year 2005 are missing for Corruption Perception and Generosity, so this year will be excluded for these graphs.</a:t>
            </a:r>
            <a:endParaRPr sz="800" i="1">
              <a:latin typeface="Lato"/>
              <a:ea typeface="Lato"/>
              <a:cs typeface="Lato"/>
              <a:sym typeface="Lato"/>
            </a:endParaRPr>
          </a:p>
          <a:p>
            <a:pPr marL="457200" lvl="0" indent="0" algn="l" rtl="0">
              <a:spcBef>
                <a:spcPts val="0"/>
              </a:spcBef>
              <a:spcAft>
                <a:spcPts val="0"/>
              </a:spcAft>
              <a:buNone/>
            </a:pPr>
            <a:endParaRPr sz="800" i="1">
              <a:solidFill>
                <a:schemeClr val="dk1"/>
              </a:solidFill>
              <a:latin typeface="Lato"/>
              <a:ea typeface="Lato"/>
              <a:cs typeface="Lato"/>
              <a:sym typeface="Lato"/>
            </a:endParaRPr>
          </a:p>
        </p:txBody>
      </p:sp>
      <p:pic>
        <p:nvPicPr>
          <p:cNvPr id="153" name="Google Shape;153;p21"/>
          <p:cNvPicPr preferRelativeResize="0"/>
          <p:nvPr/>
        </p:nvPicPr>
        <p:blipFill>
          <a:blip r:embed="rId3">
            <a:alphaModFix/>
          </a:blip>
          <a:stretch>
            <a:fillRect/>
          </a:stretch>
        </p:blipFill>
        <p:spPr>
          <a:xfrm>
            <a:off x="4750508" y="1984174"/>
            <a:ext cx="3993916" cy="2298626"/>
          </a:xfrm>
          <a:prstGeom prst="rect">
            <a:avLst/>
          </a:prstGeom>
          <a:noFill/>
          <a:ln w="9525" cap="flat" cmpd="sng">
            <a:solidFill>
              <a:schemeClr val="dk1"/>
            </a:solidFill>
            <a:prstDash val="solid"/>
            <a:round/>
            <a:headEnd type="none" w="sm" len="sm"/>
            <a:tailEnd type="none" w="sm" len="sm"/>
          </a:ln>
        </p:spPr>
      </p:pic>
      <p:pic>
        <p:nvPicPr>
          <p:cNvPr id="154" name="Google Shape;154;p21"/>
          <p:cNvPicPr preferRelativeResize="0"/>
          <p:nvPr/>
        </p:nvPicPr>
        <p:blipFill>
          <a:blip r:embed="rId4">
            <a:alphaModFix/>
          </a:blip>
          <a:stretch>
            <a:fillRect/>
          </a:stretch>
        </p:blipFill>
        <p:spPr>
          <a:xfrm>
            <a:off x="5344700" y="2830513"/>
            <a:ext cx="1369075" cy="492100"/>
          </a:xfrm>
          <a:prstGeom prst="rect">
            <a:avLst/>
          </a:prstGeom>
          <a:noFill/>
          <a:ln>
            <a:noFill/>
          </a:ln>
        </p:spPr>
      </p:pic>
      <p:pic>
        <p:nvPicPr>
          <p:cNvPr id="155" name="Google Shape;155;p21"/>
          <p:cNvPicPr preferRelativeResize="0"/>
          <p:nvPr/>
        </p:nvPicPr>
        <p:blipFill>
          <a:blip r:embed="rId5">
            <a:alphaModFix/>
          </a:blip>
          <a:stretch>
            <a:fillRect/>
          </a:stretch>
        </p:blipFill>
        <p:spPr>
          <a:xfrm>
            <a:off x="429950" y="1984201"/>
            <a:ext cx="4020401" cy="2298626"/>
          </a:xfrm>
          <a:prstGeom prst="rect">
            <a:avLst/>
          </a:prstGeom>
          <a:noFill/>
          <a:ln w="9525" cap="flat" cmpd="sng">
            <a:solidFill>
              <a:schemeClr val="dk1"/>
            </a:solidFill>
            <a:prstDash val="solid"/>
            <a:round/>
            <a:headEnd type="none" w="sm" len="sm"/>
            <a:tailEnd type="none" w="sm" len="sm"/>
          </a:ln>
        </p:spPr>
      </p:pic>
      <p:pic>
        <p:nvPicPr>
          <p:cNvPr id="156" name="Google Shape;156;p21"/>
          <p:cNvPicPr preferRelativeResize="0"/>
          <p:nvPr/>
        </p:nvPicPr>
        <p:blipFill>
          <a:blip r:embed="rId6">
            <a:alphaModFix/>
          </a:blip>
          <a:stretch>
            <a:fillRect/>
          </a:stretch>
        </p:blipFill>
        <p:spPr>
          <a:xfrm>
            <a:off x="923200" y="2936813"/>
            <a:ext cx="1202600" cy="279525"/>
          </a:xfrm>
          <a:prstGeom prst="rect">
            <a:avLst/>
          </a:prstGeom>
          <a:noFill/>
          <a:ln>
            <a:noFill/>
          </a:ln>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1547</Words>
  <Application>Microsoft Office PowerPoint</Application>
  <PresentationFormat>On-screen Show (16:9)</PresentationFormat>
  <Paragraphs>67</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Lato</vt:lpstr>
      <vt:lpstr>Raleway</vt:lpstr>
      <vt:lpstr>Arial</vt:lpstr>
      <vt:lpstr>Swiss</vt:lpstr>
      <vt:lpstr>AFRICA HAPPINESS REPORT</vt:lpstr>
      <vt:lpstr>PowerPoint Presentation</vt:lpstr>
      <vt:lpstr>PowerPoint Presentation</vt:lpstr>
      <vt:lpstr>Data Sources and Key Variable Definitions</vt:lpstr>
      <vt:lpstr>Data Sources and Key Variable Definitions</vt:lpstr>
      <vt:lpstr>An Over(head)view of National Happiness</vt:lpstr>
      <vt:lpstr>Africa: an unhappy continent</vt:lpstr>
      <vt:lpstr>What correlates with happiness in Africa and the world?</vt:lpstr>
      <vt:lpstr>Africa: an unhappy continent</vt:lpstr>
      <vt:lpstr>What really matters?</vt:lpstr>
      <vt:lpstr>What matters more?  GDP vs. Healthy Life Expectancy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AFRICA HAPPINESS REPORT</dc:title>
  <cp:lastModifiedBy>Tung Quan Hoang</cp:lastModifiedBy>
  <cp:revision>1</cp:revision>
  <dcterms:modified xsi:type="dcterms:W3CDTF">2022-11-20T12:42:18Z</dcterms:modified>
</cp:coreProperties>
</file>