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97" r:id="rId5"/>
    <p:sldId id="298" r:id="rId6"/>
    <p:sldId id="299" r:id="rId7"/>
    <p:sldId id="319" r:id="rId8"/>
    <p:sldId id="320" r:id="rId9"/>
    <p:sldId id="31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45" autoAdjust="0"/>
  </p:normalViewPr>
  <p:slideViewPr>
    <p:cSldViewPr>
      <p:cViewPr>
        <p:scale>
          <a:sx n="100" d="100"/>
          <a:sy n="100" d="100"/>
        </p:scale>
        <p:origin x="264" y="24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28/04/2016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28/04/2016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dirty="0" smtClean="0">
                <a:latin typeface="Consolas"/>
              </a:rPr>
              <a:t>Aula 4 -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smtClean="0">
                <a:solidFill>
                  <a:schemeClr val="tx1"/>
                </a:solidFill>
                <a:latin typeface="Corbel"/>
              </a:rPr>
              <a:t>Transmissor </a:t>
            </a:r>
            <a:r>
              <a:rPr lang="pt-BR" smtClean="0">
                <a:solidFill>
                  <a:schemeClr val="tx1"/>
                </a:solidFill>
                <a:latin typeface="+mj-lt"/>
              </a:rPr>
              <a:t>UART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com contadores</a:t>
            </a:r>
            <a:endParaRPr lang="pt-BR" dirty="0" smtClean="0">
              <a:solidFill>
                <a:schemeClr val="tx1"/>
              </a:solidFill>
              <a:latin typeface="Corbel"/>
            </a:endParaRP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494012" y="1700808"/>
            <a:ext cx="6120680" cy="4032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Correção da tarefa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653171" y="2456892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com limite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42284" y="3573016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de pulsos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38028" y="4581128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74532" y="1844824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Shift </a:t>
            </a:r>
            <a:r>
              <a:rPr lang="pt-BR" dirty="0" err="1" smtClean="0"/>
              <a:t>Register</a:t>
            </a:r>
            <a:endParaRPr lang="pt-BR" dirty="0"/>
          </a:p>
        </p:txBody>
      </p:sp>
      <p:cxnSp>
        <p:nvCxnSpPr>
          <p:cNvPr id="9" name="Conector de seta reta 8"/>
          <p:cNvCxnSpPr>
            <a:endCxn id="7" idx="1"/>
          </p:cNvCxnSpPr>
          <p:nvPr/>
        </p:nvCxnSpPr>
        <p:spPr>
          <a:xfrm>
            <a:off x="1557908" y="2312875"/>
            <a:ext cx="56166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5" idx="0"/>
          </p:cNvCxnSpPr>
          <p:nvPr/>
        </p:nvCxnSpPr>
        <p:spPr>
          <a:xfrm>
            <a:off x="5590356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4" idx="2"/>
          </p:cNvCxnSpPr>
          <p:nvPr/>
        </p:nvCxnSpPr>
        <p:spPr>
          <a:xfrm flipV="1">
            <a:off x="3286100" y="3392996"/>
            <a:ext cx="15143" cy="117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endCxn id="5" idx="2"/>
          </p:cNvCxnSpPr>
          <p:nvPr/>
        </p:nvCxnSpPr>
        <p:spPr>
          <a:xfrm flipV="1">
            <a:off x="3934172" y="4509120"/>
            <a:ext cx="1656184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5" idx="3"/>
          </p:cNvCxnSpPr>
          <p:nvPr/>
        </p:nvCxnSpPr>
        <p:spPr>
          <a:xfrm>
            <a:off x="6238428" y="40410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7" idx="0"/>
          </p:cNvCxnSpPr>
          <p:nvPr/>
        </p:nvCxnSpPr>
        <p:spPr>
          <a:xfrm>
            <a:off x="7822604" y="134076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4" idx="1"/>
          </p:cNvCxnSpPr>
          <p:nvPr/>
        </p:nvCxnSpPr>
        <p:spPr>
          <a:xfrm>
            <a:off x="1527143" y="2924944"/>
            <a:ext cx="1126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1557908" y="404106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1557908" y="504918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angulado 30"/>
          <p:cNvCxnSpPr/>
          <p:nvPr/>
        </p:nvCxnSpPr>
        <p:spPr>
          <a:xfrm rot="10800000" flipV="1">
            <a:off x="3934172" y="4041068"/>
            <a:ext cx="3384376" cy="1260140"/>
          </a:xfrm>
          <a:prstGeom prst="bentConnector3">
            <a:avLst>
              <a:gd name="adj1" fmla="val -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054010" y="2525242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LIM_1</a:t>
            </a:r>
            <a:endParaRPr lang="pt-BR" sz="2400" dirty="0"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90397" y="3573016"/>
            <a:ext cx="1034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LIM_2</a:t>
            </a:r>
            <a:endParaRPr lang="pt-BR" sz="2400" dirty="0">
              <a:latin typeface="+mj-lt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223294" y="4572326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 err="1" smtClean="0">
                <a:latin typeface="+mj-lt"/>
              </a:rPr>
              <a:t>Flag</a:t>
            </a:r>
            <a:endParaRPr lang="pt-BR" sz="2400" dirty="0">
              <a:latin typeface="+mj-lt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944845" y="1164407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LOAD</a:t>
            </a:r>
            <a:endParaRPr lang="pt-BR" sz="2400" dirty="0"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406780" y="3828702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DONE</a:t>
            </a:r>
            <a:endParaRPr lang="pt-BR" sz="2400" dirty="0"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258212" y="3126189"/>
            <a:ext cx="9701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‘SHIFT’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9371689" y="2100510"/>
            <a:ext cx="1544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DATA_OUT</a:t>
            </a:r>
            <a:endParaRPr lang="pt-BR" sz="2400" dirty="0">
              <a:latin typeface="+mj-lt"/>
            </a:endParaRPr>
          </a:p>
        </p:txBody>
      </p:sp>
      <p:cxnSp>
        <p:nvCxnSpPr>
          <p:cNvPr id="43" name="Conector de seta reta 42"/>
          <p:cNvCxnSpPr>
            <a:stCxn id="7" idx="3"/>
            <a:endCxn id="41" idx="1"/>
          </p:cNvCxnSpPr>
          <p:nvPr/>
        </p:nvCxnSpPr>
        <p:spPr>
          <a:xfrm>
            <a:off x="8470676" y="2312876"/>
            <a:ext cx="90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endCxn id="7" idx="2"/>
          </p:cNvCxnSpPr>
          <p:nvPr/>
        </p:nvCxnSpPr>
        <p:spPr>
          <a:xfrm flipV="1">
            <a:off x="3934171" y="2780928"/>
            <a:ext cx="3888433" cy="349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57991" y="1832745"/>
            <a:ext cx="13740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DATA_IN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4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0"/>
            <a:ext cx="6012465" cy="63813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r="7193"/>
          <a:stretch/>
        </p:blipFill>
        <p:spPr>
          <a:xfrm>
            <a:off x="5806380" y="-1"/>
            <a:ext cx="6264696" cy="68854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1756800"/>
            <a:ext cx="216000" cy="216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600" y="943200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0"/>
            <a:ext cx="4896544" cy="68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Transmissor RS_232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494012" y="1700808"/>
            <a:ext cx="6120680" cy="4032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653171" y="2456892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com limite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42284" y="3573016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Contador de pulsos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638028" y="4581128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biestável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74532" y="1844824"/>
            <a:ext cx="1296144" cy="936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Shift </a:t>
            </a:r>
            <a:r>
              <a:rPr lang="pt-BR" dirty="0" err="1" smtClean="0"/>
              <a:t>Register</a:t>
            </a:r>
            <a:r>
              <a:rPr lang="pt-BR" dirty="0" smtClean="0"/>
              <a:t> Modificado</a:t>
            </a:r>
            <a:endParaRPr lang="pt-BR" dirty="0"/>
          </a:p>
        </p:txBody>
      </p:sp>
      <p:cxnSp>
        <p:nvCxnSpPr>
          <p:cNvPr id="8" name="Conector de seta reta 7"/>
          <p:cNvCxnSpPr>
            <a:endCxn id="7" idx="1"/>
          </p:cNvCxnSpPr>
          <p:nvPr/>
        </p:nvCxnSpPr>
        <p:spPr>
          <a:xfrm>
            <a:off x="1557908" y="2312875"/>
            <a:ext cx="56166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endCxn id="5" idx="0"/>
          </p:cNvCxnSpPr>
          <p:nvPr/>
        </p:nvCxnSpPr>
        <p:spPr>
          <a:xfrm>
            <a:off x="5590356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4" idx="2"/>
          </p:cNvCxnSpPr>
          <p:nvPr/>
        </p:nvCxnSpPr>
        <p:spPr>
          <a:xfrm flipV="1">
            <a:off x="3286100" y="3392996"/>
            <a:ext cx="15143" cy="117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endCxn id="5" idx="2"/>
          </p:cNvCxnSpPr>
          <p:nvPr/>
        </p:nvCxnSpPr>
        <p:spPr>
          <a:xfrm flipV="1">
            <a:off x="3934172" y="4509120"/>
            <a:ext cx="1656184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6238428" y="4041068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7" idx="0"/>
          </p:cNvCxnSpPr>
          <p:nvPr/>
        </p:nvCxnSpPr>
        <p:spPr>
          <a:xfrm>
            <a:off x="7822604" y="134076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>
            <a:off x="1527143" y="2924944"/>
            <a:ext cx="1126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557908" y="4041068"/>
            <a:ext cx="33843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557908" y="504918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angulado 16"/>
          <p:cNvCxnSpPr/>
          <p:nvPr/>
        </p:nvCxnSpPr>
        <p:spPr>
          <a:xfrm rot="10800000" flipV="1">
            <a:off x="3934172" y="4041068"/>
            <a:ext cx="3384376" cy="1260140"/>
          </a:xfrm>
          <a:prstGeom prst="bentConnector3">
            <a:avLst>
              <a:gd name="adj1" fmla="val -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054010" y="2525242"/>
            <a:ext cx="3545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K</a:t>
            </a:r>
            <a:endParaRPr lang="pt-BR" sz="2400" dirty="0">
              <a:latin typeface="+mj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397" y="3573016"/>
            <a:ext cx="5245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12</a:t>
            </a:r>
            <a:endParaRPr lang="pt-BR" sz="2400" dirty="0"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393212" y="4572326"/>
            <a:ext cx="52450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 err="1" smtClean="0">
                <a:latin typeface="+mj-lt"/>
              </a:rPr>
              <a:t>Tx</a:t>
            </a:r>
            <a:endParaRPr lang="pt-BR" sz="2400" dirty="0"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944845" y="1164407"/>
            <a:ext cx="8643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LOAD</a:t>
            </a:r>
            <a:endParaRPr lang="pt-BR" sz="2400" dirty="0">
              <a:latin typeface="+mj-lt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406780" y="3828702"/>
            <a:ext cx="13740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err="1" smtClean="0">
                <a:latin typeface="+mj-lt"/>
              </a:rPr>
              <a:t>Tx_DONE</a:t>
            </a:r>
            <a:endParaRPr lang="pt-BR" sz="2400" dirty="0">
              <a:latin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258212" y="3126189"/>
            <a:ext cx="97013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1600" dirty="0" smtClean="0">
                <a:solidFill>
                  <a:schemeClr val="bg1"/>
                </a:solidFill>
                <a:latin typeface="+mj-lt"/>
              </a:rPr>
              <a:t>‘SHIFT’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371689" y="2100510"/>
            <a:ext cx="1544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DATA_OUT</a:t>
            </a:r>
            <a:endParaRPr lang="pt-BR" sz="2400" dirty="0">
              <a:latin typeface="+mj-lt"/>
            </a:endParaRPr>
          </a:p>
        </p:txBody>
      </p:sp>
      <p:cxnSp>
        <p:nvCxnSpPr>
          <p:cNvPr id="25" name="Conector de seta reta 24"/>
          <p:cNvCxnSpPr>
            <a:stCxn id="7" idx="3"/>
            <a:endCxn id="24" idx="1"/>
          </p:cNvCxnSpPr>
          <p:nvPr/>
        </p:nvCxnSpPr>
        <p:spPr>
          <a:xfrm>
            <a:off x="8470676" y="2312876"/>
            <a:ext cx="90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endCxn id="7" idx="2"/>
          </p:cNvCxnSpPr>
          <p:nvPr/>
        </p:nvCxnSpPr>
        <p:spPr>
          <a:xfrm flipV="1">
            <a:off x="3934171" y="2780928"/>
            <a:ext cx="3888433" cy="3499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957991" y="1832745"/>
            <a:ext cx="137409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>
                <a:latin typeface="+mj-lt"/>
              </a:rPr>
              <a:t>DATA_IN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8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660418"/>
            <a:ext cx="6480720" cy="6197582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Shift </a:t>
            </a:r>
            <a:r>
              <a:rPr lang="pt-BR" dirty="0" err="1" smtClean="0">
                <a:solidFill>
                  <a:schemeClr val="bg1"/>
                </a:solidFill>
              </a:rPr>
              <a:t>Register</a:t>
            </a:r>
            <a:r>
              <a:rPr lang="pt-BR" dirty="0" smtClean="0">
                <a:solidFill>
                  <a:schemeClr val="bg1"/>
                </a:solidFill>
              </a:rPr>
              <a:t> do Transmissor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2782044" y="3429000"/>
            <a:ext cx="0" cy="43204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82044" y="3429000"/>
            <a:ext cx="5976664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782044" y="3861048"/>
            <a:ext cx="5976664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8758708" y="3429000"/>
            <a:ext cx="0" cy="43204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574132" y="5013176"/>
            <a:ext cx="0" cy="216024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3574132" y="5013176"/>
            <a:ext cx="3024336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574132" y="5229200"/>
            <a:ext cx="3024336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598468" y="5013176"/>
            <a:ext cx="0" cy="216024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>
            <a:off x="6742484" y="5085184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flipH="1">
            <a:off x="8830716" y="364502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3574132" y="5517232"/>
            <a:ext cx="0" cy="216024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574132" y="5517232"/>
            <a:ext cx="3888432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3574132" y="5733256"/>
            <a:ext cx="3888432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7462564" y="5517232"/>
            <a:ext cx="0" cy="216024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7534572" y="5589240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Desenvolver o receptor RS-</a:t>
            </a:r>
            <a:r>
              <a:rPr lang="pt-BR" dirty="0" smtClean="0">
                <a:latin typeface="+mj-lt"/>
              </a:rPr>
              <a:t>232</a:t>
            </a:r>
            <a:r>
              <a:rPr lang="pt-BR" dirty="0" smtClean="0"/>
              <a:t> utilizando os contadores com limite e de pulsos, o shift </a:t>
            </a:r>
            <a:r>
              <a:rPr lang="pt-BR" dirty="0" err="1" smtClean="0"/>
              <a:t>register</a:t>
            </a:r>
            <a:r>
              <a:rPr lang="pt-BR" dirty="0" smtClean="0"/>
              <a:t> e o biestável.</a:t>
            </a:r>
          </a:p>
          <a:p>
            <a:r>
              <a:rPr lang="pt-BR" dirty="0" smtClean="0"/>
              <a:t>Dicas</a:t>
            </a:r>
          </a:p>
          <a:p>
            <a:pPr lvl="1"/>
            <a:r>
              <a:rPr lang="pt-BR" dirty="0" smtClean="0"/>
              <a:t>Limite do contador com limite = </a:t>
            </a:r>
          </a:p>
          <a:p>
            <a:pPr marL="274320" lvl="1" indent="0">
              <a:buNone/>
            </a:pPr>
            <a:r>
              <a:rPr lang="pt-BR" dirty="0">
                <a:latin typeface="+mj-lt"/>
              </a:rPr>
              <a:t>	</a:t>
            </a:r>
            <a:r>
              <a:rPr lang="pt-BR" dirty="0" smtClean="0">
                <a:latin typeface="+mj-lt"/>
              </a:rPr>
              <a:t>K/2 </a:t>
            </a:r>
            <a:r>
              <a:rPr lang="pt-BR" dirty="0" err="1" smtClean="0">
                <a:latin typeface="+mj-lt"/>
              </a:rPr>
              <a:t>when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pulse_counter</a:t>
            </a:r>
            <a:r>
              <a:rPr lang="pt-BR" dirty="0" smtClean="0">
                <a:latin typeface="+mj-lt"/>
              </a:rPr>
              <a:t> = “0000” </a:t>
            </a:r>
            <a:r>
              <a:rPr lang="pt-BR" dirty="0" err="1" smtClean="0">
                <a:latin typeface="+mj-lt"/>
              </a:rPr>
              <a:t>else</a:t>
            </a:r>
            <a:r>
              <a:rPr lang="pt-BR" dirty="0" smtClean="0">
                <a:latin typeface="+mj-lt"/>
              </a:rPr>
              <a:t> K;</a:t>
            </a:r>
          </a:p>
          <a:p>
            <a:pPr lvl="1"/>
            <a:r>
              <a:rPr lang="pt-BR" dirty="0" smtClean="0"/>
              <a:t>O shift </a:t>
            </a:r>
            <a:r>
              <a:rPr lang="pt-BR" dirty="0" err="1" smtClean="0"/>
              <a:t>register</a:t>
            </a:r>
            <a:r>
              <a:rPr lang="pt-BR" dirty="0" smtClean="0"/>
              <a:t> não deve enxergar o stop bit e o intervalo de guarda. Eles devem ser blindados quando o contador de pulsos contar nove (start bit + dado).</a:t>
            </a:r>
          </a:p>
        </p:txBody>
      </p:sp>
    </p:spTree>
    <p:extLst>
      <p:ext uri="{BB962C8B-B14F-4D97-AF65-F5344CB8AC3E}">
        <p14:creationId xmlns:p14="http://schemas.microsoft.com/office/powerpoint/2010/main" val="30475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94</Words>
  <Application>Microsoft Office PowerPoint</Application>
  <PresentationFormat>Personalizar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Consolas</vt:lpstr>
      <vt:lpstr>Corbel</vt:lpstr>
      <vt:lpstr>Wingdings</vt:lpstr>
      <vt:lpstr>Chalkboard_16x9_TP102804845</vt:lpstr>
      <vt:lpstr>Curso Complementar de VHDL - Aula 4 -</vt:lpstr>
      <vt:lpstr>Conteúdo</vt:lpstr>
      <vt:lpstr>Correção da tarefa</vt:lpstr>
      <vt:lpstr>Apresentação do PowerPoint</vt:lpstr>
      <vt:lpstr>Apresentação do PowerPoint</vt:lpstr>
      <vt:lpstr>Transmissor RS_232</vt:lpstr>
      <vt:lpstr>Apresentação do PowerPoint</vt:lpstr>
      <vt:lpstr>Tarefa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2016-04-28T19:23:16Z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