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8" r:id="rId5"/>
    <p:sldId id="270" r:id="rId6"/>
    <p:sldId id="271" r:id="rId7"/>
    <p:sldId id="272" r:id="rId8"/>
    <p:sldId id="274" r:id="rId9"/>
    <p:sldId id="273" r:id="rId10"/>
    <p:sldId id="258" r:id="rId11"/>
    <p:sldId id="259" r:id="rId12"/>
    <p:sldId id="267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945" autoAdjust="0"/>
  </p:normalViewPr>
  <p:slideViewPr>
    <p:cSldViewPr>
      <p:cViewPr varScale="1">
        <p:scale>
          <a:sx n="107" d="100"/>
          <a:sy n="107" d="100"/>
        </p:scale>
        <p:origin x="750" y="10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238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t-BR"/>
              <a:pPr/>
              <a:t>28/04/2016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t-BR"/>
              <a:pPr/>
              <a:t>28/04/2016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28/04/2016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131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132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133" name="line"/>
          <p:cNvGrpSpPr/>
          <p:nvPr userDrawn="1"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134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5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6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7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8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9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0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1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2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3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4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5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6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7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8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9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0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1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2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3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4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5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6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7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8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9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0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1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2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3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4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5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6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7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8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9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0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1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2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3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4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5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6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7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8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9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0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1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2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3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4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5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6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7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8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9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0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1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2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3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4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5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6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7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8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9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0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1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2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3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4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5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6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7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8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9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0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1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2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3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4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5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6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7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8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9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0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1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2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3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4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5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6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7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8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9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0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1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2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3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4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5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6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7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8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9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0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1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2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3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4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5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6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7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8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9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0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1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2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3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4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80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2000" y="1152000"/>
            <a:ext cx="9144000" cy="5040000"/>
          </a:xfrm>
        </p:spPr>
        <p:txBody>
          <a:bodyPr/>
          <a:lstStyle>
            <a:lvl1pPr algn="just">
              <a:lnSpc>
                <a:spcPct val="100000"/>
              </a:lnSpc>
              <a:defRPr/>
            </a:lvl1pPr>
            <a:lvl2pPr marL="548640" algn="just">
              <a:lnSpc>
                <a:spcPct val="100000"/>
              </a:lnSpc>
              <a:defRPr/>
            </a:lvl2pPr>
            <a:lvl3pPr marL="777240" algn="just">
              <a:lnSpc>
                <a:spcPct val="100000"/>
              </a:lnSpc>
              <a:defRPr/>
            </a:lvl3pPr>
            <a:lvl4pPr marL="1005840" algn="just">
              <a:lnSpc>
                <a:spcPct val="100000"/>
              </a:lnSpc>
              <a:defRPr/>
            </a:lvl4pPr>
            <a:lvl5pPr marL="1234440" algn="just">
              <a:lnSpc>
                <a:spcPct val="100000"/>
              </a:lnSpc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28/04/2016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000" y="1152000"/>
            <a:ext cx="4419599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152000"/>
            <a:ext cx="4419598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28/04/2016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3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4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5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6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3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28/04/2016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5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6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8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9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5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236" name="Espaço Reservado para Conteúdo 2"/>
          <p:cNvSpPr>
            <a:spLocks noGrp="1"/>
          </p:cNvSpPr>
          <p:nvPr>
            <p:ph sz="half" idx="13"/>
          </p:nvPr>
        </p:nvSpPr>
        <p:spPr>
          <a:xfrm>
            <a:off x="1512000" y="1988840"/>
            <a:ext cx="4419599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237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988840"/>
            <a:ext cx="4419598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28/04/2016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900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28/04/2016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72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9144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pt-BR" noProof="0" smtClean="0"/>
              <a:pPr/>
              <a:t>28/04/2016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8" r:id="rId6"/>
    <p:sldLayoutId id="2147483667" r:id="rId7"/>
    <p:sldLayoutId id="214748366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Curso Complementar de </a:t>
            </a: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VHDL</a:t>
            </a:r>
            <a:b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- </a:t>
            </a:r>
            <a:r>
              <a:rPr lang="pt-BR" dirty="0" smtClean="0">
                <a:latin typeface="Consolas"/>
              </a:rPr>
              <a:t>Aula 5 -</a:t>
            </a:r>
            <a:endParaRPr lang="pt-BR" sz="48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b="0" i="0" dirty="0">
                <a:solidFill>
                  <a:schemeClr val="tx1">
                    <a:tint val="75000"/>
                  </a:schemeClr>
                </a:solidFill>
              </a:rPr>
              <a:t>Felipe </a:t>
            </a:r>
            <a:r>
              <a:rPr lang="pt-BR" sz="2800" b="0" i="0" dirty="0" smtClean="0">
                <a:solidFill>
                  <a:schemeClr val="tx1">
                    <a:tint val="75000"/>
                  </a:schemeClr>
                </a:solidFill>
              </a:rPr>
              <a:t>Calliari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dirty="0"/>
              <a:t>Gustavo </a:t>
            </a:r>
            <a:r>
              <a:rPr lang="pt-BR" sz="2800" dirty="0" smtClean="0"/>
              <a:t>Amaral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0" i="0" dirty="0" err="1" smtClean="0">
                <a:solidFill>
                  <a:schemeClr val="tx1">
                    <a:tint val="75000"/>
                  </a:schemeClr>
                </a:solidFill>
              </a:rPr>
              <a:t>Rudah</a:t>
            </a:r>
            <a:r>
              <a:rPr lang="pt-BR" b="0" i="0" dirty="0" smtClean="0">
                <a:solidFill>
                  <a:schemeClr val="tx1">
                    <a:tint val="75000"/>
                  </a:schemeClr>
                </a:solidFill>
              </a:rPr>
              <a:t> Guedes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04"/>
            <a:ext cx="1223212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3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Desenvolver uma estrutura que </a:t>
            </a:r>
            <a:r>
              <a:rPr lang="pt-BR" dirty="0" smtClean="0"/>
              <a:t>utilize um transmissor UART para transmitir os dados de uma ROM.</a:t>
            </a:r>
          </a:p>
          <a:p>
            <a:r>
              <a:rPr lang="pt-BR" dirty="0" smtClean="0"/>
              <a:t>A ROM deve armazenar </a:t>
            </a:r>
            <a:r>
              <a:rPr lang="pt-BR" dirty="0" smtClean="0">
                <a:latin typeface="+mj-lt"/>
              </a:rPr>
              <a:t>4</a:t>
            </a:r>
            <a:r>
              <a:rPr lang="pt-BR" dirty="0" smtClean="0"/>
              <a:t> dados de </a:t>
            </a:r>
            <a:r>
              <a:rPr lang="pt-BR" dirty="0" smtClean="0">
                <a:latin typeface="+mj-lt"/>
              </a:rPr>
              <a:t>8</a:t>
            </a:r>
            <a:r>
              <a:rPr lang="pt-BR" dirty="0" smtClean="0"/>
              <a:t> bits.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33533" y="3284984"/>
            <a:ext cx="1414060" cy="18722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ROM</a:t>
            </a:r>
            <a:endParaRPr lang="pt-BR" b="1" dirty="0"/>
          </a:p>
        </p:txBody>
      </p:sp>
      <p:sp>
        <p:nvSpPr>
          <p:cNvPr id="6" name="Retângulo 5"/>
          <p:cNvSpPr/>
          <p:nvPr/>
        </p:nvSpPr>
        <p:spPr>
          <a:xfrm>
            <a:off x="6814492" y="3717032"/>
            <a:ext cx="1152128" cy="10081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Tx</a:t>
            </a:r>
            <a:endParaRPr lang="pt-BR" b="1" dirty="0"/>
          </a:p>
        </p:txBody>
      </p:sp>
      <p:cxnSp>
        <p:nvCxnSpPr>
          <p:cNvPr id="9" name="Conector de seta reta 8"/>
          <p:cNvCxnSpPr>
            <a:stCxn id="4" idx="3"/>
            <a:endCxn id="6" idx="1"/>
          </p:cNvCxnSpPr>
          <p:nvPr/>
        </p:nvCxnSpPr>
        <p:spPr>
          <a:xfrm>
            <a:off x="5347593" y="4221088"/>
            <a:ext cx="14668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3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Correção da tarefa – receptor UART RS-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232</a:t>
            </a:r>
            <a:endParaRPr lang="pt-BR" dirty="0" smtClean="0">
              <a:solidFill>
                <a:schemeClr val="tx1"/>
              </a:solidFill>
              <a:latin typeface="Corbel"/>
            </a:endParaRP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Memória RAM</a:t>
            </a:r>
            <a:endParaRPr lang="pt-BR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1522412" y="260648"/>
            <a:ext cx="9144000" cy="51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bg1"/>
                </a:solidFill>
              </a:rPr>
              <a:t>Tarefa - Receptor UART RS-232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980728"/>
            <a:ext cx="9036496" cy="50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" y="548680"/>
            <a:ext cx="5374332" cy="516846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548" y="548680"/>
            <a:ext cx="6674574" cy="412826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5389548" y="4206298"/>
            <a:ext cx="4377272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04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0"/>
            <a:ext cx="4392488" cy="686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2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1"/>
            <a:ext cx="9766820" cy="68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6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Tarefa em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Criar uma entidade que conecte o transmissor ao receptor UART</a:t>
            </a:r>
          </a:p>
          <a:p>
            <a:r>
              <a:rPr lang="pt-BR" dirty="0" smtClean="0"/>
              <a:t>Testar a entidade realizando múltiplas transmissões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852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Memória ROM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13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>
          <a:xfrm>
            <a:off x="1522412" y="260648"/>
            <a:ext cx="9144000" cy="51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bg1"/>
                </a:solidFill>
              </a:rPr>
              <a:t>ROM – </a:t>
            </a:r>
            <a:r>
              <a:rPr lang="pt-BR" dirty="0" err="1" smtClean="0">
                <a:solidFill>
                  <a:schemeClr val="bg1"/>
                </a:solidFill>
              </a:rPr>
              <a:t>Read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Only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Memory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8197"/>
            <a:ext cx="12164655" cy="563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_TP102804845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2A3FD3-55CD-46EE-9FBE-035F46FD46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quadro negro (widescreen)</Template>
  <TotalTime>0</TotalTime>
  <Words>81</Words>
  <Application>Microsoft Office PowerPoint</Application>
  <PresentationFormat>Personalizar</PresentationFormat>
  <Paragraphs>19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Consolas</vt:lpstr>
      <vt:lpstr>Corbel</vt:lpstr>
      <vt:lpstr>Wingdings</vt:lpstr>
      <vt:lpstr>Chalkboard_16x9_TP102804845</vt:lpstr>
      <vt:lpstr>Curso Complementar de VHDL - Aula 5 -</vt:lpstr>
      <vt:lpstr>Conteúdo</vt:lpstr>
      <vt:lpstr>Apresentação do PowerPoint</vt:lpstr>
      <vt:lpstr>Apresentação do PowerPoint</vt:lpstr>
      <vt:lpstr>Apresentação do PowerPoint</vt:lpstr>
      <vt:lpstr>Apresentação do PowerPoint</vt:lpstr>
      <vt:lpstr>Tarefa em aula</vt:lpstr>
      <vt:lpstr>Memória ROM</vt:lpstr>
      <vt:lpstr>Apresentação do PowerPoint</vt:lpstr>
      <vt:lpstr>Apresentação do PowerPoint</vt:lpstr>
      <vt:lpstr>Tarefa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2016-01-04T00:23:19Z</dcterms:created>
  <dcterms:modified xsi:type="dcterms:W3CDTF">2016-04-28T18:58:50Z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