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0" r:id="rId5"/>
    <p:sldId id="259" r:id="rId6"/>
    <p:sldId id="285" r:id="rId7"/>
    <p:sldId id="267" r:id="rId8"/>
    <p:sldId id="268" r:id="rId9"/>
    <p:sldId id="269" r:id="rId10"/>
    <p:sldId id="273" r:id="rId11"/>
    <p:sldId id="270" r:id="rId12"/>
    <p:sldId id="271" r:id="rId13"/>
    <p:sldId id="280" r:id="rId14"/>
    <p:sldId id="283" r:id="rId15"/>
    <p:sldId id="281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1945" autoAdjust="0"/>
  </p:normalViewPr>
  <p:slideViewPr>
    <p:cSldViewPr>
      <p:cViewPr varScale="1">
        <p:scale>
          <a:sx n="79" d="100"/>
          <a:sy n="79" d="100"/>
        </p:scale>
        <p:origin x="120" y="55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08/03/2016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08/03/2016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61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XOR = OU EXCLUSIVO</a:t>
            </a:r>
            <a:r>
              <a:rPr lang="pt-BR" baseline="0" dirty="0"/>
              <a:t> = 1 quando A e B forem diferentes</a:t>
            </a:r>
            <a:endParaRPr lang="pt-BR" dirty="0"/>
          </a:p>
          <a:p>
            <a:r>
              <a:rPr lang="pt-BR" dirty="0"/>
              <a:t>XNOR</a:t>
            </a:r>
            <a:r>
              <a:rPr lang="pt-BR" baseline="0" dirty="0"/>
              <a:t> = COINCIDÊNCIA = 1 quando A e B forem iguais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2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08/03/2016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08/03/2016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08/03/2016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08/03/2016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mtClean="0">
                <a:latin typeface="Consolas"/>
              </a:rPr>
              <a:t>- Aula 0 -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Calliari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VHDL – Apresentação </a:t>
            </a:r>
            <a:r>
              <a:rPr lang="pt-BR" dirty="0" err="1"/>
              <a:t>Xilinx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o primeiro arquivo: Project – New File...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13" y="1628800"/>
            <a:ext cx="6098771" cy="42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VHDL – Apresentação </a:t>
            </a:r>
            <a:r>
              <a:rPr lang="pt-BR" dirty="0" err="1"/>
              <a:t>Xilinx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Criaremos um código VHDL que descreve um chip 7400.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35" y="1700808"/>
            <a:ext cx="6508621" cy="4176464"/>
          </a:xfrm>
          <a:prstGeom prst="rect">
            <a:avLst/>
          </a:prstGeom>
        </p:spPr>
      </p:pic>
      <p:pic>
        <p:nvPicPr>
          <p:cNvPr id="1026" name="Picture 2" descr="http://tayloredge.com/reference/Packages/pinouts/74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3525042"/>
            <a:ext cx="4231010" cy="30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052000" y="2204864"/>
            <a:ext cx="188404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FÁCIL!!!!</a:t>
            </a:r>
          </a:p>
        </p:txBody>
      </p:sp>
    </p:spTree>
    <p:extLst>
      <p:ext uri="{BB962C8B-B14F-4D97-AF65-F5344CB8AC3E}">
        <p14:creationId xmlns:p14="http://schemas.microsoft.com/office/powerpoint/2010/main" val="8021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Half</a:t>
            </a:r>
            <a:r>
              <a:rPr lang="pt-BR" dirty="0"/>
              <a:t> </a:t>
            </a:r>
            <a:r>
              <a:rPr lang="pt-BR" dirty="0" err="1"/>
              <a:t>Adder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Somadores são circuitos digitais que realizam adição entre dois números. O somador mais básico que existe é um “</a:t>
            </a:r>
            <a:r>
              <a:rPr lang="pt-BR" dirty="0" err="1"/>
              <a:t>half</a:t>
            </a:r>
            <a:r>
              <a:rPr lang="pt-BR" dirty="0"/>
              <a:t> </a:t>
            </a:r>
            <a:r>
              <a:rPr lang="pt-BR" dirty="0" err="1"/>
              <a:t>adder</a:t>
            </a:r>
            <a:r>
              <a:rPr lang="pt-BR" dirty="0"/>
              <a:t>” (somador de 1 bit).</a:t>
            </a:r>
          </a:p>
          <a:p>
            <a:pPr lvl="1"/>
            <a:r>
              <a:rPr lang="pt-BR" dirty="0"/>
              <a:t>Um “</a:t>
            </a:r>
            <a:r>
              <a:rPr lang="pt-BR" dirty="0" err="1"/>
              <a:t>half</a:t>
            </a:r>
            <a:r>
              <a:rPr lang="pt-BR" dirty="0"/>
              <a:t> </a:t>
            </a:r>
            <a:r>
              <a:rPr lang="pt-BR" dirty="0" err="1"/>
              <a:t>adder</a:t>
            </a:r>
            <a:r>
              <a:rPr lang="pt-BR" dirty="0"/>
              <a:t>” pode ser representado pelo seu diagrama de blocos e sua tabela verdade  como mostrado abaixo:</a:t>
            </a:r>
          </a:p>
        </p:txBody>
      </p:sp>
      <p:graphicFrame>
        <p:nvGraphicFramePr>
          <p:cNvPr id="49" name="Tabe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10736"/>
              </p:ext>
            </p:extLst>
          </p:nvPr>
        </p:nvGraphicFramePr>
        <p:xfrm>
          <a:off x="6742484" y="3651413"/>
          <a:ext cx="3518116" cy="20547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9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9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95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4963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A</a:t>
                      </a:r>
                    </a:p>
                  </a:txBody>
                  <a:tcPr marL="151861" marR="151861" marT="75931" marB="759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B</a:t>
                      </a:r>
                    </a:p>
                  </a:txBody>
                  <a:tcPr marL="151861" marR="151861" marT="75931" marB="759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C</a:t>
                      </a:r>
                    </a:p>
                  </a:txBody>
                  <a:tcPr marL="151861" marR="151861" marT="75931" marB="759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S</a:t>
                      </a:r>
                    </a:p>
                  </a:txBody>
                  <a:tcPr marL="151861" marR="151861" marT="75931" marB="759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96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96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1</a:t>
                      </a:r>
                    </a:p>
                  </a:txBody>
                  <a:tcPr marL="151861" marR="151861" marT="75931" marB="759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1</a:t>
                      </a:r>
                    </a:p>
                  </a:txBody>
                  <a:tcPr marL="151861" marR="151861" marT="75931" marB="759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96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1</a:t>
                      </a:r>
                    </a:p>
                  </a:txBody>
                  <a:tcPr marL="151861" marR="151861" marT="75931" marB="759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1</a:t>
                      </a:r>
                    </a:p>
                  </a:txBody>
                  <a:tcPr marL="151861" marR="151861" marT="75931" marB="759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6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1</a:t>
                      </a:r>
                    </a:p>
                  </a:txBody>
                  <a:tcPr marL="151861" marR="151861" marT="75931" marB="759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1</a:t>
                      </a:r>
                    </a:p>
                  </a:txBody>
                  <a:tcPr marL="151861" marR="151861" marT="75931" marB="759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1</a:t>
                      </a:r>
                    </a:p>
                  </a:txBody>
                  <a:tcPr marL="151861" marR="151861" marT="75931" marB="759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0</a:t>
                      </a:r>
                    </a:p>
                  </a:txBody>
                  <a:tcPr marL="151861" marR="151861" marT="75931" marB="759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04" y="3422175"/>
            <a:ext cx="4118595" cy="228394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1815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1982404"/>
            <a:ext cx="5838825" cy="4210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Half</a:t>
            </a:r>
            <a:r>
              <a:rPr lang="pt-BR" dirty="0"/>
              <a:t> </a:t>
            </a:r>
            <a:r>
              <a:rPr lang="pt-BR" dirty="0" err="1"/>
              <a:t>Adder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 “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bench</a:t>
            </a:r>
            <a:r>
              <a:rPr lang="pt-BR" dirty="0"/>
              <a:t>”...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852936"/>
            <a:ext cx="443831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0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Adder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>
          <a:xfrm>
            <a:off x="4402224" y="1340768"/>
            <a:ext cx="7272808" cy="153664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diferença fundamental entre um </a:t>
            </a:r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Adder</a:t>
            </a:r>
            <a:r>
              <a:rPr lang="pt-BR" dirty="0"/>
              <a:t> e um </a:t>
            </a:r>
            <a:r>
              <a:rPr lang="pt-BR" dirty="0" err="1"/>
              <a:t>Half</a:t>
            </a:r>
            <a:r>
              <a:rPr lang="pt-BR" dirty="0"/>
              <a:t> </a:t>
            </a:r>
            <a:r>
              <a:rPr lang="pt-BR" dirty="0" err="1"/>
              <a:t>Adder</a:t>
            </a:r>
            <a:r>
              <a:rPr lang="pt-BR" dirty="0"/>
              <a:t> é a inclusão de uma entrada de “</a:t>
            </a:r>
            <a:r>
              <a:rPr lang="pt-BR" dirty="0" err="1"/>
              <a:t>carry</a:t>
            </a:r>
            <a:r>
              <a:rPr lang="pt-BR" dirty="0"/>
              <a:t>”. Isso torna possível o </a:t>
            </a:r>
            <a:r>
              <a:rPr lang="pt-BR" dirty="0" err="1"/>
              <a:t>cascateamento</a:t>
            </a:r>
            <a:r>
              <a:rPr lang="pt-BR" dirty="0"/>
              <a:t> entre várias instâncias de forma que seja possível realizar somas entre números de N bits. Na figura abaixo é mostrado o caso mais simples.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3" y="1691978"/>
            <a:ext cx="3440040" cy="1608652"/>
          </a:xfrm>
          <a:prstGeom prst="rect">
            <a:avLst/>
          </a:prstGeom>
        </p:spPr>
      </p:pic>
      <p:graphicFrame>
        <p:nvGraphicFramePr>
          <p:cNvPr id="49" name="Tabe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24941"/>
              </p:ext>
            </p:extLst>
          </p:nvPr>
        </p:nvGraphicFramePr>
        <p:xfrm>
          <a:off x="693812" y="3313096"/>
          <a:ext cx="3440040" cy="28522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8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/>
                        <a:t>A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/>
                        <a:t>B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err="1"/>
                        <a:t>Cin</a:t>
                      </a:r>
                      <a:endParaRPr lang="pt-BR" sz="1300" b="1" dirty="0"/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err="1"/>
                        <a:t>Cout</a:t>
                      </a:r>
                      <a:endParaRPr lang="pt-BR" sz="1300" b="1" dirty="0"/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/>
                        <a:t>Sum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0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678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L="118793" marR="118793" marT="59396" marB="593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2900231"/>
            <a:ext cx="5904656" cy="36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6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Casa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1998" y="1988840"/>
            <a:ext cx="9144000" cy="5040000"/>
          </a:xfrm>
        </p:spPr>
        <p:txBody>
          <a:bodyPr>
            <a:normAutofit/>
          </a:bodyPr>
          <a:lstStyle/>
          <a:p>
            <a:r>
              <a:rPr lang="pt-BR" sz="4000" dirty="0"/>
              <a:t>Montagem de um </a:t>
            </a:r>
            <a:r>
              <a:rPr lang="pt-BR" sz="4000" dirty="0" err="1"/>
              <a:t>Full</a:t>
            </a:r>
            <a:r>
              <a:rPr lang="pt-BR" sz="4000" dirty="0"/>
              <a:t> </a:t>
            </a:r>
            <a:r>
              <a:rPr lang="pt-BR" sz="4000" dirty="0" err="1"/>
              <a:t>Adder</a:t>
            </a:r>
            <a:r>
              <a:rPr lang="pt-BR" sz="4000" dirty="0"/>
              <a:t> de 4 bits.</a:t>
            </a:r>
          </a:p>
          <a:p>
            <a:r>
              <a:rPr lang="pt-BR" sz="4000" dirty="0"/>
              <a:t>Simulação da estrutura.</a:t>
            </a:r>
          </a:p>
        </p:txBody>
      </p:sp>
    </p:spTree>
    <p:extLst>
      <p:ext uri="{BB962C8B-B14F-4D97-AF65-F5344CB8AC3E}">
        <p14:creationId xmlns:p14="http://schemas.microsoft.com/office/powerpoint/2010/main" val="293599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z="2400" b="0" i="0" dirty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Circuitos Digitais e Portas Lógicas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>
                <a:solidFill>
                  <a:schemeClr val="tx1"/>
                </a:solidFill>
                <a:latin typeface="Corbel"/>
              </a:rPr>
              <a:t>Linguagem VHDL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>
                <a:solidFill>
                  <a:schemeClr val="tx1"/>
                </a:solidFill>
                <a:latin typeface="Corbel"/>
              </a:rPr>
              <a:t>Apresentação ao </a:t>
            </a:r>
            <a:r>
              <a:rPr lang="pt-BR" dirty="0" err="1">
                <a:solidFill>
                  <a:schemeClr val="tx1"/>
                </a:solidFill>
                <a:latin typeface="Corbel"/>
              </a:rPr>
              <a:t>Xilinx</a:t>
            </a:r>
            <a:r>
              <a:rPr lang="pt-BR" dirty="0">
                <a:solidFill>
                  <a:schemeClr val="tx1"/>
                </a:solidFill>
                <a:latin typeface="Corbel"/>
              </a:rPr>
              <a:t> ISE®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>
                <a:solidFill>
                  <a:schemeClr val="tx1"/>
                </a:solidFill>
                <a:latin typeface="Corbel"/>
              </a:rPr>
              <a:t>Exercícios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>
                <a:solidFill>
                  <a:schemeClr val="tx1"/>
                </a:solidFill>
                <a:latin typeface="Corbel"/>
              </a:rPr>
              <a:t>Tarefas para casa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Digitais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88" y="1996661"/>
            <a:ext cx="1800000" cy="90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66" y="4473216"/>
            <a:ext cx="1800000" cy="90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822" y="1996661"/>
            <a:ext cx="1800000" cy="90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761" y="4473216"/>
            <a:ext cx="1800000" cy="90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956" y="1996661"/>
            <a:ext cx="1800000" cy="90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0956" y="4468450"/>
            <a:ext cx="1800000" cy="9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796" y="4473216"/>
            <a:ext cx="1800000" cy="90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554" y="1996661"/>
            <a:ext cx="1800000" cy="900000"/>
          </a:xfrm>
          <a:prstGeom prst="rect">
            <a:avLst/>
          </a:prstGeom>
        </p:spPr>
      </p:pic>
      <p:sp>
        <p:nvSpPr>
          <p:cNvPr id="20" name="Espaço Reservado para Conteúdo 4"/>
          <p:cNvSpPr txBox="1">
            <a:spLocks/>
          </p:cNvSpPr>
          <p:nvPr/>
        </p:nvSpPr>
        <p:spPr>
          <a:xfrm>
            <a:off x="1218962" y="1672661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BUFFER</a:t>
            </a:r>
          </a:p>
        </p:txBody>
      </p:sp>
      <p:sp>
        <p:nvSpPr>
          <p:cNvPr id="21" name="Espaço Reservado para Conteúdo 4"/>
          <p:cNvSpPr txBox="1">
            <a:spLocks/>
          </p:cNvSpPr>
          <p:nvPr/>
        </p:nvSpPr>
        <p:spPr>
          <a:xfrm>
            <a:off x="3949732" y="1672661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AND</a:t>
            </a:r>
          </a:p>
        </p:txBody>
      </p:sp>
      <p:sp>
        <p:nvSpPr>
          <p:cNvPr id="22" name="Espaço Reservado para Conteúdo 4"/>
          <p:cNvSpPr txBox="1">
            <a:spLocks/>
          </p:cNvSpPr>
          <p:nvPr/>
        </p:nvSpPr>
        <p:spPr>
          <a:xfrm>
            <a:off x="6693997" y="1666490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OR</a:t>
            </a:r>
          </a:p>
        </p:txBody>
      </p:sp>
      <p:sp>
        <p:nvSpPr>
          <p:cNvPr id="23" name="Espaço Reservado para Conteúdo 4"/>
          <p:cNvSpPr txBox="1">
            <a:spLocks/>
          </p:cNvSpPr>
          <p:nvPr/>
        </p:nvSpPr>
        <p:spPr>
          <a:xfrm>
            <a:off x="9422990" y="1666490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XOR</a:t>
            </a:r>
          </a:p>
        </p:txBody>
      </p:sp>
      <p:sp>
        <p:nvSpPr>
          <p:cNvPr id="25" name="Espaço Reservado para Conteúdo 4"/>
          <p:cNvSpPr txBox="1">
            <a:spLocks/>
          </p:cNvSpPr>
          <p:nvPr/>
        </p:nvSpPr>
        <p:spPr>
          <a:xfrm>
            <a:off x="1218962" y="4147225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NOT</a:t>
            </a:r>
          </a:p>
        </p:txBody>
      </p:sp>
      <p:sp>
        <p:nvSpPr>
          <p:cNvPr id="26" name="Espaço Reservado para Conteúdo 4"/>
          <p:cNvSpPr txBox="1">
            <a:spLocks/>
          </p:cNvSpPr>
          <p:nvPr/>
        </p:nvSpPr>
        <p:spPr>
          <a:xfrm>
            <a:off x="3949732" y="4147225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NAND</a:t>
            </a:r>
          </a:p>
        </p:txBody>
      </p:sp>
      <p:sp>
        <p:nvSpPr>
          <p:cNvPr id="27" name="Espaço Reservado para Conteúdo 4"/>
          <p:cNvSpPr txBox="1">
            <a:spLocks/>
          </p:cNvSpPr>
          <p:nvPr/>
        </p:nvSpPr>
        <p:spPr>
          <a:xfrm>
            <a:off x="6693997" y="4141054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NOR</a:t>
            </a:r>
          </a:p>
        </p:txBody>
      </p:sp>
      <p:sp>
        <p:nvSpPr>
          <p:cNvPr id="28" name="Espaço Reservado para Conteúdo 4"/>
          <p:cNvSpPr txBox="1">
            <a:spLocks/>
          </p:cNvSpPr>
          <p:nvPr/>
        </p:nvSpPr>
        <p:spPr>
          <a:xfrm>
            <a:off x="9422990" y="4141054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XNOR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spaço Reservado para Conteúdo 4"/>
              <p:cNvSpPr txBox="1">
                <a:spLocks/>
              </p:cNvSpPr>
              <p:nvPr/>
            </p:nvSpPr>
            <p:spPr>
              <a:xfrm>
                <a:off x="985796" y="2896660"/>
                <a:ext cx="1800000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48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96" y="2896660"/>
                <a:ext cx="1800000" cy="10800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Espaço Reservado para Conteúdo 4"/>
              <p:cNvSpPr txBox="1">
                <a:spLocks/>
              </p:cNvSpPr>
              <p:nvPr/>
            </p:nvSpPr>
            <p:spPr>
              <a:xfrm>
                <a:off x="3716566" y="2896660"/>
                <a:ext cx="1800000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49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66" y="2896660"/>
                <a:ext cx="1800000" cy="10800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Espaço Reservado para Conteúdo 4"/>
              <p:cNvSpPr txBox="1">
                <a:spLocks/>
              </p:cNvSpPr>
              <p:nvPr/>
            </p:nvSpPr>
            <p:spPr>
              <a:xfrm>
                <a:off x="6460831" y="2890489"/>
                <a:ext cx="1800000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50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31" y="2890489"/>
                <a:ext cx="1800000" cy="10800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Espaço Reservado para Conteúdo 4"/>
              <p:cNvSpPr txBox="1">
                <a:spLocks/>
              </p:cNvSpPr>
              <p:nvPr/>
            </p:nvSpPr>
            <p:spPr>
              <a:xfrm>
                <a:off x="9189824" y="2890489"/>
                <a:ext cx="1800000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sz="2000" b="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sz="1000" b="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000" b="0" dirty="0"/>
              </a:p>
            </p:txBody>
          </p:sp>
        </mc:Choice>
        <mc:Fallback xmlns="">
          <p:sp>
            <p:nvSpPr>
              <p:cNvPr id="51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824" y="2890489"/>
                <a:ext cx="1800000" cy="1080000"/>
              </a:xfrm>
              <a:prstGeom prst="rect">
                <a:avLst/>
              </a:prstGeom>
              <a:blipFill rotWithShape="0">
                <a:blip r:embed="rId14"/>
                <a:stretch>
                  <a:fillRect r="-11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Espaço Reservado para Conteúdo 4"/>
              <p:cNvSpPr txBox="1">
                <a:spLocks/>
              </p:cNvSpPr>
              <p:nvPr/>
            </p:nvSpPr>
            <p:spPr>
              <a:xfrm>
                <a:off x="985796" y="5371224"/>
                <a:ext cx="1800000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pt-BR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52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96" y="5371224"/>
                <a:ext cx="1800000" cy="1080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spaço Reservado para Conteúdo 4"/>
              <p:cNvSpPr txBox="1">
                <a:spLocks/>
              </p:cNvSpPr>
              <p:nvPr/>
            </p:nvSpPr>
            <p:spPr>
              <a:xfrm>
                <a:off x="3716566" y="5371224"/>
                <a:ext cx="1800000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53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66" y="5371224"/>
                <a:ext cx="1800000" cy="10800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Espaço Reservado para Conteúdo 4"/>
              <p:cNvSpPr txBox="1">
                <a:spLocks/>
              </p:cNvSpPr>
              <p:nvPr/>
            </p:nvSpPr>
            <p:spPr>
              <a:xfrm>
                <a:off x="6460831" y="5365053"/>
                <a:ext cx="1800000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5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31" y="5365053"/>
                <a:ext cx="1800000" cy="10800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spaço Reservado para Conteúdo 4"/>
              <p:cNvSpPr txBox="1">
                <a:spLocks/>
              </p:cNvSpPr>
              <p:nvPr/>
            </p:nvSpPr>
            <p:spPr>
              <a:xfrm>
                <a:off x="9189824" y="5365053"/>
                <a:ext cx="1800000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SzPct val="80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pt-BR" sz="1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000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5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824" y="5365053"/>
                <a:ext cx="1800000" cy="10800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0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Digitais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88" y="1996661"/>
            <a:ext cx="1800000" cy="90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66" y="4473216"/>
            <a:ext cx="1800000" cy="90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22" y="1996661"/>
            <a:ext cx="1800000" cy="90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761" y="4473216"/>
            <a:ext cx="1800000" cy="90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956" y="1996661"/>
            <a:ext cx="1800000" cy="90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956" y="4468450"/>
            <a:ext cx="1800000" cy="9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796" y="4473216"/>
            <a:ext cx="1800000" cy="90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554" y="1996661"/>
            <a:ext cx="1800000" cy="900000"/>
          </a:xfrm>
          <a:prstGeom prst="rect">
            <a:avLst/>
          </a:prstGeom>
        </p:spPr>
      </p:pic>
      <p:sp>
        <p:nvSpPr>
          <p:cNvPr id="20" name="Espaço Reservado para Conteúdo 4"/>
          <p:cNvSpPr txBox="1">
            <a:spLocks/>
          </p:cNvSpPr>
          <p:nvPr/>
        </p:nvSpPr>
        <p:spPr>
          <a:xfrm>
            <a:off x="1218962" y="1672661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BUFFER</a:t>
            </a:r>
          </a:p>
        </p:txBody>
      </p:sp>
      <p:sp>
        <p:nvSpPr>
          <p:cNvPr id="21" name="Espaço Reservado para Conteúdo 4"/>
          <p:cNvSpPr txBox="1">
            <a:spLocks/>
          </p:cNvSpPr>
          <p:nvPr/>
        </p:nvSpPr>
        <p:spPr>
          <a:xfrm>
            <a:off x="3949732" y="1672661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AND</a:t>
            </a:r>
          </a:p>
        </p:txBody>
      </p:sp>
      <p:sp>
        <p:nvSpPr>
          <p:cNvPr id="22" name="Espaço Reservado para Conteúdo 4"/>
          <p:cNvSpPr txBox="1">
            <a:spLocks/>
          </p:cNvSpPr>
          <p:nvPr/>
        </p:nvSpPr>
        <p:spPr>
          <a:xfrm>
            <a:off x="6693997" y="1666490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OR</a:t>
            </a:r>
          </a:p>
        </p:txBody>
      </p:sp>
      <p:sp>
        <p:nvSpPr>
          <p:cNvPr id="23" name="Espaço Reservado para Conteúdo 4"/>
          <p:cNvSpPr txBox="1">
            <a:spLocks/>
          </p:cNvSpPr>
          <p:nvPr/>
        </p:nvSpPr>
        <p:spPr>
          <a:xfrm>
            <a:off x="9422990" y="1666490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XOR</a:t>
            </a:r>
          </a:p>
        </p:txBody>
      </p:sp>
      <p:sp>
        <p:nvSpPr>
          <p:cNvPr id="25" name="Espaço Reservado para Conteúdo 4"/>
          <p:cNvSpPr txBox="1">
            <a:spLocks/>
          </p:cNvSpPr>
          <p:nvPr/>
        </p:nvSpPr>
        <p:spPr>
          <a:xfrm>
            <a:off x="1218962" y="4147225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NOT</a:t>
            </a:r>
          </a:p>
        </p:txBody>
      </p:sp>
      <p:sp>
        <p:nvSpPr>
          <p:cNvPr id="26" name="Espaço Reservado para Conteúdo 4"/>
          <p:cNvSpPr txBox="1">
            <a:spLocks/>
          </p:cNvSpPr>
          <p:nvPr/>
        </p:nvSpPr>
        <p:spPr>
          <a:xfrm>
            <a:off x="3949732" y="4147225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NAND</a:t>
            </a:r>
          </a:p>
        </p:txBody>
      </p:sp>
      <p:sp>
        <p:nvSpPr>
          <p:cNvPr id="27" name="Espaço Reservado para Conteúdo 4"/>
          <p:cNvSpPr txBox="1">
            <a:spLocks/>
          </p:cNvSpPr>
          <p:nvPr/>
        </p:nvSpPr>
        <p:spPr>
          <a:xfrm>
            <a:off x="6693997" y="4141054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NOR</a:t>
            </a:r>
          </a:p>
        </p:txBody>
      </p:sp>
      <p:sp>
        <p:nvSpPr>
          <p:cNvPr id="28" name="Espaço Reservado para Conteúdo 4"/>
          <p:cNvSpPr txBox="1">
            <a:spLocks/>
          </p:cNvSpPr>
          <p:nvPr/>
        </p:nvSpPr>
        <p:spPr>
          <a:xfrm>
            <a:off x="9422990" y="4141054"/>
            <a:ext cx="1333668" cy="4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XNOR</a:t>
            </a: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29401"/>
              </p:ext>
            </p:extLst>
          </p:nvPr>
        </p:nvGraphicFramePr>
        <p:xfrm>
          <a:off x="1284775" y="2896661"/>
          <a:ext cx="1200000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70359"/>
              </p:ext>
            </p:extLst>
          </p:nvPr>
        </p:nvGraphicFramePr>
        <p:xfrm>
          <a:off x="1284775" y="5368911"/>
          <a:ext cx="1200000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13966"/>
              </p:ext>
            </p:extLst>
          </p:nvPr>
        </p:nvGraphicFramePr>
        <p:xfrm>
          <a:off x="3728704" y="2896661"/>
          <a:ext cx="1800000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5" name="Tabe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73451"/>
              </p:ext>
            </p:extLst>
          </p:nvPr>
        </p:nvGraphicFramePr>
        <p:xfrm>
          <a:off x="3724321" y="5382192"/>
          <a:ext cx="1800000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93064"/>
              </p:ext>
            </p:extLst>
          </p:nvPr>
        </p:nvGraphicFramePr>
        <p:xfrm>
          <a:off x="6461516" y="2889265"/>
          <a:ext cx="1800000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87982"/>
              </p:ext>
            </p:extLst>
          </p:nvPr>
        </p:nvGraphicFramePr>
        <p:xfrm>
          <a:off x="6457133" y="5374796"/>
          <a:ext cx="1800000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70662"/>
              </p:ext>
            </p:extLst>
          </p:nvPr>
        </p:nvGraphicFramePr>
        <p:xfrm>
          <a:off x="9200041" y="2889265"/>
          <a:ext cx="1800000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9069"/>
              </p:ext>
            </p:extLst>
          </p:nvPr>
        </p:nvGraphicFramePr>
        <p:xfrm>
          <a:off x="9195658" y="5374796"/>
          <a:ext cx="1800000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4978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221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1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Interna de um FPGA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62" y="1196752"/>
            <a:ext cx="6928474" cy="5262448"/>
          </a:xfrm>
        </p:spPr>
      </p:pic>
    </p:spTree>
    <p:extLst>
      <p:ext uri="{BB962C8B-B14F-4D97-AF65-F5344CB8AC3E}">
        <p14:creationId xmlns:p14="http://schemas.microsoft.com/office/powerpoint/2010/main" val="29419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VHDL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linguagem de descrição de “hardware”, e é usada para facilitar o design de circuitos digitais (projeto e concepção).</a:t>
            </a:r>
          </a:p>
          <a:p>
            <a:r>
              <a:rPr lang="pt-BR" dirty="0"/>
              <a:t>Foi criada pelo Departamento de Defesa dos EUA em conjunto com as empresas </a:t>
            </a:r>
            <a:r>
              <a:rPr lang="pt-BR" dirty="0" err="1"/>
              <a:t>Intermetrics</a:t>
            </a:r>
            <a:r>
              <a:rPr lang="pt-BR" dirty="0"/>
              <a:t>, IBM e Texas </a:t>
            </a:r>
            <a:r>
              <a:rPr lang="pt-BR" dirty="0" err="1"/>
              <a:t>Instruments</a:t>
            </a:r>
            <a:r>
              <a:rPr lang="pt-BR" dirty="0"/>
              <a:t> entre 1981-1985.</a:t>
            </a:r>
          </a:p>
          <a:p>
            <a:r>
              <a:rPr lang="pt-BR" dirty="0"/>
              <a:t>Em 1986, todos os direitos foram transferidos para o IEEE e, em 1987, foi publicado o primeiro padrão IEEE – VHDL 87.</a:t>
            </a:r>
          </a:p>
          <a:p>
            <a:r>
              <a:rPr lang="pt-BR" dirty="0"/>
              <a:t>Em 1994 o padrão foi revisado (VHDL 93).</a:t>
            </a:r>
          </a:p>
        </p:txBody>
      </p:sp>
    </p:spTree>
    <p:extLst>
      <p:ext uri="{BB962C8B-B14F-4D97-AF65-F5344CB8AC3E}">
        <p14:creationId xmlns:p14="http://schemas.microsoft.com/office/powerpoint/2010/main" val="34059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VHDL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aprender VHDL?</a:t>
            </a:r>
          </a:p>
          <a:p>
            <a:pPr lvl="1"/>
            <a:r>
              <a:rPr lang="pt-BR" dirty="0"/>
              <a:t>Aumenta a produtividade.</a:t>
            </a:r>
          </a:p>
          <a:p>
            <a:pPr lvl="1"/>
            <a:r>
              <a:rPr lang="pt-BR" dirty="0"/>
              <a:t>Permite que o mesmo código seja usado com diversas tecnologias.</a:t>
            </a:r>
          </a:p>
          <a:p>
            <a:pPr lvl="1"/>
            <a:r>
              <a:rPr lang="pt-BR" dirty="0"/>
              <a:t>Garante portabilidade e longevidade para o seu projeto.</a:t>
            </a:r>
          </a:p>
          <a:p>
            <a:pPr lvl="1"/>
            <a:r>
              <a:rPr lang="pt-BR" dirty="0"/>
              <a:t>É uma forma muito rápida de projetar e testar circuitos digitais.</a:t>
            </a:r>
          </a:p>
          <a:p>
            <a:pPr lvl="1"/>
            <a:endParaRPr lang="pt-BR" dirty="0"/>
          </a:p>
          <a:p>
            <a:r>
              <a:rPr lang="pt-BR" dirty="0"/>
              <a:t>VHDL pode ser utilizado:</a:t>
            </a:r>
          </a:p>
          <a:p>
            <a:pPr lvl="1"/>
            <a:r>
              <a:rPr lang="pt-BR" dirty="0"/>
              <a:t>Para especificação do projeto.</a:t>
            </a:r>
          </a:p>
          <a:p>
            <a:pPr lvl="1"/>
            <a:r>
              <a:rPr lang="pt-BR" dirty="0"/>
              <a:t>Para simulação do projeto.</a:t>
            </a:r>
          </a:p>
          <a:p>
            <a:pPr lvl="1"/>
            <a:r>
              <a:rPr lang="pt-BR" dirty="0"/>
              <a:t>Para documentação do projeto.</a:t>
            </a:r>
          </a:p>
          <a:p>
            <a:pPr lvl="1"/>
            <a:r>
              <a:rPr lang="pt-BR" dirty="0"/>
              <a:t>Como alternativa ao esquemático.</a:t>
            </a:r>
          </a:p>
        </p:txBody>
      </p:sp>
    </p:spTree>
    <p:extLst>
      <p:ext uri="{BB962C8B-B14F-4D97-AF65-F5344CB8AC3E}">
        <p14:creationId xmlns:p14="http://schemas.microsoft.com/office/powerpoint/2010/main" val="30419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VHDL – Apresentação </a:t>
            </a:r>
            <a:r>
              <a:rPr lang="pt-BR" dirty="0" err="1"/>
              <a:t>Xilinx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28" y="1196752"/>
            <a:ext cx="8630741" cy="52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VHDL – Apresentação </a:t>
            </a:r>
            <a:r>
              <a:rPr lang="pt-BR" dirty="0" err="1"/>
              <a:t>Xilinx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o primeiro projeto: File – New Project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31" y="1613154"/>
            <a:ext cx="5449535" cy="49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624</Words>
  <Application>Microsoft Office PowerPoint</Application>
  <PresentationFormat>Personalizar</PresentationFormat>
  <Paragraphs>249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Cambria Math</vt:lpstr>
      <vt:lpstr>Consolas</vt:lpstr>
      <vt:lpstr>Corbel</vt:lpstr>
      <vt:lpstr>Wingdings</vt:lpstr>
      <vt:lpstr>Chalkboard_16x9_TP102804845</vt:lpstr>
      <vt:lpstr>Curso Complementar de VHDL - Aula 0 -</vt:lpstr>
      <vt:lpstr>Conteúdo</vt:lpstr>
      <vt:lpstr>Circuitos Digitais</vt:lpstr>
      <vt:lpstr>Circuitos Digitais</vt:lpstr>
      <vt:lpstr>Estrutura Interna de um FPGA</vt:lpstr>
      <vt:lpstr>VHDL</vt:lpstr>
      <vt:lpstr>VHDL</vt:lpstr>
      <vt:lpstr>VHDL – Apresentação Xilinx</vt:lpstr>
      <vt:lpstr>VHDL – Apresentação Xilinx</vt:lpstr>
      <vt:lpstr>VHDL – Apresentação Xilinx</vt:lpstr>
      <vt:lpstr>VHDL – Apresentação Xilinx</vt:lpstr>
      <vt:lpstr>Exemplo: Half Adder</vt:lpstr>
      <vt:lpstr>Exemplo: Half Adder</vt:lpstr>
      <vt:lpstr>Exemplo: Full Adder</vt:lpstr>
      <vt:lpstr>Tarefa de Casa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2016-03-08T15:03:46Z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