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81" r:id="rId5"/>
    <p:sldId id="274" r:id="rId6"/>
    <p:sldId id="275" r:id="rId7"/>
    <p:sldId id="276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45" autoAdjust="0"/>
  </p:normalViewPr>
  <p:slideViewPr>
    <p:cSldViewPr>
      <p:cViewPr varScale="1">
        <p:scale>
          <a:sx n="81" d="100"/>
          <a:sy n="81" d="100"/>
        </p:scale>
        <p:origin x="120" y="510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238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pt-BR"/>
              <a:pPr/>
              <a:t>29/03/2016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pt-BR"/>
              <a:pPr/>
              <a:t>29/03/2016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 texto mestre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131" name="Título 1"/>
          <p:cNvSpPr>
            <a:spLocks noGrp="1"/>
          </p:cNvSpPr>
          <p:nvPr>
            <p:ph type="ctrTitle"/>
          </p:nvPr>
        </p:nvSpPr>
        <p:spPr>
          <a:xfrm>
            <a:off x="1522413" y="620688"/>
            <a:ext cx="9144000" cy="2160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132" name="Subtítulo 2"/>
          <p:cNvSpPr>
            <a:spLocks noGrp="1"/>
          </p:cNvSpPr>
          <p:nvPr>
            <p:ph type="subTitle" idx="1"/>
          </p:nvPr>
        </p:nvSpPr>
        <p:spPr>
          <a:xfrm>
            <a:off x="1522413" y="3312000"/>
            <a:ext cx="9143999" cy="288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 dirty="0"/>
              <a:t>Clique para editar o estilo do subtítulo mestre</a:t>
            </a:r>
          </a:p>
        </p:txBody>
      </p:sp>
      <p:grpSp>
        <p:nvGrpSpPr>
          <p:cNvPr id="133" name="line"/>
          <p:cNvGrpSpPr/>
          <p:nvPr userDrawn="1"/>
        </p:nvGrpSpPr>
        <p:grpSpPr bwMode="invGray">
          <a:xfrm>
            <a:off x="1701924" y="30240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134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5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6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7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8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9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9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0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1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2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3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4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5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6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7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8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59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0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1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2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3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4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5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6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7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8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69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0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1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2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3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4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5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6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7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8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79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0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1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2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3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4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5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6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7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8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89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0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1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2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3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4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5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6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7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8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99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0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1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2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3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4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5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6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7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8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09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0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1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2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3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4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5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6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7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8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19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0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1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2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3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4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5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6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7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8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29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0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1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2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3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4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5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6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7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8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39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0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1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2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3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4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5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6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7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8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49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0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1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2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3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254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79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380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000" y="1152000"/>
            <a:ext cx="9144000" cy="5040000"/>
          </a:xfrm>
        </p:spPr>
        <p:txBody>
          <a:bodyPr/>
          <a:lstStyle>
            <a:lvl1pPr algn="just">
              <a:lnSpc>
                <a:spcPct val="100000"/>
              </a:lnSpc>
              <a:defRPr/>
            </a:lvl1pPr>
            <a:lvl2pPr marL="548640" algn="just">
              <a:lnSpc>
                <a:spcPct val="100000"/>
              </a:lnSpc>
              <a:defRPr/>
            </a:lvl2pPr>
            <a:lvl3pPr marL="777240" algn="just">
              <a:lnSpc>
                <a:spcPct val="100000"/>
              </a:lnSpc>
              <a:defRPr/>
            </a:lvl3pPr>
            <a:lvl4pPr marL="1005840" algn="just">
              <a:lnSpc>
                <a:spcPct val="100000"/>
              </a:lnSpc>
              <a:defRPr/>
            </a:lvl4pPr>
            <a:lvl5pPr marL="1234440" algn="just">
              <a:lnSpc>
                <a:spcPct val="100000"/>
              </a:lnSpc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000" y="1152000"/>
            <a:ext cx="4419599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152000"/>
            <a:ext cx="4419598" cy="5040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3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4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5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6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3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152000"/>
            <a:ext cx="4416552" cy="720000"/>
          </a:xfrm>
        </p:spPr>
        <p:txBody>
          <a:bodyPr anchor="ctr">
            <a:noAutofit/>
          </a:bodyPr>
          <a:lstStyle>
            <a:lvl1pPr marL="0" indent="0" algn="just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 dirty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grpSp>
        <p:nvGrpSpPr>
          <p:cNvPr id="85" name="line"/>
          <p:cNvGrpSpPr/>
          <p:nvPr userDrawn="1"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86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7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8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89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0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1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2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3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4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5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6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7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8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99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0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1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2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3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4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5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6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7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8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09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0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1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2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3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4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5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6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7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8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19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0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1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2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3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4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5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6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7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8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29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0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1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2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3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4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5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6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7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8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39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0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1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2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3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4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5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6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7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8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49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0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1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2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3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4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5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6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7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8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59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35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236" name="Espaço Reservado para Conteúdo 2"/>
          <p:cNvSpPr>
            <a:spLocks noGrp="1"/>
          </p:cNvSpPr>
          <p:nvPr>
            <p:ph sz="half" idx="13"/>
          </p:nvPr>
        </p:nvSpPr>
        <p:spPr>
          <a:xfrm>
            <a:off x="1512000" y="1988840"/>
            <a:ext cx="4419599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23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8000" y="1988840"/>
            <a:ext cx="4419598" cy="4212000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12000" y="972000"/>
            <a:ext cx="10569575" cy="236485"/>
            <a:chOff x="1522413" y="1340768"/>
            <a:chExt cx="10569575" cy="236485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340768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ln>
                  <a:noFill/>
                </a:ln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</p:spPr>
        <p:txBody>
          <a:bodyPr/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900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12000" y="108000"/>
            <a:ext cx="914399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2000" y="1152000"/>
            <a:ext cx="91440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pt-BR" noProof="0" smtClean="0"/>
              <a:pPr/>
              <a:t>29/03/2016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8" r:id="rId6"/>
    <p:sldLayoutId id="2147483667" r:id="rId7"/>
    <p:sldLayoutId id="214748366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4800" b="0" i="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Curso Complementar de </a:t>
            </a: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VHDL</a:t>
            </a:r>
            <a:b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BR" sz="48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- </a:t>
            </a:r>
            <a:r>
              <a:rPr lang="pt-BR" smtClean="0">
                <a:latin typeface="Consolas"/>
              </a:rPr>
              <a:t>Aula 2 </a:t>
            </a:r>
            <a:r>
              <a:rPr lang="pt-BR" dirty="0" smtClean="0">
                <a:latin typeface="Consolas"/>
              </a:rPr>
              <a:t>-</a:t>
            </a:r>
            <a:endParaRPr lang="pt-BR" sz="4800" b="0" i="0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b="0" i="0" dirty="0">
                <a:solidFill>
                  <a:schemeClr val="tx1">
                    <a:tint val="75000"/>
                  </a:schemeClr>
                </a:solidFill>
              </a:rPr>
              <a:t>Felipe </a:t>
            </a:r>
            <a:r>
              <a:rPr lang="pt-BR" sz="2800" b="0" i="0" dirty="0" smtClean="0">
                <a:solidFill>
                  <a:schemeClr val="tx1">
                    <a:tint val="75000"/>
                  </a:schemeClr>
                </a:solidFill>
              </a:rPr>
              <a:t>Calliari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dirty="0"/>
              <a:t>Gustavo </a:t>
            </a:r>
            <a:r>
              <a:rPr lang="pt-BR" sz="2800" dirty="0" smtClean="0"/>
              <a:t>Amaral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0" i="0" dirty="0" err="1" smtClean="0">
                <a:solidFill>
                  <a:schemeClr val="tx1">
                    <a:tint val="75000"/>
                  </a:schemeClr>
                </a:solidFill>
              </a:rPr>
              <a:t>Rudah</a:t>
            </a:r>
            <a:r>
              <a:rPr lang="pt-BR" b="0" i="0" dirty="0" smtClean="0">
                <a:solidFill>
                  <a:schemeClr val="tx1">
                    <a:tint val="75000"/>
                  </a:schemeClr>
                </a:solidFill>
              </a:rPr>
              <a:t> Guedes</a:t>
            </a:r>
            <a:endParaRPr lang="pt-BR" sz="2800" b="0" i="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46157"/>
          <a:stretch/>
        </p:blipFill>
        <p:spPr>
          <a:xfrm>
            <a:off x="0" y="0"/>
            <a:ext cx="11481500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364486" y="620688"/>
            <a:ext cx="23762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0156" y="2348880"/>
            <a:ext cx="252028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222204" y="4877780"/>
            <a:ext cx="2664296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517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t="53843"/>
          <a:stretch/>
        </p:blipFill>
        <p:spPr>
          <a:xfrm>
            <a:off x="23924" y="0"/>
            <a:ext cx="13393519" cy="685800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934172" y="764704"/>
            <a:ext cx="7056784" cy="504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610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" y="2204864"/>
            <a:ext cx="12043138" cy="24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– Receptor UART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Transmissor:</a:t>
            </a:r>
          </a:p>
          <a:p>
            <a:pPr lvl="1"/>
            <a:r>
              <a:rPr lang="pt-BR" dirty="0" err="1" smtClean="0"/>
              <a:t>Baud</a:t>
            </a:r>
            <a:r>
              <a:rPr lang="pt-BR" dirty="0" smtClean="0"/>
              <a:t> Rate = </a:t>
            </a:r>
            <a:r>
              <a:rPr lang="pt-BR" dirty="0" smtClean="0">
                <a:latin typeface="+mj-lt"/>
              </a:rPr>
              <a:t>8 MHz</a:t>
            </a:r>
            <a:endParaRPr lang="pt-BR" dirty="0" smtClean="0"/>
          </a:p>
          <a:p>
            <a:r>
              <a:rPr lang="pt-BR" dirty="0" smtClean="0"/>
              <a:t>Receptor:</a:t>
            </a:r>
          </a:p>
          <a:p>
            <a:pPr lvl="1"/>
            <a:r>
              <a:rPr lang="pt-BR" dirty="0" smtClean="0"/>
              <a:t> iniciar a recepção ao receber o start bit (</a:t>
            </a:r>
            <a:r>
              <a:rPr lang="pt-BR" dirty="0" smtClean="0">
                <a:latin typeface="+mj-lt"/>
              </a:rPr>
              <a:t>0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ontar </a:t>
            </a:r>
            <a:r>
              <a:rPr lang="pt-BR" dirty="0" smtClean="0">
                <a:latin typeface="+mj-lt"/>
              </a:rPr>
              <a:t>K/2 </a:t>
            </a:r>
            <a:r>
              <a:rPr lang="pt-BR" dirty="0" smtClean="0"/>
              <a:t>ciclos de </a:t>
            </a:r>
            <a:r>
              <a:rPr lang="pt-BR" dirty="0" err="1" smtClean="0"/>
              <a:t>clock</a:t>
            </a:r>
            <a:r>
              <a:rPr lang="pt-BR" dirty="0" smtClean="0"/>
              <a:t> e começar a identificação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ontar K entre cada identificação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rmazenar os bits de informação em um vetor de dimensão 8, com o LSB na posição </a:t>
            </a:r>
            <a:r>
              <a:rPr lang="pt-BR" dirty="0" smtClean="0">
                <a:latin typeface="+mj-lt"/>
              </a:rPr>
              <a:t>0</a:t>
            </a:r>
          </a:p>
          <a:p>
            <a:pPr lvl="1"/>
            <a:r>
              <a:rPr lang="pt-BR" dirty="0">
                <a:latin typeface="+mj-lt"/>
              </a:rPr>
              <a:t>f</a:t>
            </a:r>
            <a:r>
              <a:rPr lang="pt-BR" dirty="0" smtClean="0">
                <a:latin typeface="+mj-lt"/>
              </a:rPr>
              <a:t>requência de </a:t>
            </a:r>
            <a:r>
              <a:rPr lang="pt-BR" dirty="0" err="1" smtClean="0">
                <a:latin typeface="+mj-lt"/>
              </a:rPr>
              <a:t>clock</a:t>
            </a:r>
            <a:r>
              <a:rPr lang="pt-BR" dirty="0" smtClean="0">
                <a:latin typeface="+mj-lt"/>
              </a:rPr>
              <a:t> = 50 MHz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err="1" smtClean="0"/>
              <a:t>Baud</a:t>
            </a:r>
            <a:r>
              <a:rPr lang="pt-BR" dirty="0" smtClean="0"/>
              <a:t> Rate é um vetor de dimensão </a:t>
            </a:r>
            <a:r>
              <a:rPr lang="pt-BR" dirty="0" smtClean="0">
                <a:latin typeface="+mj-lt"/>
              </a:rPr>
              <a:t>14</a:t>
            </a:r>
          </a:p>
          <a:p>
            <a:r>
              <a:rPr lang="pt-BR" dirty="0" smtClean="0"/>
              <a:t>Dica: debug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8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Correção da tarefa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/>
                </a:solidFill>
                <a:latin typeface="Corbel"/>
              </a:rPr>
              <a:t>Comunicação Serial – protocolo UART</a:t>
            </a:r>
            <a:endParaRPr lang="pt-BR" dirty="0">
              <a:solidFill>
                <a:schemeClr val="tx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1171" y="188640"/>
            <a:ext cx="12187653" cy="576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bg1"/>
                </a:solidFill>
              </a:rPr>
              <a:t>Shift </a:t>
            </a:r>
            <a:r>
              <a:rPr lang="pt-BR" dirty="0" err="1" smtClean="0">
                <a:solidFill>
                  <a:schemeClr val="bg1"/>
                </a:solidFill>
              </a:rPr>
              <a:t>Register</a:t>
            </a:r>
            <a:r>
              <a:rPr lang="pt-BR" dirty="0" smtClean="0">
                <a:solidFill>
                  <a:schemeClr val="bg1"/>
                </a:solidFill>
              </a:rPr>
              <a:t> de dois sentidos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" y="1342168"/>
            <a:ext cx="6664075" cy="2793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84" y="1342168"/>
            <a:ext cx="5375416" cy="35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Paralela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/>
              <a:t>Serial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de Dados</a:t>
            </a:r>
          </a:p>
        </p:txBody>
      </p:sp>
      <p:sp>
        <p:nvSpPr>
          <p:cNvPr id="43" name="Espaço Reservado para Conteúdo 4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pt-BR" dirty="0"/>
              <a:t>Utiliza “n” linhas de dados.</a:t>
            </a:r>
          </a:p>
          <a:p>
            <a:r>
              <a:rPr lang="pt-BR" dirty="0"/>
              <a:t>Maior desempenho.</a:t>
            </a:r>
          </a:p>
          <a:p>
            <a:pPr algn="l"/>
            <a:r>
              <a:rPr lang="pt-BR" dirty="0"/>
              <a:t>Boa para curtas distâncias (interferência), geralmente </a:t>
            </a:r>
            <a:r>
              <a:rPr lang="pt-BR" dirty="0" smtClean="0"/>
              <a:t>inferiores </a:t>
            </a:r>
            <a:r>
              <a:rPr lang="pt-BR" dirty="0"/>
              <a:t>a 2 metros.</a:t>
            </a:r>
          </a:p>
          <a:p>
            <a:pPr algn="just"/>
            <a:endParaRPr lang="pt-BR" dirty="0"/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7028099" y="5009728"/>
            <a:ext cx="2819400" cy="1752600"/>
            <a:chOff x="3408" y="2812"/>
            <a:chExt cx="1776" cy="1104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3408" y="2812"/>
              <a:ext cx="432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4704" y="2812"/>
              <a:ext cx="432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504" y="3580"/>
              <a:ext cx="0" cy="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504" y="3667"/>
              <a:ext cx="14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 dirty="0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4992" y="3580"/>
              <a:ext cx="0" cy="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3504" y="3666"/>
              <a:ext cx="1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000" dirty="0" err="1"/>
                <a:t>clock</a:t>
              </a:r>
              <a:r>
                <a:rPr lang="pt-BR" altLang="pt-BR" sz="2000" dirty="0"/>
                <a:t> (sincronismo)</a:t>
              </a: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 flipH="1">
              <a:off x="3840" y="338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3840" y="295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600" y="286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TX</a:t>
              </a:r>
              <a:endParaRPr lang="pt-BR" altLang="pt-BR"/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3600" y="329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RX</a:t>
              </a:r>
              <a:endParaRPr lang="pt-BR" altLang="pt-BR"/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4704" y="329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TX</a:t>
              </a:r>
              <a:endParaRPr lang="pt-BR" altLang="pt-BR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4704" y="286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RX</a:t>
              </a:r>
              <a:endParaRPr lang="pt-BR" altLang="pt-BR"/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269618" y="5009728"/>
            <a:ext cx="2895600" cy="1219200"/>
            <a:chOff x="528" y="2822"/>
            <a:chExt cx="1824" cy="76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28" y="2822"/>
              <a:ext cx="432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824" y="2822"/>
              <a:ext cx="432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15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1104" y="282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bit0</a:t>
              </a:r>
              <a:endParaRPr lang="pt-BR" altLang="pt-BR"/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1104" y="296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bit1</a:t>
              </a:r>
              <a:endParaRPr lang="pt-BR" altLang="pt-BR"/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1104" y="330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bitn-1</a:t>
              </a:r>
              <a:endParaRPr lang="pt-BR" altLang="pt-BR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960" y="297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960" y="3120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960" y="3456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TX</a:t>
              </a:r>
              <a:endParaRPr lang="pt-BR" altLang="pt-BR"/>
            </a:p>
          </p:txBody>
        </p:sp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1872" y="28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1400"/>
                <a:t>RX</a:t>
              </a:r>
              <a:endParaRPr lang="pt-BR" altLang="pt-BR"/>
            </a:p>
          </p:txBody>
        </p:sp>
      </p:grp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Uma linha de dados para </a:t>
            </a:r>
            <a:r>
              <a:rPr lang="pt-BR" dirty="0" smtClean="0"/>
              <a:t>transmissão </a:t>
            </a:r>
            <a:r>
              <a:rPr lang="pt-BR" dirty="0"/>
              <a:t>e outra para recepção.</a:t>
            </a:r>
          </a:p>
          <a:p>
            <a:r>
              <a:rPr lang="pt-BR" dirty="0"/>
              <a:t>Pode ser síncrona (mesmo </a:t>
            </a:r>
            <a:r>
              <a:rPr lang="pt-BR" dirty="0" err="1" smtClean="0"/>
              <a:t>clock</a:t>
            </a:r>
            <a:r>
              <a:rPr lang="pt-BR" dirty="0" smtClean="0"/>
              <a:t>) </a:t>
            </a:r>
            <a:r>
              <a:rPr lang="pt-BR" dirty="0"/>
              <a:t>ou assíncrona </a:t>
            </a:r>
            <a:r>
              <a:rPr lang="pt-BR" dirty="0" smtClean="0"/>
              <a:t>(</a:t>
            </a:r>
            <a:r>
              <a:rPr lang="pt-BR" dirty="0" err="1" smtClean="0"/>
              <a:t>clock</a:t>
            </a:r>
            <a:r>
              <a:rPr lang="pt-BR" dirty="0" smtClean="0"/>
              <a:t> de </a:t>
            </a:r>
            <a:r>
              <a:rPr lang="pt-BR" dirty="0"/>
              <a:t>mesma frequência, mas fases diferentes).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7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Comunicação </a:t>
            </a:r>
            <a:r>
              <a:rPr lang="pt-BR" dirty="0" smtClean="0"/>
              <a:t>Serial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idx="1"/>
              </p:nvPr>
            </p:nvSpPr>
            <p:spPr>
              <a:xfrm>
                <a:off x="1043439" y="1196752"/>
                <a:ext cx="10081120" cy="5040000"/>
              </a:xfrm>
            </p:spPr>
            <p:txBody>
              <a:bodyPr/>
              <a:lstStyle/>
              <a:p>
                <a:r>
                  <a:rPr lang="pt-BR" dirty="0"/>
                  <a:t>Geralmente utiliza-se comunicação serial assíncrona, e o protocolo mais utilizado é o </a:t>
                </a:r>
                <a:r>
                  <a:rPr lang="pt-BR" dirty="0" smtClean="0"/>
                  <a:t>UART (Universal </a:t>
                </a:r>
                <a:r>
                  <a:rPr lang="pt-BR" dirty="0" err="1" smtClean="0"/>
                  <a:t>Asynchronous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Receiver</a:t>
                </a:r>
                <a:r>
                  <a:rPr lang="pt-BR" dirty="0" smtClean="0"/>
                  <a:t>/</a:t>
                </a:r>
                <a:r>
                  <a:rPr lang="pt-BR" dirty="0" err="1" smtClean="0"/>
                  <a:t>Transmitter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A sincronização é obtida pelos bits de “Start” e “Stop”:</a:t>
                </a:r>
              </a:p>
              <a:p>
                <a:pPr lvl="1"/>
                <a:r>
                  <a:rPr lang="pt-BR" dirty="0"/>
                  <a:t>Start – indica a transmissão de mensagem¹.</a:t>
                </a:r>
              </a:p>
              <a:p>
                <a:pPr lvl="1"/>
                <a:r>
                  <a:rPr lang="pt-BR" dirty="0"/>
                  <a:t>Stop – garante transição negativa ao próximo Start bit.</a:t>
                </a:r>
              </a:p>
              <a:p>
                <a:r>
                  <a:rPr lang="pt-BR" dirty="0"/>
                  <a:t>Um bit de paridade </a:t>
                </a:r>
                <a:r>
                  <a:rPr lang="pt-BR" dirty="0" smtClean="0"/>
                  <a:t>pode ser </a:t>
                </a:r>
                <a:r>
                  <a:rPr lang="pt-BR" dirty="0"/>
                  <a:t>adicionado ao final da mensagem, e indica se o número de bits “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” é par ou ímpar.</a:t>
                </a:r>
              </a:p>
              <a:p>
                <a:pPr lvl="1"/>
                <a:r>
                  <a:rPr lang="pt-BR" dirty="0"/>
                  <a:t> Exemplo: Dada a seguinte mensagem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1010001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existem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bits ‘1’ </a:t>
                </a:r>
                <a:r>
                  <a:rPr lang="pt-BR" dirty="0"/>
                  <a:t>, temos que:</a:t>
                </a:r>
              </a:p>
              <a:p>
                <a:pPr lvl="2"/>
                <a:r>
                  <a:rPr lang="pt-BR" dirty="0"/>
                  <a:t>Paridade PAR (</a:t>
                </a:r>
                <a:r>
                  <a:rPr lang="pt-BR" i="1" dirty="0"/>
                  <a:t>EVEN</a:t>
                </a:r>
                <a:r>
                  <a:rPr lang="pt-BR" dirty="0"/>
                  <a:t>): o bit de paridade será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se tivermos número par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’s.</a:t>
                </a:r>
              </a:p>
              <a:p>
                <a:pPr lvl="2"/>
                <a:r>
                  <a:rPr lang="pt-BR" dirty="0"/>
                  <a:t>Paridade ÍMPAR (</a:t>
                </a:r>
                <a:r>
                  <a:rPr lang="pt-BR" i="1" dirty="0"/>
                  <a:t>ODD</a:t>
                </a:r>
                <a:r>
                  <a:rPr lang="pt-BR" dirty="0"/>
                  <a:t>): o bit de paridade será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se tivermos número ímpar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’s.</a:t>
                </a:r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439" y="1196752"/>
                <a:ext cx="10081120" cy="5040000"/>
              </a:xfrm>
              <a:blipFill rotWithShape="0">
                <a:blip r:embed="rId2"/>
                <a:stretch>
                  <a:fillRect l="-423" t="-967" r="-9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29" y="5517232"/>
            <a:ext cx="9334940" cy="9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/>
              <p:cNvSpPr>
                <a:spLocks noGrp="1"/>
              </p:cNvSpPr>
              <p:nvPr>
                <p:ph idx="1"/>
              </p:nvPr>
            </p:nvSpPr>
            <p:spPr>
              <a:xfrm>
                <a:off x="1512000" y="1152000"/>
                <a:ext cx="9144000" cy="5040000"/>
              </a:xfrm>
            </p:spPr>
            <p:txBody>
              <a:bodyPr/>
              <a:lstStyle/>
              <a:p>
                <a:r>
                  <a:rPr lang="pt-BR" dirty="0"/>
                  <a:t>Problema:</a:t>
                </a:r>
              </a:p>
              <a:p>
                <a:pPr lvl="1"/>
                <a:r>
                  <a:rPr lang="pt-BR" dirty="0"/>
                  <a:t>O receptor deve ser capaz de identificar e armazenar os bits da mensagem, porém os relógios </a:t>
                </a:r>
                <a:r>
                  <a:rPr lang="pt-BR" dirty="0" smtClean="0"/>
                  <a:t>podem estar fora </a:t>
                </a:r>
                <a:r>
                  <a:rPr lang="pt-BR" dirty="0"/>
                  <a:t>de </a:t>
                </a:r>
                <a:r>
                  <a:rPr lang="pt-BR" dirty="0" smtClean="0"/>
                  <a:t>fase.</a:t>
                </a:r>
                <a:endParaRPr lang="pt-BR" dirty="0"/>
              </a:p>
              <a:p>
                <a:r>
                  <a:rPr lang="pt-BR" dirty="0"/>
                  <a:t>Solução:</a:t>
                </a:r>
              </a:p>
              <a:p>
                <a:pPr lvl="1"/>
                <a:r>
                  <a:rPr lang="pt-BR" dirty="0" smtClean="0"/>
                  <a:t>A frequência do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 do </a:t>
                </a:r>
                <a:r>
                  <a:rPr lang="pt-BR" dirty="0"/>
                  <a:t>receptor é K vezes mais </a:t>
                </a:r>
                <a:r>
                  <a:rPr lang="pt-BR" dirty="0" smtClean="0"/>
                  <a:t>rápida </a:t>
                </a:r>
                <a:r>
                  <a:rPr lang="pt-BR" dirty="0"/>
                  <a:t>que a frequência de TX. O valor de K deve ser conhecido. Portanto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𝑅𝑋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𝑇𝑋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Ao receber o Start bit, um contador conta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pt-BR" dirty="0"/>
                  <a:t> ciclos, desta forma estaremos no centro do bit slot. Quanto maior for K, maior a precisão.</a:t>
                </a:r>
              </a:p>
              <a:p>
                <a:pPr lvl="1"/>
                <a:r>
                  <a:rPr lang="pt-BR" dirty="0"/>
                  <a:t>Bit slot é o tempo reservado para a transmissão de 1 bit.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2000" y="1152000"/>
                <a:ext cx="9144000" cy="5040000"/>
              </a:xfrm>
              <a:blipFill rotWithShape="0">
                <a:blip r:embed="rId2"/>
                <a:stretch>
                  <a:fillRect l="-467" t="-967" r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16"/>
          <p:cNvGrpSpPr>
            <a:grpSpLocks/>
          </p:cNvGrpSpPr>
          <p:nvPr/>
        </p:nvGrpSpPr>
        <p:grpSpPr bwMode="auto">
          <a:xfrm>
            <a:off x="3478672" y="4869160"/>
            <a:ext cx="5210654" cy="1505493"/>
            <a:chOff x="-192" y="2188"/>
            <a:chExt cx="5760" cy="1988"/>
          </a:xfrm>
        </p:grpSpPr>
        <p:grpSp>
          <p:nvGrpSpPr>
            <p:cNvPr id="7" name="Group 115"/>
            <p:cNvGrpSpPr>
              <a:grpSpLocks/>
            </p:cNvGrpSpPr>
            <p:nvPr/>
          </p:nvGrpSpPr>
          <p:grpSpPr bwMode="auto">
            <a:xfrm>
              <a:off x="-192" y="2188"/>
              <a:ext cx="5760" cy="1988"/>
              <a:chOff x="-192" y="2188"/>
              <a:chExt cx="5760" cy="1988"/>
            </a:xfrm>
          </p:grpSpPr>
          <p:sp>
            <p:nvSpPr>
              <p:cNvPr id="11" name="Line 33"/>
              <p:cNvSpPr>
                <a:spLocks noChangeShapeType="1"/>
              </p:cNvSpPr>
              <p:nvPr/>
            </p:nvSpPr>
            <p:spPr bwMode="auto">
              <a:xfrm>
                <a:off x="1344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2" name="Line 35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4" name="Line 36"/>
              <p:cNvSpPr>
                <a:spLocks noChangeShapeType="1"/>
              </p:cNvSpPr>
              <p:nvPr/>
            </p:nvSpPr>
            <p:spPr bwMode="auto">
              <a:xfrm flipV="1">
                <a:off x="172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5" name="Line 37"/>
              <p:cNvSpPr>
                <a:spLocks noChangeShapeType="1"/>
              </p:cNvSpPr>
              <p:nvPr/>
            </p:nvSpPr>
            <p:spPr bwMode="auto">
              <a:xfrm>
                <a:off x="1728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6" name="Line 39"/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 flipV="1">
                <a:off x="2112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 flipV="1">
                <a:off x="2304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 flipV="1">
                <a:off x="249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 flipV="1">
                <a:off x="268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 flipV="1">
                <a:off x="2880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 flipV="1">
                <a:off x="3072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 flipV="1">
                <a:off x="3264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3264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 flipV="1">
                <a:off x="364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3648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4" name="Line 57"/>
              <p:cNvSpPr>
                <a:spLocks noChangeShapeType="1"/>
              </p:cNvSpPr>
              <p:nvPr/>
            </p:nvSpPr>
            <p:spPr bwMode="auto">
              <a:xfrm flipV="1">
                <a:off x="4032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5" name="Line 58"/>
              <p:cNvSpPr>
                <a:spLocks noChangeShapeType="1"/>
              </p:cNvSpPr>
              <p:nvPr/>
            </p:nvSpPr>
            <p:spPr bwMode="auto">
              <a:xfrm>
                <a:off x="4032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6" name="Line 60"/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7" name="Line 61"/>
              <p:cNvSpPr>
                <a:spLocks noChangeShapeType="1"/>
              </p:cNvSpPr>
              <p:nvPr/>
            </p:nvSpPr>
            <p:spPr bwMode="auto">
              <a:xfrm flipV="1">
                <a:off x="441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8" name="Line 62"/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9" name="Line 63"/>
              <p:cNvSpPr>
                <a:spLocks noChangeShapeType="1"/>
              </p:cNvSpPr>
              <p:nvPr/>
            </p:nvSpPr>
            <p:spPr bwMode="auto">
              <a:xfrm flipV="1">
                <a:off x="76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0" name="Line 64"/>
              <p:cNvSpPr>
                <a:spLocks noChangeShapeType="1"/>
              </p:cNvSpPr>
              <p:nvPr/>
            </p:nvSpPr>
            <p:spPr bwMode="auto">
              <a:xfrm>
                <a:off x="768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1" name="Line 65"/>
              <p:cNvSpPr>
                <a:spLocks noChangeShapeType="1"/>
              </p:cNvSpPr>
              <p:nvPr/>
            </p:nvSpPr>
            <p:spPr bwMode="auto">
              <a:xfrm flipV="1">
                <a:off x="960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3" name="Line 66"/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4" name="Line 67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5" name="Line 68"/>
              <p:cNvSpPr>
                <a:spLocks noChangeShapeType="1"/>
              </p:cNvSpPr>
              <p:nvPr/>
            </p:nvSpPr>
            <p:spPr bwMode="auto">
              <a:xfrm flipV="1">
                <a:off x="1344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6" name="Line 70"/>
              <p:cNvSpPr>
                <a:spLocks noChangeShapeType="1"/>
              </p:cNvSpPr>
              <p:nvPr/>
            </p:nvSpPr>
            <p:spPr bwMode="auto">
              <a:xfrm>
                <a:off x="3456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47" name="Line 71"/>
              <p:cNvSpPr>
                <a:spLocks noChangeShapeType="1"/>
              </p:cNvSpPr>
              <p:nvPr/>
            </p:nvSpPr>
            <p:spPr bwMode="auto">
              <a:xfrm flipV="1">
                <a:off x="1152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92" y="3120"/>
                    <a:ext cx="850" cy="4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altLang="pt-B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altLang="pt-BR" sz="1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alt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altLang="pt-BR" sz="1400" b="0" i="1" smtClean="0">
                                  <a:latin typeface="Cambria Math" panose="02040503050406030204" pitchFamily="18" charset="0"/>
                                </a:rPr>
                                <m:t>𝑇𝑋</m:t>
                              </m:r>
                            </m:sub>
                          </m:sSub>
                        </m:oMath>
                      </m:oMathPara>
                    </a14:m>
                    <a:endParaRPr lang="pt-BR" altLang="pt-BR" sz="1800" dirty="0"/>
                  </a:p>
                </p:txBody>
              </p:sp>
            </mc:Choice>
            <mc:Fallback xmlns="">
              <p:sp>
                <p:nvSpPr>
                  <p:cNvPr id="48" name="Text 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92" y="3120"/>
                    <a:ext cx="850" cy="40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Line 74"/>
              <p:cNvSpPr>
                <a:spLocks noChangeShapeType="1"/>
              </p:cNvSpPr>
              <p:nvPr/>
            </p:nvSpPr>
            <p:spPr bwMode="auto">
              <a:xfrm flipV="1">
                <a:off x="345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0" name="Line 75"/>
              <p:cNvSpPr>
                <a:spLocks noChangeShapeType="1"/>
              </p:cNvSpPr>
              <p:nvPr/>
            </p:nvSpPr>
            <p:spPr bwMode="auto">
              <a:xfrm flipV="1">
                <a:off x="441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1" name="Line 76"/>
              <p:cNvSpPr>
                <a:spLocks noChangeShapeType="1"/>
              </p:cNvSpPr>
              <p:nvPr/>
            </p:nvSpPr>
            <p:spPr bwMode="auto">
              <a:xfrm>
                <a:off x="4416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2" name="Line 77"/>
              <p:cNvSpPr>
                <a:spLocks noChangeShapeType="1"/>
              </p:cNvSpPr>
              <p:nvPr/>
            </p:nvSpPr>
            <p:spPr bwMode="auto">
              <a:xfrm flipV="1">
                <a:off x="4800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3" name="Line 78"/>
              <p:cNvSpPr>
                <a:spLocks noChangeShapeType="1"/>
              </p:cNvSpPr>
              <p:nvPr/>
            </p:nvSpPr>
            <p:spPr bwMode="auto">
              <a:xfrm>
                <a:off x="4800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 flipV="1">
                <a:off x="5184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6" name="Line 81"/>
              <p:cNvSpPr>
                <a:spLocks noChangeShapeType="1"/>
              </p:cNvSpPr>
              <p:nvPr/>
            </p:nvSpPr>
            <p:spPr bwMode="auto">
              <a:xfrm>
                <a:off x="5184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V="1">
                <a:off x="537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8" name="Line 83"/>
              <p:cNvSpPr>
                <a:spLocks noChangeShapeType="1"/>
              </p:cNvSpPr>
              <p:nvPr/>
            </p:nvSpPr>
            <p:spPr bwMode="auto">
              <a:xfrm>
                <a:off x="5376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59" name="Line 84"/>
              <p:cNvSpPr>
                <a:spLocks noChangeShapeType="1"/>
              </p:cNvSpPr>
              <p:nvPr/>
            </p:nvSpPr>
            <p:spPr bwMode="auto">
              <a:xfrm flipV="1">
                <a:off x="556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0" name="Line 85"/>
              <p:cNvSpPr>
                <a:spLocks noChangeShapeType="1"/>
              </p:cNvSpPr>
              <p:nvPr/>
            </p:nvSpPr>
            <p:spPr bwMode="auto">
              <a:xfrm>
                <a:off x="4608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1" name="Line 86"/>
              <p:cNvSpPr>
                <a:spLocks noChangeShapeType="1"/>
              </p:cNvSpPr>
              <p:nvPr/>
            </p:nvSpPr>
            <p:spPr bwMode="auto">
              <a:xfrm flipV="1">
                <a:off x="4224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2" name="Line 87"/>
              <p:cNvSpPr>
                <a:spLocks noChangeShapeType="1"/>
              </p:cNvSpPr>
              <p:nvPr/>
            </p:nvSpPr>
            <p:spPr bwMode="auto">
              <a:xfrm flipV="1">
                <a:off x="4608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3" name="Line 89"/>
              <p:cNvSpPr>
                <a:spLocks noChangeShapeType="1"/>
              </p:cNvSpPr>
              <p:nvPr/>
            </p:nvSpPr>
            <p:spPr bwMode="auto">
              <a:xfrm>
                <a:off x="864" y="3024"/>
                <a:ext cx="2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4" name="Line 90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2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5" name="Line 91"/>
              <p:cNvSpPr>
                <a:spLocks noChangeShapeType="1"/>
              </p:cNvSpPr>
              <p:nvPr/>
            </p:nvSpPr>
            <p:spPr bwMode="auto">
              <a:xfrm flipV="1">
                <a:off x="3168" y="2592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6" name="Line 93"/>
              <p:cNvSpPr>
                <a:spLocks noChangeShapeType="1"/>
              </p:cNvSpPr>
              <p:nvPr/>
            </p:nvSpPr>
            <p:spPr bwMode="auto">
              <a:xfrm>
                <a:off x="384" y="2592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7" name="Line 96"/>
              <p:cNvSpPr>
                <a:spLocks noChangeShapeType="1"/>
              </p:cNvSpPr>
              <p:nvPr/>
            </p:nvSpPr>
            <p:spPr bwMode="auto">
              <a:xfrm flipV="1">
                <a:off x="1920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8" name="Line 97"/>
              <p:cNvSpPr>
                <a:spLocks noChangeShapeType="1"/>
              </p:cNvSpPr>
              <p:nvPr/>
            </p:nvSpPr>
            <p:spPr bwMode="auto">
              <a:xfrm flipV="1">
                <a:off x="1536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69" name="Line 98"/>
              <p:cNvSpPr>
                <a:spLocks noChangeShapeType="1"/>
              </p:cNvSpPr>
              <p:nvPr/>
            </p:nvSpPr>
            <p:spPr bwMode="auto">
              <a:xfrm flipV="1">
                <a:off x="3840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0" name="Line 99"/>
              <p:cNvSpPr>
                <a:spLocks noChangeShapeType="1"/>
              </p:cNvSpPr>
              <p:nvPr/>
            </p:nvSpPr>
            <p:spPr bwMode="auto">
              <a:xfrm flipV="1">
                <a:off x="4992" y="321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/>
            </p:nvSpPr>
            <p:spPr bwMode="auto">
              <a:xfrm>
                <a:off x="768" y="3744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72" name="Line 104"/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22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0" y="3770"/>
                    <a:ext cx="864" cy="4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altLang="pt-BR" sz="1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altLang="pt-BR" sz="1400" b="0" i="1" dirty="0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pt-BR" altLang="pt-BR" sz="1400" dirty="0"/>
                  </a:p>
                </p:txBody>
              </p:sp>
            </mc:Choice>
            <mc:Fallback xmlns="">
              <p:sp>
                <p:nvSpPr>
                  <p:cNvPr id="73" name="Text 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0" y="3770"/>
                    <a:ext cx="864" cy="40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84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Text Box 108"/>
              <p:cNvSpPr txBox="1">
                <a:spLocks noChangeArrowheads="1"/>
              </p:cNvSpPr>
              <p:nvPr/>
            </p:nvSpPr>
            <p:spPr bwMode="auto">
              <a:xfrm>
                <a:off x="1085" y="2188"/>
                <a:ext cx="1536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pt-BR" altLang="pt-BR" sz="1400" dirty="0"/>
                  <a:t>START BIT</a:t>
                </a:r>
              </a:p>
            </p:txBody>
          </p:sp>
          <p:sp>
            <p:nvSpPr>
              <p:cNvPr id="77" name="Line 10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23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  <p:sp>
          <p:nvSpPr>
            <p:cNvPr id="8" name="Line 111"/>
            <p:cNvSpPr>
              <a:spLocks noChangeShapeType="1"/>
            </p:cNvSpPr>
            <p:nvPr/>
          </p:nvSpPr>
          <p:spPr bwMode="auto">
            <a:xfrm flipV="1">
              <a:off x="1920" y="28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9" name="Line 112"/>
            <p:cNvSpPr>
              <a:spLocks noChangeShapeType="1"/>
            </p:cNvSpPr>
            <p:nvPr/>
          </p:nvSpPr>
          <p:spPr bwMode="auto">
            <a:xfrm flipV="1">
              <a:off x="4224" y="283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0" name="Line 114"/>
            <p:cNvSpPr>
              <a:spLocks noChangeShapeType="1"/>
            </p:cNvSpPr>
            <p:nvPr/>
          </p:nvSpPr>
          <p:spPr bwMode="auto">
            <a:xfrm>
              <a:off x="864" y="2592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130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Baud Rate = </a:t>
                </a:r>
                <a:r>
                  <a:rPr lang="pt-BR" dirty="0" smtClean="0">
                    <a:latin typeface="+mj-lt"/>
                  </a:rPr>
                  <a:t>9600</a:t>
                </a:r>
                <a:r>
                  <a:rPr lang="pt-BR" dirty="0" smtClean="0"/>
                  <a:t> bits/s</a:t>
                </a:r>
              </a:p>
              <a:p>
                <a:r>
                  <a:rPr lang="pt-BR" dirty="0" smtClean="0"/>
                  <a:t>Frequência do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 = </a:t>
                </a:r>
                <a:r>
                  <a:rPr lang="pt-BR" dirty="0" smtClean="0">
                    <a:latin typeface="+mj-lt"/>
                  </a:rPr>
                  <a:t>50</a:t>
                </a:r>
                <a:r>
                  <a:rPr lang="pt-BR" dirty="0" smtClean="0"/>
                  <a:t> MHz</a:t>
                </a:r>
              </a:p>
              <a:p>
                <a:r>
                  <a:rPr lang="pt-BR" dirty="0" smtClean="0"/>
                  <a:t>Ciclos de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 por bit K = </a:t>
                </a:r>
                <a:r>
                  <a:rPr lang="pt-BR" dirty="0" smtClean="0">
                    <a:latin typeface="+mj-lt"/>
                  </a:rPr>
                  <a:t>50000000/9600 = 5208,333...</a:t>
                </a:r>
              </a:p>
              <a:p>
                <a:pPr lvl="1"/>
                <a:r>
                  <a:rPr lang="pt-BR" dirty="0" smtClean="0"/>
                  <a:t>K deve ser inteiro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/>
                  <a:t>  </a:t>
                </a:r>
                <a:r>
                  <a:rPr lang="pt-BR" dirty="0" smtClean="0">
                    <a:latin typeface="+mj-lt"/>
                  </a:rPr>
                  <a:t>K = 5208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 smtClean="0">
                    <a:latin typeface="+mj-lt"/>
                  </a:rPr>
                  <a:t> K/2 = 2604</a:t>
                </a:r>
              </a:p>
              <a:p>
                <a:r>
                  <a:rPr lang="pt-BR" dirty="0" smtClean="0"/>
                  <a:t>Assim que recebemos o Start Bit, é necessário contar </a:t>
                </a:r>
                <a:r>
                  <a:rPr lang="pt-BR" dirty="0" smtClean="0">
                    <a:latin typeface="+mj-lt"/>
                  </a:rPr>
                  <a:t>K/2</a:t>
                </a:r>
                <a:r>
                  <a:rPr lang="pt-BR" dirty="0" smtClean="0"/>
                  <a:t> ciclos para sincronizar a recepção com o centro do bit slot. </a:t>
                </a:r>
              </a:p>
              <a:p>
                <a:r>
                  <a:rPr lang="pt-BR" dirty="0" smtClean="0"/>
                  <a:t>Após isso, contar K ciclos de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 para realizar a identificação dos bits recebidos.</a:t>
                </a:r>
              </a:p>
              <a:p>
                <a:r>
                  <a:rPr lang="pt-BR" dirty="0" smtClean="0"/>
                  <a:t>Um contador deve ser incrementado a cada vez que uma identificação é realizada (a cada K ciclos de </a:t>
                </a:r>
                <a:r>
                  <a:rPr lang="pt-BR" dirty="0" err="1" smtClean="0"/>
                  <a:t>clock</a:t>
                </a:r>
                <a:r>
                  <a:rPr lang="pt-BR" dirty="0" smtClean="0"/>
                  <a:t>). A recepção é finalizada quando esse contador chegar ao número de bits da mensagem + 2 (start e stop bits).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0" t="-846" r="-86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0"/>
            <a:ext cx="8424936" cy="688855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33972" y="2564904"/>
            <a:ext cx="5040560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676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" y="1374"/>
            <a:ext cx="8879656" cy="6912643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926060" y="2636912"/>
            <a:ext cx="23762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74764" y="5085184"/>
            <a:ext cx="237626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2234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_TP102804845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52A3FD3-55CD-46EE-9FBE-035F46FD46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quadro negro (widescreen)</Template>
  <TotalTime>0</TotalTime>
  <Words>487</Words>
  <Application>Microsoft Office PowerPoint</Application>
  <PresentationFormat>Personalizar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Cambria Math</vt:lpstr>
      <vt:lpstr>Consolas</vt:lpstr>
      <vt:lpstr>Corbel</vt:lpstr>
      <vt:lpstr>Helvetica</vt:lpstr>
      <vt:lpstr>Wingdings</vt:lpstr>
      <vt:lpstr>Chalkboard_16x9_TP102804845</vt:lpstr>
      <vt:lpstr>Curso Complementar de VHDL - Aula 2 -</vt:lpstr>
      <vt:lpstr>Conteúdo</vt:lpstr>
      <vt:lpstr>Apresentação do PowerPoint</vt:lpstr>
      <vt:lpstr>Comunicação de Dados</vt:lpstr>
      <vt:lpstr>Comunicação Serial</vt:lpstr>
      <vt:lpstr>Comunicação Serial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Tarefa – Receptor UART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2016-01-04T00:23:19Z</dcterms:created>
  <dcterms:modified xsi:type="dcterms:W3CDTF">2016-03-29T18:18:30Z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