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06/04/2016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06/04/2016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70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06/04/2016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3 -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Tarefa de aula </a:t>
            </a:r>
            <a:r>
              <a:rPr lang="pt-BR" dirty="0" smtClean="0"/>
              <a:t>– Contadores para Transmissor UART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transmissor UART pode ser desenvolvido sem a utilização de </a:t>
            </a:r>
            <a:r>
              <a:rPr lang="pt-BR" dirty="0"/>
              <a:t>máquinas de </a:t>
            </a:r>
            <a:r>
              <a:rPr lang="pt-BR" dirty="0" smtClean="0"/>
              <a:t>estado.</a:t>
            </a:r>
          </a:p>
          <a:p>
            <a:r>
              <a:rPr lang="pt-BR" dirty="0" smtClean="0"/>
              <a:t>Para isso, devemos desenvolver uma estrutura que utiliza dois contadores com limite: </a:t>
            </a:r>
          </a:p>
          <a:p>
            <a:pPr lvl="1"/>
            <a:r>
              <a:rPr lang="pt-BR" dirty="0" smtClean="0"/>
              <a:t>um que conte K, ou o número de </a:t>
            </a:r>
            <a:r>
              <a:rPr lang="pt-BR" dirty="0" err="1" smtClean="0"/>
              <a:t>clocks</a:t>
            </a:r>
            <a:r>
              <a:rPr lang="pt-BR" dirty="0" smtClean="0"/>
              <a:t> por bit, e envie um sinal indicando que um novo bit deve ser transmitido; </a:t>
            </a:r>
          </a:p>
          <a:p>
            <a:pPr lvl="1"/>
            <a:r>
              <a:rPr lang="pt-BR" dirty="0" smtClean="0"/>
              <a:t>outro que conte o número de bits transmitidos e envie um sinal indicando o fim da transmissão.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4" y="4517192"/>
            <a:ext cx="1218882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494012" y="1700808"/>
            <a:ext cx="6120680" cy="4032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 para casa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53171" y="2456892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com limite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42284" y="3573016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de pulsos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38028" y="4581128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biestável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74532" y="1844824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Shift </a:t>
            </a:r>
            <a:r>
              <a:rPr lang="pt-BR" dirty="0" err="1" smtClean="0"/>
              <a:t>Register</a:t>
            </a:r>
            <a:endParaRPr lang="pt-BR" dirty="0"/>
          </a:p>
        </p:txBody>
      </p:sp>
      <p:cxnSp>
        <p:nvCxnSpPr>
          <p:cNvPr id="9" name="Conector de seta reta 8"/>
          <p:cNvCxnSpPr>
            <a:endCxn id="7" idx="1"/>
          </p:cNvCxnSpPr>
          <p:nvPr/>
        </p:nvCxnSpPr>
        <p:spPr>
          <a:xfrm>
            <a:off x="1557908" y="2312875"/>
            <a:ext cx="56166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5" idx="0"/>
          </p:cNvCxnSpPr>
          <p:nvPr/>
        </p:nvCxnSpPr>
        <p:spPr>
          <a:xfrm>
            <a:off x="5590356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4" idx="2"/>
          </p:cNvCxnSpPr>
          <p:nvPr/>
        </p:nvCxnSpPr>
        <p:spPr>
          <a:xfrm flipV="1">
            <a:off x="3286100" y="3392996"/>
            <a:ext cx="15143" cy="117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endCxn id="5" idx="2"/>
          </p:cNvCxnSpPr>
          <p:nvPr/>
        </p:nvCxnSpPr>
        <p:spPr>
          <a:xfrm flipV="1">
            <a:off x="3934172" y="4509120"/>
            <a:ext cx="1656184" cy="360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3"/>
          </p:cNvCxnSpPr>
          <p:nvPr/>
        </p:nvCxnSpPr>
        <p:spPr>
          <a:xfrm>
            <a:off x="6238428" y="4041068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7" idx="0"/>
          </p:cNvCxnSpPr>
          <p:nvPr/>
        </p:nvCxnSpPr>
        <p:spPr>
          <a:xfrm>
            <a:off x="7822604" y="134076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4" idx="1"/>
          </p:cNvCxnSpPr>
          <p:nvPr/>
        </p:nvCxnSpPr>
        <p:spPr>
          <a:xfrm>
            <a:off x="1527143" y="2924944"/>
            <a:ext cx="1126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57908" y="4041068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557908" y="504918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rot="10800000" flipV="1">
            <a:off x="3934172" y="4041068"/>
            <a:ext cx="3384376" cy="1260140"/>
          </a:xfrm>
          <a:prstGeom prst="bentConnector3">
            <a:avLst>
              <a:gd name="adj1" fmla="val -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054010" y="2525242"/>
            <a:ext cx="1034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LIM_1</a:t>
            </a:r>
            <a:endParaRPr lang="pt-BR" sz="2400" dirty="0"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090397" y="3573016"/>
            <a:ext cx="1034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LIM_2</a:t>
            </a:r>
            <a:endParaRPr lang="pt-BR" sz="2400" dirty="0"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223294" y="4572326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 err="1" smtClean="0">
                <a:latin typeface="+mj-lt"/>
              </a:rPr>
              <a:t>Flag</a:t>
            </a:r>
            <a:endParaRPr lang="pt-BR" sz="2400" dirty="0">
              <a:latin typeface="+mj-lt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944845" y="1164407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LOAD</a:t>
            </a:r>
            <a:endParaRPr lang="pt-BR" sz="2400" dirty="0"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406780" y="3828702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DONE</a:t>
            </a:r>
            <a:endParaRPr lang="pt-BR" sz="2400" dirty="0"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258212" y="3126189"/>
            <a:ext cx="9701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‘SHIFT’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9371689" y="2100510"/>
            <a:ext cx="15440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DATA_OUT</a:t>
            </a:r>
            <a:endParaRPr lang="pt-BR" sz="2400" dirty="0">
              <a:latin typeface="+mj-lt"/>
            </a:endParaRPr>
          </a:p>
        </p:txBody>
      </p:sp>
      <p:cxnSp>
        <p:nvCxnSpPr>
          <p:cNvPr id="43" name="Conector de seta reta 42"/>
          <p:cNvCxnSpPr>
            <a:stCxn id="7" idx="3"/>
            <a:endCxn id="41" idx="1"/>
          </p:cNvCxnSpPr>
          <p:nvPr/>
        </p:nvCxnSpPr>
        <p:spPr>
          <a:xfrm>
            <a:off x="8470676" y="2312876"/>
            <a:ext cx="901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endCxn id="7" idx="2"/>
          </p:cNvCxnSpPr>
          <p:nvPr/>
        </p:nvCxnSpPr>
        <p:spPr>
          <a:xfrm flipV="1">
            <a:off x="3934171" y="2780928"/>
            <a:ext cx="3888433" cy="349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957991" y="1832745"/>
            <a:ext cx="13740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DATA_IN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4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Contadores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" y="0"/>
            <a:ext cx="8419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12188826" cy="45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0072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 de forma crescente a partir de um valor inicial definido pelo usuário.</a:t>
            </a:r>
          </a:p>
          <a:p>
            <a:r>
              <a:rPr lang="pt-BR" dirty="0" smtClean="0"/>
              <a:t>Esse valor inicial é carregado através de um sinal LOAD.</a:t>
            </a:r>
          </a:p>
          <a:p>
            <a:r>
              <a:rPr lang="pt-BR" dirty="0" smtClean="0"/>
              <a:t>O contador só deve contar enquanto o sinal ENABLE estiver alto.</a:t>
            </a:r>
          </a:p>
          <a:p>
            <a:r>
              <a:rPr lang="pt-BR" dirty="0" smtClean="0"/>
              <a:t>O contador deve zerar a contagem ao receber um sinal RESET.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</a:t>
            </a:r>
            <a:r>
              <a:rPr lang="pt-BR" dirty="0" smtClean="0"/>
              <a:t>com Limite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Envia um sinal indicando a contagem de N ciclos de </a:t>
            </a:r>
            <a:r>
              <a:rPr lang="pt-BR" dirty="0" err="1" smtClean="0"/>
              <a:t>clock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 ser usado, por exemplo, no Receptor UART.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63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Biestável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</a:t>
            </a:r>
            <a:r>
              <a:rPr lang="pt-BR" dirty="0"/>
              <a:t>de </a:t>
            </a:r>
            <a:r>
              <a:rPr lang="pt-BR" dirty="0" err="1"/>
              <a:t>flags</a:t>
            </a:r>
            <a:r>
              <a:rPr lang="pt-BR" dirty="0"/>
              <a:t> para habilitar </a:t>
            </a:r>
            <a:r>
              <a:rPr lang="pt-BR" dirty="0" smtClean="0"/>
              <a:t>processos.</a:t>
            </a:r>
            <a:endParaRPr lang="pt-BR" dirty="0"/>
          </a:p>
          <a:p>
            <a:r>
              <a:rPr lang="pt-BR" dirty="0" smtClean="0"/>
              <a:t>Envia um sinal PROCESSING</a:t>
            </a:r>
          </a:p>
          <a:p>
            <a:r>
              <a:rPr lang="pt-BR" dirty="0" smtClean="0"/>
              <a:t>Usuário </a:t>
            </a:r>
            <a:r>
              <a:rPr lang="pt-BR" dirty="0"/>
              <a:t>define início e fim de um processo através dos sinais START e STOP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6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</a:t>
            </a:r>
            <a:r>
              <a:rPr lang="pt-BR" dirty="0" smtClean="0"/>
              <a:t>de Pulsos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 de forma crescente do zero a um valor limite.</a:t>
            </a:r>
          </a:p>
          <a:p>
            <a:r>
              <a:rPr lang="pt-BR" dirty="0" smtClean="0"/>
              <a:t>É habilitado por um sinal PROCESS_RUNNING.</a:t>
            </a:r>
          </a:p>
          <a:p>
            <a:r>
              <a:rPr lang="pt-BR" dirty="0" smtClean="0"/>
              <a:t>Um sinal PULSE deve estar em nível lógico ‘</a:t>
            </a:r>
            <a:r>
              <a:rPr lang="pt-BR" dirty="0" smtClean="0">
                <a:latin typeface="+mj-lt"/>
              </a:rPr>
              <a:t>1</a:t>
            </a:r>
            <a:r>
              <a:rPr lang="pt-BR" dirty="0" smtClean="0"/>
              <a:t>’ para permitir a contagem. Esse sinal funciona como um Trigger.</a:t>
            </a:r>
          </a:p>
          <a:p>
            <a:r>
              <a:rPr lang="pt-BR" dirty="0" smtClean="0"/>
              <a:t>Quando o contador atinge o valor limite, um sinal DONE deve ser enviado à saída.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283</Words>
  <Application>Microsoft Office PowerPoint</Application>
  <PresentationFormat>Personalizar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Consolas</vt:lpstr>
      <vt:lpstr>Corbel</vt:lpstr>
      <vt:lpstr>Wingdings</vt:lpstr>
      <vt:lpstr>Chalkboard_16x9_TP102804845</vt:lpstr>
      <vt:lpstr>Curso Complementar de VHDL - Aula 3 -</vt:lpstr>
      <vt:lpstr>Conteúdo</vt:lpstr>
      <vt:lpstr>Apresentação do PowerPoint</vt:lpstr>
      <vt:lpstr>Apresentação do PowerPoint</vt:lpstr>
      <vt:lpstr>Apresentação do PowerPoint</vt:lpstr>
      <vt:lpstr>Contador Simples</vt:lpstr>
      <vt:lpstr>Contador com Limite</vt:lpstr>
      <vt:lpstr>Biestável</vt:lpstr>
      <vt:lpstr>Contador de Pulsos</vt:lpstr>
      <vt:lpstr>Tarefa de aula – Contadores para Transmissor UART</vt:lpstr>
      <vt:lpstr>Tarefa para casa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2016-04-07T18:51:27Z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