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97" r:id="rId5"/>
    <p:sldId id="298" r:id="rId6"/>
    <p:sldId id="299" r:id="rId7"/>
    <p:sldId id="302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945" autoAdjust="0"/>
  </p:normalViewPr>
  <p:slideViewPr>
    <p:cSldViewPr>
      <p:cViewPr varScale="1">
        <p:scale>
          <a:sx n="81" d="100"/>
          <a:sy n="81" d="100"/>
        </p:scale>
        <p:origin x="120" y="51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13/04/2016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13/04/2016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13/04/2016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13/04/2016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13/04/2016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13/04/2016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13/04/2016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13/04/2016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13/04/2016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</a:t>
            </a:r>
            <a:r>
              <a:rPr lang="pt-BR" dirty="0" smtClean="0">
                <a:latin typeface="Consolas"/>
              </a:rPr>
              <a:t>4 </a:t>
            </a:r>
            <a:r>
              <a:rPr lang="pt-BR" dirty="0" smtClean="0">
                <a:latin typeface="Consolas"/>
              </a:rPr>
              <a:t>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Estrutura do transmissor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O transmissor utiliza o contador </a:t>
            </a:r>
            <a:r>
              <a:rPr lang="pt-BR" dirty="0" err="1" smtClean="0"/>
              <a:t>tx_counter</a:t>
            </a:r>
            <a:r>
              <a:rPr lang="pt-BR" dirty="0" smtClean="0"/>
              <a:t> e um </a:t>
            </a:r>
            <a:r>
              <a:rPr lang="pt-BR" dirty="0" err="1" smtClean="0"/>
              <a:t>shift_register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3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058"/>
            <a:ext cx="552450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0"/>
            <a:ext cx="10616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" y="9128"/>
            <a:ext cx="12081545" cy="63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para o Receptor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Utiliza dois contadores de pulsos, assim como o Transmissor. O contador de </a:t>
            </a:r>
            <a:r>
              <a:rPr lang="pt-BR" dirty="0" err="1" smtClean="0"/>
              <a:t>clocks</a:t>
            </a:r>
            <a:r>
              <a:rPr lang="pt-BR" dirty="0" smtClean="0"/>
              <a:t> deve contar K/</a:t>
            </a:r>
            <a:r>
              <a:rPr lang="pt-BR" dirty="0" smtClean="0">
                <a:latin typeface="+mj-lt"/>
              </a:rPr>
              <a:t>2 </a:t>
            </a:r>
            <a:r>
              <a:rPr lang="pt-BR" dirty="0" smtClean="0"/>
              <a:t>na primeira contagem (start bit). O contador de bits não deve contar o stop bit.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12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0"/>
            <a:ext cx="8136904" cy="69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79056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0"/>
            <a:ext cx="9606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0"/>
            <a:ext cx="7833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Estrutura do receptor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O receptor utiliza o contador </a:t>
            </a:r>
            <a:r>
              <a:rPr lang="pt-BR" dirty="0" err="1"/>
              <a:t>r</a:t>
            </a:r>
            <a:r>
              <a:rPr lang="pt-BR" dirty="0" err="1" smtClean="0"/>
              <a:t>x_counter</a:t>
            </a:r>
            <a:r>
              <a:rPr lang="pt-BR" dirty="0" smtClean="0"/>
              <a:t> e um </a:t>
            </a:r>
            <a:r>
              <a:rPr lang="pt-BR" dirty="0" err="1" smtClean="0"/>
              <a:t>shift_register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7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</a:t>
            </a:r>
            <a:r>
              <a:rPr lang="pt-BR" dirty="0" smtClean="0">
                <a:solidFill>
                  <a:schemeClr val="tx1"/>
                </a:solidFill>
                <a:latin typeface="Corbel"/>
              </a:rPr>
              <a:t>tarefa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Transmissor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RS-232 com contadores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0"/>
            <a:ext cx="6984776" cy="68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0"/>
            <a:ext cx="7992888" cy="68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4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entidade que conecte o Transmissor ao Receptor</a:t>
            </a:r>
          </a:p>
          <a:p>
            <a:r>
              <a:rPr lang="pt-BR" dirty="0" smtClean="0"/>
              <a:t>Criar um TB que mostre a transmissão e recepção de dados de 8 bits</a:t>
            </a:r>
          </a:p>
          <a:p>
            <a:r>
              <a:rPr lang="pt-BR" dirty="0" smtClean="0"/>
              <a:t>O TB deve mostrar o envio e recepção de mais </a:t>
            </a:r>
            <a:r>
              <a:rPr lang="pt-BR" smtClean="0"/>
              <a:t>de um dado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52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2494012" y="1700808"/>
            <a:ext cx="6120680" cy="40324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Correção da tarefa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653171" y="2456892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Contador com limite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42284" y="3573016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Contador de pulsos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638028" y="4581128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biestável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74532" y="1844824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Shift </a:t>
            </a:r>
            <a:r>
              <a:rPr lang="pt-BR" dirty="0" err="1" smtClean="0"/>
              <a:t>Register</a:t>
            </a:r>
            <a:endParaRPr lang="pt-BR" dirty="0"/>
          </a:p>
        </p:txBody>
      </p:sp>
      <p:cxnSp>
        <p:nvCxnSpPr>
          <p:cNvPr id="9" name="Conector de seta reta 8"/>
          <p:cNvCxnSpPr>
            <a:endCxn id="7" idx="1"/>
          </p:cNvCxnSpPr>
          <p:nvPr/>
        </p:nvCxnSpPr>
        <p:spPr>
          <a:xfrm>
            <a:off x="1557908" y="2312875"/>
            <a:ext cx="56166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5" idx="0"/>
          </p:cNvCxnSpPr>
          <p:nvPr/>
        </p:nvCxnSpPr>
        <p:spPr>
          <a:xfrm>
            <a:off x="5590356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4" idx="2"/>
          </p:cNvCxnSpPr>
          <p:nvPr/>
        </p:nvCxnSpPr>
        <p:spPr>
          <a:xfrm flipV="1">
            <a:off x="3286100" y="3392996"/>
            <a:ext cx="15143" cy="1179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endCxn id="5" idx="2"/>
          </p:cNvCxnSpPr>
          <p:nvPr/>
        </p:nvCxnSpPr>
        <p:spPr>
          <a:xfrm flipV="1">
            <a:off x="3934172" y="4509120"/>
            <a:ext cx="1656184" cy="3600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5" idx="3"/>
          </p:cNvCxnSpPr>
          <p:nvPr/>
        </p:nvCxnSpPr>
        <p:spPr>
          <a:xfrm>
            <a:off x="6238428" y="4041068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7" idx="0"/>
          </p:cNvCxnSpPr>
          <p:nvPr/>
        </p:nvCxnSpPr>
        <p:spPr>
          <a:xfrm>
            <a:off x="7822604" y="134076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4" idx="1"/>
          </p:cNvCxnSpPr>
          <p:nvPr/>
        </p:nvCxnSpPr>
        <p:spPr>
          <a:xfrm>
            <a:off x="1527143" y="2924944"/>
            <a:ext cx="1126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57908" y="4041068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557908" y="504918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do 30"/>
          <p:cNvCxnSpPr/>
          <p:nvPr/>
        </p:nvCxnSpPr>
        <p:spPr>
          <a:xfrm rot="10800000" flipV="1">
            <a:off x="3934172" y="4041068"/>
            <a:ext cx="3384376" cy="1260140"/>
          </a:xfrm>
          <a:prstGeom prst="bentConnector3">
            <a:avLst>
              <a:gd name="adj1" fmla="val -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054010" y="2525242"/>
            <a:ext cx="10342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LIM_1</a:t>
            </a:r>
            <a:endParaRPr lang="pt-BR" sz="2400" dirty="0">
              <a:latin typeface="+mj-lt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090397" y="3573016"/>
            <a:ext cx="10342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LIM_2</a:t>
            </a:r>
            <a:endParaRPr lang="pt-BR" sz="2400" dirty="0">
              <a:latin typeface="+mj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223294" y="4572326"/>
            <a:ext cx="8643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 err="1" smtClean="0">
                <a:latin typeface="+mj-lt"/>
              </a:rPr>
              <a:t>Flag</a:t>
            </a:r>
            <a:endParaRPr lang="pt-BR" sz="2400" dirty="0">
              <a:latin typeface="+mj-lt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944845" y="1164407"/>
            <a:ext cx="8643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LOAD</a:t>
            </a:r>
            <a:endParaRPr lang="pt-BR" sz="2400" dirty="0"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406780" y="3828702"/>
            <a:ext cx="8643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DONE</a:t>
            </a:r>
            <a:endParaRPr lang="pt-BR" sz="2400" dirty="0"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258212" y="3126189"/>
            <a:ext cx="9701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dirty="0" smtClean="0">
                <a:solidFill>
                  <a:schemeClr val="bg1"/>
                </a:solidFill>
                <a:latin typeface="+mj-lt"/>
              </a:rPr>
              <a:t>‘SHIFT’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9371689" y="2100510"/>
            <a:ext cx="15440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DATA_OUT</a:t>
            </a:r>
            <a:endParaRPr lang="pt-BR" sz="2400" dirty="0">
              <a:latin typeface="+mj-lt"/>
            </a:endParaRPr>
          </a:p>
        </p:txBody>
      </p:sp>
      <p:cxnSp>
        <p:nvCxnSpPr>
          <p:cNvPr id="43" name="Conector de seta reta 42"/>
          <p:cNvCxnSpPr>
            <a:stCxn id="7" idx="3"/>
            <a:endCxn id="41" idx="1"/>
          </p:cNvCxnSpPr>
          <p:nvPr/>
        </p:nvCxnSpPr>
        <p:spPr>
          <a:xfrm>
            <a:off x="8470676" y="2312876"/>
            <a:ext cx="901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endCxn id="7" idx="2"/>
          </p:cNvCxnSpPr>
          <p:nvPr/>
        </p:nvCxnSpPr>
        <p:spPr>
          <a:xfrm flipV="1">
            <a:off x="3934171" y="2780928"/>
            <a:ext cx="3888433" cy="3499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957991" y="1832745"/>
            <a:ext cx="13740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DATA_IN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4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" y="0"/>
            <a:ext cx="6012465" cy="63813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7193"/>
          <a:stretch/>
        </p:blipFill>
        <p:spPr>
          <a:xfrm>
            <a:off x="5806380" y="-1"/>
            <a:ext cx="6264696" cy="68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0"/>
            <a:ext cx="4896544" cy="68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Contador </a:t>
            </a:r>
            <a:r>
              <a:rPr lang="pt-BR" dirty="0"/>
              <a:t>para o transmissor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O contador para o transmissor utiliza dois contadores de pulsos; um para contar K (</a:t>
            </a:r>
            <a:r>
              <a:rPr lang="pt-BR" dirty="0" err="1" smtClean="0"/>
              <a:t>clock</a:t>
            </a:r>
            <a:r>
              <a:rPr lang="pt-BR" dirty="0" smtClean="0"/>
              <a:t>/</a:t>
            </a:r>
            <a:r>
              <a:rPr lang="pt-BR" dirty="0" err="1" smtClean="0"/>
              <a:t>baud_rate</a:t>
            </a:r>
            <a:r>
              <a:rPr lang="pt-BR" dirty="0" smtClean="0"/>
              <a:t>) e outro para contar o número de bits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0"/>
            <a:ext cx="7128792" cy="68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9" y="0"/>
            <a:ext cx="10519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0"/>
            <a:ext cx="5184576" cy="68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2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171</Words>
  <Application>Microsoft Office PowerPoint</Application>
  <PresentationFormat>Personalizar</PresentationFormat>
  <Paragraphs>32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Consolas</vt:lpstr>
      <vt:lpstr>Corbel</vt:lpstr>
      <vt:lpstr>Wingdings</vt:lpstr>
      <vt:lpstr>Chalkboard_16x9_TP102804845</vt:lpstr>
      <vt:lpstr>Curso Complementar de VHDL - Aula 4 -</vt:lpstr>
      <vt:lpstr>Conteúdo</vt:lpstr>
      <vt:lpstr>Correção da tarefa</vt:lpstr>
      <vt:lpstr>Apresentação do PowerPoint</vt:lpstr>
      <vt:lpstr>Apresentação do PowerPoint</vt:lpstr>
      <vt:lpstr>Contador para o transmissor</vt:lpstr>
      <vt:lpstr>Apresentação do PowerPoint</vt:lpstr>
      <vt:lpstr>Apresentação do PowerPoint</vt:lpstr>
      <vt:lpstr>Apresentação do PowerPoint</vt:lpstr>
      <vt:lpstr>Estrutura do transmissor</vt:lpstr>
      <vt:lpstr>Apresentação do PowerPoint</vt:lpstr>
      <vt:lpstr>Apresentação do PowerPoint</vt:lpstr>
      <vt:lpstr>Apresentação do PowerPoint</vt:lpstr>
      <vt:lpstr>Contador para o Receptor</vt:lpstr>
      <vt:lpstr>Apresentação do PowerPoint</vt:lpstr>
      <vt:lpstr>Apresentação do PowerPoint</vt:lpstr>
      <vt:lpstr>Apresentação do PowerPoint</vt:lpstr>
      <vt:lpstr>Apresentação do PowerPoint</vt:lpstr>
      <vt:lpstr>Estrutura do receptor</vt:lpstr>
      <vt:lpstr>Apresentação do PowerPoint</vt:lpstr>
      <vt:lpstr>Apresentação do PowerPoint</vt:lpstr>
      <vt:lpstr>Tarefa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2016-04-13T19:11:46Z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