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91" r:id="rId5"/>
    <p:sldId id="281" r:id="rId6"/>
    <p:sldId id="282" r:id="rId7"/>
    <p:sldId id="283" r:id="rId8"/>
    <p:sldId id="290" r:id="rId9"/>
    <p:sldId id="287" r:id="rId10"/>
    <p:sldId id="285" r:id="rId11"/>
    <p:sldId id="288" r:id="rId12"/>
    <p:sldId id="286" r:id="rId13"/>
    <p:sldId id="28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>
        <p:scale>
          <a:sx n="66" d="100"/>
          <a:sy n="66" d="100"/>
        </p:scale>
        <p:origin x="-48" y="77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15/03/2016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15/03/2016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15/03/2016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1 -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" y="2060848"/>
            <a:ext cx="1189266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0"/>
            <a:ext cx="720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39" y="0"/>
            <a:ext cx="705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Casa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1998" y="1485344"/>
            <a:ext cx="9144000" cy="5040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Simular </a:t>
            </a:r>
            <a:r>
              <a:rPr lang="pt-BR" sz="3200" dirty="0"/>
              <a:t>o funcionamento da estrutura do shift </a:t>
            </a:r>
            <a:r>
              <a:rPr lang="pt-BR" sz="3200" dirty="0" err="1" smtClean="0"/>
              <a:t>register</a:t>
            </a:r>
            <a:r>
              <a:rPr lang="pt-BR" sz="3200" dirty="0" smtClean="0"/>
              <a:t>.</a:t>
            </a:r>
            <a:endParaRPr lang="pt-BR" sz="3200" dirty="0"/>
          </a:p>
          <a:p>
            <a:r>
              <a:rPr lang="pt-BR" sz="3200" dirty="0"/>
              <a:t>Criar um shift </a:t>
            </a:r>
            <a:r>
              <a:rPr lang="pt-BR" sz="3200" dirty="0" err="1"/>
              <a:t>register</a:t>
            </a:r>
            <a:r>
              <a:rPr lang="pt-BR" sz="3200" dirty="0"/>
              <a:t> que faz deslocamentos para esquerda </a:t>
            </a:r>
            <a:r>
              <a:rPr lang="pt-BR" sz="3200" dirty="0" smtClean="0"/>
              <a:t>ou para direita dependendo de um sinal de seleção.</a:t>
            </a:r>
          </a:p>
          <a:p>
            <a:r>
              <a:rPr lang="pt-BR" dirty="0" smtClean="0"/>
              <a:t>Se SHIFT_LEFT = 0 – desloca para a direita</a:t>
            </a:r>
          </a:p>
          <a:p>
            <a:r>
              <a:rPr lang="pt-BR" dirty="0"/>
              <a:t>Se SHIFT_LEFT = 1 – desloca para a </a:t>
            </a:r>
            <a:r>
              <a:rPr lang="pt-BR" dirty="0" smtClean="0"/>
              <a:t>esquerda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4" name="Agrupar 6"/>
          <p:cNvGrpSpPr/>
          <p:nvPr/>
        </p:nvGrpSpPr>
        <p:grpSpPr>
          <a:xfrm>
            <a:off x="8348913" y="3779233"/>
            <a:ext cx="2307085" cy="2749471"/>
            <a:chOff x="8875835" y="1053797"/>
            <a:chExt cx="1731021" cy="2749471"/>
          </a:xfrm>
        </p:grpSpPr>
        <p:sp>
          <p:nvSpPr>
            <p:cNvPr id="5" name="Retângulo 4"/>
            <p:cNvSpPr/>
            <p:nvPr/>
          </p:nvSpPr>
          <p:spPr bwMode="auto">
            <a:xfrm>
              <a:off x="8878664" y="1053797"/>
              <a:ext cx="1728192" cy="274947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600" b="1" dirty="0"/>
            </a:p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sym typeface="Helvetica Light" charset="0"/>
                </a:rPr>
                <a:t>SHIFT REGISTER</a:t>
              </a:r>
            </a:p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sym typeface="Helvetica Light" charset="0"/>
              </a:endParaRPr>
            </a:p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600" b="1" dirty="0"/>
            </a:p>
            <a:p>
              <a:pPr algn="l"/>
              <a:r>
                <a:rPr lang="pt-BR" sz="1600" b="1" dirty="0"/>
                <a:t>   CLOCK</a:t>
              </a:r>
            </a:p>
            <a:p>
              <a:pPr algn="l"/>
              <a:r>
                <a:rPr lang="pt-BR" sz="1600" b="1" dirty="0"/>
                <a:t>   DATA_IN (16 bits)</a:t>
              </a:r>
            </a:p>
            <a:p>
              <a:pPr algn="l"/>
              <a:r>
                <a:rPr lang="pt-BR" sz="1600" b="1" dirty="0"/>
                <a:t>   SHIFT_LEFT</a:t>
              </a:r>
            </a:p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sym typeface="Helvetica Light" charset="0"/>
              </a:endParaRPr>
            </a:p>
            <a:p>
              <a:pPr marL="0" marR="0" indent="0" algn="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600" b="1" dirty="0"/>
                <a:t>DATA_OUT   </a:t>
              </a:r>
            </a:p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" name="Triângulo isósceles 5"/>
            <p:cNvSpPr/>
            <p:nvPr/>
          </p:nvSpPr>
          <p:spPr bwMode="auto">
            <a:xfrm rot="5400000">
              <a:off x="8874737" y="2254991"/>
              <a:ext cx="159108" cy="156911"/>
            </a:xfrm>
            <a:prstGeom prst="triangl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FFFFFF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7" name="Conector reto 6"/>
            <p:cNvCxnSpPr/>
            <p:nvPr/>
          </p:nvCxnSpPr>
          <p:spPr bwMode="auto">
            <a:xfrm flipH="1">
              <a:off x="8875835" y="2590799"/>
              <a:ext cx="1569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FFFFFF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Conector reto 7"/>
            <p:cNvCxnSpPr/>
            <p:nvPr/>
          </p:nvCxnSpPr>
          <p:spPr bwMode="auto">
            <a:xfrm flipH="1">
              <a:off x="8892000" y="2826000"/>
              <a:ext cx="1569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FFFFFF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Conector reto 8"/>
            <p:cNvCxnSpPr/>
            <p:nvPr/>
          </p:nvCxnSpPr>
          <p:spPr bwMode="auto">
            <a:xfrm flipH="1">
              <a:off x="10440000" y="3312000"/>
              <a:ext cx="1569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FFFFFF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8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Full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Adder</a:t>
            </a:r>
            <a:r>
              <a:rPr lang="pt-BR" smtClean="0">
                <a:solidFill>
                  <a:schemeClr val="tx1"/>
                </a:solidFill>
                <a:latin typeface="Corbel"/>
              </a:rPr>
              <a:t> de 4 bits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Instanciar Entidades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Vetores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/>
              <a:buChar char="§"/>
            </a:pPr>
            <a:r>
              <a:rPr lang="pt-BR" dirty="0">
                <a:solidFill>
                  <a:schemeClr val="tx1"/>
                </a:solidFill>
              </a:rPr>
              <a:t>Máquinas de </a:t>
            </a:r>
            <a:r>
              <a:rPr lang="pt-BR" dirty="0" smtClean="0">
                <a:solidFill>
                  <a:schemeClr val="tx1"/>
                </a:solidFill>
              </a:rPr>
              <a:t>Estado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Registradores de deslocamento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4340" y="738240"/>
            <a:ext cx="12682339" cy="2593011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34810"/>
            <a:ext cx="5112568" cy="6354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25" y="134810"/>
            <a:ext cx="6367591" cy="33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blocos em VHDL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Instanciar um bloco é utilizar uma entidade dentro de outra. Por exemplo, um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adder</a:t>
            </a:r>
            <a:r>
              <a:rPr lang="pt-BR" dirty="0" smtClean="0"/>
              <a:t> de 4 bits pode ser formado por 4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adders</a:t>
            </a:r>
            <a:r>
              <a:rPr lang="pt-BR" dirty="0" smtClean="0"/>
              <a:t> de 1 bit: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148327"/>
            <a:ext cx="6073795" cy="43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16632"/>
            <a:ext cx="4045556" cy="66146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16632"/>
            <a:ext cx="2808312" cy="66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Fundamentais – Máquinas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4" y="1187215"/>
            <a:ext cx="6589029" cy="4886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08000"/>
            <a:ext cx="3530962" cy="657851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-722321" y="-126392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720000"/>
            <a:ext cx="4680520" cy="617113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22413" y="-90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Full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Adder</a:t>
            </a:r>
            <a:r>
              <a:rPr lang="pt-BR" dirty="0" smtClean="0">
                <a:solidFill>
                  <a:schemeClr val="bg1"/>
                </a:solidFill>
              </a:rPr>
              <a:t> de 32 bits utilizando “</a:t>
            </a:r>
            <a:r>
              <a:rPr lang="pt-BR" dirty="0" err="1" smtClean="0">
                <a:solidFill>
                  <a:schemeClr val="bg1"/>
                </a:solidFill>
              </a:rPr>
              <a:t>generate</a:t>
            </a:r>
            <a:r>
              <a:rPr lang="pt-BR" dirty="0" smtClean="0">
                <a:solidFill>
                  <a:schemeClr val="bg1"/>
                </a:solidFill>
              </a:rPr>
              <a:t>”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Estado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238428" y="2708920"/>
            <a:ext cx="1152128" cy="1008112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S</a:t>
            </a:r>
            <a:r>
              <a:rPr lang="pt-BR" sz="2800" dirty="0" smtClean="0">
                <a:latin typeface="Arial Black" panose="020B0A04020102020204" pitchFamily="34" charset="0"/>
              </a:rPr>
              <a:t>0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8182644" y="2708920"/>
            <a:ext cx="1152128" cy="1008112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Arial Black" panose="020B0A04020102020204" pitchFamily="34" charset="0"/>
              </a:rPr>
              <a:t>S1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cxnSp>
        <p:nvCxnSpPr>
          <p:cNvPr id="15" name="Conector de seta reta 14"/>
          <p:cNvCxnSpPr>
            <a:stCxn id="4" idx="6"/>
            <a:endCxn id="5" idx="2"/>
          </p:cNvCxnSpPr>
          <p:nvPr/>
        </p:nvCxnSpPr>
        <p:spPr>
          <a:xfrm>
            <a:off x="7390556" y="3212976"/>
            <a:ext cx="792088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238428" y="4363596"/>
            <a:ext cx="1152128" cy="1008112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Arial Black" panose="020B0A04020102020204" pitchFamily="34" charset="0"/>
              </a:rPr>
              <a:t>S2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478836" y="2367427"/>
            <a:ext cx="28803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Exemplo: tranca com senha de 2 bits - 10</a:t>
            </a:r>
            <a:endParaRPr lang="pt-BR" sz="2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637046" y="2788244"/>
            <a:ext cx="566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1/0</a:t>
            </a:r>
            <a:endParaRPr lang="pt-BR" sz="2400" dirty="0"/>
          </a:p>
        </p:txBody>
      </p:sp>
      <p:cxnSp>
        <p:nvCxnSpPr>
          <p:cNvPr id="81" name="Conector de seta reta 80"/>
          <p:cNvCxnSpPr>
            <a:stCxn id="4" idx="4"/>
            <a:endCxn id="47" idx="0"/>
          </p:cNvCxnSpPr>
          <p:nvPr/>
        </p:nvCxnSpPr>
        <p:spPr>
          <a:xfrm>
            <a:off x="6814492" y="3717032"/>
            <a:ext cx="0" cy="646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em curva 87"/>
          <p:cNvCxnSpPr>
            <a:stCxn id="47" idx="2"/>
            <a:endCxn id="4" idx="2"/>
          </p:cNvCxnSpPr>
          <p:nvPr/>
        </p:nvCxnSpPr>
        <p:spPr>
          <a:xfrm rot="10800000">
            <a:off x="6238428" y="3212976"/>
            <a:ext cx="12700" cy="1654676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em curva 89"/>
          <p:cNvCxnSpPr>
            <a:stCxn id="5" idx="4"/>
            <a:endCxn id="4" idx="5"/>
          </p:cNvCxnSpPr>
          <p:nvPr/>
        </p:nvCxnSpPr>
        <p:spPr>
          <a:xfrm rot="5400000" flipH="1">
            <a:off x="7916452" y="2874777"/>
            <a:ext cx="147635" cy="1536877"/>
          </a:xfrm>
          <a:prstGeom prst="curvedConnector3">
            <a:avLst>
              <a:gd name="adj1" fmla="val -154841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8109348" y="3925820"/>
            <a:ext cx="566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1/0</a:t>
            </a:r>
            <a:endParaRPr lang="pt-BR" sz="2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5371133" y="3827948"/>
            <a:ext cx="5677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x/0</a:t>
            </a:r>
            <a:endParaRPr lang="pt-BR" sz="2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850301" y="3938863"/>
            <a:ext cx="5870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0/0</a:t>
            </a:r>
            <a:endParaRPr lang="pt-BR" sz="2400" dirty="0"/>
          </a:p>
        </p:txBody>
      </p:sp>
      <p:cxnSp>
        <p:nvCxnSpPr>
          <p:cNvPr id="95" name="Conector em curva 94"/>
          <p:cNvCxnSpPr>
            <a:stCxn id="5" idx="0"/>
            <a:endCxn id="4" idx="0"/>
          </p:cNvCxnSpPr>
          <p:nvPr/>
        </p:nvCxnSpPr>
        <p:spPr>
          <a:xfrm rot="16200000" flipV="1">
            <a:off x="7786600" y="1736812"/>
            <a:ext cx="12700" cy="1944216"/>
          </a:xfrm>
          <a:prstGeom prst="curvedConnector3">
            <a:avLst>
              <a:gd name="adj1" fmla="val 3171433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7503509" y="1839053"/>
            <a:ext cx="566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0/1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463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Shift </a:t>
            </a:r>
            <a:r>
              <a:rPr lang="pt-BR" dirty="0" err="1" smtClean="0"/>
              <a:t>Register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estrutura que recebe um sinal de entrada e a cada ciclo de </a:t>
            </a:r>
            <a:r>
              <a:rPr lang="pt-BR" dirty="0" err="1" smtClean="0"/>
              <a:t>clock</a:t>
            </a:r>
            <a:r>
              <a:rPr lang="pt-BR" dirty="0" smtClean="0"/>
              <a:t> faz um deslocamento e joga na saída o bit mais significativo, caso esse deslocamento seja para a esquerda, ou o menos significativo, caso o deslocamento seja para a direita.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801370"/>
            <a:ext cx="5040560" cy="37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213</Words>
  <Application>Microsoft Office PowerPoint</Application>
  <PresentationFormat>Personalizar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 Black</vt:lpstr>
      <vt:lpstr>Consolas</vt:lpstr>
      <vt:lpstr>Corbel</vt:lpstr>
      <vt:lpstr>Helvetica Light</vt:lpstr>
      <vt:lpstr>Wingdings</vt:lpstr>
      <vt:lpstr>Chalkboard_16x9_TP102804845</vt:lpstr>
      <vt:lpstr>Curso Complementar de VHDL - Aula 1 -</vt:lpstr>
      <vt:lpstr>Conteúdo</vt:lpstr>
      <vt:lpstr>Apresentação do PowerPoint</vt:lpstr>
      <vt:lpstr>Instanciando blocos em VHDL</vt:lpstr>
      <vt:lpstr>Apresentação do PowerPoint</vt:lpstr>
      <vt:lpstr>Blocos Fundamentais – Máquinas de Estado</vt:lpstr>
      <vt:lpstr>Apresentação do PowerPoint</vt:lpstr>
      <vt:lpstr>Máquinas de Estado</vt:lpstr>
      <vt:lpstr>Shift Register</vt:lpstr>
      <vt:lpstr>Apresentação do PowerPoint</vt:lpstr>
      <vt:lpstr>Apresentação do PowerPoint</vt:lpstr>
      <vt:lpstr>Apresentação do PowerPoint</vt:lpstr>
      <vt:lpstr>Tarefa de Casa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2016-03-17T15:07:04Z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