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3" r:id="rId6"/>
    <p:sldId id="274" r:id="rId7"/>
    <p:sldId id="275" r:id="rId8"/>
    <p:sldId id="284" r:id="rId9"/>
    <p:sldId id="287" r:id="rId10"/>
    <p:sldId id="321" r:id="rId11"/>
    <p:sldId id="322" r:id="rId12"/>
    <p:sldId id="291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15" r:id="rId22"/>
    <p:sldId id="316" r:id="rId23"/>
    <p:sldId id="329" r:id="rId24"/>
    <p:sldId id="317" r:id="rId25"/>
    <p:sldId id="318" r:id="rId26"/>
    <p:sldId id="319" r:id="rId27"/>
    <p:sldId id="320" r:id="rId28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76825" autoAdjust="0"/>
  </p:normalViewPr>
  <p:slideViewPr>
    <p:cSldViewPr>
      <p:cViewPr varScale="1">
        <p:scale>
          <a:sx n="71" d="100"/>
          <a:sy n="71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44FE1-7C58-45C5-BADD-C74A2CAF11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F1FA-B71E-43AB-B120-5FC36F3C2C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3ED7473-1ABC-431D-9CB4-F4A104DDAAE3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10099C-3659-4F43-B271-05680B9B4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207AA-8695-48E3-8D08-51DCBAF5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9A12-5C1C-4154-83BF-30451CFA5A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2B00-75BE-433A-B633-77C8135F0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406DC4-79A4-4844-913C-713F2DC03BBB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E4DA798-47E6-43A2-A137-14A6E2D5F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C12EDB-4D9B-45AE-A062-FC0D27AB9FFD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E82A6FC-312C-4FBE-984F-7A4F80660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9B273C7-995A-4560-AFD6-F03AA0203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70A549FB-4E7A-42D5-9A5F-1F86DB31D4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16DABF9-7FFE-46FD-BAB3-FED7C3C43B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02ACB83-900B-4613-B8F0-3E860ADEC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18462A-83C5-4F73-BCB0-CE088528E528}" type="slidenum">
              <a:rPr lang="en-US" altLang="vi-VN"/>
              <a:pPr/>
              <a:t>23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6E59750-2E24-4FE9-ACA7-7C6A72B0A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451541-0DB4-4C02-99D9-B5EC15E1ADEA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91EFA6C-DB90-4EBD-B160-404E7061D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32E09B1-65ED-48C9-87CA-25C1ABADE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complexity of the algorithm depends not only on the size of the input data, but also on the properties of the data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21891737-A8A5-47F6-BCD0-ABAE81CCA4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48623386-2D89-4C7C-9E05-4558D53753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6922345-4C19-4F98-94C9-6E0A8983C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DFB9AB-44FD-484E-9D0E-2C3C4CB54BDC}" type="slidenum">
              <a:rPr lang="en-US" altLang="en-US">
                <a:latin typeface="Tahoma" panose="020B0604030504040204" pitchFamily="34" charset="0"/>
              </a:rPr>
              <a:pPr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51C5E9D-48B0-415B-9518-D16324FB0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8AF576-06FF-4D72-A101-FE995E1C4505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073686D-84E5-4E03-B168-88270DD812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1E13C52-CE02-4E02-B6C2-F01EDC99C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Determinism: The operations, objects, and means in the algorithm must have clear meanings and must not cause confusion </a:t>
            </a:r>
            <a:r>
              <a:rPr lang="en" altLang="vi-VN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" altLang="vi-VN" sz="1400">
                <a:latin typeface="Arial" panose="020B0604020202020204" pitchFamily="34" charset="0"/>
                <a:cs typeface="Arial" panose="020B0604020202020204" pitchFamily="34" charset="0"/>
              </a:rPr>
              <a:t>+ Stationary: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algorithm must stop and give the result after a finite number of steps</a:t>
            </a:r>
          </a:p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Correctness: After performing the algorithms according to the specified procedure, the algorithm gives results that satisfy the specification for all cases of input objects and means.</a:t>
            </a:r>
          </a:p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Universality: Algorithms must be easy to modify to adapt to any problem in the class of problems</a:t>
            </a:r>
          </a:p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Feasibility: The algorithm must be converted into a program, the size is small enough, the algorithm must be executed by the computer in the time allowed.</a:t>
            </a:r>
            <a:endParaRPr lang="en-US" alt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89527A0-27AE-4F71-ACD2-5B8A2101E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EACE4B-0EC0-4CA3-8E79-B34374EECE54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4859B18-3898-43A0-8F11-ADC873344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31AD47A-6DDB-4B1F-BD4E-F8D9A017E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" altLang="vi-VN" sz="1100">
                <a:latin typeface="Arial" panose="020B0604020202020204" pitchFamily="34" charset="0"/>
                <a:cs typeface="Arial" panose="020B0604020202020204" pitchFamily="34" charset="0"/>
              </a:rPr>
              <a:t>Correctness of the algorithm: does the algorithm give the correct solution or not?</a:t>
            </a:r>
          </a:p>
          <a:p>
            <a:pPr eaLnBrk="1" hangingPunct="1"/>
            <a:r>
              <a:rPr lang="en" altLang="vi-VN" sz="9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Note: The correctness (including feasibility) is required to be confirmed not only by some comparative tests but must be rigorously proven by mathematical tools.</a:t>
            </a:r>
            <a:endParaRPr lang="en-US" altLang="vi-VN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100">
                <a:latin typeface="Arial" panose="020B0604020202020204" pitchFamily="34" charset="0"/>
                <a:cs typeface="Arial" panose="020B0604020202020204" pitchFamily="34" charset="0"/>
              </a:rPr>
              <a:t>+ Simplicity of the algorithm. Often we want an algorithm that is simple, easy to understand, and easy to program</a:t>
            </a:r>
          </a:p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" altLang="vi-VN" sz="1100">
                <a:latin typeface="Arial" panose="020B0604020202020204" pitchFamily="34" charset="0"/>
                <a:cs typeface="Arial" panose="020B0604020202020204" pitchFamily="34" charset="0"/>
              </a:rPr>
              <a:t>Space requirements: Is the built-in algorithm suitable for computer memory?</a:t>
            </a:r>
          </a:p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" altLang="vi-VN" sz="1100">
                <a:latin typeface="Arial" panose="020B0604020202020204" pitchFamily="34" charset="0"/>
                <a:cs typeface="Arial" panose="020B0604020202020204" pitchFamily="34" charset="0"/>
              </a:rPr>
              <a:t>Time requirements: Is the running time of the algorithm fast?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2730A13-414F-4AE8-A2E3-983DDF6B8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E672E1-0126-42E6-85EE-94A0FAC3BE7B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F9185AC-819C-46D3-8047-2D1053E05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25CAC5F-BCE4-460D-A4EA-E2AA87F05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This empirical evaluation cannot compare algorithms with each other</a:t>
            </a:r>
          </a:p>
          <a:p>
            <a:pPr lvl="1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Experimental evaluation: Write a program and run it on a computer</a:t>
            </a:r>
          </a:p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We have to come up with a way to evaluate runtime regardless of language, compiler, or machine speed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30C3397E-2FDB-457A-9FBA-B994E416C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560DB22-73B8-460B-BDA7-8147F85DD6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A3F09FFE-B619-470B-9F49-9A2D4246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53B93-F0D7-412F-A99C-BEB58A43D1C2}" type="slidenum">
              <a:rPr lang="en-US" altLang="vi-VN"/>
              <a:pPr/>
              <a:t>10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AEF1D2C7-AA66-45CB-AE2D-437EFE92C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77CA1E1-9E81-4C5F-94F1-81234AFFFB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B569F70-6C08-4B19-8B8D-B186081AB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FB392-8634-4087-8571-B2E16F8E6AAA}" type="slidenum">
              <a:rPr lang="en-US" altLang="vi-VN"/>
              <a:pPr/>
              <a:t>11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4B56733-C703-4888-96D1-4D451F544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344911-3402-4BB8-BF36-AC5696F90047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58A03FB-A816-4F06-91A5-2B52BA52D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343CE3F-DC08-4DFC-A94C-68F423E2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functions f(n) and g(n) are two non-negative functions of the non-negative integer argument n.</a:t>
            </a:r>
          </a:p>
          <a:p>
            <a:pPr marL="228600" indent="-228600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f(n) = O(g(n)) means that the function f(n) is bounded on by the function g(n) with some constant factor when n is large enough</a:t>
            </a:r>
          </a:p>
          <a:p>
            <a:pPr marL="228600" indent="-228600"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Example. Assuming f(n) = 5n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+ 2n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+ 13n + 6 , we have:</a:t>
            </a:r>
          </a:p>
          <a:p>
            <a:pPr marL="228600" indent="-228600"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f(n) = 5n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+ 2n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+ 13n + 6 &lt;= 5n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+ 2n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+ 13n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+ 6n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= 26n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vi-VN" baseline="30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above inequality holds for all n &gt;= 1, and we have n </a:t>
            </a:r>
            <a:r>
              <a:rPr lang="en" altLang="vi-VN" baseline="-2500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= 1, c = 26. Therefore, we can say f(n) = O(n </a:t>
            </a:r>
            <a:r>
              <a:rPr lang="en" altLang="vi-VN" baseline="300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28600" indent="-228600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Each function will have many upper bounds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D314AD5-3A6B-48B8-8A67-AE9324056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44A88B-5EC2-40DC-9457-D8B964DA2076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A57518B-FE15-4F2C-85E9-E149DA14A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15461E9-9C74-4A01-9DD0-2F583DC3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Selection command: if-else</a:t>
            </a:r>
          </a:p>
          <a:p>
            <a:pPr lvl="1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Condition evaluation time is T0(n), instruction execution time 1 is T1(n), instruction execution time 2 is T2(n). The execution time of the if-else selection instruction will be the maximum of the times T0(n) + T1(n) and T0(n) + T1(n).</a:t>
            </a:r>
          </a:p>
          <a:p>
            <a:pPr lvl="1"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common case is to check the condition that only needs O(1). Then if T1(n) = O(f(n)), T2(n) = O(g(n)) , then the running time of the if-else statement is O(max (f(n)), g( n))).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0FCE8C-088A-4070-929D-72F595B9F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78B62C-95EA-4EC4-9115-E13B520838B8}" type="slidenum">
              <a:rPr lang="en-US" altLang="vi-VN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FECE6B2-A544-4B21-8D57-53D26CD56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9310951-FBC9-4B49-BC0A-41FC2C47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Note: the if-else statement has two options, while the switch statement can have more than two options.</a:t>
            </a:r>
          </a:p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Note that the execution time of the body of a loop statement at different iterations can be different, assuming the execution time of the loop body at the i-th time (i=1,2,..., L(n) )) is Ti(n)</a:t>
            </a:r>
          </a:p>
          <a:p>
            <a:pPr eaLnBrk="1" hangingPunct="1">
              <a:buFontTx/>
              <a:buChar char="•"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The common case is: checking an iterable condition (usually evaluating an expression) takes only O(1) time, the execution time of the iterations is the same, and assuming we can evaluate to O( f(n)); then, if the number of iterations is evaluated as O(g(n)), then the running time of the iteration instruction is O(g(n)f(n)).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025F4-82C0-4323-A23E-7D8A2B4B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8233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DDF061-AFEB-4514-BE4F-B2AAD043518B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B8FB69-A7C6-44C1-A63C-9CD9C313E9DB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5CECE827-E687-4C87-A045-D849D73B1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C91697-A321-452F-ADA2-321887C252E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7E75711-1D77-4B51-A53E-3C7DCAFEF5ED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D51C788-4383-4584-ADE0-E4B4E2AD64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976092-2209-47CC-92A4-B2B27D6F43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EE9F4D0D-D56E-4061-8652-77B0CA8CEFF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7959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1E035-3AC6-405A-AA97-86BFE600F997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D5E860-C22B-4144-94F8-7F9A84AA0678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31ACC79C-5531-454C-8327-91DF75E2B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36C807F-0C94-47AF-931A-3B9D195CC36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C785EE1F-B203-437A-B29A-942A6F5FF5EE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3FE918F-F639-42C8-90C9-3F35F3E2B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F069D6-CEA7-418C-B457-11F4A997B2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177798C4-5C2F-4DD7-91F8-00082CF1774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959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06EA11-679F-4F18-9C0A-F8D783D12AB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38EEE5-31DB-49E9-A04A-62BB8569A40F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93245A10-C317-4255-B2BB-9676ABB24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36DC9D-3669-4CB3-8527-1631E54AAD1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F9A2D5-2033-43EA-B326-DB2E6D885B07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F166F2-3393-4378-95B8-0D00FB69E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643FC6E-1FCC-47B4-9BE0-3C7262B0F2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73EAA460-75AD-484A-9794-2AE35F0C78D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3665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89D37-475B-44C2-A88D-2F655A94CBCA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8EA094-43CA-4858-9068-436C8340870A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FCCA40C8-64C2-4B92-B432-FFE4E6BE4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AA2871-A594-4AB6-94ED-C37DA8B39C5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62D97E5-5965-4BB0-A06D-187EA202D21B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2FD3E5-B76B-4903-8603-46B1FC804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84EA813-5157-4765-8B0E-6AD6C302EF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02915AB3-0307-40A6-A6CC-AA48936DE1B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8374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A3D9EB-76DD-4681-B595-B4E53DDA647F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9E805-3ED2-4B12-8A31-C8ACC88A7D4F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964E3E96-4920-4795-8AEB-B256BD1C0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19704E1-B7AB-4559-B97A-3BD9DED747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3A36CB8-957A-4438-AE09-E2F02825BF36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A7208E-11C9-4C27-862B-BD3E6FF81B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D0E1E3-D683-4588-A740-A27A396815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BFBB0A9C-5ADA-45BB-B382-AE5F978CEC5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4906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842981-7BCE-494D-AE9D-4C5E7616423D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B70F65-B9B8-4EB3-9987-7292EA7EE88E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72CDA2D4-C61E-4926-A183-53F52A00F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40A71C0-6864-4535-B0B4-B0D5770ACD0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784C50A-6A29-47DA-BD00-58D677786D18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5D3455-95FB-492D-834A-1E12D9FE9C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485AE8-85ED-436C-9E57-9523BAD57B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6218C5DF-FEE6-4940-AFD4-FD51B01C230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432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DDCC4A-E6C8-44DC-937F-F3A31142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6924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77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F852-52A7-4793-B558-22D346C5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EF81-DB8F-4767-9FCF-22CCAEB7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9C73-5BCC-4BA7-ABF6-33F4F716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3567250-7C53-4306-8D9E-2B421FFFCD5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718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C654-1D3A-4688-AE00-6179F9E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27CD6-65D7-44C0-9829-D10915E6E7E5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EB9E27-BD81-4DC4-8933-F0C7E44464C1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393E7A10-DEEA-4233-B77A-1F877F4A5A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A07DDC-AB4D-4E49-84A0-0E9D948D9F5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CD47E99-3C1E-49AC-A8B1-79B6065AFD75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3CA005F-C12B-4A75-A1B9-0593DB8558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0DA9AB-15DC-42CA-A623-F25A72D762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E0DC2145-4840-49EF-A7FC-D1BECBE7DAE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0807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62FC4F-5DE2-40C8-9C3C-9C2813DC71F6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4EAC1E-EAA3-493B-941F-92D81EDB6075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8A27E340-505C-4C9A-A2C8-04348A40B8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1799C1-B216-4C7E-A0D3-DBADE37BC79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73EFE25-D4EC-4BA6-9111-6D5F48A495E8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DDB948-FBB3-4D25-AC60-9A81ECC043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B05D6CB-3A21-4D7E-BC70-45A53033D7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37FAEE97-B714-49B9-8B51-E7AD94636BF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027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02199B-1C83-407C-B1B0-704286F3392C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79217-D3BC-44BE-A224-025FAE99E5E1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319AA58D-E4ED-4ACA-9168-6FB47D1273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41A0F0-9C8E-4853-90D9-F3A089999B3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952F4CF-6FBA-4D73-A17C-143DF892AFFF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D4DBABD-53E1-4482-947E-E8E6989FBB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26E133-E6F4-4366-9B4D-E2844506A2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C7DFEA71-D849-4F70-A188-64FCD24E404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34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A4029D-C54B-4DB5-B6A4-131D5B9EFFA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3A8246-1099-4700-ADA9-0B3F4E3EBC92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B6379D63-8144-4613-B3CE-4455E13DE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B12253F-8DB8-4B67-9F9C-8049E3BB270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09B591A-0474-4BB7-89DB-B9F24734A98C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83F4018-5ABF-498A-80F8-BCC869E133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1E024A-85C7-449B-AB31-22B771EAD4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fld id="{21E30996-7804-48D1-AEBD-CBA09525BB2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114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75D5956-DBAF-405E-8F35-F079CBC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BC560B-D55C-485F-BFF6-2858BD6D84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B4C21-EFFB-40DD-BAA8-2C4302D77D07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CC055A18-DB72-49AE-82EB-7CB90AF56E3C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5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A93BE7-1A72-4742-B8C2-506275077E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2590800"/>
            <a:ext cx="7169150" cy="2181225"/>
          </a:xfrm>
        </p:spPr>
        <p:txBody>
          <a:bodyPr/>
          <a:lstStyle/>
          <a:p>
            <a:pPr algn="ctr" eaLnBrk="1" hangingPunct="1"/>
            <a:r>
              <a:rPr lang="en" alt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vi-V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</p:txBody>
      </p:sp>
      <p:sp>
        <p:nvSpPr>
          <p:cNvPr id="17411" name="Slide Number Placeholder 1">
            <a:extLst>
              <a:ext uri="{FF2B5EF4-FFF2-40B4-BE49-F238E27FC236}">
                <a16:creationId xmlns:a16="http://schemas.microsoft.com/office/drawing/2014/main" id="{654585C6-2C31-4F2F-AD7A-1C12775642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2CCA58-6BBF-4432-A5BF-AF16220BAD7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>
            <a:extLst>
              <a:ext uri="{FF2B5EF4-FFF2-40B4-BE49-F238E27FC236}">
                <a16:creationId xmlns:a16="http://schemas.microsoft.com/office/drawing/2014/main" id="{E3F29484-CC5D-4FD4-8487-EA80C19D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Computational complexity</a:t>
            </a:r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9B71E6D6-6E5B-414F-BE48-4B43D768F9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other factors affect the calculation speed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speed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Máy tính thời xưa">
            <a:extLst>
              <a:ext uri="{FF2B5EF4-FFF2-40B4-BE49-F238E27FC236}">
                <a16:creationId xmlns:a16="http://schemas.microsoft.com/office/drawing/2014/main" id="{CF81B62F-9472-4448-8402-B7B75027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255963"/>
            <a:ext cx="36925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summit">
            <a:extLst>
              <a:ext uri="{FF2B5EF4-FFF2-40B4-BE49-F238E27FC236}">
                <a16:creationId xmlns:a16="http://schemas.microsoft.com/office/drawing/2014/main" id="{358B1C56-26B6-42D7-A36A-A3CE3F8D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255963"/>
            <a:ext cx="36925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>
            <a:extLst>
              <a:ext uri="{FF2B5EF4-FFF2-40B4-BE49-F238E27FC236}">
                <a16:creationId xmlns:a16="http://schemas.microsoft.com/office/drawing/2014/main" id="{3D11E70F-CCA3-41F8-BE58-8078A141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anchor="b"/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Computational complexity</a:t>
            </a:r>
          </a:p>
        </p:txBody>
      </p:sp>
      <p:sp>
        <p:nvSpPr>
          <p:cNvPr id="32771" name="Content Placeholder 4">
            <a:extLst>
              <a:ext uri="{FF2B5EF4-FFF2-40B4-BE49-F238E27FC236}">
                <a16:creationId xmlns:a16="http://schemas.microsoft.com/office/drawing/2014/main" id="{3325759A-13EA-49A6-A2F4-90FAD3EB99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other factors affect the calculation speed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the computer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0C5150BA-C4FC-4702-8056-69E749F46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908300"/>
            <a:ext cx="32194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EB30CD9-6395-4D4B-A7E3-2EB1772AC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anchor="b"/>
          <a:lstStyle/>
          <a:p>
            <a:pPr eaLnBrk="1" hangingPunct="1"/>
            <a:r>
              <a:rPr lang="en" altLang="vi-VN" sz="3200" dirty="0">
                <a:solidFill>
                  <a:srgbClr val="C00000"/>
                </a:solidFill>
                <a:latin typeface="Arial" panose="020B0604020202020204" pitchFamily="34" charset="0"/>
                <a:cs typeface="Segoe UI Light" panose="020B0502040204020203" pitchFamily="34" charset="0"/>
              </a:rPr>
              <a:t>Big-O notation</a:t>
            </a:r>
          </a:p>
        </p:txBody>
      </p:sp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C6F3EC89-22BB-4D12-B5A1-4D78FDA215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91A95-E2E3-404F-A6C0-04AF9E75ADDB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E4D4C1B-63E1-47B9-8E5B-B89AE2F445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371600"/>
            <a:ext cx="8153400" cy="4454525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vi-VN" sz="2200" dirty="0"/>
              <a:t>O (big-Oh) 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" altLang="vi-VN" sz="2200" dirty="0">
                <a:cs typeface="Times New Roman" panose="02020603050405020304" pitchFamily="18" charset="0"/>
              </a:rPr>
              <a:t> Functions f(n) and g(n):</a:t>
            </a:r>
          </a:p>
          <a:p>
            <a:pPr marL="723900" lvl="1" indent="-96838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" altLang="vi-VN" sz="2200" dirty="0">
                <a:solidFill>
                  <a:srgbClr val="000099"/>
                </a:solidFill>
              </a:rPr>
              <a:t>f(n) = (g(n)), if exist in the constant number positive c and n for f(n) ≤ cg(n) when n ≥ n </a:t>
            </a:r>
            <a:r>
              <a:rPr lang="en" altLang="vi-VN" sz="2200" baseline="-25000" dirty="0">
                <a:solidFill>
                  <a:srgbClr val="000099"/>
                </a:solidFill>
              </a:rPr>
              <a:t>o.</a:t>
            </a:r>
            <a:endParaRPr lang="en-US" altLang="vi-VN" sz="2200" dirty="0">
              <a:solidFill>
                <a:srgbClr val="000099"/>
              </a:solidFill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vi-VN" sz="2200" dirty="0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5E12D2AE-E6C2-489B-B5F9-C81AA5A7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5D664EC-661E-44A2-B8C4-BF2BD80FF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Determine the computational complexity</a:t>
            </a:r>
          </a:p>
        </p:txBody>
      </p:sp>
      <p:sp>
        <p:nvSpPr>
          <p:cNvPr id="45059" name="Slide Number Placeholder 1">
            <a:extLst>
              <a:ext uri="{FF2B5EF4-FFF2-40B4-BE49-F238E27FC236}">
                <a16:creationId xmlns:a16="http://schemas.microsoft.com/office/drawing/2014/main" id="{9A8E3BBA-6FD3-4345-ADC2-C69BBEB13B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DEF8AE-DA9C-4AE8-9FB9-7088AA6A4BD5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A78637F-C5F5-4A2E-9AD0-6A4967161B9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772400" cy="4800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dirty="0"/>
              <a:t>T1(n) and T2(n) are the execution time of the two program phases P1 and P2 where T1(n) = O(f(n)); T2(n) = O(g(n))</a:t>
            </a:r>
            <a:endParaRPr lang="en-US" altLang="vi-VN" sz="2000" b="1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b="1" dirty="0"/>
              <a:t>Addition rule </a:t>
            </a:r>
            <a:r>
              <a:rPr lang="en" altLang="vi-VN" sz="2000" dirty="0"/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dirty="0"/>
              <a:t>The execution time of the next segment P1 then P2 will be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dirty="0"/>
              <a:t>T1(n) + T2(n) = O(max(f(n),g(n))).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b="1" dirty="0"/>
              <a:t>Multiplication rule </a:t>
            </a:r>
            <a:r>
              <a:rPr lang="en" altLang="vi-VN" sz="2000" dirty="0"/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dirty="0"/>
              <a:t>The execution time of nested P1 and P2 will be: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000" dirty="0"/>
              <a:t>T1(n)T2(n) = O(f(n)*g(n))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7E3B813-F49F-4A89-8093-6F4313E81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General Rules</a:t>
            </a:r>
          </a:p>
        </p:txBody>
      </p:sp>
      <p:sp>
        <p:nvSpPr>
          <p:cNvPr id="46083" name="Slide Number Placeholder 1">
            <a:extLst>
              <a:ext uri="{FF2B5EF4-FFF2-40B4-BE49-F238E27FC236}">
                <a16:creationId xmlns:a16="http://schemas.microsoft.com/office/drawing/2014/main" id="{14C2828E-B028-4FA4-ADEF-0E1A1F3D65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062B56-AB82-4EB4-A150-B59827395AA7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747EE8D-874C-4351-9FEE-CFB93F8C362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8272463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 sz="2200"/>
              <a:t>Assignment, read, write, goto are elementary operations: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 altLang="vi-VN" sz="2200"/>
              <a:t>The execution time is: O(1)</a:t>
            </a:r>
          </a:p>
          <a:p>
            <a:pPr eaLnBrk="1" hangingPunct="1">
              <a:lnSpc>
                <a:spcPct val="150000"/>
              </a:lnSpc>
            </a:pPr>
            <a:r>
              <a:rPr lang="en" altLang="vi-VN" sz="2200" b="1"/>
              <a:t>Selection command:</a:t>
            </a:r>
            <a:r>
              <a:rPr lang="en" altLang="vi-VN" sz="2200"/>
              <a:t> </a:t>
            </a:r>
            <a:r>
              <a:rPr lang="en" altLang="vi-VN" sz="2200" b="1"/>
              <a:t>if-else </a:t>
            </a:r>
            <a:r>
              <a:rPr lang="en" altLang="vi-VN" sz="2200"/>
              <a:t>has the form</a:t>
            </a:r>
            <a:endParaRPr lang="en-US" altLang="vi-VN" sz="2200" b="1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200" b="1"/>
              <a:t>if </a:t>
            </a:r>
            <a:r>
              <a:rPr lang="en" altLang="vi-VN" sz="2200"/>
              <a:t>(&lt;condition&gt;)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200"/>
              <a:t>command 1</a:t>
            </a:r>
            <a:endParaRPr lang="en-US" altLang="vi-VN" sz="2200" b="1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200" b="1"/>
              <a:t>else</a:t>
            </a:r>
            <a:endParaRPr lang="en-US" altLang="vi-VN" sz="220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200"/>
              <a:t>command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8572297-C208-4F08-A13D-EDE0B3220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General Rules</a:t>
            </a:r>
          </a:p>
        </p:txBody>
      </p:sp>
      <p:sp>
        <p:nvSpPr>
          <p:cNvPr id="48131" name="Slide Number Placeholder 1">
            <a:extLst>
              <a:ext uri="{FF2B5EF4-FFF2-40B4-BE49-F238E27FC236}">
                <a16:creationId xmlns:a16="http://schemas.microsoft.com/office/drawing/2014/main" id="{FBD7234B-709C-4541-B5C8-4F1D1D3362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05C44-23AC-4F93-A5B2-46C13935A331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9081AC4-E205-4D50-8673-DD0746442C5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272463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/>
              <a:t>The switch statement is evaluated similarly to the if-else statement.</a:t>
            </a:r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Looping statements: for, while, do-while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Need to evaluate the maximum number of iterations, let's say it's L(n)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Next evaluate the running time of each iteration as Ti (n), (i=1,2,..., L(n) </a:t>
            </a:r>
            <a:r>
              <a:rPr lang="en" altLang="vi-VN" baseline="-2500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Each iteration, the cost of checking the iteration condition, is T </a:t>
            </a:r>
            <a:r>
              <a:rPr lang="en" altLang="vi-VN" baseline="-25000"/>
              <a:t>0 </a:t>
            </a:r>
            <a:r>
              <a:rPr lang="en" altLang="vi-VN"/>
              <a:t>(n).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The cost of the iteration instruction is: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40B848DB-9410-47A5-9BC8-509E36E2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342F7EDC-AF76-4139-86EF-BA0D56D0E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77616"/>
              </p:ext>
            </p:extLst>
          </p:nvPr>
        </p:nvGraphicFramePr>
        <p:xfrm>
          <a:off x="3259931" y="4648200"/>
          <a:ext cx="2667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337" imgH="444307" progId="Equation.3">
                  <p:embed/>
                </p:oleObj>
              </mc:Choice>
              <mc:Fallback>
                <p:oleObj name="Equation" r:id="rId3" imgW="1066337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931" y="4648200"/>
                        <a:ext cx="2667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09FA4B8-83F5-41C1-88D6-3D5B27B96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50179" name="Slide Number Placeholder 1">
            <a:extLst>
              <a:ext uri="{FF2B5EF4-FFF2-40B4-BE49-F238E27FC236}">
                <a16:creationId xmlns:a16="http://schemas.microsoft.com/office/drawing/2014/main" id="{AFAD7C8C-728B-4880-BB34-5D5DA08139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0B535-811E-4FB0-93C0-7CCB64D76CD0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787C4D6-63C4-47AC-9F95-2E2F04FC75B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47800" y="1295400"/>
            <a:ext cx="67056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b="1"/>
              <a:t>Case1 </a:t>
            </a:r>
            <a:r>
              <a:rPr lang="en" altLang="vi-VN"/>
              <a:t>: for (i=0; i&lt;n;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for (j=0; j&lt;n;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k++;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b="1"/>
              <a:t>Case 2 </a:t>
            </a:r>
            <a:r>
              <a:rPr lang="en" altLang="vi-VN"/>
              <a:t>: for (i=0; i&lt;n;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k++;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for (i=0; i&lt;n;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for (j=0; j&lt;n;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k++;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b="1"/>
              <a:t>Case 3 </a:t>
            </a:r>
            <a:r>
              <a:rPr lang="en" altLang="vi-VN"/>
              <a:t>: for (int i=0; i&lt;n-1;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for (int j=0; j&lt;i;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int k+=1;</a:t>
            </a:r>
          </a:p>
          <a:p>
            <a:pPr eaLnBrk="1" hangingPunct="1"/>
            <a:endParaRPr lang="en-US" altLang="vi-VN"/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7F00201C-095B-43C7-ACA1-7259CADF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828800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400">
                <a:cs typeface="Arial" panose="020B0604020202020204" pitchFamily="34" charset="0"/>
              </a:rPr>
              <a:t>O(n </a:t>
            </a:r>
            <a:r>
              <a:rPr lang="en" altLang="vi-VN" sz="2400" baseline="30000">
                <a:cs typeface="Arial" panose="020B0604020202020204" pitchFamily="34" charset="0"/>
              </a:rPr>
              <a:t>2 </a:t>
            </a:r>
            <a:r>
              <a:rPr lang="en" altLang="vi-VN" sz="24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3B469EBE-8C04-416A-8D36-5A1C028E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400">
                <a:cs typeface="Arial" panose="020B0604020202020204" pitchFamily="34" charset="0"/>
              </a:rPr>
              <a:t>O(n </a:t>
            </a:r>
            <a:r>
              <a:rPr lang="en" altLang="vi-VN" sz="2400" baseline="30000">
                <a:cs typeface="Arial" panose="020B0604020202020204" pitchFamily="34" charset="0"/>
              </a:rPr>
              <a:t>2 </a:t>
            </a:r>
            <a:r>
              <a:rPr lang="en" altLang="vi-VN" sz="240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BB998AD5-544C-41A6-B8BC-75277D2D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400">
                <a:cs typeface="Arial" panose="020B0604020202020204" pitchFamily="34" charset="0"/>
              </a:rPr>
              <a:t>O(n </a:t>
            </a:r>
            <a:r>
              <a:rPr lang="en" altLang="vi-VN" sz="2400" baseline="30000">
                <a:cs typeface="Arial" panose="020B0604020202020204" pitchFamily="34" charset="0"/>
              </a:rPr>
              <a:t>2 </a:t>
            </a:r>
            <a:r>
              <a:rPr lang="en" altLang="vi-VN" sz="2400"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121860" grpId="0"/>
      <p:bldP spid="121861" grpId="0"/>
      <p:bldP spid="1218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F279963-50DF-4436-8B1D-A1779B607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51203" name="Slide Number Placeholder 1">
            <a:extLst>
              <a:ext uri="{FF2B5EF4-FFF2-40B4-BE49-F238E27FC236}">
                <a16:creationId xmlns:a16="http://schemas.microsoft.com/office/drawing/2014/main" id="{1C0DAB07-556E-4500-9EA4-BA2896CCB3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DFF7E-717D-4E3B-96F1-A85D45B65F59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F2AD4A4-4D8D-4EF7-9892-4336F4B57AF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5000" y="1752600"/>
            <a:ext cx="6096000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 err="1"/>
              <a:t>int </a:t>
            </a:r>
            <a:r>
              <a:rPr lang="en" altLang="vi-VN" sz="1900" dirty="0"/>
              <a:t>MaxSubSum1( </a:t>
            </a:r>
            <a:r>
              <a:rPr lang="en" altLang="vi-VN" sz="1900" dirty="0" err="1"/>
              <a:t>const</a:t>
            </a:r>
            <a:r>
              <a:rPr lang="en" altLang="vi-VN" sz="1900" dirty="0"/>
              <a:t> </a:t>
            </a:r>
            <a:r>
              <a:rPr lang="en" altLang="vi-VN" sz="1900" dirty="0" err="1"/>
              <a:t>int </a:t>
            </a:r>
            <a:r>
              <a:rPr lang="en" altLang="vi-VN" sz="1900" dirty="0"/>
              <a:t>a[], </a:t>
            </a:r>
            <a:r>
              <a:rPr lang="en" altLang="vi-VN" sz="1900" dirty="0" err="1"/>
              <a:t>int </a:t>
            </a:r>
            <a:r>
              <a:rPr lang="en" altLang="vi-VN" sz="1900" dirty="0"/>
              <a:t>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 </a:t>
            </a:r>
            <a:r>
              <a:rPr lang="en" altLang="vi-VN" sz="1900" dirty="0" err="1"/>
              <a:t>int</a:t>
            </a:r>
            <a:r>
              <a:rPr lang="en" altLang="vi-VN" sz="1900" dirty="0"/>
              <a:t> </a:t>
            </a:r>
            <a:r>
              <a:rPr lang="en" altLang="vi-VN" sz="1900" dirty="0" err="1"/>
              <a:t>maxSum </a:t>
            </a:r>
            <a:r>
              <a:rPr lang="en" altLang="vi-VN" sz="1900" dirty="0"/>
              <a:t>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vi-VN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for ( </a:t>
            </a:r>
            <a:r>
              <a:rPr lang="en" altLang="vi-VN" sz="1900" dirty="0" err="1"/>
              <a:t>int</a:t>
            </a:r>
            <a:r>
              <a:rPr lang="en" altLang="vi-VN" sz="1900" dirty="0"/>
              <a:t> </a:t>
            </a:r>
            <a:r>
              <a:rPr lang="en" altLang="vi-VN" sz="1900" dirty="0" err="1"/>
              <a:t>i </a:t>
            </a:r>
            <a:r>
              <a:rPr lang="en" altLang="vi-VN" sz="1900" dirty="0"/>
              <a:t>=0; </a:t>
            </a:r>
            <a:r>
              <a:rPr lang="en" altLang="vi-VN" sz="1900" dirty="0" err="1"/>
              <a:t>i </a:t>
            </a:r>
            <a:r>
              <a:rPr lang="en" altLang="vi-VN" sz="1900" dirty="0"/>
              <a:t>&lt; n; </a:t>
            </a:r>
            <a:r>
              <a:rPr lang="en" altLang="vi-VN" sz="1900" dirty="0" err="1"/>
              <a:t>i </a:t>
            </a:r>
            <a:r>
              <a:rPr lang="en" altLang="vi-VN" sz="1900" dirty="0"/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for ( </a:t>
            </a:r>
            <a:r>
              <a:rPr lang="en" altLang="vi-VN" sz="1900" dirty="0" err="1"/>
              <a:t>int </a:t>
            </a:r>
            <a:r>
              <a:rPr lang="en" altLang="vi-VN" sz="1900" dirty="0"/>
              <a:t>j= </a:t>
            </a:r>
            <a:r>
              <a:rPr lang="en" altLang="vi-VN" sz="1900" dirty="0" err="1"/>
              <a:t>i </a:t>
            </a:r>
            <a:r>
              <a:rPr lang="en" altLang="vi-VN" sz="1900" dirty="0"/>
              <a:t>; j&lt;n; </a:t>
            </a:r>
            <a:r>
              <a:rPr lang="en" altLang="vi-VN" sz="1900" dirty="0" err="1"/>
              <a:t>j++ </a:t>
            </a:r>
            <a:r>
              <a:rPr lang="en" altLang="vi-VN" sz="1900" dirty="0"/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   </a:t>
            </a:r>
            <a:r>
              <a:rPr lang="en" altLang="vi-VN" sz="1900" dirty="0" err="1"/>
              <a:t>int</a:t>
            </a:r>
            <a:r>
              <a:rPr lang="en" altLang="vi-VN" sz="1900" dirty="0"/>
              <a:t> </a:t>
            </a:r>
            <a:r>
              <a:rPr lang="en" altLang="vi-VN" sz="1900" dirty="0" err="1"/>
              <a:t>thisSum </a:t>
            </a:r>
            <a:r>
              <a:rPr lang="en" altLang="vi-VN" sz="1900" dirty="0"/>
              <a:t>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vi-VN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for ( </a:t>
            </a:r>
            <a:r>
              <a:rPr lang="en" altLang="vi-VN" sz="1900" dirty="0" err="1"/>
              <a:t>int </a:t>
            </a:r>
            <a:r>
              <a:rPr lang="en" altLang="vi-VN" sz="1900" dirty="0"/>
              <a:t>k= </a:t>
            </a:r>
            <a:r>
              <a:rPr lang="en" altLang="vi-VN" sz="1900" dirty="0" err="1"/>
              <a:t>i </a:t>
            </a:r>
            <a:r>
              <a:rPr lang="en" altLang="vi-VN" sz="1900" dirty="0"/>
              <a:t>; k&lt;=j; k++)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    </a:t>
            </a:r>
            <a:r>
              <a:rPr lang="en" altLang="vi-VN" sz="1900" dirty="0" err="1"/>
              <a:t>thisSum </a:t>
            </a:r>
            <a:r>
              <a:rPr lang="en" altLang="vi-VN" sz="1900" dirty="0"/>
              <a:t>+=a[k];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vi-VN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if ( </a:t>
            </a:r>
            <a:r>
              <a:rPr lang="en" altLang="vi-VN" sz="1900" dirty="0" err="1"/>
              <a:t>thisSum </a:t>
            </a:r>
            <a:r>
              <a:rPr lang="en" altLang="vi-VN" sz="1900" dirty="0"/>
              <a:t>&gt; </a:t>
            </a:r>
            <a:r>
              <a:rPr lang="en" altLang="vi-VN" sz="1900" dirty="0" err="1"/>
              <a:t>maxSum </a:t>
            </a:r>
            <a:r>
              <a:rPr lang="en" altLang="vi-VN" sz="19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    </a:t>
            </a:r>
            <a:r>
              <a:rPr lang="en" altLang="vi-VN" sz="1900" dirty="0" err="1"/>
              <a:t>maxSum </a:t>
            </a:r>
            <a:r>
              <a:rPr lang="en" altLang="vi-VN" sz="1900" dirty="0"/>
              <a:t>= </a:t>
            </a:r>
            <a:r>
              <a:rPr lang="en" altLang="vi-VN" sz="1900" dirty="0" err="1"/>
              <a:t>thisSum </a:t>
            </a:r>
            <a:r>
              <a:rPr lang="en" altLang="vi-VN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return </a:t>
            </a:r>
            <a:r>
              <a:rPr lang="en" altLang="vi-VN" sz="1900" dirty="0" err="1"/>
              <a:t>maxSum </a:t>
            </a:r>
            <a:r>
              <a:rPr lang="en" altLang="vi-VN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" altLang="vi-VN" sz="1900" dirty="0"/>
              <a:t>}</a:t>
            </a:r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A7639B28-F016-4604-8559-A62B8A1C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71800"/>
            <a:ext cx="1990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" altLang="vi-VN" sz="6000">
                <a:cs typeface="Arial" panose="020B0604020202020204" pitchFamily="34" charset="0"/>
              </a:rPr>
              <a:t>O(n </a:t>
            </a:r>
            <a:r>
              <a:rPr lang="en" altLang="vi-VN" sz="6000" baseline="30000">
                <a:cs typeface="Arial" panose="020B0604020202020204" pitchFamily="34" charset="0"/>
              </a:rPr>
              <a:t>3 </a:t>
            </a:r>
            <a:r>
              <a:rPr lang="en" altLang="vi-VN" sz="6000"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B3F615-20ED-46E2-80E0-B2622AC50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52227" name="Slide Number Placeholder 1">
            <a:extLst>
              <a:ext uri="{FF2B5EF4-FFF2-40B4-BE49-F238E27FC236}">
                <a16:creationId xmlns:a16="http://schemas.microsoft.com/office/drawing/2014/main" id="{F142D9DE-D9DB-4084-A26A-69B719268B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D9B06-0716-4E47-BBF2-F86C57490242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BD64E79-B2C2-4F76-911E-7AA20F9869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52600" y="1371600"/>
            <a:ext cx="66294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int MaxSubSum2(const int a[], int 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int maxSum=0;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1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for (int i=0; i&lt;n; i++)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thisSum=0;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for (int j=i; j&lt;n; j++)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thisSum+=a[j];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1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if (thisSum&gt;maxSum)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maxSum=thisSum;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return maxSum;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700"/>
              <a:t>}</a:t>
            </a:r>
            <a:endParaRPr lang="en-US" altLang="vi-VN" sz="2600"/>
          </a:p>
        </p:txBody>
      </p:sp>
      <p:sp>
        <p:nvSpPr>
          <p:cNvPr id="123908" name="Text Box 4">
            <a:extLst>
              <a:ext uri="{FF2B5EF4-FFF2-40B4-BE49-F238E27FC236}">
                <a16:creationId xmlns:a16="http://schemas.microsoft.com/office/drawing/2014/main" id="{0006C3E2-0035-49DD-8F7F-29C79118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1990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" altLang="vi-VN" sz="6000">
                <a:cs typeface="Arial" panose="020B0604020202020204" pitchFamily="34" charset="0"/>
              </a:rPr>
              <a:t>O(n </a:t>
            </a:r>
            <a:r>
              <a:rPr lang="en" altLang="vi-VN" sz="6000" baseline="30000">
                <a:cs typeface="Arial" panose="020B0604020202020204" pitchFamily="34" charset="0"/>
              </a:rPr>
              <a:t>2 </a:t>
            </a:r>
            <a:r>
              <a:rPr lang="en" altLang="vi-VN" sz="6000"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406C344-88D1-4B74-8F02-96971C474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53251" name="Slide Number Placeholder 1">
            <a:extLst>
              <a:ext uri="{FF2B5EF4-FFF2-40B4-BE49-F238E27FC236}">
                <a16:creationId xmlns:a16="http://schemas.microsoft.com/office/drawing/2014/main" id="{CCB6ECBD-9696-4857-A601-C8A6049BA6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30BC15-D80B-455D-96A4-229B5DC6355E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AFA9E15-C16C-4484-A68E-819DEB83A3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9200" y="1524000"/>
            <a:ext cx="70104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int MaxSubSum3(const int a[], int 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int maxSum=0, thisSum=0;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for (int j=0; j&lt;n; j++)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thisSum+=a[j];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if (thisSum&gt;maxSum)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maxSum=thisSum;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else if (thisSum&lt;0)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thisSum=0;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return maxSum;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sz="1900"/>
              <a:t>}</a:t>
            </a:r>
            <a:endParaRPr lang="en-US" altLang="vi-VN"/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BE41B8CE-869A-4A9D-8CAF-4C8887F6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004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" altLang="vi-VN" sz="6000">
                <a:cs typeface="Arial" panose="020B0604020202020204" pitchFamily="34" charset="0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C80778-A614-425A-B72D-0E95C467B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400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706B77F6-EC5A-4F8B-B934-2F717D3C2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6B8B59-7AA9-4871-B8A9-A5FE02EEAA93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064BDF4-D19C-4D72-8B5D-541970288C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371600"/>
            <a:ext cx="7696200" cy="4343400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</a:pPr>
            <a:r>
              <a:rPr lang="en" altLang="vi-VN"/>
              <a:t>Algorithms and data structures</a:t>
            </a:r>
          </a:p>
          <a:p>
            <a:pPr marL="571500" indent="-571500" eaLnBrk="1" hangingPunct="1">
              <a:lnSpc>
                <a:spcPct val="150000"/>
              </a:lnSpc>
            </a:pPr>
            <a:r>
              <a:rPr lang="en" altLang="vi-VN"/>
              <a:t>Algorithm analysis and design</a:t>
            </a:r>
          </a:p>
          <a:p>
            <a:pPr marL="966788" lvl="1" indent="-495300" eaLnBrk="1" hangingPunct="1">
              <a:lnSpc>
                <a:spcPct val="150000"/>
              </a:lnSpc>
            </a:pPr>
            <a:r>
              <a:rPr lang="en" altLang="vi-VN"/>
              <a:t>Algorithm design</a:t>
            </a:r>
          </a:p>
          <a:p>
            <a:pPr marL="966788" lvl="1" indent="-495300" eaLnBrk="1" hangingPunct="1">
              <a:lnSpc>
                <a:spcPct val="150000"/>
              </a:lnSpc>
            </a:pPr>
            <a:r>
              <a:rPr lang="en" altLang="vi-VN"/>
              <a:t>Algorithm analysis</a:t>
            </a:r>
          </a:p>
          <a:p>
            <a:pPr marL="571500" indent="-571500" eaLnBrk="1" hangingPunct="1">
              <a:lnSpc>
                <a:spcPct val="150000"/>
              </a:lnSpc>
            </a:pPr>
            <a:r>
              <a:rPr lang="en" altLang="vi-VN"/>
              <a:t>Several classes of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1744FB5-86A3-4496-AFA0-4D82AD88B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54275" name="Slide Number Placeholder 1">
            <a:extLst>
              <a:ext uri="{FF2B5EF4-FFF2-40B4-BE49-F238E27FC236}">
                <a16:creationId xmlns:a16="http://schemas.microsoft.com/office/drawing/2014/main" id="{37BD938D-D267-4642-AA5B-18B7D33208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88AE0A-2278-422C-8B97-C3F754107F8D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597AADB-7E22-485D-9E97-D772261B3A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47800" y="1524000"/>
            <a:ext cx="6781800" cy="48006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3500"/>
              <a:t>Sum=0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3500"/>
              <a:t>for (j=0;j&lt;N;j++)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3500"/>
              <a:t>for (k=0;k&lt;N*N;k++)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3500"/>
              <a:t>Sum++;</a:t>
            </a:r>
          </a:p>
          <a:p>
            <a:pPr eaLnBrk="1" hangingPunct="1">
              <a:lnSpc>
                <a:spcPct val="150000"/>
              </a:lnSpc>
            </a:pPr>
            <a:endParaRPr lang="en-US" altLang="vi-VN"/>
          </a:p>
        </p:txBody>
      </p:sp>
      <p:sp>
        <p:nvSpPr>
          <p:cNvPr id="129028" name="Comment 4">
            <a:extLst>
              <a:ext uri="{FF2B5EF4-FFF2-40B4-BE49-F238E27FC236}">
                <a16:creationId xmlns:a16="http://schemas.microsoft.com/office/drawing/2014/main" id="{89AE3495-49BC-422A-BB7D-8A4562D9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828800" cy="58896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" altLang="en-US" sz="3200">
                <a:solidFill>
                  <a:srgbClr val="000000"/>
                </a:solidFill>
                <a:cs typeface="Arial" panose="020B0604020202020204" pitchFamily="34" charset="0"/>
              </a:rPr>
              <a:t>O(N </a:t>
            </a:r>
            <a:r>
              <a:rPr lang="en" altLang="en-US" sz="3200" baseline="30000">
                <a:solidFill>
                  <a:srgbClr val="000000"/>
                </a:solidFill>
                <a:cs typeface="Arial" panose="020B0604020202020204" pitchFamily="34" charset="0"/>
              </a:rPr>
              <a:t>3 </a:t>
            </a:r>
            <a:r>
              <a:rPr lang="en" altLang="en-US" sz="320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C7109EE-1349-4BD1-9945-05D3B3F3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Algorithm classification</a:t>
            </a:r>
          </a:p>
        </p:txBody>
      </p:sp>
      <p:sp>
        <p:nvSpPr>
          <p:cNvPr id="55299" name="Slide Number Placeholder 1">
            <a:extLst>
              <a:ext uri="{FF2B5EF4-FFF2-40B4-BE49-F238E27FC236}">
                <a16:creationId xmlns:a16="http://schemas.microsoft.com/office/drawing/2014/main" id="{BB3274C4-E360-441E-959E-A31ACCD7E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9A9B4-080B-425E-B77A-998760951EAC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FA3399EF-CD6F-4771-96DC-B914BA93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7696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O(1) constant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O(logn) logarithmic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O(n) Linear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O(nlogn) complexity nlogn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O(n </a:t>
            </a:r>
            <a:r>
              <a:rPr lang="en" altLang="vi-VN" sz="2400" baseline="30000">
                <a:latin typeface="Verdana" panose="020B0604030504040204" pitchFamily="34" charset="0"/>
                <a:cs typeface="Arial" panose="020B0604020202020204" pitchFamily="34" charset="0"/>
              </a:rPr>
              <a:t>b </a:t>
            </a: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) polynomial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O(b </a:t>
            </a:r>
            <a:r>
              <a:rPr lang="en" altLang="vi-VN" sz="2400" baseline="30000">
                <a:latin typeface="Verdana" panose="020B0604030504040204" pitchFamily="34" charset="0"/>
                <a:cs typeface="Arial" panose="020B0604020202020204" pitchFamily="34" charset="0"/>
              </a:rPr>
              <a:t>n </a:t>
            </a: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) exponential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" altLang="vi-VN" sz="2400">
                <a:latin typeface="Verdana" panose="020B0604030504040204" pitchFamily="34" charset="0"/>
                <a:cs typeface="Arial" panose="020B0604020202020204" pitchFamily="34" charset="0"/>
              </a:rPr>
              <a:t>O(n!) factorial complexity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vi-VN" sz="24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BAC09DD-C984-4229-870F-8C6DB648E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Algorithm classification</a:t>
            </a:r>
          </a:p>
        </p:txBody>
      </p:sp>
      <p:sp>
        <p:nvSpPr>
          <p:cNvPr id="56323" name="Slide Number Placeholder 1">
            <a:extLst>
              <a:ext uri="{FF2B5EF4-FFF2-40B4-BE49-F238E27FC236}">
                <a16:creationId xmlns:a16="http://schemas.microsoft.com/office/drawing/2014/main" id="{1B590D18-932A-4483-8EB6-6BE5B7626D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7A16D-0849-4344-BCA7-3434B0E8CBB0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92B8DF50-9488-4171-8098-7ACB41C1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17675"/>
            <a:ext cx="7188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>
            <a:extLst>
              <a:ext uri="{FF2B5EF4-FFF2-40B4-BE49-F238E27FC236}">
                <a16:creationId xmlns:a16="http://schemas.microsoft.com/office/drawing/2014/main" id="{43B11855-3F5D-492A-9330-90DAAD0D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Algorithm classification</a:t>
            </a:r>
          </a:p>
        </p:txBody>
      </p:sp>
      <p:sp>
        <p:nvSpPr>
          <p:cNvPr id="57347" name="Content Placeholder 4">
            <a:extLst>
              <a:ext uri="{FF2B5EF4-FFF2-40B4-BE49-F238E27FC236}">
                <a16:creationId xmlns:a16="http://schemas.microsoft.com/office/drawing/2014/main" id="{3C233AB0-7692-43AC-BC41-3AB26D7F8C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 time with a computer clocked at 1Ghz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 sz="2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348" name="Picture 6">
            <a:extLst>
              <a:ext uri="{FF2B5EF4-FFF2-40B4-BE49-F238E27FC236}">
                <a16:creationId xmlns:a16="http://schemas.microsoft.com/office/drawing/2014/main" id="{A640BA94-A4FD-4FB1-AB29-D693C021C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262563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97A0047-ACD9-4DBE-BBAA-15AE6BD95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Evaluate complexity in three cases</a:t>
            </a:r>
          </a:p>
        </p:txBody>
      </p:sp>
      <p:sp>
        <p:nvSpPr>
          <p:cNvPr id="59395" name="Slide Number Placeholder 1">
            <a:extLst>
              <a:ext uri="{FF2B5EF4-FFF2-40B4-BE49-F238E27FC236}">
                <a16:creationId xmlns:a16="http://schemas.microsoft.com/office/drawing/2014/main" id="{3EED6123-A6C2-479D-AC1B-3C74F19D6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CB6D5D-238A-4D78-93CA-64215B20FDEA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0DCA17F-C60C-4C5F-B3C4-C03449DBD7F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447800"/>
            <a:ext cx="73152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 sz="2000"/>
              <a:t>Computational complexity of the algorithm in the cases</a:t>
            </a:r>
          </a:p>
          <a:p>
            <a:pPr lvl="2" eaLnBrk="1" hangingPunct="1">
              <a:lnSpc>
                <a:spcPct val="150000"/>
              </a:lnSpc>
            </a:pPr>
            <a:r>
              <a:rPr lang="en" altLang="vi-VN" sz="2000"/>
              <a:t>Worst</a:t>
            </a:r>
          </a:p>
          <a:p>
            <a:pPr lvl="2" eaLnBrk="1" hangingPunct="1">
              <a:lnSpc>
                <a:spcPct val="150000"/>
              </a:lnSpc>
            </a:pPr>
            <a:r>
              <a:rPr lang="en" altLang="vi-VN" sz="2000"/>
              <a:t>The best</a:t>
            </a:r>
          </a:p>
          <a:p>
            <a:pPr lvl="2" eaLnBrk="1" hangingPunct="1">
              <a:lnSpc>
                <a:spcPct val="150000"/>
              </a:lnSpc>
            </a:pPr>
            <a:r>
              <a:rPr lang="en" altLang="vi-VN" sz="2000"/>
              <a:t>Medium</a:t>
            </a:r>
          </a:p>
          <a:p>
            <a:pPr lvl="2" eaLnBrk="1" hangingPunct="1">
              <a:lnSpc>
                <a:spcPct val="150000"/>
              </a:lnSpc>
            </a:pPr>
            <a:endParaRPr lang="en-US" altLang="vi-VN" sz="200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vi-VN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6FB2D3C-293A-485D-B478-5693A80FB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Evaluate complexity in three cases</a:t>
            </a:r>
          </a:p>
        </p:txBody>
      </p:sp>
      <p:sp>
        <p:nvSpPr>
          <p:cNvPr id="61443" name="Slide Number Placeholder 1">
            <a:extLst>
              <a:ext uri="{FF2B5EF4-FFF2-40B4-BE49-F238E27FC236}">
                <a16:creationId xmlns:a16="http://schemas.microsoft.com/office/drawing/2014/main" id="{1CD48265-9BC2-4D42-8B9B-09D833BBCC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8146C-B714-4005-851D-DF6BAF3960D1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C828F92-5153-4967-A867-8C5AAEB22E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0" y="1600200"/>
            <a:ext cx="7086600" cy="4724400"/>
          </a:xfrm>
        </p:spPr>
        <p:txBody>
          <a:bodyPr/>
          <a:lstStyle/>
          <a:p>
            <a:pPr eaLnBrk="1" hangingPunct="1"/>
            <a:r>
              <a:rPr lang="en" altLang="vi-VN"/>
              <a:t>Example: Sequential Search Algorithm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 b="1"/>
              <a:t>int </a:t>
            </a:r>
            <a:r>
              <a:rPr lang="en" altLang="vi-VN"/>
              <a:t>sequenceSearch( </a:t>
            </a:r>
            <a:r>
              <a:rPr lang="en" altLang="vi-VN" b="1"/>
              <a:t>int </a:t>
            </a:r>
            <a:r>
              <a:rPr lang="en" altLang="vi-VN"/>
              <a:t>x, </a:t>
            </a:r>
            <a:r>
              <a:rPr lang="en" altLang="vi-VN" b="1"/>
              <a:t>int </a:t>
            </a:r>
            <a:r>
              <a:rPr lang="en" altLang="vi-VN"/>
              <a:t>a[], int n){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 </a:t>
            </a:r>
            <a:r>
              <a:rPr lang="en" altLang="vi-VN" b="1"/>
              <a:t>for </a:t>
            </a:r>
            <a:r>
              <a:rPr lang="en" altLang="vi-VN"/>
              <a:t>( </a:t>
            </a:r>
            <a:r>
              <a:rPr lang="en" altLang="vi-VN" b="1"/>
              <a:t>int </a:t>
            </a:r>
            <a:r>
              <a:rPr lang="en" altLang="vi-VN"/>
              <a:t>i=0;i&lt;n;i++){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  </a:t>
            </a:r>
            <a:r>
              <a:rPr lang="en" altLang="vi-VN" b="1"/>
              <a:t>if </a:t>
            </a:r>
            <a:r>
              <a:rPr lang="en" altLang="vi-VN"/>
              <a:t>(x==a[i]) </a:t>
            </a:r>
            <a:r>
              <a:rPr lang="en" altLang="vi-VN" b="1"/>
              <a:t>return </a:t>
            </a:r>
            <a:r>
              <a:rPr lang="en" altLang="vi-VN"/>
              <a:t>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 </a:t>
            </a:r>
            <a:r>
              <a:rPr lang="en" altLang="vi-VN" b="1"/>
              <a:t>return </a:t>
            </a:r>
            <a:r>
              <a:rPr lang="en" altLang="vi-VN"/>
              <a:t>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vi-VN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vi-V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D61AA0B-B11D-400E-A525-4E5E4B073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Evaluate complexity in three cases</a:t>
            </a:r>
          </a:p>
        </p:txBody>
      </p:sp>
      <p:sp>
        <p:nvSpPr>
          <p:cNvPr id="62467" name="Slide Number Placeholder 1">
            <a:extLst>
              <a:ext uri="{FF2B5EF4-FFF2-40B4-BE49-F238E27FC236}">
                <a16:creationId xmlns:a16="http://schemas.microsoft.com/office/drawing/2014/main" id="{00EC9AEB-438B-484E-A82A-763C91DB3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C0C89D-0769-40F5-ACE5-CB85680DCBAE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DAC3A98-A33F-4750-981C-B86CDDA277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19200"/>
            <a:ext cx="7924800" cy="4343400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" altLang="vi-VN" sz="2000">
                <a:solidFill>
                  <a:srgbClr val="FF0000"/>
                </a:solidFill>
              </a:rPr>
              <a:t>Best: </a:t>
            </a:r>
            <a:r>
              <a:rPr lang="en" altLang="vi-VN" sz="2000"/>
              <a:t>the first element is the one to find, the number of comparisons is 2 </a:t>
            </a:r>
            <a:r>
              <a:rPr lang="en" altLang="vi-VN" sz="2000">
                <a:sym typeface="Wingdings 3" panose="05040102010807070707" pitchFamily="18" charset="2"/>
              </a:rPr>
              <a:t>T(n) ~ O(2) = O(1)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" altLang="vi-VN" sz="2000">
                <a:solidFill>
                  <a:srgbClr val="FF0000"/>
                </a:solidFill>
                <a:sym typeface="Wingdings 3" panose="05040102010807070707" pitchFamily="18" charset="2"/>
              </a:rPr>
              <a:t>Worst: </a:t>
            </a:r>
            <a:r>
              <a:rPr lang="en" altLang="vi-VN" sz="2000">
                <a:sym typeface="Wingdings 3" panose="05040102010807070707" pitchFamily="18" charset="2"/>
              </a:rPr>
              <a:t>compare to last element, number of comparisons is 2n  T(n) ~ O(n)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" altLang="vi-VN" sz="2000">
                <a:solidFill>
                  <a:srgbClr val="FF0000"/>
                </a:solidFill>
                <a:sym typeface="Wingdings 3" panose="05040102010807070707" pitchFamily="18" charset="2"/>
              </a:rPr>
              <a:t>Average: </a:t>
            </a:r>
            <a:r>
              <a:rPr lang="en" altLang="vi-VN" sz="2000">
                <a:sym typeface="Wingdings 3" panose="05040102010807070707" pitchFamily="18" charset="2"/>
              </a:rPr>
              <a:t>compare to the i-th element, 2*i comparisons are needed, so the average needs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sym typeface="Wingdings 3" panose="05040102010807070707" pitchFamily="18" charset="2"/>
              </a:rPr>
              <a:t>(2+4+6+…+2n)/n=2(1+2+…+n)/n=n+1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" altLang="vi-VN" sz="2000">
                <a:sym typeface="Wingdings 3" panose="05040102010807070707" pitchFamily="18" charset="2"/>
              </a:rPr>
              <a:t> T(n) ~ O(n)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5">
            <a:extLst>
              <a:ext uri="{FF2B5EF4-FFF2-40B4-BE49-F238E27FC236}">
                <a16:creationId xmlns:a16="http://schemas.microsoft.com/office/drawing/2014/main" id="{CB732CE5-F32C-4A22-B2B3-4C901FFA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3200">
                <a:latin typeface="Arial" panose="020B0604020202020204" pitchFamily="34" charset="0"/>
                <a:cs typeface="Arial" panose="020B0604020202020204" pitchFamily="34" charset="0"/>
              </a:rPr>
              <a:t>Online programming experience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99A973BA-AAF8-4639-AA45-049825739A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19863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7BC86120-1DA0-4E6A-9D0D-1F3F9B776841}" type="slidenum">
              <a:rPr lang="en-US" altLang="en-US" sz="1200"/>
              <a:pPr>
                <a:lnSpc>
                  <a:spcPct val="80000"/>
                </a:lnSpc>
              </a:pPr>
              <a:t>27</a:t>
            </a:fld>
            <a:endParaRPr lang="en-US" altLang="en-US" sz="1200"/>
          </a:p>
        </p:txBody>
      </p:sp>
      <p:sp>
        <p:nvSpPr>
          <p:cNvPr id="64516" name="Content Placeholder 6">
            <a:extLst>
              <a:ext uri="{FF2B5EF4-FFF2-40B4-BE49-F238E27FC236}">
                <a16:creationId xmlns:a16="http://schemas.microsoft.com/office/drawing/2014/main" id="{21DD9F77-4E24-49B1-860B-528BA58259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8305800" cy="3657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en-US" sz="2400"/>
              <a:t>Based on an assessment of computational complexity:</a:t>
            </a:r>
          </a:p>
          <a:p>
            <a:pPr lvl="2" eaLnBrk="1" hangingPunct="1">
              <a:lnSpc>
                <a:spcPct val="150000"/>
              </a:lnSpc>
            </a:pPr>
            <a:r>
              <a:rPr lang="en" altLang="en-US" sz="2200"/>
              <a:t>If the estimated number of command lines is not more than </a:t>
            </a:r>
            <a:r>
              <a:rPr lang="en" altLang="en-US" sz="2200" b="1">
                <a:solidFill>
                  <a:srgbClr val="C00000"/>
                </a:solidFill>
              </a:rPr>
              <a:t>10 </a:t>
            </a:r>
            <a:r>
              <a:rPr lang="en" altLang="en-US" sz="2200" b="1" baseline="30000">
                <a:solidFill>
                  <a:srgbClr val="C00000"/>
                </a:solidFill>
              </a:rPr>
              <a:t>7</a:t>
            </a:r>
            <a:r>
              <a:rPr lang="en" altLang="en-US" sz="2200" b="1">
                <a:solidFill>
                  <a:srgbClr val="C00000"/>
                </a:solidFill>
              </a:rPr>
              <a:t> </a:t>
            </a:r>
            <a:r>
              <a:rPr lang="en" altLang="en-US" sz="2200"/>
              <a:t>then the algorithm will run fine for a period of 1 second</a:t>
            </a:r>
          </a:p>
          <a:p>
            <a:pPr lvl="2" eaLnBrk="1" hangingPunct="1">
              <a:lnSpc>
                <a:spcPct val="150000"/>
              </a:lnSpc>
            </a:pPr>
            <a:r>
              <a:rPr lang="en" altLang="en-US" sz="2200"/>
              <a:t>If the estimated number of command lines is greater than </a:t>
            </a:r>
            <a:r>
              <a:rPr lang="en" altLang="en-US" sz="2200" b="1">
                <a:solidFill>
                  <a:srgbClr val="C00000"/>
                </a:solidFill>
              </a:rPr>
              <a:t>10 </a:t>
            </a:r>
            <a:r>
              <a:rPr lang="en" altLang="en-US" sz="2200" b="1" baseline="30000">
                <a:solidFill>
                  <a:srgbClr val="C00000"/>
                </a:solidFill>
              </a:rPr>
              <a:t>8</a:t>
            </a:r>
            <a:r>
              <a:rPr lang="en" altLang="en-US" sz="2200" b="1">
                <a:solidFill>
                  <a:srgbClr val="C00000"/>
                </a:solidFill>
              </a:rPr>
              <a:t> </a:t>
            </a:r>
            <a:r>
              <a:rPr lang="en" altLang="en-US" sz="2200"/>
              <a:t>then you should think and choose another solution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1647501-D2FE-4E38-984A-2EE5438FD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Solve problems by computer</a:t>
            </a:r>
          </a:p>
        </p:txBody>
      </p:sp>
      <p:sp>
        <p:nvSpPr>
          <p:cNvPr id="19459" name="Slide Number Placeholder 1">
            <a:extLst>
              <a:ext uri="{FF2B5EF4-FFF2-40B4-BE49-F238E27FC236}">
                <a16:creationId xmlns:a16="http://schemas.microsoft.com/office/drawing/2014/main" id="{3495105E-AE27-4498-BC05-EE4E3F8A5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159DCE-5090-4027-9F37-17889DD1E30B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A83F37F-8416-4E5B-8253-7A88356A9CD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447800"/>
            <a:ext cx="72390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/>
              <a:t>Two elements make up a computer program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Data structure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Algorithm</a:t>
            </a:r>
          </a:p>
          <a:p>
            <a:pPr eaLnBrk="1" hangingPunct="1">
              <a:lnSpc>
                <a:spcPct val="150000"/>
              </a:lnSpc>
            </a:pPr>
            <a:endParaRPr lang="en-US" altLang="vi-VN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F349236-1C68-451B-A71C-CCE07634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0"/>
            <a:ext cx="7772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 sz="2400" b="1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Data Structure + Algorithm =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B6F88B-A7CD-4064-A3B4-06682ADF2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4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973F0F90-5749-4ADE-B50C-999A0B0D08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A5FA6-843C-47F4-B699-CF1CAD764030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BE008B7-57D7-4024-A0D5-AD8AB7A1B09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7967663" cy="4267200"/>
          </a:xfrm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vi-VN" b="1" dirty="0"/>
              <a:t>Definition </a:t>
            </a:r>
            <a:r>
              <a:rPr lang="en" altLang="vi-VN" dirty="0"/>
              <a:t>: is a sequence of statements that strictly and explicitly defines a sequence of operations on some object, such that after a finite number of steps we achieve the desired result.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vi-VN" dirty="0"/>
              <a:t>Each algorithm has an </a:t>
            </a:r>
            <a:r>
              <a:rPr lang="en" altLang="vi-VN" b="1" dirty="0"/>
              <a:t>input </a:t>
            </a:r>
            <a:r>
              <a:rPr lang="en" altLang="vi-VN" dirty="0"/>
              <a:t>and an </a:t>
            </a:r>
            <a:r>
              <a:rPr lang="en" altLang="vi-VN" b="1" dirty="0"/>
              <a:t>output</a:t>
            </a:r>
            <a:r>
              <a:rPr lang="en" altLang="vi-VN"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8A8A185-837A-4FC2-B7E9-8F7DD12A2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4000">
                <a:latin typeface="Arial" panose="020B0604020202020204" pitchFamily="34" charset="0"/>
                <a:cs typeface="Arial" panose="020B0604020202020204" pitchFamily="34" charset="0"/>
              </a:rPr>
              <a:t>Features of the algorithm</a:t>
            </a:r>
          </a:p>
        </p:txBody>
      </p:sp>
      <p:sp>
        <p:nvSpPr>
          <p:cNvPr id="22531" name="Slide Number Placeholder 1">
            <a:extLst>
              <a:ext uri="{FF2B5EF4-FFF2-40B4-BE49-F238E27FC236}">
                <a16:creationId xmlns:a16="http://schemas.microsoft.com/office/drawing/2014/main" id="{D95AB3C2-238F-4FAD-9C46-00A425A95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57EEC4-4A5A-4548-B52B-401EB93741DE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FB35B7-F47B-4FBB-BB01-A4B934E99E9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2000" y="1295400"/>
            <a:ext cx="716280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altLang="vi-VN"/>
              <a:t>Determination</a:t>
            </a:r>
            <a:endParaRPr lang="en-US" altLang="vi-VN" sz="3400"/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altLang="vi-VN"/>
              <a:t>Stationary (finite)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altLang="vi-VN"/>
              <a:t>Rightness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altLang="vi-VN"/>
              <a:t>Universality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altLang="vi-VN"/>
              <a:t>Possibility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endParaRPr lang="en-US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B5D61DE-628E-4636-B372-20F19D5BF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24579" name="Slide Number Placeholder 1">
            <a:extLst>
              <a:ext uri="{FF2B5EF4-FFF2-40B4-BE49-F238E27FC236}">
                <a16:creationId xmlns:a16="http://schemas.microsoft.com/office/drawing/2014/main" id="{DDE96AFA-782A-45A1-8FBD-2088832C52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E00430-3755-43C7-BC35-6A80FD416BCC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A402E82-3BD1-4FF9-883A-D1462E4106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" altLang="vi-VN"/>
              <a:t>From problem to program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0C88C0D9-75B4-45AE-9B35-4D399589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5375"/>
            <a:ext cx="1963738" cy="1727200"/>
          </a:xfrm>
          <a:prstGeom prst="irregularSeal1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" altLang="vi-VN" sz="1600" b="1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Real math problems</a:t>
            </a:r>
            <a:endParaRPr lang="en-US" altLang="vi-VN" sz="1600">
              <a:cs typeface="Arial" panose="020B0604020202020204" pitchFamily="34" charset="0"/>
            </a:endParaRP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C33D3947-3BDE-4182-A53F-58D7770D8CF9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2582863"/>
            <a:ext cx="1128713" cy="850900"/>
            <a:chOff x="3720" y="5226"/>
            <a:chExt cx="1227" cy="710"/>
          </a:xfrm>
        </p:grpSpPr>
        <p:sp>
          <p:nvSpPr>
            <p:cNvPr id="24598" name="AutoShape 7">
              <a:extLst>
                <a:ext uri="{FF2B5EF4-FFF2-40B4-BE49-F238E27FC236}">
                  <a16:creationId xmlns:a16="http://schemas.microsoft.com/office/drawing/2014/main" id="{B027D985-A368-4BFF-948A-B635D14F2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5582"/>
              <a:ext cx="1073" cy="354"/>
            </a:xfrm>
            <a:prstGeom prst="rightArrow">
              <a:avLst>
                <a:gd name="adj1" fmla="val 50000"/>
                <a:gd name="adj2" fmla="val 7577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9" name="Text Box 8">
              <a:extLst>
                <a:ext uri="{FF2B5EF4-FFF2-40B4-BE49-F238E27FC236}">
                  <a16:creationId xmlns:a16="http://schemas.microsoft.com/office/drawing/2014/main" id="{FA318610-2799-43E3-AA2E-2D3956D47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5226"/>
              <a:ext cx="11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" altLang="vi-VN" sz="1600">
                  <a:latin typeface="Tahoma" panose="020B0604030504040204" pitchFamily="34" charset="0"/>
                  <a:cs typeface="Arial" panose="020B0604020202020204" pitchFamily="34" charset="0"/>
                </a:rPr>
                <a:t>Design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</p:grpSp>
      <p:grpSp>
        <p:nvGrpSpPr>
          <p:cNvPr id="24583" name="Group 9">
            <a:extLst>
              <a:ext uri="{FF2B5EF4-FFF2-40B4-BE49-F238E27FC236}">
                <a16:creationId xmlns:a16="http://schemas.microsoft.com/office/drawing/2014/main" id="{79C267A8-3E72-4EF3-A6DB-7FCB7C9F93F0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2581275"/>
            <a:ext cx="1104900" cy="852488"/>
            <a:chOff x="6754" y="5224"/>
            <a:chExt cx="1200" cy="712"/>
          </a:xfrm>
        </p:grpSpPr>
        <p:sp>
          <p:nvSpPr>
            <p:cNvPr id="24596" name="AutoShape 10">
              <a:extLst>
                <a:ext uri="{FF2B5EF4-FFF2-40B4-BE49-F238E27FC236}">
                  <a16:creationId xmlns:a16="http://schemas.microsoft.com/office/drawing/2014/main" id="{0741D3C9-D507-48EE-AA71-F7F942636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" y="5582"/>
              <a:ext cx="1073" cy="354"/>
            </a:xfrm>
            <a:prstGeom prst="rightArrow">
              <a:avLst>
                <a:gd name="adj1" fmla="val 50000"/>
                <a:gd name="adj2" fmla="val 7577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7" name="Text Box 11">
              <a:extLst>
                <a:ext uri="{FF2B5EF4-FFF2-40B4-BE49-F238E27FC236}">
                  <a16:creationId xmlns:a16="http://schemas.microsoft.com/office/drawing/2014/main" id="{D24A833F-765C-457C-9136-964BEF51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" y="5224"/>
              <a:ext cx="11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" altLang="vi-VN" sz="1600">
                  <a:latin typeface="Tahoma" panose="020B0604030504040204" pitchFamily="34" charset="0"/>
                  <a:cs typeface="Arial" panose="020B0604020202020204" pitchFamily="34" charset="0"/>
                </a:rPr>
                <a:t>Program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</p:grpSp>
      <p:sp>
        <p:nvSpPr>
          <p:cNvPr id="24584" name="AutoShape 12">
            <a:extLst>
              <a:ext uri="{FF2B5EF4-FFF2-40B4-BE49-F238E27FC236}">
                <a16:creationId xmlns:a16="http://schemas.microsoft.com/office/drawing/2014/main" id="{B2D00ABD-6FAD-4BFC-9549-B9B3A89E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557588"/>
            <a:ext cx="444500" cy="215900"/>
          </a:xfrm>
          <a:prstGeom prst="flowChartProcess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Freeform 13">
            <a:extLst>
              <a:ext uri="{FF2B5EF4-FFF2-40B4-BE49-F238E27FC236}">
                <a16:creationId xmlns:a16="http://schemas.microsoft.com/office/drawing/2014/main" id="{1FD86F05-31D1-4DDC-9521-F99B1D521FFA}"/>
              </a:ext>
            </a:extLst>
          </p:cNvPr>
          <p:cNvSpPr>
            <a:spLocks/>
          </p:cNvSpPr>
          <p:nvPr/>
        </p:nvSpPr>
        <p:spPr bwMode="auto">
          <a:xfrm>
            <a:off x="4591050" y="2914650"/>
            <a:ext cx="406400" cy="773113"/>
          </a:xfrm>
          <a:custGeom>
            <a:avLst/>
            <a:gdLst>
              <a:gd name="T0" fmla="*/ 0 w 443"/>
              <a:gd name="T1" fmla="*/ 0 h 300"/>
              <a:gd name="T2" fmla="*/ 0 w 443"/>
              <a:gd name="T3" fmla="*/ 2147483646 h 300"/>
              <a:gd name="T4" fmla="*/ 2147483646 w 443"/>
              <a:gd name="T5" fmla="*/ 2147483646 h 300"/>
              <a:gd name="T6" fmla="*/ 0 60000 65536"/>
              <a:gd name="T7" fmla="*/ 0 60000 65536"/>
              <a:gd name="T8" fmla="*/ 0 60000 65536"/>
              <a:gd name="T9" fmla="*/ 0 w 443"/>
              <a:gd name="T10" fmla="*/ 0 h 300"/>
              <a:gd name="T11" fmla="*/ 443 w 443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3" h="300">
                <a:moveTo>
                  <a:pt x="0" y="0"/>
                </a:moveTo>
                <a:cubicBezTo>
                  <a:pt x="0" y="100"/>
                  <a:pt x="0" y="200"/>
                  <a:pt x="0" y="300"/>
                </a:cubicBezTo>
                <a:lnTo>
                  <a:pt x="443" y="3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4586" name="AutoShape 14">
            <a:extLst>
              <a:ext uri="{FF2B5EF4-FFF2-40B4-BE49-F238E27FC236}">
                <a16:creationId xmlns:a16="http://schemas.microsoft.com/office/drawing/2014/main" id="{405F9DD4-FDBB-40E9-BBD1-196B4611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584575"/>
            <a:ext cx="623887" cy="215900"/>
          </a:xfrm>
          <a:prstGeom prst="flowChartDecision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Oval 15">
            <a:extLst>
              <a:ext uri="{FF2B5EF4-FFF2-40B4-BE49-F238E27FC236}">
                <a16:creationId xmlns:a16="http://schemas.microsoft.com/office/drawing/2014/main" id="{17B071A6-97B8-4680-B843-D82C0A69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2682875"/>
            <a:ext cx="268288" cy="2159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AutoShape 16">
            <a:extLst>
              <a:ext uri="{FF2B5EF4-FFF2-40B4-BE49-F238E27FC236}">
                <a16:creationId xmlns:a16="http://schemas.microsoft.com/office/drawing/2014/main" id="{0C551D6E-335B-428B-A7B0-6DD1A1CD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3121025"/>
            <a:ext cx="625475" cy="215900"/>
          </a:xfrm>
          <a:prstGeom prst="flowChartAlternate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Rectangle 17">
            <a:extLst>
              <a:ext uri="{FF2B5EF4-FFF2-40B4-BE49-F238E27FC236}">
                <a16:creationId xmlns:a16="http://schemas.microsoft.com/office/drawing/2014/main" id="{BEF0498F-12E5-47AA-9979-83B254C7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2362200"/>
            <a:ext cx="1427162" cy="1724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Text Box 18">
            <a:extLst>
              <a:ext uri="{FF2B5EF4-FFF2-40B4-BE49-F238E27FC236}">
                <a16:creationId xmlns:a16="http://schemas.microsoft.com/office/drawing/2014/main" id="{B5C9526F-9689-439A-850F-E7D21426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4089400"/>
            <a:ext cx="106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" altLang="vi-VN" sz="1600">
                <a:latin typeface="Tahoma" panose="020B0604030504040204" pitchFamily="34" charset="0"/>
                <a:cs typeface="Arial" panose="020B0604020202020204" pitchFamily="34" charset="0"/>
              </a:rPr>
              <a:t>Algorithm</a:t>
            </a:r>
            <a:endParaRPr lang="en-US" altLang="vi-VN" sz="1600">
              <a:cs typeface="Arial" panose="020B0604020202020204" pitchFamily="34" charset="0"/>
            </a:endParaRPr>
          </a:p>
        </p:txBody>
      </p:sp>
      <p:grpSp>
        <p:nvGrpSpPr>
          <p:cNvPr id="24591" name="Group 19">
            <a:extLst>
              <a:ext uri="{FF2B5EF4-FFF2-40B4-BE49-F238E27FC236}">
                <a16:creationId xmlns:a16="http://schemas.microsoft.com/office/drawing/2014/main" id="{E57BB9EF-F13F-48A7-9EA2-07A5E34EF34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62200"/>
            <a:ext cx="1493838" cy="2378075"/>
            <a:chOff x="7942" y="5042"/>
            <a:chExt cx="1458" cy="1982"/>
          </a:xfrm>
        </p:grpSpPr>
        <p:sp>
          <p:nvSpPr>
            <p:cNvPr id="24594" name="AutoShape 20">
              <a:extLst>
                <a:ext uri="{FF2B5EF4-FFF2-40B4-BE49-F238E27FC236}">
                  <a16:creationId xmlns:a16="http://schemas.microsoft.com/office/drawing/2014/main" id="{38A7A085-4A94-47B5-822F-715B4FF7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2" y="5042"/>
              <a:ext cx="1261" cy="1446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" altLang="vi-VN" sz="1400">
                  <a:solidFill>
                    <a:srgbClr val="00808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#include…</a:t>
              </a:r>
              <a:endParaRPr lang="en-US" altLang="vi-VN" sz="1400">
                <a:cs typeface="Arial" panose="020B0604020202020204" pitchFamily="34" charset="0"/>
              </a:endParaRPr>
            </a:p>
          </p:txBody>
        </p:sp>
        <p:sp>
          <p:nvSpPr>
            <p:cNvPr id="24595" name="Text Box 21">
              <a:extLst>
                <a:ext uri="{FF2B5EF4-FFF2-40B4-BE49-F238E27FC236}">
                  <a16:creationId xmlns:a16="http://schemas.microsoft.com/office/drawing/2014/main" id="{A4A221C6-8FC8-4DBA-AADE-1E1E77F1B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2" y="6484"/>
              <a:ext cx="145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" altLang="vi-VN" sz="1600">
                  <a:latin typeface="Tahoma" panose="020B0604030504040204" pitchFamily="34" charset="0"/>
                  <a:cs typeface="Arial" panose="020B0604020202020204" pitchFamily="34" charset="0"/>
                </a:rPr>
                <a:t>Programme</a:t>
              </a:r>
              <a:endParaRPr lang="en-US" altLang="vi-VN" sz="1600">
                <a:cs typeface="Arial" panose="020B0604020202020204" pitchFamily="34" charset="0"/>
              </a:endParaRPr>
            </a:p>
          </p:txBody>
        </p:sp>
      </p:grpSp>
      <p:sp>
        <p:nvSpPr>
          <p:cNvPr id="24592" name="AutoShape 22">
            <a:extLst>
              <a:ext uri="{FF2B5EF4-FFF2-40B4-BE49-F238E27FC236}">
                <a16:creationId xmlns:a16="http://schemas.microsoft.com/office/drawing/2014/main" id="{28506FE3-AEF2-4D6B-8446-45F70E8C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443288"/>
            <a:ext cx="2651125" cy="2500312"/>
          </a:xfrm>
          <a:prstGeom prst="upArrowCallout">
            <a:avLst>
              <a:gd name="adj1" fmla="val 9867"/>
              <a:gd name="adj2" fmla="val 9351"/>
              <a:gd name="adj3" fmla="val 13102"/>
              <a:gd name="adj4" fmla="val 55412"/>
            </a:avLst>
          </a:prstGeom>
          <a:solidFill>
            <a:srgbClr val="FFFF99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" altLang="vi-VN" sz="1600" b="1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Algorithmic design techniques:</a:t>
            </a:r>
          </a:p>
          <a:p>
            <a:pPr algn="just" eaLnBrk="1" hangingPunct="1">
              <a:spcBef>
                <a:spcPct val="20000"/>
              </a:spcBef>
            </a:pPr>
            <a:r>
              <a:rPr lang="en" altLang="vi-VN" sz="1600" i="1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Divide and conquer, dynamic planning, backtracking ..vv</a:t>
            </a:r>
            <a:endParaRPr lang="en-US" altLang="vi-VN" sz="1600" i="1">
              <a:cs typeface="Arial" panose="020B0604020202020204" pitchFamily="34" charset="0"/>
            </a:endParaRPr>
          </a:p>
        </p:txBody>
      </p:sp>
      <p:sp>
        <p:nvSpPr>
          <p:cNvPr id="24593" name="AutoShape 23">
            <a:extLst>
              <a:ext uri="{FF2B5EF4-FFF2-40B4-BE49-F238E27FC236}">
                <a16:creationId xmlns:a16="http://schemas.microsoft.com/office/drawing/2014/main" id="{32AC651B-FBE5-4451-B153-78DBC99A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3440113"/>
            <a:ext cx="2046287" cy="2503487"/>
          </a:xfrm>
          <a:prstGeom prst="upArrowCallout">
            <a:avLst>
              <a:gd name="adj1" fmla="val 8787"/>
              <a:gd name="adj2" fmla="val 9694"/>
              <a:gd name="adj3" fmla="val 18334"/>
              <a:gd name="adj4" fmla="val 554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" altLang="vi-VN" sz="1600" b="1">
                <a:solidFill>
                  <a:srgbClr val="0066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Programming language: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" altLang="vi-VN" sz="1600" b="1">
                <a:solidFill>
                  <a:srgbClr val="0066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C/C++, JAVA…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0AD759-5225-4A40-AA2B-4BCFDBC22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25603" name="Slide Number Placeholder 1">
            <a:extLst>
              <a:ext uri="{FF2B5EF4-FFF2-40B4-BE49-F238E27FC236}">
                <a16:creationId xmlns:a16="http://schemas.microsoft.com/office/drawing/2014/main" id="{AFF71C93-9DFC-4FB5-8675-AD3CC71102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3E9FAC-96B2-4D16-801C-EF815F83FBB5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57A51EE-24EB-4E66-BD86-15BE0C979A9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2000" y="1524000"/>
            <a:ext cx="7467600" cy="480060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vi-VN"/>
              <a:t>Given a problem, how to come up with an algorithm to solve it?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vi-VN"/>
              <a:t>Design strategy: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Greedy method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Divide-and-conquer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Dynamic programming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Backtracking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6A291E9-AADF-471A-906D-6C955FBC8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 dirty="0">
                <a:latin typeface="Arial" panose="020B0604020202020204" pitchFamily="34" charset="0"/>
                <a:cs typeface="Arial" panose="020B0604020202020204" pitchFamily="34" charset="0"/>
              </a:rPr>
              <a:t>Algorithm Analysis </a:t>
            </a:r>
          </a:p>
        </p:txBody>
      </p:sp>
      <p:sp>
        <p:nvSpPr>
          <p:cNvPr id="26627" name="Slide Number Placeholder 1">
            <a:extLst>
              <a:ext uri="{FF2B5EF4-FFF2-40B4-BE49-F238E27FC236}">
                <a16:creationId xmlns:a16="http://schemas.microsoft.com/office/drawing/2014/main" id="{5C0BEE03-320A-4558-8149-8AA4BD06A5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60501A-2162-4F1C-914E-108DB74F96A6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D728F3B-4433-4B02-AF13-33C3D9EEAE1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47800"/>
            <a:ext cx="76962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/>
              <a:t>When an algorithm is built, the requirements are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Requirements for the correctness of the algorithm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The simplicity of the algorithm.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Space (memory) requirements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Time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27BEC98-387B-4BDC-AEEF-1E90F188B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61841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 dirty="0">
                <a:latin typeface="Arial" panose="020B0604020202020204" pitchFamily="34" charset="0"/>
                <a:cs typeface="Arial" panose="020B0604020202020204" pitchFamily="34" charset="0"/>
              </a:rPr>
              <a:t>Analyze the running time of the algorithm</a:t>
            </a: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0360168E-DBDA-4D03-97A1-0775E7C40A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05800" y="6534150"/>
            <a:ext cx="8382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EE5FF0-36C9-4255-8A2D-01932374FFA9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CADC5C3-DA14-4753-A5FF-4B690616FC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1295400"/>
            <a:ext cx="8458200" cy="5214938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" altLang="vi-VN"/>
              <a:t>The execution time of the algorithm depends on the following factors: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" altLang="vi-VN" sz="2000"/>
              <a:t>Input data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" altLang="vi-VN" sz="2000"/>
              <a:t>The speed of performing mathematical operations of the computer (computer hardware)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" altLang="vi-VN" sz="2000"/>
              <a:t>Compiler</a:t>
            </a:r>
          </a:p>
          <a:p>
            <a:pPr lvl="1" algn="just" eaLnBrk="1" hangingPunct="1">
              <a:lnSpc>
                <a:spcPct val="200000"/>
              </a:lnSpc>
            </a:pPr>
            <a:endParaRPr lang="en-US" altLang="vi-VN" sz="3200"/>
          </a:p>
          <a:p>
            <a:pPr lvl="1" algn="just" eaLnBrk="1" hangingPunct="1">
              <a:lnSpc>
                <a:spcPct val="200000"/>
              </a:lnSpc>
            </a:pPr>
            <a:endParaRPr lang="en-US" altLang="vi-V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_Sapxep_Timkiem.ppt [Compatibility Mode]" id="{B707B5FC-A659-45EA-9DE3-9BC6EA58FB7A}" vid="{611DF4EE-429F-4A10-BE83-07AB208EB3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965</TotalTime>
  <Words>1981</Words>
  <Application>Microsoft Office PowerPoint</Application>
  <PresentationFormat>On-screen Show (4:3)</PresentationFormat>
  <Paragraphs>254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Tahoma</vt:lpstr>
      <vt:lpstr>Verdana</vt:lpstr>
      <vt:lpstr>Wingdings</vt:lpstr>
      <vt:lpstr>naver</vt:lpstr>
      <vt:lpstr>Equation</vt:lpstr>
      <vt:lpstr>   COMPLEXITY</vt:lpstr>
      <vt:lpstr>Content</vt:lpstr>
      <vt:lpstr>Solve problems by computer</vt:lpstr>
      <vt:lpstr>Algorithm</vt:lpstr>
      <vt:lpstr>Features of the algorithm</vt:lpstr>
      <vt:lpstr>Algorithm design</vt:lpstr>
      <vt:lpstr>Algorithm design</vt:lpstr>
      <vt:lpstr>Algorithm Analysis </vt:lpstr>
      <vt:lpstr>Analyze the running time of the algorithm</vt:lpstr>
      <vt:lpstr>Computational complexity</vt:lpstr>
      <vt:lpstr>Computational complexity</vt:lpstr>
      <vt:lpstr>Big-O notation</vt:lpstr>
      <vt:lpstr>Determine the computational complexity</vt:lpstr>
      <vt:lpstr>General Rules</vt:lpstr>
      <vt:lpstr>General Rules</vt:lpstr>
      <vt:lpstr>Some examples</vt:lpstr>
      <vt:lpstr>Some examples</vt:lpstr>
      <vt:lpstr>Some examples</vt:lpstr>
      <vt:lpstr>Some examples</vt:lpstr>
      <vt:lpstr>Some examples</vt:lpstr>
      <vt:lpstr>Algorithm classification</vt:lpstr>
      <vt:lpstr>Algorithm classification</vt:lpstr>
      <vt:lpstr>Algorithm classification</vt:lpstr>
      <vt:lpstr>Evaluate complexity in three cases</vt:lpstr>
      <vt:lpstr>Evaluate complexity in three cases</vt:lpstr>
      <vt:lpstr>Evaluate complexity in three cases</vt:lpstr>
      <vt:lpstr>Online programming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CNTT1</dc:creator>
  <cp:lastModifiedBy>Manh Son Nguyen</cp:lastModifiedBy>
  <cp:revision>65</cp:revision>
  <cp:lastPrinted>1601-01-01T00:00:00Z</cp:lastPrinted>
  <dcterms:created xsi:type="dcterms:W3CDTF">1601-01-01T00:00:00Z</dcterms:created>
  <dcterms:modified xsi:type="dcterms:W3CDTF">2022-12-24T08:30:22Z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