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0" r:id="rId1"/>
  </p:sldMasterIdLst>
  <p:notesMasterIdLst>
    <p:notesMasterId r:id="rId26"/>
  </p:notesMasterIdLst>
  <p:sldIdLst>
    <p:sldId id="314" r:id="rId2"/>
    <p:sldId id="257" r:id="rId3"/>
    <p:sldId id="259" r:id="rId4"/>
    <p:sldId id="260" r:id="rId5"/>
    <p:sldId id="261" r:id="rId6"/>
    <p:sldId id="265" r:id="rId7"/>
    <p:sldId id="268" r:id="rId8"/>
    <p:sldId id="272" r:id="rId9"/>
    <p:sldId id="274" r:id="rId10"/>
    <p:sldId id="275" r:id="rId11"/>
    <p:sldId id="279" r:id="rId12"/>
    <p:sldId id="281" r:id="rId13"/>
    <p:sldId id="282" r:id="rId14"/>
    <p:sldId id="283" r:id="rId15"/>
    <p:sldId id="291" r:id="rId16"/>
    <p:sldId id="292" r:id="rId17"/>
    <p:sldId id="298" r:id="rId18"/>
    <p:sldId id="299" r:id="rId19"/>
    <p:sldId id="301" r:id="rId20"/>
    <p:sldId id="303" r:id="rId21"/>
    <p:sldId id="305" r:id="rId22"/>
    <p:sldId id="306" r:id="rId23"/>
    <p:sldId id="308" r:id="rId24"/>
    <p:sldId id="309" r:id="rId25"/>
  </p:sldIdLst>
  <p:sldSz cx="9144000" cy="6858000" type="screen4x3"/>
  <p:notesSz cx="6858000" cy="9144000"/>
  <p:defaultTextStyle>
    <a:defPPr>
      <a:defRPr lang="e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4434" autoAdjust="0"/>
  </p:normalViewPr>
  <p:slideViewPr>
    <p:cSldViewPr>
      <p:cViewPr varScale="1">
        <p:scale>
          <a:sx n="67" d="100"/>
          <a:sy n="67" d="100"/>
        </p:scale>
        <p:origin x="13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2663ED-5ABA-4D67-B370-C29B7A54AB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8524B-0E3E-4567-8E32-697133F1E4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524BDC-1E57-462D-AF55-D7A68A406E6A}" type="datetimeFigureOut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6F63643-5051-494F-9947-070A0EA34E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7BB82C9-C766-461C-9C38-CE58A6D8B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" noProof="0"/>
              <a:t>Click to edit Master text styles</a:t>
            </a:r>
          </a:p>
          <a:p>
            <a:pPr lvl="1"/>
            <a:r>
              <a:rPr lang="en" noProof="0"/>
              <a:t>Second level</a:t>
            </a:r>
          </a:p>
          <a:p>
            <a:pPr lvl="2"/>
            <a:r>
              <a:rPr lang="en" noProof="0"/>
              <a:t>Third level</a:t>
            </a:r>
          </a:p>
          <a:p>
            <a:pPr lvl="3"/>
            <a:r>
              <a:rPr lang="en" noProof="0"/>
              <a:t>Fourth level</a:t>
            </a:r>
          </a:p>
          <a:p>
            <a:pPr lvl="4"/>
            <a:r>
              <a:rPr lang="en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78F0B-7682-4123-A2EC-08B4B204A8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E3C87-71F5-4DF0-8A8E-5DC32C91B5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57CC3F99-392B-4EC9-B8D2-AE929CFF2594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1D52A52F-2C1B-4B03-B769-72BC197AF8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18EEBC4C-8FF0-42D1-937C-D80AE43AE1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CD9BEC05-31CD-44A5-8711-64463E9DA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46BDC0-148B-42D5-AF7A-71CB507A1D74}" type="slidenum">
              <a:rPr lang="en-US" altLang="vi-VN"/>
              <a:pPr>
                <a:spcBef>
                  <a:spcPct val="0"/>
                </a:spcBef>
              </a:pPr>
              <a:t>2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1BC1970C-4C4B-40EF-83B0-7668A43396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BE2927B0-5061-4AE6-A69E-476796D2CC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E7F109CB-A9FC-411D-97DB-C8DC8F32E5C9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6A8FCDB-AB78-4136-9A7B-CEC6788AA3D5}" type="slidenum">
              <a:rPr lang="en-US" altLang="vi-VN"/>
              <a:pPr algn="r" eaLnBrk="1" hangingPunct="1">
                <a:spcBef>
                  <a:spcPct val="0"/>
                </a:spcBef>
              </a:pPr>
              <a:t>11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90F0D66E-6AE7-4806-8EDF-88C5A59B04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8DDDDC1B-30FE-4D34-A460-795B299E2C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568D0D08-FEA3-4D0B-ADBC-7B1AEA5C528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72FB501-26A7-4019-8B55-8FDEAC7C6832}" type="slidenum">
              <a:rPr lang="en-US" altLang="vi-VN"/>
              <a:pPr algn="r" eaLnBrk="1" hangingPunct="1">
                <a:spcBef>
                  <a:spcPct val="0"/>
                </a:spcBef>
              </a:pPr>
              <a:t>12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2E32D562-88FC-4468-BF2C-B1B83F78F3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D35AACE5-A18C-45BA-A31D-8678CF2542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39CD75E9-79DD-4E3B-99D5-E93F2214A5A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C1BB741-C06E-4E7B-98D3-70E0964780D4}" type="slidenum">
              <a:rPr lang="en-US" altLang="vi-VN"/>
              <a:pPr algn="r" eaLnBrk="1" hangingPunct="1">
                <a:spcBef>
                  <a:spcPct val="0"/>
                </a:spcBef>
              </a:pPr>
              <a:t>13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291F7B8D-4A7B-496F-B04F-CC607EF6EB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B65B5BAD-D563-4268-9870-FD99CFD6EF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32CF2238-A056-421A-89E7-DCC2D9FDEAE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47B100B-EA81-4384-B3C7-8E522351A4BE}" type="slidenum">
              <a:rPr lang="en-US" altLang="vi-VN"/>
              <a:pPr algn="r" eaLnBrk="1" hangingPunct="1">
                <a:spcBef>
                  <a:spcPct val="0"/>
                </a:spcBef>
              </a:pPr>
              <a:t>14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6B46B398-E07C-4CCD-9485-21DED19A7C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46EC2EE0-34D7-42B1-8344-37E1578E4D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EE4828A2-7246-4D3C-A544-E3711855B07F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2E68F89-1A20-441F-AAAC-72924ED0DB9D}" type="slidenum">
              <a:rPr lang="en-US" altLang="vi-VN"/>
              <a:pPr algn="r" eaLnBrk="1" hangingPunct="1">
                <a:spcBef>
                  <a:spcPct val="0"/>
                </a:spcBef>
              </a:pPr>
              <a:t>15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92CBCEA1-EED9-4731-99B9-E11CE3E64D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58026EF1-1183-47BE-9D96-F991069696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A9B4A8DA-D054-4DC1-828D-9E6C770833C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A6383C4-750F-4F91-9B12-1B3B54A8D72A}" type="slidenum">
              <a:rPr lang="en-US" altLang="vi-VN"/>
              <a:pPr algn="r" eaLnBrk="1" hangingPunct="1">
                <a:spcBef>
                  <a:spcPct val="0"/>
                </a:spcBef>
              </a:pPr>
              <a:t>16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B7CCC592-C716-4F33-B22F-A6CF94CE84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A5698453-718F-4564-9AD6-662FCED7FF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722D874F-FDE9-465B-992E-8BE47BB60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192424-F2AA-463D-A966-A98753B2ECA5}" type="slidenum">
              <a:rPr lang="en-US" altLang="vi-VN" sz="1300"/>
              <a:pPr>
                <a:spcBef>
                  <a:spcPct val="0"/>
                </a:spcBef>
              </a:pPr>
              <a:t>18</a:t>
            </a:fld>
            <a:endParaRPr lang="en-US" altLang="vi-VN"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5A3339DB-557C-4323-A908-0C2EFC6D31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8CEA4C36-9FFC-40CA-9047-754C6DA7A5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144BE2FB-0CA5-4159-9CBE-4EBBC2CB70A5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16F7931-5085-440B-AC91-77BDD91FD4E8}" type="slidenum">
              <a:rPr lang="en-US" altLang="vi-VN" sz="1300"/>
              <a:pPr algn="r" eaLnBrk="1" hangingPunct="1">
                <a:spcBef>
                  <a:spcPct val="0"/>
                </a:spcBef>
              </a:pPr>
              <a:t>19</a:t>
            </a:fld>
            <a:endParaRPr lang="en-US" altLang="vi-VN" sz="13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3F8D8E14-380E-4757-92DF-DCA6684E05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A7FCBBFC-7DCF-4CC3-B115-A24C963F59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ECA47066-FC3B-42D7-858F-ABA6F4980321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7FAD2D5-88ED-47FF-8B3C-445DBADDDEAE}" type="slidenum">
              <a:rPr lang="en-US" altLang="vi-VN" sz="1300"/>
              <a:pPr algn="r" eaLnBrk="1" hangingPunct="1">
                <a:spcBef>
                  <a:spcPct val="0"/>
                </a:spcBef>
              </a:pPr>
              <a:t>20</a:t>
            </a:fld>
            <a:endParaRPr lang="en-US" altLang="vi-VN" sz="13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D18275B0-5C72-434C-8591-949CC9AC6F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528F2743-0ED9-44A2-9A13-5F23F5D6EC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8EF90EA2-2DCB-45FA-9C05-647F24D83FF3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FD40FD-6E7D-4F10-B291-8A6A6BAE6ED0}" type="slidenum">
              <a:rPr lang="en-US" altLang="vi-VN" sz="1300"/>
              <a:pPr algn="r" eaLnBrk="1" hangingPunct="1">
                <a:spcBef>
                  <a:spcPct val="0"/>
                </a:spcBef>
              </a:pPr>
              <a:t>21</a:t>
            </a:fld>
            <a:endParaRPr lang="en-US" altLang="vi-VN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64CA6FA6-34C6-4F32-9F3E-973DF681BA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0A7D2C76-CD24-49D3-A012-8E4A6FB806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9DF223FC-EDE1-455D-B99E-AE58C35A4A0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1563251-79D2-4F3D-BE1A-0C6E7CE28068}" type="slidenum">
              <a:rPr lang="en-US" altLang="vi-VN"/>
              <a:pPr algn="r" eaLnBrk="1" hangingPunct="1">
                <a:spcBef>
                  <a:spcPct val="0"/>
                </a:spcBef>
              </a:pPr>
              <a:t>3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771FCD56-002A-4BDD-8426-EB7EF44F85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C1B60C6B-3295-4C58-A712-5BDC2F09B7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36954B8D-6A30-4CBD-8A93-E2D01305CA12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3EAD328-D30B-4F67-BC98-9D88817D2058}" type="slidenum">
              <a:rPr lang="en-US" altLang="vi-VN" sz="1300"/>
              <a:pPr algn="r" eaLnBrk="1" hangingPunct="1">
                <a:spcBef>
                  <a:spcPct val="0"/>
                </a:spcBef>
              </a:pPr>
              <a:t>22</a:t>
            </a:fld>
            <a:endParaRPr lang="en-US" altLang="vi-VN" sz="13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0CD329F6-AD20-49D9-9D3B-2D57D9956A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1A03BE32-722D-47E3-8AC0-D161E82E7C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C2A10C1E-D4FD-451A-A79D-CD3098196B51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77D1801-10B6-41AB-A939-790FED6DA8CE}" type="slidenum">
              <a:rPr lang="en-US" altLang="vi-VN" sz="1300"/>
              <a:pPr algn="r" eaLnBrk="1" hangingPunct="1">
                <a:spcBef>
                  <a:spcPct val="0"/>
                </a:spcBef>
              </a:pPr>
              <a:t>23</a:t>
            </a:fld>
            <a:endParaRPr lang="en-US" altLang="vi-VN" sz="13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8CC28783-C0EE-45F4-B7E5-EC8FAE3898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BF98D4F8-062D-4FAE-BAD9-82ED0BCFD3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FFA9A5B6-48B9-4B13-9340-45AFA37902BD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3203EEE-BFF3-4714-BF7A-BA0C481B91E6}" type="slidenum">
              <a:rPr lang="en-US" altLang="vi-VN" sz="1300"/>
              <a:pPr algn="r" eaLnBrk="1" hangingPunct="1">
                <a:spcBef>
                  <a:spcPct val="0"/>
                </a:spcBef>
              </a:pPr>
              <a:t>24</a:t>
            </a:fld>
            <a:endParaRPr lang="en-US" altLang="vi-VN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DC7735FC-D462-4197-9A12-9F9FDF41C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ECE3D0CA-2E34-4651-BC52-1044642362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A6E87C9-497F-4EF5-A4F6-49FF7235724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00C29D-C894-4E6C-8C81-B6072B8FEE51}" type="slidenum">
              <a:rPr lang="en-US" altLang="vi-VN"/>
              <a:pPr algn="r" eaLnBrk="1" hangingPunct="1">
                <a:spcBef>
                  <a:spcPct val="0"/>
                </a:spcBef>
              </a:pPr>
              <a:t>4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E353999-D642-49D9-A57D-D35BFECE0C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A68E72F7-348B-4E20-9F2B-B54363F74A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4418ACD4-2556-49E4-B454-2FC779701019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F62A55D-3D23-4750-ADD2-FE7DDC803F25}" type="slidenum">
              <a:rPr lang="en-US" altLang="vi-VN"/>
              <a:pPr algn="r" eaLnBrk="1" hangingPunct="1">
                <a:spcBef>
                  <a:spcPct val="0"/>
                </a:spcBef>
              </a:pPr>
              <a:t>5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183803D4-2AF0-44A1-BFEB-36F080C5B8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A02AC5C8-8741-4522-A614-A767411FE4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1F37220-DC24-4B4C-9CCF-1DECF336086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0E6955-D2F5-4B71-BFDD-D24869AFC134}" type="slidenum">
              <a:rPr lang="en-US" altLang="vi-VN"/>
              <a:pPr algn="r" eaLnBrk="1" hangingPunct="1">
                <a:spcBef>
                  <a:spcPct val="0"/>
                </a:spcBef>
              </a:pPr>
              <a:t>6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2E00F1C1-DF8E-4C1C-A259-494AAA07C0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3065380-F4D5-428E-B86A-C1A09D50FD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E681FB25-44CF-4D97-A83E-506557D762FA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5C89014-CDF4-413D-9E3A-111085D64062}" type="slidenum">
              <a:rPr lang="en-US" altLang="vi-VN"/>
              <a:pPr algn="r" eaLnBrk="1" hangingPunct="1">
                <a:spcBef>
                  <a:spcPct val="0"/>
                </a:spcBef>
              </a:pPr>
              <a:t>7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34DC87F2-6A8E-4117-94B6-5E226F5C5F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F9D123B8-7979-4E35-9E0B-F067705F59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F2B7E42D-75E7-416E-A042-B4EFD477B07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7324F3E-CECF-4079-A4F7-AEC79AF105D0}" type="slidenum">
              <a:rPr lang="en-US" altLang="vi-VN"/>
              <a:pPr algn="r" eaLnBrk="1" hangingPunct="1">
                <a:spcBef>
                  <a:spcPct val="0"/>
                </a:spcBef>
              </a:pPr>
              <a:t>8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0BBCB012-60DA-4945-BBA7-2A2AE5A580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4E299803-3452-40A0-B976-53EC151F1E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04B2803D-29F9-49DF-9896-BF2D23F7FFF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82FC888-6EFD-4A60-A559-D4F96C2FD5D7}" type="slidenum">
              <a:rPr lang="en-US" altLang="vi-VN"/>
              <a:pPr algn="r" eaLnBrk="1" hangingPunct="1">
                <a:spcBef>
                  <a:spcPct val="0"/>
                </a:spcBef>
              </a:pPr>
              <a:t>9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B30408F-F3AC-44DB-9ACF-8702E685EE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ADF3D82E-7365-4ADE-9827-1BD3D0D5D2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DA1671CE-DAC7-43A8-8F06-4B289DE749A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D8D2987-B533-416D-A06D-A34AA1CDEA3C}" type="slidenum">
              <a:rPr lang="en-US" altLang="vi-VN"/>
              <a:pPr algn="r" eaLnBrk="1" hangingPunct="1">
                <a:spcBef>
                  <a:spcPct val="0"/>
                </a:spcBef>
              </a:pPr>
              <a:t>10</a:t>
            </a:fld>
            <a:endParaRPr lang="en-US" alt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bì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34CEA1-6EF8-4CF3-8A88-1CCF9A35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95" y="2078018"/>
            <a:ext cx="5732807" cy="21811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3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496" y="4535992"/>
            <a:ext cx="3830682" cy="1278213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F9E3E6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60847" y="1569800"/>
            <a:ext cx="5732859" cy="431800"/>
          </a:xfrm>
        </p:spPr>
        <p:txBody>
          <a:bodyPr anchor="ctr">
            <a:normAutofit/>
          </a:bodyPr>
          <a:lstStyle>
            <a:lvl1pPr marL="0" indent="0">
              <a:buNone/>
              <a:defRPr sz="135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9617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72B65DD-CDD4-46F7-A38F-C263D0AD1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55613"/>
            <a:ext cx="38417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589" y="365126"/>
            <a:ext cx="7294762" cy="747683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CF294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659920" y="1285875"/>
            <a:ext cx="7855430" cy="469265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5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9303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ang trắ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8022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031E9-AED2-4CB8-93D8-91E58F84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F32F6-D4E8-4FCC-A05D-6FDB5754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5174A-082B-4257-B7CC-ED627F77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A797516-A737-4D30-BF32-7835C6ADB10A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62663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40354-5CEB-48E5-9988-9E0E4BD1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0FCD668-96E0-46B9-AB00-05ABB71353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56A9A25-C0EE-4EA3-B2A4-90E32722DF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6FDE3-68F8-4109-9AF7-B1476C9DC35F}"/>
              </a:ext>
            </a:extLst>
          </p:cNvPr>
          <p:cNvSpPr txBox="1"/>
          <p:nvPr/>
        </p:nvSpPr>
        <p:spPr>
          <a:xfrm>
            <a:off x="7862888" y="6311900"/>
            <a:ext cx="1101725" cy="254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00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t>Page</a:t>
            </a:r>
            <a:fld id="{EDDCF666-9ADA-4E9E-940E-D3027D7779E1}" type="slidenum">
              <a:rPr lang="en-US" altLang="vi-VN" sz="100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pPr eaLnBrk="1" hangingPunct="1"/>
              <a:t>‹#›</a:t>
            </a:fld>
            <a:endParaRPr lang="en-US" altLang="vi-VN" sz="1000">
              <a:solidFill>
                <a:srgbClr val="CF294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3" r:id="rId3"/>
    <p:sldLayoutId id="2147484696" r:id="rId4"/>
    <p:sldLayoutId id="2147484697" r:id="rId5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7DDF3BB-879C-4BB8-9F25-60C87112D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450" y="2971800"/>
            <a:ext cx="7626350" cy="12874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LESSON 1. SORTING AND SEARCHING</a:t>
            </a:r>
            <a:endParaRPr lang="vi-VN" altLang="vi-V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6">
            <a:extLst>
              <a:ext uri="{FF2B5EF4-FFF2-40B4-BE49-F238E27FC236}">
                <a16:creationId xmlns:a16="http://schemas.microsoft.com/office/drawing/2014/main" id="{C42E6C2A-FC97-4A42-B978-E7D1601F0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6868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" altLang="vi-VN" sz="1600" b="1">
                <a:cs typeface="Arial" panose="020B0604020202020204" pitchFamily="34" charset="0"/>
                <a:sym typeface="Symbol" panose="05050102010706020507" pitchFamily="18" charset="2"/>
              </a:rPr>
              <a:t>Algorithmic complexity: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Worst case: O(n </a:t>
            </a:r>
            <a:r>
              <a:rPr lang="en" altLang="vi-VN" sz="1600" baseline="30000">
                <a:cs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).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Best case: O(n log(n).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en-US" altLang="vi-VN" sz="160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" altLang="vi-VN" sz="1600" b="1">
                <a:cs typeface="Arial" panose="020B0604020202020204" pitchFamily="34" charset="0"/>
                <a:sym typeface="Symbol" panose="05050102010706020507" pitchFamily="18" charset="2"/>
              </a:rPr>
              <a:t>Quick-Sort algorithm testing </a:t>
            </a: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: Quick-Sort(Arr, 0, 9);</a:t>
            </a:r>
          </a:p>
          <a:p>
            <a:pPr algn="just" eaLnBrk="1" hangingPunct="1"/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Arr[] = {10, 27, 15, 29, 21, 11, 14, 18, 12, 17};</a:t>
            </a:r>
          </a:p>
          <a:p>
            <a:pPr algn="just" eaLnBrk="1" hangingPunct="1"/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Lower bound l=0, upper bound h=9.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BDBEF2-EE14-4500-800D-63B64F4AA670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036888"/>
          <a:ext cx="8382000" cy="359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168"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p = Partition( </a:t>
                      </a:r>
                      <a:r>
                        <a:rPr lang="en" sz="1400" dirty="0" err="1"/>
                        <a:t>Arr,l,h </a:t>
                      </a:r>
                      <a:r>
                        <a:rPr lang="en" sz="1400" dirty="0"/>
                        <a:t>)</a:t>
                      </a:r>
                      <a:endParaRPr lang="vi-VN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aseline="0" dirty="0" err="1"/>
                        <a:t>Price</a:t>
                      </a:r>
                      <a:r>
                        <a:rPr lang="en" sz="1400" baseline="0" dirty="0"/>
                        <a:t> </a:t>
                      </a:r>
                      <a:r>
                        <a:rPr lang="en" sz="1400" baseline="0" dirty="0" err="1"/>
                        <a:t>treat</a:t>
                      </a:r>
                      <a:r>
                        <a:rPr lang="en" sz="1400" baseline="0" dirty="0"/>
                        <a:t> </a:t>
                      </a:r>
                      <a:r>
                        <a:rPr lang="en" sz="1400" baseline="0" dirty="0" err="1"/>
                        <a:t>Arr </a:t>
                      </a:r>
                      <a:r>
                        <a:rPr lang="en" sz="1400" baseline="0" dirty="0"/>
                        <a:t>[]=?</a:t>
                      </a:r>
                      <a:endParaRPr lang="vi-VN" sz="14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68"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p=5:l=0, h=9</a:t>
                      </a:r>
                      <a:endParaRPr lang="vi-VN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" sz="1400" dirty="0"/>
                        <a:t>{ 10 , 15 , 11 , 14 , 12 }, </a:t>
                      </a:r>
                      <a:r>
                        <a:rPr lang="en" sz="1400" b="1" dirty="0"/>
                        <a:t>( 17 ) </a:t>
                      </a:r>
                      <a:r>
                        <a:rPr lang="en" sz="1400" dirty="0"/>
                        <a:t>,{ 29 , 18 , 21 , 27 }</a:t>
                      </a:r>
                      <a:endParaRPr lang="vi-VN" sz="14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1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dirty="0"/>
                        <a:t>P=2:l=0, h=4</a:t>
                      </a:r>
                      <a:endParaRPr lang="vi-VN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dirty="0"/>
                        <a:t>{ 10 , 1 1}, </a:t>
                      </a:r>
                      <a:r>
                        <a:rPr lang="en" sz="1400" b="1" dirty="0"/>
                        <a:t>(12) </a:t>
                      </a:r>
                      <a:r>
                        <a:rPr lang="en" sz="1400" dirty="0"/>
                        <a:t>, { 14 , 1 5}, ( 17 ),{ 29 , 18 , 21 , 27 }</a:t>
                      </a:r>
                      <a:endParaRPr lang="vi-VN" sz="14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1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dirty="0"/>
                        <a:t>P=1:l=0, h=1</a:t>
                      </a:r>
                      <a:endParaRPr lang="vi-VN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" sz="1400" dirty="0"/>
                        <a:t>{ 10 , </a:t>
                      </a:r>
                      <a:r>
                        <a:rPr lang="en" sz="1400" b="1" dirty="0"/>
                        <a:t>1 1 </a:t>
                      </a:r>
                      <a:r>
                        <a:rPr lang="en" sz="1400" dirty="0"/>
                        <a:t>},(12), { 14 , 1 5}, ( 17 ),{ 29 , 18 , 21 , 27 }</a:t>
                      </a:r>
                      <a:endParaRPr lang="vi-VN" sz="14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168"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P=4: l=3, h=4</a:t>
                      </a:r>
                      <a:endParaRPr lang="vi-VN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" sz="1400" dirty="0"/>
                        <a:t>{ 10 , 1 1},(12), { 14 , </a:t>
                      </a:r>
                      <a:r>
                        <a:rPr lang="en" sz="1400" b="1" dirty="0"/>
                        <a:t>1 5 </a:t>
                      </a:r>
                      <a:r>
                        <a:rPr lang="en" sz="1400" dirty="0"/>
                        <a:t>}, ( 17 ),{ 29 , 18 , 21 , 27 }</a:t>
                      </a:r>
                      <a:endParaRPr lang="vi-VN" sz="14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168"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P=8: l=6, h=9</a:t>
                      </a:r>
                      <a:endParaRPr lang="vi-VN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" sz="1400" dirty="0"/>
                        <a:t>{ 10 , 1 1},(12), { 14 , </a:t>
                      </a:r>
                      <a:r>
                        <a:rPr lang="en" sz="1400" b="0" dirty="0"/>
                        <a:t>1 5 </a:t>
                      </a:r>
                      <a:r>
                        <a:rPr lang="en" sz="1400" dirty="0"/>
                        <a:t>}, ( 17 ),{18,21},( </a:t>
                      </a:r>
                      <a:r>
                        <a:rPr lang="en" sz="1400" b="1" dirty="0"/>
                        <a:t>2 7 </a:t>
                      </a:r>
                      <a:r>
                        <a:rPr lang="en" sz="1400" dirty="0"/>
                        <a:t>),{ 2 9}</a:t>
                      </a:r>
                      <a:endParaRPr lang="vi-VN" sz="14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168"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P=7:l=6, h=7</a:t>
                      </a:r>
                      <a:endParaRPr lang="vi-VN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" sz="1400" dirty="0"/>
                        <a:t>{ 10 , 1 1},(12), { 14 , </a:t>
                      </a:r>
                      <a:r>
                        <a:rPr lang="en" sz="1400" b="0" dirty="0"/>
                        <a:t>1 5 </a:t>
                      </a:r>
                      <a:r>
                        <a:rPr lang="en" sz="1400" dirty="0"/>
                        <a:t>}, ( 17 ),{18, </a:t>
                      </a:r>
                      <a:r>
                        <a:rPr lang="en" sz="1400" b="1" dirty="0"/>
                        <a:t>21 </a:t>
                      </a:r>
                      <a:r>
                        <a:rPr lang="en" sz="1400" dirty="0"/>
                        <a:t>},( </a:t>
                      </a:r>
                      <a:r>
                        <a:rPr lang="en" sz="1400" b="0" dirty="0"/>
                        <a:t>2 7 </a:t>
                      </a:r>
                      <a:r>
                        <a:rPr lang="en" sz="1400" dirty="0"/>
                        <a:t>),{ 2 9}</a:t>
                      </a:r>
                      <a:endParaRPr lang="vi-VN" sz="14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168">
                <a:tc>
                  <a:txBody>
                    <a:bodyPr/>
                    <a:lstStyle/>
                    <a:p>
                      <a:pPr algn="ctr"/>
                      <a:endParaRPr lang="vi-VN" sz="14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vi-VN" sz="14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168">
                <a:tc gridSpan="2">
                  <a:txBody>
                    <a:bodyPr/>
                    <a:lstStyle/>
                    <a:p>
                      <a:pPr algn="ctr"/>
                      <a:r>
                        <a:rPr lang="en" sz="1400" dirty="0" err="1"/>
                        <a:t>Conclude</a:t>
                      </a:r>
                      <a:r>
                        <a:rPr lang="en" sz="1400" baseline="0" dirty="0"/>
                        <a:t> </a:t>
                      </a:r>
                      <a:r>
                        <a:rPr lang="en" sz="1400" baseline="0" dirty="0" err="1"/>
                        <a:t>thesis</a:t>
                      </a:r>
                      <a:r>
                        <a:rPr lang="en" sz="1400" baseline="0" dirty="0"/>
                        <a:t> </a:t>
                      </a:r>
                      <a:r>
                        <a:rPr lang="en" sz="1400" baseline="0" dirty="0" err="1"/>
                        <a:t>Range</a:t>
                      </a:r>
                      <a:r>
                        <a:rPr lang="en" sz="1400" baseline="0" dirty="0"/>
                        <a:t> </a:t>
                      </a:r>
                      <a:r>
                        <a:rPr lang="en" sz="1400" baseline="0" dirty="0" err="1"/>
                        <a:t>Okay</a:t>
                      </a:r>
                      <a:r>
                        <a:rPr lang="en" sz="1400" baseline="0" dirty="0"/>
                        <a:t> </a:t>
                      </a:r>
                      <a:r>
                        <a:rPr lang="en" sz="1400" baseline="0" dirty="0" err="1"/>
                        <a:t>about to</a:t>
                      </a:r>
                      <a:r>
                        <a:rPr lang="en" sz="1400" baseline="0" dirty="0"/>
                        <a:t> </a:t>
                      </a:r>
                      <a:r>
                        <a:rPr lang="en" sz="1400" baseline="0" dirty="0" err="1"/>
                        <a:t>Arr </a:t>
                      </a:r>
                      <a:r>
                        <a:rPr lang="en" sz="1400" baseline="0" dirty="0"/>
                        <a:t>[] ={ 10, 11, 12, 14, 15, 17, 18, 21, 27, 29}</a:t>
                      </a:r>
                      <a:endParaRPr lang="vi-VN" sz="1400" dirty="0"/>
                    </a:p>
                  </a:txBody>
                  <a:tcPr marT="45723" marB="45723"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802" name="Title 1">
            <a:extLst>
              <a:ext uri="{FF2B5EF4-FFF2-40B4-BE49-F238E27FC236}">
                <a16:creationId xmlns:a16="http://schemas.microsoft.com/office/drawing/2014/main" id="{92E24E3C-A848-443F-9FA4-76AE2413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QUICK-SORT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5">
            <a:extLst>
              <a:ext uri="{FF2B5EF4-FFF2-40B4-BE49-F238E27FC236}">
                <a16:creationId xmlns:a16="http://schemas.microsoft.com/office/drawing/2014/main" id="{30E37FB4-FD0E-4085-B1A6-894DBC10E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8702675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 eaLnBrk="1" fontAlgn="auto" hangingPunct="1"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  <a:defRPr/>
            </a:pPr>
            <a:r>
              <a:rPr lang="en" altLang="vi-VN" sz="1800" b="0" dirty="0">
                <a:sym typeface="Symbol" panose="05050102010706020507" pitchFamily="18" charset="2"/>
              </a:rPr>
              <a:t>For two half belong to one Range Arr [1,..,m] and Arr [m+1,..,r] already Okay about to arrange .</a:t>
            </a:r>
          </a:p>
          <a:p>
            <a:pPr marL="285750" indent="-285750" algn="just" eaLnBrk="1" fontAlgn="auto" hangingPunct="1"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q"/>
              <a:defRPr/>
            </a:pPr>
            <a:r>
              <a:rPr lang="en" altLang="vi-VN" sz="1800" b="0" dirty="0" err="1">
                <a:sym typeface="Symbol" panose="05050102010706020507" pitchFamily="18" charset="2"/>
              </a:rPr>
              <a:t>Duties</a:t>
            </a:r>
            <a:r>
              <a:rPr lang="en" altLang="vi-VN" sz="1800" b="0" dirty="0">
                <a:sym typeface="Symbol" panose="05050102010706020507" pitchFamily="18" charset="2"/>
              </a:rPr>
              <a:t> </a:t>
            </a:r>
            <a:r>
              <a:rPr lang="en" altLang="vi-VN" sz="1800" b="0" dirty="0" err="1">
                <a:sym typeface="Symbol" panose="05050102010706020507" pitchFamily="18" charset="2"/>
              </a:rPr>
              <a:t>service</a:t>
            </a:r>
            <a:r>
              <a:rPr lang="en" altLang="vi-VN" sz="1800" b="0" dirty="0">
                <a:sym typeface="Symbol" panose="05050102010706020507" pitchFamily="18" charset="2"/>
              </a:rPr>
              <a:t> </a:t>
            </a:r>
            <a:r>
              <a:rPr lang="en" altLang="vi-VN" sz="1800" b="0" dirty="0" err="1">
                <a:sym typeface="Symbol" panose="05050102010706020507" pitchFamily="18" charset="2"/>
              </a:rPr>
              <a:t>mine is </a:t>
            </a:r>
            <a:r>
              <a:rPr lang="en" altLang="vi-VN" sz="1800" b="0" dirty="0">
                <a:sym typeface="Symbol" panose="05050102010706020507" pitchFamily="18" charset="2"/>
              </a:rPr>
              <a:t>_ </a:t>
            </a:r>
            <a:r>
              <a:rPr lang="en" altLang="vi-VN" sz="1800" b="0" dirty="0" err="1">
                <a:sym typeface="Symbol" panose="05050102010706020507" pitchFamily="18" charset="2"/>
              </a:rPr>
              <a:t>fit</a:t>
            </a:r>
            <a:r>
              <a:rPr lang="en" altLang="vi-VN" sz="1800" b="0" dirty="0">
                <a:sym typeface="Symbol" panose="05050102010706020507" pitchFamily="18" charset="2"/>
              </a:rPr>
              <a:t> </a:t>
            </a:r>
            <a:r>
              <a:rPr lang="en" altLang="vi-VN" sz="1800" b="0" dirty="0" err="1">
                <a:sym typeface="Symbol" panose="05050102010706020507" pitchFamily="18" charset="2"/>
              </a:rPr>
              <a:t>best</a:t>
            </a:r>
            <a:r>
              <a:rPr lang="en" altLang="vi-VN" sz="1800" b="0" dirty="0">
                <a:sym typeface="Symbol" panose="05050102010706020507" pitchFamily="18" charset="2"/>
              </a:rPr>
              <a:t> </a:t>
            </a:r>
            <a:r>
              <a:rPr lang="en" altLang="vi-VN" sz="1800" b="0" dirty="0" err="1">
                <a:sym typeface="Symbol" panose="05050102010706020507" pitchFamily="18" charset="2"/>
              </a:rPr>
              <a:t>two</a:t>
            </a:r>
            <a:r>
              <a:rPr lang="en" altLang="vi-VN" sz="1800" b="0" dirty="0">
                <a:sym typeface="Symbol" panose="05050102010706020507" pitchFamily="18" charset="2"/>
              </a:rPr>
              <a:t> </a:t>
            </a:r>
            <a:r>
              <a:rPr lang="en" altLang="vi-VN" sz="1800" b="0" dirty="0" err="1">
                <a:sym typeface="Symbol" panose="05050102010706020507" pitchFamily="18" charset="2"/>
              </a:rPr>
              <a:t>half</a:t>
            </a:r>
            <a:r>
              <a:rPr lang="en" altLang="vi-VN" sz="1800" b="0" dirty="0">
                <a:sym typeface="Symbol" panose="05050102010706020507" pitchFamily="18" charset="2"/>
              </a:rPr>
              <a:t> </a:t>
            </a:r>
            <a:r>
              <a:rPr lang="en" altLang="vi-VN" sz="1800" b="0" dirty="0" err="1">
                <a:sym typeface="Symbol" panose="05050102010706020507" pitchFamily="18" charset="2"/>
              </a:rPr>
              <a:t>belong to</a:t>
            </a:r>
            <a:r>
              <a:rPr lang="en" altLang="vi-VN" sz="1800" b="0" dirty="0">
                <a:sym typeface="Symbol" panose="05050102010706020507" pitchFamily="18" charset="2"/>
              </a:rPr>
              <a:t> </a:t>
            </a:r>
            <a:r>
              <a:rPr lang="en" altLang="vi-VN" sz="1800" b="0" dirty="0" err="1">
                <a:sym typeface="Symbol" panose="05050102010706020507" pitchFamily="18" charset="2"/>
              </a:rPr>
              <a:t>Range</a:t>
            </a:r>
            <a:r>
              <a:rPr lang="en" altLang="vi-VN" sz="1800" b="0" dirty="0">
                <a:sym typeface="Symbol" panose="05050102010706020507" pitchFamily="18" charset="2"/>
              </a:rPr>
              <a:t> </a:t>
            </a:r>
            <a:r>
              <a:rPr lang="en" altLang="vi-VN" sz="1800" b="0" dirty="0" err="1">
                <a:sym typeface="Symbol" panose="05050102010706020507" pitchFamily="18" charset="2"/>
              </a:rPr>
              <a:t>Arr </a:t>
            </a:r>
            <a:r>
              <a:rPr lang="en" altLang="vi-VN" sz="1800" b="0" dirty="0">
                <a:sym typeface="Symbol" panose="05050102010706020507" pitchFamily="18" charset="2"/>
              </a:rPr>
              <a:t>[1,..,m] </a:t>
            </a:r>
            <a:r>
              <a:rPr lang="en" altLang="vi-VN" sz="1800" b="0" dirty="0" err="1">
                <a:sym typeface="Symbol" panose="05050102010706020507" pitchFamily="18" charset="2"/>
              </a:rPr>
              <a:t>and</a:t>
            </a:r>
            <a:r>
              <a:rPr lang="en" altLang="vi-VN" sz="1800" b="0" dirty="0">
                <a:sym typeface="Symbol" panose="05050102010706020507" pitchFamily="18" charset="2"/>
              </a:rPr>
              <a:t> </a:t>
            </a:r>
            <a:r>
              <a:rPr lang="en" altLang="vi-VN" sz="1800" b="0" dirty="0" err="1">
                <a:sym typeface="Symbol" panose="05050102010706020507" pitchFamily="18" charset="2"/>
              </a:rPr>
              <a:t>Arr </a:t>
            </a:r>
            <a:r>
              <a:rPr lang="en" altLang="vi-VN" sz="1800" b="0" dirty="0">
                <a:sym typeface="Symbol" panose="05050102010706020507" pitchFamily="18" charset="2"/>
              </a:rPr>
              <a:t>[m+1,..,r] </a:t>
            </a:r>
            <a:r>
              <a:rPr lang="en" altLang="vi-VN" sz="1800" b="0" dirty="0" err="1">
                <a:sym typeface="Symbol" panose="05050102010706020507" pitchFamily="18" charset="2"/>
              </a:rPr>
              <a:t>to</a:t>
            </a:r>
            <a:r>
              <a:rPr lang="en" altLang="vi-VN" sz="1800" b="0" dirty="0">
                <a:sym typeface="Symbol" panose="05050102010706020507" pitchFamily="18" charset="2"/>
              </a:rPr>
              <a:t> </a:t>
            </a:r>
            <a:r>
              <a:rPr lang="en" altLang="vi-VN" sz="1800" b="0" dirty="0" err="1">
                <a:sym typeface="Symbol" panose="05050102010706020507" pitchFamily="18" charset="2"/>
              </a:rPr>
              <a:t>return</a:t>
            </a:r>
            <a:r>
              <a:rPr lang="en" altLang="vi-VN" sz="1800" b="0" dirty="0">
                <a:sym typeface="Symbol" panose="05050102010706020507" pitchFamily="18" charset="2"/>
              </a:rPr>
              <a:t> </a:t>
            </a:r>
            <a:r>
              <a:rPr lang="en" altLang="vi-VN" sz="1800" b="0" dirty="0" err="1">
                <a:sym typeface="Symbol" panose="05050102010706020507" pitchFamily="18" charset="2"/>
              </a:rPr>
              <a:t>Fort</a:t>
            </a:r>
            <a:r>
              <a:rPr lang="en" altLang="vi-VN" sz="1800" b="0" dirty="0">
                <a:sym typeface="Symbol" panose="05050102010706020507" pitchFamily="18" charset="2"/>
              </a:rPr>
              <a:t> </a:t>
            </a:r>
            <a:r>
              <a:rPr lang="en" altLang="vi-VN" sz="1800" b="0" dirty="0" err="1">
                <a:sym typeface="Symbol" panose="05050102010706020507" pitchFamily="18" charset="2"/>
              </a:rPr>
              <a:t>one</a:t>
            </a:r>
            <a:r>
              <a:rPr lang="en" altLang="vi-VN" sz="1800" b="0" dirty="0">
                <a:sym typeface="Symbol" panose="05050102010706020507" pitchFamily="18" charset="2"/>
              </a:rPr>
              <a:t> </a:t>
            </a:r>
            <a:r>
              <a:rPr lang="en" altLang="vi-VN" sz="1800" b="0" dirty="0" err="1">
                <a:sym typeface="Symbol" panose="05050102010706020507" pitchFamily="18" charset="2"/>
              </a:rPr>
              <a:t>Range</a:t>
            </a:r>
            <a:r>
              <a:rPr lang="en" altLang="vi-VN" sz="1800" b="0" dirty="0">
                <a:sym typeface="Symbol" panose="05050102010706020507" pitchFamily="18" charset="2"/>
              </a:rPr>
              <a:t> </a:t>
            </a:r>
            <a:r>
              <a:rPr lang="en" altLang="vi-VN" sz="1800" b="0" dirty="0" err="1">
                <a:sym typeface="Symbol" panose="05050102010706020507" pitchFamily="18" charset="2"/>
              </a:rPr>
              <a:t>Arr </a:t>
            </a:r>
            <a:r>
              <a:rPr lang="en" altLang="vi-VN" sz="1800" b="0" dirty="0">
                <a:sym typeface="Symbol" panose="05050102010706020507" pitchFamily="18" charset="2"/>
              </a:rPr>
              <a:t>[1, 2,..,r] </a:t>
            </a:r>
            <a:r>
              <a:rPr lang="en" altLang="vi-VN" sz="1800" b="0" dirty="0" err="1">
                <a:sym typeface="Symbol" panose="05050102010706020507" pitchFamily="18" charset="2"/>
              </a:rPr>
              <a:t>also</a:t>
            </a:r>
            <a:r>
              <a:rPr lang="en" altLang="vi-VN" sz="1800" b="0" dirty="0">
                <a:sym typeface="Symbol" panose="05050102010706020507" pitchFamily="18" charset="2"/>
              </a:rPr>
              <a:t> </a:t>
            </a:r>
            <a:r>
              <a:rPr lang="en" altLang="vi-VN" sz="1800" b="0" dirty="0" err="1">
                <a:sym typeface="Symbol" panose="05050102010706020507" pitchFamily="18" charset="2"/>
              </a:rPr>
              <a:t>Okay</a:t>
            </a:r>
            <a:r>
              <a:rPr lang="en" altLang="vi-VN" sz="1800" b="0" dirty="0">
                <a:sym typeface="Symbol" panose="05050102010706020507" pitchFamily="18" charset="2"/>
              </a:rPr>
              <a:t> </a:t>
            </a:r>
            <a:r>
              <a:rPr lang="en" altLang="vi-VN" sz="1800" b="0" dirty="0" err="1">
                <a:sym typeface="Symbol" panose="05050102010706020507" pitchFamily="18" charset="2"/>
              </a:rPr>
              <a:t>about to</a:t>
            </a:r>
            <a:r>
              <a:rPr lang="en" altLang="vi-VN" sz="1800" b="0" dirty="0">
                <a:sym typeface="Symbol" panose="05050102010706020507" pitchFamily="18" charset="2"/>
              </a:rPr>
              <a:t> </a:t>
            </a:r>
            <a:r>
              <a:rPr lang="en" altLang="vi-VN" sz="1800" b="0" dirty="0" err="1">
                <a:sym typeface="Symbol" panose="05050102010706020507" pitchFamily="18" charset="2"/>
              </a:rPr>
              <a:t>arrange </a:t>
            </a:r>
            <a:r>
              <a:rPr lang="en" altLang="vi-VN" sz="1800" b="0" dirty="0">
                <a:sym typeface="Symbol" panose="05050102010706020507" pitchFamily="18" charset="2"/>
              </a:rPr>
              <a:t>.</a:t>
            </a:r>
          </a:p>
        </p:txBody>
      </p:sp>
      <p:pic>
        <p:nvPicPr>
          <p:cNvPr id="36867" name="Picture 5" descr="Merge-Sort">
            <a:extLst>
              <a:ext uri="{FF2B5EF4-FFF2-40B4-BE49-F238E27FC236}">
                <a16:creationId xmlns:a16="http://schemas.microsoft.com/office/drawing/2014/main" id="{A7BF77D7-8352-4BD6-8399-07857891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36850"/>
            <a:ext cx="815340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itle 1">
            <a:extLst>
              <a:ext uri="{FF2B5EF4-FFF2-40B4-BE49-F238E27FC236}">
                <a16:creationId xmlns:a16="http://schemas.microsoft.com/office/drawing/2014/main" id="{88F0D986-5CB2-4B66-9186-10581638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MERGE – SORT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5">
            <a:extLst>
              <a:ext uri="{FF2B5EF4-FFF2-40B4-BE49-F238E27FC236}">
                <a16:creationId xmlns:a16="http://schemas.microsoft.com/office/drawing/2014/main" id="{E6044D79-EADC-4D0E-A7A3-F740D50EB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38915" name="Text Box 6">
            <a:extLst>
              <a:ext uri="{FF2B5EF4-FFF2-40B4-BE49-F238E27FC236}">
                <a16:creationId xmlns:a16="http://schemas.microsoft.com/office/drawing/2014/main" id="{70A46086-2346-476F-8929-EBA4BD8C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90600"/>
            <a:ext cx="86868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" altLang="vi-VN" sz="1600" b="1">
                <a:cs typeface="Arial" panose="020B0604020202020204" pitchFamily="34" charset="0"/>
                <a:sym typeface="Symbol" panose="05050102010706020507" pitchFamily="18" charset="2"/>
              </a:rPr>
              <a:t>Merge algorithm test:</a:t>
            </a:r>
          </a:p>
          <a:p>
            <a:pPr algn="just" eaLnBrk="1" hangingPunct="1"/>
            <a:endParaRPr lang="en-US" altLang="vi-VN" sz="1400" b="1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" altLang="vi-VN" sz="1400" b="1">
                <a:cs typeface="Arial" panose="020B0604020202020204" pitchFamily="34" charset="0"/>
                <a:sym typeface="Symbol" panose="05050102010706020507" pitchFamily="18" charset="2"/>
              </a:rPr>
              <a:t>Input </a:t>
            </a:r>
            <a:r>
              <a:rPr lang="en" altLang="vi-VN" sz="1400">
                <a:cs typeface="Arial" panose="020B0604020202020204" pitchFamily="34" charset="0"/>
                <a:sym typeface="Symbol" panose="05050102010706020507" pitchFamily="18" charset="2"/>
              </a:rPr>
              <a:t>: Arr[] = { (19, 17), ( </a:t>
            </a:r>
            <a:r>
              <a:rPr lang="en" altLang="vi-VN" sz="1400" b="1">
                <a:cs typeface="Arial" panose="020B0604020202020204" pitchFamily="34" charset="0"/>
                <a:sym typeface="Symbol" panose="05050102010706020507" pitchFamily="18" charset="2"/>
              </a:rPr>
              <a:t>20, 22, 24 </a:t>
            </a:r>
            <a:r>
              <a:rPr lang="en" altLang="vi-VN" sz="1400">
                <a:cs typeface="Arial" panose="020B0604020202020204" pitchFamily="34" charset="0"/>
                <a:sym typeface="Symbol" panose="05050102010706020507" pitchFamily="18" charset="2"/>
              </a:rPr>
              <a:t>), ( </a:t>
            </a:r>
            <a:r>
              <a:rPr lang="en" altLang="vi-VN" sz="1400" b="1">
                <a:cs typeface="Arial" panose="020B0604020202020204" pitchFamily="34" charset="0"/>
                <a:sym typeface="Symbol" panose="05050102010706020507" pitchFamily="18" charset="2"/>
              </a:rPr>
              <a:t>15, 18, 23, 25 </a:t>
            </a:r>
            <a:r>
              <a:rPr lang="en" altLang="vi-VN" sz="1400">
                <a:cs typeface="Arial" panose="020B0604020202020204" pitchFamily="34" charset="0"/>
                <a:sym typeface="Symbol" panose="05050102010706020507" pitchFamily="18" charset="2"/>
              </a:rPr>
              <a:t>), (35, 28, 13)}</a:t>
            </a:r>
          </a:p>
          <a:p>
            <a:pPr algn="just" eaLnBrk="1" hangingPunct="1"/>
            <a:r>
              <a:rPr lang="en" altLang="vi-VN" sz="1400">
                <a:cs typeface="Arial" panose="020B0604020202020204" pitchFamily="34" charset="0"/>
                <a:sym typeface="Symbol" panose="05050102010706020507" pitchFamily="18" charset="2"/>
              </a:rPr>
              <a:t>l = 2, m = 4, r = 8.</a:t>
            </a:r>
          </a:p>
          <a:p>
            <a:pPr algn="just" eaLnBrk="1" hangingPunct="1"/>
            <a:r>
              <a:rPr lang="en" altLang="vi-VN" sz="1400" b="1">
                <a:cs typeface="Arial" panose="020B0604020202020204" pitchFamily="34" charset="0"/>
                <a:sym typeface="Symbol" panose="05050102010706020507" pitchFamily="18" charset="2"/>
              </a:rPr>
              <a:t>Output </a:t>
            </a:r>
            <a:r>
              <a:rPr lang="en" altLang="vi-VN" sz="1400">
                <a:cs typeface="Arial" panose="020B0604020202020204" pitchFamily="34" charset="0"/>
                <a:sym typeface="Symbol" panose="05050102010706020507" pitchFamily="18" charset="2"/>
              </a:rPr>
              <a:t>: Arr[] = { (19, 17), ( </a:t>
            </a:r>
            <a:r>
              <a:rPr lang="en" altLang="vi-VN" sz="1400" b="1">
                <a:cs typeface="Arial" panose="020B0604020202020204" pitchFamily="34" charset="0"/>
                <a:sym typeface="Symbol" panose="05050102010706020507" pitchFamily="18" charset="2"/>
              </a:rPr>
              <a:t>15, 18, 20, 22, 23, 24, 25 </a:t>
            </a:r>
            <a:r>
              <a:rPr lang="en" altLang="vi-VN" sz="1400">
                <a:cs typeface="Arial" panose="020B0604020202020204" pitchFamily="34" charset="0"/>
                <a:sym typeface="Symbol" panose="05050102010706020507" pitchFamily="18" charset="2"/>
              </a:rPr>
              <a:t>), (35, 28, 13)}</a:t>
            </a:r>
          </a:p>
          <a:p>
            <a:pPr algn="just" eaLnBrk="1" hangingPunct="1"/>
            <a:r>
              <a:rPr lang="en" altLang="vi-VN" sz="1400" b="1">
                <a:cs typeface="Arial" panose="020B0604020202020204" pitchFamily="34" charset="0"/>
                <a:sym typeface="Symbol" panose="05050102010706020507" pitchFamily="18" charset="2"/>
              </a:rPr>
              <a:t>Calculation </a:t>
            </a:r>
            <a:r>
              <a:rPr lang="en" altLang="vi-VN" sz="1400"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algn="just" eaLnBrk="1" hangingPunct="1"/>
            <a:r>
              <a:rPr lang="en" altLang="vi-VN" sz="1400">
                <a:cs typeface="Arial" panose="020B0604020202020204" pitchFamily="34" charset="0"/>
                <a:sym typeface="Symbol" panose="05050102010706020507" pitchFamily="18" charset="2"/>
              </a:rPr>
              <a:t>n1 = m-l+1 = 3; n2 = rm= 5.</a:t>
            </a:r>
          </a:p>
          <a:p>
            <a:pPr algn="just" eaLnBrk="1" hangingPunct="1"/>
            <a:r>
              <a:rPr lang="en" altLang="vi-VN" sz="1400">
                <a:cs typeface="Arial" panose="020B0604020202020204" pitchFamily="34" charset="0"/>
                <a:sym typeface="Symbol" panose="05050102010706020507" pitchFamily="18" charset="2"/>
              </a:rPr>
              <a:t>L = {20, 22, 24}.</a:t>
            </a:r>
          </a:p>
          <a:p>
            <a:pPr algn="just" eaLnBrk="1" hangingPunct="1"/>
            <a:r>
              <a:rPr lang="en" altLang="vi-VN" sz="1400">
                <a:cs typeface="Arial" panose="020B0604020202020204" pitchFamily="34" charset="0"/>
                <a:sym typeface="Symbol" panose="05050102010706020507" pitchFamily="18" charset="2"/>
              </a:rPr>
              <a:t>R = {15, 18, 23, 25}.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E405F5-BDC4-4D9D-BCFE-FFABD287A32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048000"/>
          <a:ext cx="7696200" cy="3124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1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88">
                <a:tc>
                  <a:txBody>
                    <a:bodyPr/>
                    <a:lstStyle/>
                    <a:p>
                      <a:pPr algn="ctr"/>
                      <a:r>
                        <a:rPr lang="en" sz="1400" dirty="0" err="1"/>
                        <a:t>i </a:t>
                      </a:r>
                      <a:r>
                        <a:rPr lang="en" sz="1400" dirty="0"/>
                        <a:t>=? j=?, k=?</a:t>
                      </a:r>
                      <a:endParaRPr lang="vi-V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(L[ </a:t>
                      </a:r>
                      <a:r>
                        <a:rPr lang="en" sz="1400" dirty="0" err="1"/>
                        <a:t>i </a:t>
                      </a:r>
                      <a:r>
                        <a:rPr lang="en" sz="1400" dirty="0"/>
                        <a:t>]&lt;=R[j])?</a:t>
                      </a:r>
                      <a:endParaRPr lang="vi-V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 err="1"/>
                        <a:t>Arr </a:t>
                      </a:r>
                      <a:r>
                        <a:rPr lang="en" sz="1400" dirty="0"/>
                        <a:t>[k] </a:t>
                      </a:r>
                      <a:r>
                        <a:rPr lang="en" sz="1400" baseline="0" dirty="0"/>
                        <a:t>=?</a:t>
                      </a:r>
                      <a:endParaRPr lang="vi-VN" sz="14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88">
                <a:tc>
                  <a:txBody>
                    <a:bodyPr/>
                    <a:lstStyle/>
                    <a:p>
                      <a:r>
                        <a:rPr lang="en" sz="1400" dirty="0" err="1"/>
                        <a:t>i </a:t>
                      </a:r>
                      <a:r>
                        <a:rPr lang="en" sz="1400" dirty="0"/>
                        <a:t>= 0; j=0, k=2</a:t>
                      </a:r>
                      <a:endParaRPr lang="vi-V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" sz="1400" dirty="0"/>
                        <a:t>(20&lt;=15):No</a:t>
                      </a:r>
                      <a:endParaRPr lang="vi-V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" sz="1400" dirty="0" err="1"/>
                        <a:t>Arr </a:t>
                      </a:r>
                      <a:r>
                        <a:rPr lang="en" sz="1400" dirty="0"/>
                        <a:t>[2] </a:t>
                      </a:r>
                      <a:r>
                        <a:rPr lang="en" sz="1400" baseline="0" dirty="0"/>
                        <a:t>= 15;</a:t>
                      </a:r>
                      <a:endParaRPr lang="vi-VN" sz="14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88">
                <a:tc>
                  <a:txBody>
                    <a:bodyPr/>
                    <a:lstStyle/>
                    <a:p>
                      <a:r>
                        <a:rPr lang="en" sz="1400" dirty="0" err="1"/>
                        <a:t>i </a:t>
                      </a:r>
                      <a:r>
                        <a:rPr lang="en" sz="1400" dirty="0"/>
                        <a:t>= 0; j=1, k=3</a:t>
                      </a:r>
                      <a:endParaRPr lang="vi-V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" sz="1400" dirty="0"/>
                        <a:t>(20&lt;=18):No</a:t>
                      </a:r>
                      <a:endParaRPr lang="vi-V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" sz="1400" dirty="0" err="1"/>
                        <a:t>Arr </a:t>
                      </a:r>
                      <a:r>
                        <a:rPr lang="en" sz="1400" dirty="0"/>
                        <a:t>[3] </a:t>
                      </a:r>
                      <a:r>
                        <a:rPr lang="en" sz="1400" baseline="0" dirty="0"/>
                        <a:t>= 18;</a:t>
                      </a:r>
                      <a:endParaRPr lang="vi-VN" sz="14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88">
                <a:tc>
                  <a:txBody>
                    <a:bodyPr/>
                    <a:lstStyle/>
                    <a:p>
                      <a:r>
                        <a:rPr lang="en" sz="1400" dirty="0" err="1"/>
                        <a:t>i </a:t>
                      </a:r>
                      <a:r>
                        <a:rPr lang="en" sz="1400" dirty="0"/>
                        <a:t>= 0; j=2, k=4</a:t>
                      </a:r>
                      <a:endParaRPr lang="vi-V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" sz="1400" dirty="0"/>
                        <a:t>(20&lt;=23):Yes</a:t>
                      </a:r>
                      <a:endParaRPr lang="vi-V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" sz="1400" dirty="0" err="1"/>
                        <a:t>Arr </a:t>
                      </a:r>
                      <a:r>
                        <a:rPr lang="en" sz="1400" dirty="0"/>
                        <a:t>[4] </a:t>
                      </a:r>
                      <a:r>
                        <a:rPr lang="en" sz="1400" baseline="0" dirty="0"/>
                        <a:t>= 20;</a:t>
                      </a:r>
                      <a:endParaRPr lang="vi-VN" sz="14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88">
                <a:tc>
                  <a:txBody>
                    <a:bodyPr/>
                    <a:lstStyle/>
                    <a:p>
                      <a:r>
                        <a:rPr lang="en" sz="1400" dirty="0" err="1"/>
                        <a:t>i </a:t>
                      </a:r>
                      <a:r>
                        <a:rPr lang="en" sz="1400" dirty="0"/>
                        <a:t>= 1; j=2, k=5</a:t>
                      </a:r>
                      <a:endParaRPr lang="vi-V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" sz="1400" dirty="0"/>
                        <a:t>(22&lt;=23):Yes</a:t>
                      </a:r>
                      <a:endParaRPr lang="vi-V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" sz="1400" dirty="0" err="1"/>
                        <a:t>Arr </a:t>
                      </a:r>
                      <a:r>
                        <a:rPr lang="en" sz="1400" dirty="0"/>
                        <a:t>[5] </a:t>
                      </a:r>
                      <a:r>
                        <a:rPr lang="en" sz="1400" baseline="0" dirty="0"/>
                        <a:t>= 22;</a:t>
                      </a:r>
                      <a:endParaRPr lang="vi-VN" sz="14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88">
                <a:tc>
                  <a:txBody>
                    <a:bodyPr/>
                    <a:lstStyle/>
                    <a:p>
                      <a:r>
                        <a:rPr lang="en" sz="1400" dirty="0" err="1"/>
                        <a:t>i </a:t>
                      </a:r>
                      <a:r>
                        <a:rPr lang="en" sz="1400" dirty="0"/>
                        <a:t>= 2; j=2, k=6</a:t>
                      </a:r>
                      <a:endParaRPr lang="vi-V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" sz="1400" dirty="0"/>
                        <a:t>(24&lt;=23):No</a:t>
                      </a:r>
                      <a:endParaRPr lang="vi-V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" sz="1400" dirty="0" err="1"/>
                        <a:t>Arr </a:t>
                      </a:r>
                      <a:r>
                        <a:rPr lang="en" sz="1400" dirty="0"/>
                        <a:t>[6] </a:t>
                      </a:r>
                      <a:r>
                        <a:rPr lang="en" sz="1400" baseline="0" dirty="0"/>
                        <a:t>= 23;</a:t>
                      </a:r>
                      <a:endParaRPr lang="vi-VN" sz="14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88">
                <a:tc>
                  <a:txBody>
                    <a:bodyPr/>
                    <a:lstStyle/>
                    <a:p>
                      <a:r>
                        <a:rPr lang="en" sz="1400" dirty="0" err="1"/>
                        <a:t>i </a:t>
                      </a:r>
                      <a:r>
                        <a:rPr lang="en" sz="1400" dirty="0"/>
                        <a:t>= 2; j=3, k=7</a:t>
                      </a:r>
                      <a:endParaRPr lang="vi-V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" sz="1400" dirty="0"/>
                        <a:t>(24&lt;=25):Yes</a:t>
                      </a:r>
                      <a:endParaRPr lang="vi-VN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" sz="1400" dirty="0" err="1"/>
                        <a:t>Arr </a:t>
                      </a:r>
                      <a:r>
                        <a:rPr lang="en" sz="1400" dirty="0"/>
                        <a:t>[7] </a:t>
                      </a:r>
                      <a:r>
                        <a:rPr lang="en" sz="1400" baseline="0" dirty="0"/>
                        <a:t>= 24;</a:t>
                      </a:r>
                      <a:endParaRPr lang="vi-VN" sz="14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88">
                <a:tc gridSpan="3">
                  <a:txBody>
                    <a:bodyPr/>
                    <a:lstStyle/>
                    <a:p>
                      <a:r>
                        <a:rPr lang="en" sz="1400" dirty="0"/>
                        <a:t>(( </a:t>
                      </a:r>
                      <a:r>
                        <a:rPr lang="en" sz="1400" dirty="0" err="1"/>
                        <a:t>i </a:t>
                      </a:r>
                      <a:r>
                        <a:rPr lang="en" sz="1400" dirty="0"/>
                        <a:t>=3)&lt;3): No; j=3; </a:t>
                      </a:r>
                      <a:r>
                        <a:rPr lang="en" sz="1400" baseline="0" dirty="0"/>
                        <a:t>k=7</a:t>
                      </a:r>
                      <a:endParaRPr lang="vi-VN" sz="14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299">
                <a:tc gridSpan="3">
                  <a:txBody>
                    <a:bodyPr/>
                    <a:lstStyle/>
                    <a:p>
                      <a:r>
                        <a:rPr lang="en" sz="1400" dirty="0" err="1"/>
                        <a:t>Conclude</a:t>
                      </a:r>
                      <a:r>
                        <a:rPr lang="en" sz="1400" baseline="0" dirty="0"/>
                        <a:t> </a:t>
                      </a:r>
                      <a:r>
                        <a:rPr lang="en" sz="1400" baseline="0" dirty="0" err="1"/>
                        <a:t>result </a:t>
                      </a:r>
                      <a:r>
                        <a:rPr lang="en" sz="1400" baseline="0" dirty="0"/>
                        <a:t>: </a:t>
                      </a:r>
                      <a:r>
                        <a:rPr lang="en" sz="1400" baseline="0" dirty="0" err="1"/>
                        <a:t>Arr </a:t>
                      </a:r>
                      <a:r>
                        <a:rPr lang="en" sz="1400" baseline="0" dirty="0"/>
                        <a:t>[] = { </a:t>
                      </a:r>
                      <a:r>
                        <a:rPr lang="en" sz="1400" dirty="0">
                          <a:sym typeface="Symbol" pitchFamily="18" charset="2"/>
                        </a:rPr>
                        <a:t>(19,17),( </a:t>
                      </a:r>
                      <a:r>
                        <a:rPr lang="en" sz="1400" b="1" dirty="0">
                          <a:sym typeface="Symbol" pitchFamily="18" charset="2"/>
                        </a:rPr>
                        <a:t>15,18,20, 22, 23, 24, 25 </a:t>
                      </a:r>
                      <a:r>
                        <a:rPr lang="en" sz="1400" dirty="0">
                          <a:sym typeface="Symbol" pitchFamily="18" charset="2"/>
                        </a:rPr>
                        <a:t>), (35, 28, 13)}</a:t>
                      </a:r>
                      <a:endParaRPr lang="vi-VN" sz="14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954" name="Title 1">
            <a:extLst>
              <a:ext uri="{FF2B5EF4-FFF2-40B4-BE49-F238E27FC236}">
                <a16:creationId xmlns:a16="http://schemas.microsoft.com/office/drawing/2014/main" id="{BE6E84E1-2665-4BD4-A4AF-25498D4E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MERGE – SORT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5">
            <a:extLst>
              <a:ext uri="{FF2B5EF4-FFF2-40B4-BE49-F238E27FC236}">
                <a16:creationId xmlns:a16="http://schemas.microsoft.com/office/drawing/2014/main" id="{4F81C469-D5B7-4C19-B28F-0CE2028A9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40963" name="Text Box 6">
            <a:extLst>
              <a:ext uri="{FF2B5EF4-FFF2-40B4-BE49-F238E27FC236}">
                <a16:creationId xmlns:a16="http://schemas.microsoft.com/office/drawing/2014/main" id="{D605E5E9-23C0-4959-BEF2-49372DA67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990600"/>
            <a:ext cx="76962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" altLang="vi-VN" sz="1600" b="1">
                <a:cs typeface="Arial" panose="020B0604020202020204" pitchFamily="34" charset="0"/>
                <a:sym typeface="Symbol" panose="05050102010706020507" pitchFamily="18" charset="2"/>
              </a:rPr>
              <a:t>Input</a:t>
            </a: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lvl="1" algn="just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Sequence : Arr[];</a:t>
            </a:r>
          </a:p>
          <a:p>
            <a:pPr lvl="1" algn="just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Lower margin: l;</a:t>
            </a:r>
          </a:p>
          <a:p>
            <a:pPr lvl="1" algn="just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Close to above m;</a:t>
            </a:r>
          </a:p>
          <a:p>
            <a:pPr algn="just" eaLnBrk="1" hangingPunct="1">
              <a:spcBef>
                <a:spcPts val="600"/>
              </a:spcBef>
            </a:pPr>
            <a:r>
              <a:rPr lang="en" altLang="vi-VN" sz="1600" b="1">
                <a:cs typeface="Arial" panose="020B0604020202020204" pitchFamily="34" charset="0"/>
                <a:sym typeface="Symbol" panose="05050102010706020507" pitchFamily="18" charset="2"/>
              </a:rPr>
              <a:t>Output </a:t>
            </a: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lvl="1" algn="just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The array Arr[] is sorted in ascending order.</a:t>
            </a:r>
          </a:p>
          <a:p>
            <a:pPr algn="just" eaLnBrk="1" hangingPunct="1">
              <a:spcBef>
                <a:spcPts val="600"/>
              </a:spcBef>
            </a:pPr>
            <a:r>
              <a:rPr lang="en" altLang="vi-VN" sz="1600" b="1">
                <a:cs typeface="Arial" panose="020B0604020202020204" pitchFamily="34" charset="0"/>
                <a:sym typeface="Symbol" panose="05050102010706020507" pitchFamily="18" charset="2"/>
              </a:rPr>
              <a:t>Formats </a:t>
            </a: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: Merge-Sort(Arr, l, r);</a:t>
            </a:r>
          </a:p>
          <a:p>
            <a:pPr algn="just" eaLnBrk="1" hangingPunct="1">
              <a:spcBef>
                <a:spcPts val="600"/>
              </a:spcBef>
            </a:pPr>
            <a:r>
              <a:rPr lang="en" altLang="vi-VN" sz="1600" b="1">
                <a:cs typeface="Arial" panose="020B0604020202020204" pitchFamily="34" charset="0"/>
                <a:sym typeface="Symbol" panose="05050102010706020507" pitchFamily="18" charset="2"/>
              </a:rPr>
              <a:t>Actions </a:t>
            </a: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if ( l&lt; r ) {</a:t>
            </a:r>
          </a:p>
          <a:p>
            <a:pPr lvl="2" algn="just" eaLnBrk="1" hangingPunct="1">
              <a:spcBef>
                <a:spcPts val="600"/>
              </a:spcBef>
            </a:pP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m = (l + r -1) / 2;</a:t>
            </a:r>
            <a:endParaRPr lang="en-US" altLang="vi-VN" sz="1600" i="1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2" algn="just" eaLnBrk="1" hangingPunct="1">
              <a:spcBef>
                <a:spcPts val="600"/>
              </a:spcBef>
            </a:pP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Merge-Sort(Arr, l, m);</a:t>
            </a:r>
            <a:endParaRPr lang="en-US" altLang="vi-VN" sz="1600" i="1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2" algn="just" eaLnBrk="1" hangingPunct="1">
              <a:spcBef>
                <a:spcPts val="600"/>
              </a:spcBef>
            </a:pP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Merge-Sort(Arr, m+1, r);</a:t>
            </a:r>
            <a:endParaRPr lang="en-US" altLang="vi-VN" sz="1600" i="1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2" algn="just" eaLnBrk="1" hangingPunct="1">
              <a:spcBef>
                <a:spcPts val="600"/>
              </a:spcBef>
            </a:pP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Merge(Arr, l, m, r);</a:t>
            </a:r>
            <a:endParaRPr lang="en-US" altLang="vi-VN" sz="1600" i="1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algn="just" eaLnBrk="1" hangingPunct="1">
              <a:spcBef>
                <a:spcPts val="600"/>
              </a:spcBef>
            </a:pP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algn="just" eaLnBrk="1" hangingPunct="1">
              <a:spcBef>
                <a:spcPts val="600"/>
              </a:spcBef>
            </a:pPr>
            <a:r>
              <a:rPr lang="en" altLang="vi-VN" sz="1600" b="1">
                <a:cs typeface="Arial" panose="020B0604020202020204" pitchFamily="34" charset="0"/>
                <a:sym typeface="Symbol" panose="05050102010706020507" pitchFamily="18" charset="2"/>
              </a:rPr>
              <a:t>End </a:t>
            </a: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algn="just" eaLnBrk="1" hangingPunct="1"/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0964" name="Title 1">
            <a:extLst>
              <a:ext uri="{FF2B5EF4-FFF2-40B4-BE49-F238E27FC236}">
                <a16:creationId xmlns:a16="http://schemas.microsoft.com/office/drawing/2014/main" id="{956A1595-2621-4633-AFBA-B4BEFC7F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MERGE – SORT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5">
            <a:extLst>
              <a:ext uri="{FF2B5EF4-FFF2-40B4-BE49-F238E27FC236}">
                <a16:creationId xmlns:a16="http://schemas.microsoft.com/office/drawing/2014/main" id="{FF5F43EA-DD28-476F-B495-734881F9F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43011" name="Text Box 6">
            <a:extLst>
              <a:ext uri="{FF2B5EF4-FFF2-40B4-BE49-F238E27FC236}">
                <a16:creationId xmlns:a16="http://schemas.microsoft.com/office/drawing/2014/main" id="{866D48CF-D6FF-4844-8845-E4A5503A9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8686800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endParaRPr lang="en-US" altLang="vi-VN" b="1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ts val="600"/>
              </a:spcBef>
            </a:pPr>
            <a:r>
              <a:rPr lang="en" altLang="vi-VN" b="1">
                <a:cs typeface="Arial" panose="020B0604020202020204" pitchFamily="34" charset="0"/>
                <a:sym typeface="Symbol" panose="05050102010706020507" pitchFamily="18" charset="2"/>
              </a:rPr>
              <a:t>Algorithm complexity: </a:t>
            </a:r>
            <a:r>
              <a:rPr lang="en" altLang="vi-VN">
                <a:cs typeface="Arial" panose="020B0604020202020204" pitchFamily="34" charset="0"/>
                <a:sym typeface="Symbol" panose="05050102010706020507" pitchFamily="18" charset="2"/>
              </a:rPr>
              <a:t>O(nlog n).</a:t>
            </a:r>
          </a:p>
          <a:p>
            <a:pPr algn="just" eaLnBrk="1" hangingPunct="1">
              <a:spcBef>
                <a:spcPts val="600"/>
              </a:spcBef>
            </a:pPr>
            <a:r>
              <a:rPr lang="en" altLang="vi-VN" b="1">
                <a:cs typeface="Arial" panose="020B0604020202020204" pitchFamily="34" charset="0"/>
                <a:sym typeface="Symbol" panose="05050102010706020507" pitchFamily="18" charset="2"/>
              </a:rPr>
              <a:t>algorithm test </a:t>
            </a:r>
            <a:r>
              <a:rPr lang="en" altLang="vi-VN">
                <a:cs typeface="Arial" panose="020B0604020202020204" pitchFamily="34" charset="0"/>
                <a:sym typeface="Symbol" panose="05050102010706020507" pitchFamily="18" charset="2"/>
              </a:rPr>
              <a:t>: Merge-Sort(Arr,0,7)</a:t>
            </a:r>
          </a:p>
          <a:p>
            <a:pPr algn="just" eaLnBrk="1" hangingPunct="1">
              <a:spcBef>
                <a:spcPts val="600"/>
              </a:spcBef>
            </a:pPr>
            <a:r>
              <a:rPr lang="en" altLang="vi-VN" sz="1600" b="1">
                <a:cs typeface="Arial" panose="020B0604020202020204" pitchFamily="34" charset="0"/>
                <a:sym typeface="Symbol" panose="05050102010706020507" pitchFamily="18" charset="2"/>
              </a:rPr>
              <a:t>Input </a:t>
            </a: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algn="just" eaLnBrk="1" hangingPunct="1">
              <a:spcBef>
                <a:spcPts val="600"/>
              </a:spcBef>
            </a:pPr>
            <a:r>
              <a:rPr lang="en" altLang="vi-VN" sz="160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" altLang="vi-VN">
                <a:cs typeface="Arial" panose="020B0604020202020204" pitchFamily="34" charset="0"/>
                <a:sym typeface="Symbol" panose="05050102010706020507" pitchFamily="18" charset="2"/>
              </a:rPr>
              <a:t>Arr[] = {38, 27, 43, 3, 9, 82, 10}; n = 7;</a:t>
            </a:r>
          </a:p>
          <a:p>
            <a:pPr algn="just" eaLnBrk="1" hangingPunct="1">
              <a:spcBef>
                <a:spcPts val="600"/>
              </a:spcBef>
            </a:pPr>
            <a:endParaRPr lang="en-US" altLang="vi-VN" sz="160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830689-F1B1-4687-85C9-3E87E13CDA4F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2971800"/>
          <a:ext cx="6705600" cy="285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3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6">
                <a:tc>
                  <a:txBody>
                    <a:bodyPr/>
                    <a:lstStyle/>
                    <a:p>
                      <a:r>
                        <a:rPr lang="en" sz="1600" dirty="0" err="1"/>
                        <a:t>Step</a:t>
                      </a:r>
                      <a:endParaRPr lang="vi-VN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" sz="1600" dirty="0" err="1"/>
                        <a:t>Conclude</a:t>
                      </a:r>
                      <a:r>
                        <a:rPr lang="en" sz="1600" baseline="0" dirty="0"/>
                        <a:t> </a:t>
                      </a:r>
                      <a:r>
                        <a:rPr lang="en" sz="1600" baseline="0" dirty="0" err="1"/>
                        <a:t>fruit</a:t>
                      </a:r>
                      <a:r>
                        <a:rPr lang="en" sz="1600" baseline="0" dirty="0"/>
                        <a:t> </a:t>
                      </a:r>
                      <a:r>
                        <a:rPr lang="en" sz="1600" baseline="0" dirty="0" err="1"/>
                        <a:t>Arr </a:t>
                      </a:r>
                      <a:r>
                        <a:rPr lang="en" sz="1600" baseline="0" dirty="0"/>
                        <a:t>[]=?</a:t>
                      </a:r>
                      <a:endParaRPr lang="vi-VN" sz="16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104">
                <a:tc>
                  <a:txBody>
                    <a:bodyPr/>
                    <a:lstStyle/>
                    <a:p>
                      <a:r>
                        <a:rPr lang="en" sz="1600" dirty="0"/>
                        <a:t>first</a:t>
                      </a:r>
                      <a:endParaRPr lang="vi-VN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" sz="1600" dirty="0" err="1"/>
                        <a:t>Arr </a:t>
                      </a:r>
                      <a:r>
                        <a:rPr lang="en" sz="1600" dirty="0"/>
                        <a:t>[] </a:t>
                      </a:r>
                      <a:r>
                        <a:rPr lang="en" sz="1600" baseline="0" dirty="0"/>
                        <a:t>= { </a:t>
                      </a:r>
                      <a:r>
                        <a:rPr lang="en" sz="1600" dirty="0"/>
                        <a:t>27 , 38 , 43 , 3 , 9 , 82 , 10 }</a:t>
                      </a:r>
                      <a:endParaRPr lang="vi-VN" sz="16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104">
                <a:tc>
                  <a:txBody>
                    <a:bodyPr/>
                    <a:lstStyle/>
                    <a:p>
                      <a:r>
                        <a:rPr lang="en" sz="1600" dirty="0"/>
                        <a:t>2</a:t>
                      </a:r>
                      <a:endParaRPr lang="vi-VN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" sz="1600" dirty="0" err="1"/>
                        <a:t>Arr </a:t>
                      </a:r>
                      <a:r>
                        <a:rPr lang="en" sz="1600" dirty="0"/>
                        <a:t>[] </a:t>
                      </a:r>
                      <a:r>
                        <a:rPr lang="en" sz="1600" baseline="0" dirty="0"/>
                        <a:t>= { </a:t>
                      </a:r>
                      <a:r>
                        <a:rPr lang="en" sz="1600" dirty="0"/>
                        <a:t>27 , 38 , 3 , 43 , 9 , 82 , 10 }</a:t>
                      </a:r>
                      <a:endParaRPr lang="vi-VN" sz="16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104">
                <a:tc>
                  <a:txBody>
                    <a:bodyPr/>
                    <a:lstStyle/>
                    <a:p>
                      <a:r>
                        <a:rPr lang="en" sz="1600" dirty="0"/>
                        <a:t>3</a:t>
                      </a:r>
                      <a:endParaRPr lang="vi-VN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" sz="1600" dirty="0" err="1"/>
                        <a:t>Arr </a:t>
                      </a:r>
                      <a:r>
                        <a:rPr lang="en" sz="1600" dirty="0"/>
                        <a:t>[] </a:t>
                      </a:r>
                      <a:r>
                        <a:rPr lang="en" sz="1600" baseline="0" dirty="0"/>
                        <a:t>= { </a:t>
                      </a:r>
                      <a:r>
                        <a:rPr lang="en" sz="1600" dirty="0"/>
                        <a:t>3 , 27 , 38 , 43 , 9 , 82 , 10 }</a:t>
                      </a:r>
                      <a:endParaRPr lang="vi-VN" sz="16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104">
                <a:tc>
                  <a:txBody>
                    <a:bodyPr/>
                    <a:lstStyle/>
                    <a:p>
                      <a:r>
                        <a:rPr lang="en" sz="1600" dirty="0"/>
                        <a:t>4</a:t>
                      </a:r>
                      <a:endParaRPr lang="vi-VN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" sz="1600" dirty="0" err="1"/>
                        <a:t>Arr </a:t>
                      </a:r>
                      <a:r>
                        <a:rPr lang="en" sz="1600" dirty="0"/>
                        <a:t>[] </a:t>
                      </a:r>
                      <a:r>
                        <a:rPr lang="en" sz="1600" baseline="0" dirty="0"/>
                        <a:t>= { </a:t>
                      </a:r>
                      <a:r>
                        <a:rPr lang="en" sz="1600" dirty="0"/>
                        <a:t>3 , 27 , 38 , 43 , 9 , 82 , 10 }</a:t>
                      </a:r>
                      <a:endParaRPr lang="vi-VN" sz="16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104">
                <a:tc>
                  <a:txBody>
                    <a:bodyPr/>
                    <a:lstStyle/>
                    <a:p>
                      <a:r>
                        <a:rPr lang="en" sz="1600" dirty="0"/>
                        <a:t>5</a:t>
                      </a:r>
                      <a:endParaRPr lang="vi-VN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" sz="1600" dirty="0" err="1"/>
                        <a:t>Arr </a:t>
                      </a:r>
                      <a:r>
                        <a:rPr lang="en" sz="1600" dirty="0"/>
                        <a:t>[] </a:t>
                      </a:r>
                      <a:r>
                        <a:rPr lang="en" sz="1600" baseline="0" dirty="0"/>
                        <a:t>= { </a:t>
                      </a:r>
                      <a:r>
                        <a:rPr lang="en" sz="1600" dirty="0"/>
                        <a:t>3 , 27 , 38 , 43 , 9 , 10 , 82 }</a:t>
                      </a:r>
                      <a:endParaRPr lang="vi-VN" sz="16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104">
                <a:tc>
                  <a:txBody>
                    <a:bodyPr/>
                    <a:lstStyle/>
                    <a:p>
                      <a:r>
                        <a:rPr lang="en" sz="1600" dirty="0"/>
                        <a:t>6</a:t>
                      </a:r>
                      <a:endParaRPr lang="vi-VN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" sz="1600" dirty="0" err="1"/>
                        <a:t>Arr </a:t>
                      </a:r>
                      <a:r>
                        <a:rPr lang="en" sz="1600" dirty="0"/>
                        <a:t>[]= { 3 , 9 , 10 , 27 , 38 , 43 , 82 }</a:t>
                      </a:r>
                      <a:endParaRPr lang="vi-VN" sz="16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038" name="Title 1">
            <a:extLst>
              <a:ext uri="{FF2B5EF4-FFF2-40B4-BE49-F238E27FC236}">
                <a16:creationId xmlns:a16="http://schemas.microsoft.com/office/drawing/2014/main" id="{9F09A41B-6BD5-422E-A0E8-FC0167C2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MERGE – SORT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6">
            <a:extLst>
              <a:ext uri="{FF2B5EF4-FFF2-40B4-BE49-F238E27FC236}">
                <a16:creationId xmlns:a16="http://schemas.microsoft.com/office/drawing/2014/main" id="{55306E10-6706-4D0C-B0F6-7A93DBBA4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86868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35000"/>
              </a:spcBef>
            </a:pPr>
            <a:r>
              <a:rPr lang="en" altLang="vi-VN">
                <a:cs typeface="Arial" panose="020B0604020202020204" pitchFamily="34" charset="0"/>
              </a:rPr>
              <a:t>Suppose we need to sort any sequence of integers, for example A[] = { 570, 821, 742, 563, 744, 953, 166, 817, 638, 639}.</a:t>
            </a:r>
          </a:p>
          <a:p>
            <a:pPr algn="just" eaLnBrk="1" hangingPunct="1">
              <a:spcBef>
                <a:spcPct val="35000"/>
              </a:spcBef>
            </a:pPr>
            <a:r>
              <a:rPr lang="en" altLang="vi-VN" b="1">
                <a:cs typeface="Arial" panose="020B0604020202020204" pitchFamily="34" charset="0"/>
              </a:rPr>
              <a:t>Idea: </a:t>
            </a:r>
            <a:r>
              <a:rPr lang="en" altLang="vi-VN">
                <a:cs typeface="Arial" panose="020B0604020202020204" pitchFamily="34" charset="0"/>
              </a:rPr>
              <a:t>Sort by digits from the units order up to the end</a:t>
            </a:r>
          </a:p>
          <a:p>
            <a:pPr algn="just" eaLnBrk="1" hangingPunct="1">
              <a:spcBef>
                <a:spcPct val="35000"/>
              </a:spcBef>
            </a:pPr>
            <a:r>
              <a:rPr lang="en" altLang="vi-VN" b="1">
                <a:cs typeface="Arial" panose="020B0604020202020204" pitchFamily="34" charset="0"/>
              </a:rPr>
              <a:t>Illustration: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9857AC-B81E-4951-8AA8-3660B8AF7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36022"/>
              </p:ext>
            </p:extLst>
          </p:nvPr>
        </p:nvGraphicFramePr>
        <p:xfrm>
          <a:off x="381000" y="2819400"/>
          <a:ext cx="8381999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946">
                <a:tc gridSpan="10">
                  <a:txBody>
                    <a:bodyPr/>
                    <a:lstStyle/>
                    <a:p>
                      <a:pPr algn="ctr"/>
                      <a:endParaRPr lang="vi-VN" sz="1800" dirty="0"/>
                    </a:p>
                  </a:txBody>
                  <a:tcPr marT="45733" marB="45733"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" sz="1800" dirty="0"/>
                        <a:t>57 </a:t>
                      </a:r>
                      <a:r>
                        <a:rPr lang="en" sz="1800" b="1" dirty="0"/>
                        <a:t>0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82 </a:t>
                      </a:r>
                      <a:r>
                        <a:rPr lang="en" sz="1800" b="1" dirty="0"/>
                        <a:t>1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74 </a:t>
                      </a:r>
                      <a:r>
                        <a:rPr lang="en" sz="1800" b="1" dirty="0"/>
                        <a:t>2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56 </a:t>
                      </a:r>
                      <a:r>
                        <a:rPr lang="en" sz="1800" b="1" dirty="0"/>
                        <a:t>3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95 </a:t>
                      </a:r>
                      <a:r>
                        <a:rPr lang="en" sz="1800" b="1" dirty="0"/>
                        <a:t>3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74 </a:t>
                      </a:r>
                      <a:r>
                        <a:rPr lang="en" sz="1800" b="1" dirty="0"/>
                        <a:t>4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16 </a:t>
                      </a:r>
                      <a:r>
                        <a:rPr lang="en" sz="1800" b="1" dirty="0"/>
                        <a:t>6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81 </a:t>
                      </a:r>
                      <a:r>
                        <a:rPr lang="en" sz="1800" b="1" dirty="0"/>
                        <a:t>7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63 </a:t>
                      </a:r>
                      <a:r>
                        <a:rPr lang="en" sz="1800" b="1" dirty="0"/>
                        <a:t>8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63 </a:t>
                      </a:r>
                      <a:r>
                        <a:rPr lang="en" sz="1800" b="1" dirty="0"/>
                        <a:t>9</a:t>
                      </a:r>
                      <a:endParaRPr lang="vi-VN" sz="1800" b="1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1800" dirty="0"/>
                    </a:p>
                  </a:txBody>
                  <a:tcPr marT="45733" marB="45733"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/>
                        <a:t>8 </a:t>
                      </a:r>
                      <a:r>
                        <a:rPr lang="en" sz="1800" b="1" dirty="0"/>
                        <a:t>17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8 </a:t>
                      </a:r>
                      <a:r>
                        <a:rPr lang="en" sz="1800" b="1" dirty="0"/>
                        <a:t>21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6 </a:t>
                      </a:r>
                      <a:r>
                        <a:rPr lang="en" sz="1800" b="1" dirty="0"/>
                        <a:t>38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6 </a:t>
                      </a:r>
                      <a:r>
                        <a:rPr lang="en" sz="1800" b="1" dirty="0"/>
                        <a:t>39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7 </a:t>
                      </a:r>
                      <a:r>
                        <a:rPr lang="en" sz="1800" b="1" dirty="0"/>
                        <a:t>42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7 </a:t>
                      </a:r>
                      <a:r>
                        <a:rPr lang="en" sz="1800" b="1" dirty="0"/>
                        <a:t>44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9 </a:t>
                      </a:r>
                      <a:r>
                        <a:rPr lang="en" sz="1800" b="1" dirty="0"/>
                        <a:t>53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9 </a:t>
                      </a:r>
                      <a:r>
                        <a:rPr lang="en" sz="1800" b="1" dirty="0"/>
                        <a:t>63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1 </a:t>
                      </a:r>
                      <a:r>
                        <a:rPr lang="en" sz="1800" b="1" dirty="0"/>
                        <a:t>66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dirty="0"/>
                        <a:t>5 </a:t>
                      </a:r>
                      <a:r>
                        <a:rPr lang="en" sz="1800" b="1" dirty="0"/>
                        <a:t>70</a:t>
                      </a:r>
                      <a:endParaRPr lang="vi-VN" sz="1800" b="1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1800" dirty="0"/>
                    </a:p>
                  </a:txBody>
                  <a:tcPr marT="45733" marB="45733"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dirty="0"/>
                        <a:t>166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b="1" dirty="0"/>
                        <a:t>570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b="1" dirty="0"/>
                        <a:t>638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b="1" dirty="0"/>
                        <a:t>639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b="1" dirty="0"/>
                        <a:t>742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b="1" dirty="0"/>
                        <a:t>744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b="1" dirty="0"/>
                        <a:t>817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b="1" dirty="0"/>
                        <a:t>821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b="1" dirty="0"/>
                        <a:t>953</a:t>
                      </a:r>
                      <a:endParaRPr lang="vi-VN" sz="1800" b="1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" sz="1800" b="1" dirty="0"/>
                        <a:t>963</a:t>
                      </a:r>
                      <a:endParaRPr lang="vi-VN" sz="1800" b="1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29" name="Title 1">
            <a:extLst>
              <a:ext uri="{FF2B5EF4-FFF2-40B4-BE49-F238E27FC236}">
                <a16:creationId xmlns:a16="http://schemas.microsoft.com/office/drawing/2014/main" id="{C9BB09FE-D299-443A-80B7-57647FFF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RADIX-SORT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6">
            <a:extLst>
              <a:ext uri="{FF2B5EF4-FFF2-40B4-BE49-F238E27FC236}">
                <a16:creationId xmlns:a16="http://schemas.microsoft.com/office/drawing/2014/main" id="{EC2DDEB1-F6F2-410B-A09D-39A2C0A20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71600"/>
            <a:ext cx="78486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35000"/>
              </a:spcBef>
            </a:pPr>
            <a:endParaRPr lang="en-US" altLang="vi-VN" sz="1600" b="1" dirty="0">
              <a:cs typeface="Arial" panose="020B0604020202020204" pitchFamily="34" charset="0"/>
            </a:endParaRP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void radixSort( int[] A ) {</a:t>
            </a: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         int i, m = A [0], B[n], exp = 1, n = A .length;</a:t>
            </a: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 for (i = 1; i &lt; n; i++) //find the largest number in the sequence</a:t>
            </a: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              if ( A [i] &gt; m)</a:t>
            </a: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                  m = A [i];</a:t>
            </a: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         while (m / exp &gt; 0) {</a:t>
            </a: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              int[] bucket = new int[10];</a:t>
            </a: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              for (i = 0; i &lt; n; i++) // </a:t>
            </a:r>
            <a:r>
              <a:rPr lang="en" altLang="vi-VN" sz="1600" i="1" dirty="0">
                <a:cs typeface="Arial" panose="020B0604020202020204" pitchFamily="34" charset="0"/>
              </a:rPr>
              <a:t>count distribution of numbers from 0..9</a:t>
            </a: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                  bucket[( A [i] / exp) % 10]++;</a:t>
            </a: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              for (i = 1; i &lt; 10; i++)</a:t>
            </a: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                  bucket[i] += bucket[i - 1];</a:t>
            </a: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              for (i = n - 1; i &gt;= 0; i--)</a:t>
            </a: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                B [--bucket[( A [i] / exp) % 10]] = A [i];</a:t>
            </a: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              for (i = 0; i &lt; n; i++)</a:t>
            </a: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                A [i] = B [i];</a:t>
            </a: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              exp *= 10;</a:t>
            </a: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         }</a:t>
            </a: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}</a:t>
            </a:r>
            <a:endParaRPr lang="en-US" altLang="vi-VN" sz="1600" dirty="0">
              <a:cs typeface="Arial" panose="020B0604020202020204" pitchFamily="34" charset="0"/>
            </a:endParaRPr>
          </a:p>
        </p:txBody>
      </p:sp>
      <p:sp>
        <p:nvSpPr>
          <p:cNvPr id="49155" name="Title 1">
            <a:extLst>
              <a:ext uri="{FF2B5EF4-FFF2-40B4-BE49-F238E27FC236}">
                <a16:creationId xmlns:a16="http://schemas.microsoft.com/office/drawing/2014/main" id="{94EFD405-64D0-43CD-8009-76DC00B1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RADIX-SORT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960CEC4F-A9F8-4C91-ADBF-2DD9ACAC7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450" y="2078038"/>
            <a:ext cx="7778750" cy="2181225"/>
          </a:xfrm>
        </p:spPr>
        <p:txBody>
          <a:bodyPr/>
          <a:lstStyle/>
          <a:p>
            <a:pPr algn="ctr" eaLnBrk="1" hangingPunct="1"/>
            <a:r>
              <a:rPr lang="en" altLang="vi-VN" sz="3600" dirty="0">
                <a:latin typeface="Arial" panose="020B0604020202020204" pitchFamily="34" charset="0"/>
                <a:cs typeface="Arial" panose="020B0604020202020204" pitchFamily="34" charset="0"/>
              </a:rPr>
              <a:t>SEARCHING</a:t>
            </a:r>
            <a:br>
              <a:rPr lang="en-US" altLang="vi-V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altLang="vi-V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2">
            <a:extLst>
              <a:ext uri="{FF2B5EF4-FFF2-40B4-BE49-F238E27FC236}">
                <a16:creationId xmlns:a16="http://schemas.microsoft.com/office/drawing/2014/main" id="{5E023956-C61D-4E65-AB44-FD366C82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2296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  <a:buFont typeface="Trebuchet MS" panose="020B0603020202020204" pitchFamily="34" charset="0"/>
              <a:buAutoNum type="arabicPeriod"/>
            </a:pPr>
            <a:r>
              <a:rPr lang="en" altLang="vi-VN" sz="2400" dirty="0">
                <a:cs typeface="Arial" panose="020B0604020202020204" pitchFamily="34" charset="0"/>
              </a:rPr>
              <a:t>Linear Search</a:t>
            </a:r>
          </a:p>
          <a:p>
            <a:pPr lvl="1" eaLnBrk="1" hangingPunct="1">
              <a:spcBef>
                <a:spcPct val="50000"/>
              </a:spcBef>
              <a:buFont typeface="Trebuchet MS" panose="020B0603020202020204" pitchFamily="34" charset="0"/>
              <a:buAutoNum type="arabicPeriod"/>
            </a:pPr>
            <a:r>
              <a:rPr lang="en" altLang="vi-VN" sz="2400" dirty="0">
                <a:cs typeface="Arial" panose="020B0604020202020204" pitchFamily="34" charset="0"/>
              </a:rPr>
              <a:t>Binary search</a:t>
            </a:r>
          </a:p>
          <a:p>
            <a:pPr lvl="1" eaLnBrk="1" hangingPunct="1">
              <a:spcBef>
                <a:spcPct val="50000"/>
              </a:spcBef>
              <a:buFont typeface="Trebuchet MS" panose="020B0603020202020204" pitchFamily="34" charset="0"/>
              <a:buAutoNum type="arabicPeriod"/>
            </a:pPr>
            <a:r>
              <a:rPr lang="en" altLang="vi-VN" sz="2400" dirty="0">
                <a:cs typeface="Arial" panose="020B0604020202020204" pitchFamily="34" charset="0"/>
              </a:rPr>
              <a:t>Interpolation search</a:t>
            </a:r>
          </a:p>
          <a:p>
            <a:pPr lvl="1" eaLnBrk="1" hangingPunct="1">
              <a:spcBef>
                <a:spcPct val="50000"/>
              </a:spcBef>
              <a:buFont typeface="Trebuchet MS" panose="020B0603020202020204" pitchFamily="34" charset="0"/>
              <a:buAutoNum type="arabicPeriod"/>
            </a:pPr>
            <a:r>
              <a:rPr lang="en" altLang="vi-VN" sz="2400" dirty="0">
                <a:cs typeface="Arial" panose="020B0604020202020204" pitchFamily="34" charset="0"/>
              </a:rPr>
              <a:t>Fibonacci search</a:t>
            </a:r>
          </a:p>
        </p:txBody>
      </p:sp>
      <p:sp>
        <p:nvSpPr>
          <p:cNvPr id="52227" name="Title 1">
            <a:extLst>
              <a:ext uri="{FF2B5EF4-FFF2-40B4-BE49-F238E27FC236}">
                <a16:creationId xmlns:a16="http://schemas.microsoft.com/office/drawing/2014/main" id="{E40D9817-F371-4468-9D60-2B36B61B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SEARCHING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6">
            <a:extLst>
              <a:ext uri="{FF2B5EF4-FFF2-40B4-BE49-F238E27FC236}">
                <a16:creationId xmlns:a16="http://schemas.microsoft.com/office/drawing/2014/main" id="{7EB04922-DD97-483D-B1D8-F58F73227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7848600" cy="36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fontAlgn="auto" hangingPunct="1">
              <a:spcBef>
                <a:spcPts val="60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  <a:defRPr/>
            </a:pPr>
            <a:endParaRPr lang="en-US" altLang="vi-VN" b="0" dirty="0"/>
          </a:p>
          <a:p>
            <a:pPr algn="just" eaLnBrk="1" fontAlgn="auto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" altLang="vi-VN" b="0" dirty="0"/>
              <a:t>Sequential -Search( int A[], int n, int x) {</a:t>
            </a:r>
            <a:endParaRPr lang="en-US" altLang="vi-VN" b="0" i="1" dirty="0"/>
          </a:p>
          <a:p>
            <a:pPr lvl="1" algn="just" eaLnBrk="1" fontAlgn="auto" hangingPunct="1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lang="en" altLang="vi-VN" b="0" dirty="0"/>
              <a:t>for ( </a:t>
            </a:r>
            <a:r>
              <a:rPr lang="en" altLang="vi-VN" b="0" dirty="0" err="1"/>
              <a:t>i </a:t>
            </a:r>
            <a:r>
              <a:rPr lang="en" altLang="vi-VN" b="0" dirty="0"/>
              <a:t>=0; </a:t>
            </a:r>
            <a:r>
              <a:rPr lang="en" altLang="vi-VN" b="0" dirty="0" err="1"/>
              <a:t>i </a:t>
            </a:r>
            <a:r>
              <a:rPr lang="en" altLang="vi-VN" b="0" dirty="0"/>
              <a:t>&lt;n; </a:t>
            </a:r>
            <a:r>
              <a:rPr lang="en" altLang="vi-VN" b="0" dirty="0" err="1"/>
              <a:t>i </a:t>
            </a:r>
            <a:r>
              <a:rPr lang="en" altLang="vi-VN" b="0" dirty="0"/>
              <a:t>++ ) {</a:t>
            </a:r>
          </a:p>
          <a:p>
            <a:pPr lvl="1" algn="just" eaLnBrk="1" fontAlgn="auto" hangingPunct="1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lang="en" altLang="vi-VN" b="0" dirty="0"/>
              <a:t>	if ( x ==A[ i ] )</a:t>
            </a:r>
          </a:p>
          <a:p>
            <a:pPr lvl="1" algn="just" eaLnBrk="1" fontAlgn="auto" hangingPunct="1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lang="en" altLang="vi-VN" b="0" dirty="0"/>
              <a:t>	return ( i );</a:t>
            </a:r>
          </a:p>
          <a:p>
            <a:pPr lvl="1" algn="just" eaLnBrk="1" fontAlgn="auto" hangingPunct="1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r>
              <a:rPr lang="en" altLang="vi-VN" b="0" dirty="0"/>
              <a:t>}</a:t>
            </a:r>
          </a:p>
          <a:p>
            <a:pPr algn="just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" altLang="vi-VN" b="0" dirty="0"/>
              <a:t>      return(-1);</a:t>
            </a:r>
          </a:p>
          <a:p>
            <a:pPr algn="just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" altLang="vi-VN" b="0" dirty="0"/>
              <a:t>}</a:t>
            </a:r>
          </a:p>
        </p:txBody>
      </p:sp>
      <p:sp>
        <p:nvSpPr>
          <p:cNvPr id="56323" name="Title 1">
            <a:extLst>
              <a:ext uri="{FF2B5EF4-FFF2-40B4-BE49-F238E27FC236}">
                <a16:creationId xmlns:a16="http://schemas.microsoft.com/office/drawing/2014/main" id="{54E0A4AB-7BA4-46CE-B5DE-7895C2AF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SEQUENTIAL SEARCH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9">
            <a:extLst>
              <a:ext uri="{FF2B5EF4-FFF2-40B4-BE49-F238E27FC236}">
                <a16:creationId xmlns:a16="http://schemas.microsoft.com/office/drawing/2014/main" id="{D43220AF-E94A-405D-B8C8-1E25263CE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8195" name="Title 1">
            <a:extLst>
              <a:ext uri="{FF2B5EF4-FFF2-40B4-BE49-F238E27FC236}">
                <a16:creationId xmlns:a16="http://schemas.microsoft.com/office/drawing/2014/main" id="{56053867-F8F2-4DC3-92A8-E003538D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ORDER ALTERNATIVES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Content Placeholder 2">
            <a:extLst>
              <a:ext uri="{FF2B5EF4-FFF2-40B4-BE49-F238E27FC236}">
                <a16:creationId xmlns:a16="http://schemas.microsoft.com/office/drawing/2014/main" id="{9CD12222-BEBE-4B19-AB81-9DFD6ED694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1524000"/>
            <a:ext cx="7854950" cy="4692650"/>
          </a:xfrm>
        </p:spPr>
        <p:txBody>
          <a:bodyPr/>
          <a:lstStyle/>
          <a:p>
            <a:pPr lvl="1" eaLnBrk="1" hangingPunct="1">
              <a:spcBef>
                <a:spcPct val="50000"/>
              </a:spcBef>
              <a:buFont typeface="Trebuchet MS" panose="020B0603020202020204" pitchFamily="34" charset="0"/>
              <a:buAutoNum type="arabicPeriod"/>
            </a:pPr>
            <a:r>
              <a:rPr lang="en" altLang="vi-VN" sz="2400"/>
              <a:t>Sorting problem</a:t>
            </a:r>
          </a:p>
          <a:p>
            <a:pPr lvl="1" eaLnBrk="1" hangingPunct="1">
              <a:spcBef>
                <a:spcPct val="50000"/>
              </a:spcBef>
              <a:buFont typeface="Trebuchet MS" panose="020B0603020202020204" pitchFamily="34" charset="0"/>
              <a:buAutoNum type="arabicPeriod"/>
            </a:pPr>
            <a:r>
              <a:rPr lang="en" altLang="vi-VN" sz="2400"/>
              <a:t>Simple Sorting Algorithms</a:t>
            </a:r>
          </a:p>
          <a:p>
            <a:pPr lvl="1" eaLnBrk="1" hangingPunct="1">
              <a:spcBef>
                <a:spcPct val="50000"/>
              </a:spcBef>
              <a:buFont typeface="Trebuchet MS" panose="020B0603020202020204" pitchFamily="34" charset="0"/>
              <a:buAutoNum type="arabicPeriod"/>
            </a:pPr>
            <a:r>
              <a:rPr lang="en" altLang="vi-VN" sz="2400"/>
              <a:t>Quick-Sort . Algorithm</a:t>
            </a:r>
          </a:p>
          <a:p>
            <a:pPr lvl="1" eaLnBrk="1" hangingPunct="1">
              <a:spcBef>
                <a:spcPct val="50000"/>
              </a:spcBef>
              <a:buFont typeface="Trebuchet MS" panose="020B0603020202020204" pitchFamily="34" charset="0"/>
              <a:buAutoNum type="arabicPeriod"/>
            </a:pPr>
            <a:r>
              <a:rPr lang="en" altLang="vi-VN" sz="2400"/>
              <a:t>Merge-sort algorithm</a:t>
            </a:r>
          </a:p>
          <a:p>
            <a:pPr lvl="1" eaLnBrk="1" hangingPunct="1">
              <a:spcBef>
                <a:spcPct val="50000"/>
              </a:spcBef>
              <a:buFont typeface="Trebuchet MS" panose="020B0603020202020204" pitchFamily="34" charset="0"/>
              <a:buAutoNum type="arabicPeriod"/>
            </a:pPr>
            <a:r>
              <a:rPr lang="en" altLang="vi-VN" sz="2400"/>
              <a:t>Radix-Sort . Algorithm</a:t>
            </a:r>
          </a:p>
          <a:p>
            <a:pPr eaLnBrk="1" hangingPunct="1">
              <a:spcBef>
                <a:spcPct val="0"/>
              </a:spcBef>
            </a:pP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6">
            <a:extLst>
              <a:ext uri="{FF2B5EF4-FFF2-40B4-BE49-F238E27FC236}">
                <a16:creationId xmlns:a16="http://schemas.microsoft.com/office/drawing/2014/main" id="{28D8E26B-7394-4195-8889-207490CA4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86868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" altLang="vi-VN" sz="1600" b="1" dirty="0">
                <a:cs typeface="Arial" panose="020B0604020202020204" pitchFamily="34" charset="0"/>
              </a:rPr>
              <a:t>int Binary-Search </a:t>
            </a:r>
            <a:r>
              <a:rPr lang="en" altLang="vi-VN" sz="1600" dirty="0">
                <a:cs typeface="Arial" panose="020B0604020202020204" pitchFamily="34" charset="0"/>
              </a:rPr>
              <a:t>( int A[], int n, int x) {</a:t>
            </a:r>
            <a:endParaRPr lang="en-US" altLang="vi-VN" sz="1600" i="1" dirty="0">
              <a:cs typeface="Arial" panose="020B0604020202020204" pitchFamily="34" charset="0"/>
            </a:endParaRPr>
          </a:p>
          <a:p>
            <a:pPr lvl="1" algn="just" eaLnBrk="1" hangingPunct="1">
              <a:spcBef>
                <a:spcPts val="600"/>
              </a:spcBef>
            </a:pPr>
            <a:r>
              <a:rPr lang="en" altLang="vi-VN" sz="1600" dirty="0">
                <a:cs typeface="Arial" panose="020B0604020202020204" pitchFamily="34" charset="0"/>
              </a:rPr>
              <a:t>int low = 0;</a:t>
            </a:r>
            <a:endParaRPr lang="en-US" altLang="vi-VN" sz="1600" i="1" dirty="0">
              <a:cs typeface="Arial" panose="020B0604020202020204" pitchFamily="34" charset="0"/>
            </a:endParaRPr>
          </a:p>
          <a:p>
            <a:pPr lvl="1" algn="just" eaLnBrk="1" hangingPunct="1">
              <a:spcBef>
                <a:spcPts val="600"/>
              </a:spcBef>
            </a:pPr>
            <a:r>
              <a:rPr lang="en" altLang="vi-VN" sz="1600" dirty="0">
                <a:cs typeface="Arial" panose="020B0604020202020204" pitchFamily="34" charset="0"/>
              </a:rPr>
              <a:t>int high = n-1;</a:t>
            </a:r>
            <a:endParaRPr lang="en-US" altLang="vi-VN" sz="1600" i="1" dirty="0">
              <a:cs typeface="Arial" panose="020B0604020202020204" pitchFamily="34" charset="0"/>
            </a:endParaRPr>
          </a:p>
          <a:p>
            <a:pPr lvl="1" algn="just" eaLnBrk="1" hangingPunct="1">
              <a:spcBef>
                <a:spcPts val="600"/>
              </a:spcBef>
            </a:pPr>
            <a:r>
              <a:rPr lang="en" altLang="vi-VN" sz="1600" dirty="0">
                <a:cs typeface="Arial" panose="020B0604020202020204" pitchFamily="34" charset="0"/>
              </a:rPr>
              <a:t>int mid = (low+high)/2;</a:t>
            </a:r>
            <a:endParaRPr lang="en-US" altLang="vi-VN" sz="1600" i="1" dirty="0">
              <a:cs typeface="Arial" panose="020B0604020202020204" pitchFamily="34" charset="0"/>
            </a:endParaRPr>
          </a:p>
          <a:p>
            <a:pPr lvl="1" algn="just" eaLnBrk="1" hangingPunct="1">
              <a:spcBef>
                <a:spcPts val="600"/>
              </a:spcBef>
            </a:pPr>
            <a:r>
              <a:rPr lang="en" altLang="vi-VN" sz="1600" dirty="0">
                <a:cs typeface="Arial" panose="020B0604020202020204" pitchFamily="34" charset="0"/>
              </a:rPr>
              <a:t>while ( low &lt;= high) {</a:t>
            </a:r>
            <a:endParaRPr lang="en-US" altLang="vi-VN" sz="1600" i="1" dirty="0">
              <a:cs typeface="Arial" panose="020B0604020202020204" pitchFamily="34" charset="0"/>
            </a:endParaRPr>
          </a:p>
          <a:p>
            <a:pPr lvl="2" algn="just" eaLnBrk="1" hangingPunct="1">
              <a:spcBef>
                <a:spcPts val="600"/>
              </a:spcBef>
            </a:pPr>
            <a:r>
              <a:rPr lang="en" altLang="vi-VN" sz="1600" dirty="0">
                <a:cs typeface="Arial" panose="020B0604020202020204" pitchFamily="34" charset="0"/>
              </a:rPr>
              <a:t>if ( x &gt; A[mid] )</a:t>
            </a:r>
            <a:endParaRPr lang="en-US" altLang="vi-VN" sz="1600" i="1" dirty="0">
              <a:cs typeface="Arial" panose="020B0604020202020204" pitchFamily="34" charset="0"/>
            </a:endParaRPr>
          </a:p>
          <a:p>
            <a:pPr lvl="2" algn="just" eaLnBrk="1" hangingPunct="1">
              <a:spcBef>
                <a:spcPts val="600"/>
              </a:spcBef>
            </a:pPr>
            <a:r>
              <a:rPr lang="en" altLang="vi-VN" sz="1600" i="1" dirty="0">
                <a:cs typeface="Arial" panose="020B0604020202020204" pitchFamily="34" charset="0"/>
              </a:rPr>
              <a:t>   </a:t>
            </a:r>
            <a:r>
              <a:rPr lang="en" altLang="vi-VN" sz="1600" dirty="0">
                <a:cs typeface="Arial" panose="020B0604020202020204" pitchFamily="34" charset="0"/>
              </a:rPr>
              <a:t>low = mid + 1;</a:t>
            </a:r>
            <a:endParaRPr lang="en-US" altLang="vi-VN" sz="1600" i="1" dirty="0">
              <a:cs typeface="Arial" panose="020B0604020202020204" pitchFamily="34" charset="0"/>
            </a:endParaRPr>
          </a:p>
          <a:p>
            <a:pPr lvl="2" algn="just" eaLnBrk="1" hangingPunct="1">
              <a:spcBef>
                <a:spcPts val="600"/>
              </a:spcBef>
            </a:pPr>
            <a:r>
              <a:rPr lang="en" altLang="vi-VN" sz="1600" dirty="0">
                <a:cs typeface="Arial" panose="020B0604020202020204" pitchFamily="34" charset="0"/>
              </a:rPr>
              <a:t>else if ( x &lt; A[i] )</a:t>
            </a:r>
          </a:p>
          <a:p>
            <a:pPr lvl="2" algn="just" eaLnBrk="1" hangingPunct="1">
              <a:spcBef>
                <a:spcPts val="600"/>
              </a:spcBef>
            </a:pPr>
            <a:r>
              <a:rPr lang="en" altLang="vi-VN" sz="1600" dirty="0">
                <a:cs typeface="Arial" panose="020B0604020202020204" pitchFamily="34" charset="0"/>
              </a:rPr>
              <a:t>	high = mid -1;</a:t>
            </a:r>
            <a:endParaRPr lang="en-US" altLang="vi-VN" sz="1600" i="1" dirty="0">
              <a:cs typeface="Arial" panose="020B0604020202020204" pitchFamily="34" charset="0"/>
            </a:endParaRPr>
          </a:p>
          <a:p>
            <a:pPr lvl="2" algn="just" eaLnBrk="1" hangingPunct="1">
              <a:spcBef>
                <a:spcPts val="600"/>
              </a:spcBef>
            </a:pPr>
            <a:r>
              <a:rPr lang="en" altLang="vi-VN" sz="1600" dirty="0">
                <a:cs typeface="Arial" panose="020B0604020202020204" pitchFamily="34" charset="0"/>
              </a:rPr>
              <a:t>else</a:t>
            </a:r>
          </a:p>
          <a:p>
            <a:pPr lvl="2" algn="just" eaLnBrk="1" hangingPunct="1">
              <a:spcBef>
                <a:spcPts val="600"/>
              </a:spcBef>
            </a:pPr>
            <a:r>
              <a:rPr lang="en" altLang="vi-VN" sz="1600" dirty="0">
                <a:cs typeface="Arial" panose="020B0604020202020204" pitchFamily="34" charset="0"/>
              </a:rPr>
              <a:t>	return(mid);</a:t>
            </a:r>
            <a:endParaRPr lang="en-US" altLang="vi-VN" sz="1600" i="1" dirty="0">
              <a:cs typeface="Arial" panose="020B0604020202020204" pitchFamily="34" charset="0"/>
            </a:endParaRPr>
          </a:p>
          <a:p>
            <a:pPr lvl="2" algn="just" eaLnBrk="1" hangingPunct="1">
              <a:spcBef>
                <a:spcPts val="600"/>
              </a:spcBef>
            </a:pPr>
            <a:r>
              <a:rPr lang="en" altLang="vi-VN" sz="1600" i="1" dirty="0">
                <a:cs typeface="Arial" panose="020B0604020202020204" pitchFamily="34" charset="0"/>
              </a:rPr>
              <a:t> </a:t>
            </a:r>
            <a:r>
              <a:rPr lang="en" altLang="vi-VN" sz="1600" dirty="0">
                <a:cs typeface="Arial" panose="020B0604020202020204" pitchFamily="34" charset="0"/>
              </a:rPr>
              <a:t>mid = (low + high)/2;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en" altLang="vi-VN" sz="1600" dirty="0">
                <a:cs typeface="Arial" panose="020B0604020202020204" pitchFamily="34" charset="0"/>
              </a:rPr>
              <a:t>}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en" altLang="vi-VN" sz="1600" dirty="0">
                <a:cs typeface="Arial" panose="020B0604020202020204" pitchFamily="34" charset="0"/>
              </a:rPr>
              <a:t>return(-1);</a:t>
            </a:r>
          </a:p>
          <a:p>
            <a:pPr algn="just" eaLnBrk="1" hangingPunct="1"/>
            <a:r>
              <a:rPr lang="en" altLang="vi-VN" sz="1600" dirty="0">
                <a:cs typeface="Arial" panose="020B0604020202020204" pitchFamily="34" charset="0"/>
              </a:rPr>
              <a:t>}</a:t>
            </a:r>
          </a:p>
        </p:txBody>
      </p:sp>
      <p:sp>
        <p:nvSpPr>
          <p:cNvPr id="60419" name="Title 1">
            <a:extLst>
              <a:ext uri="{FF2B5EF4-FFF2-40B4-BE49-F238E27FC236}">
                <a16:creationId xmlns:a16="http://schemas.microsoft.com/office/drawing/2014/main" id="{66BF1733-69F8-42E7-942B-4C214954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BINARY SEARCH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6">
            <a:extLst>
              <a:ext uri="{FF2B5EF4-FFF2-40B4-BE49-F238E27FC236}">
                <a16:creationId xmlns:a16="http://schemas.microsoft.com/office/drawing/2014/main" id="{CC09A5A9-5BBE-4609-A9BD-AA45450B1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81534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" altLang="vi-VN">
                <a:cs typeface="Arial" panose="020B0604020202020204" pitchFamily="34" charset="0"/>
              </a:rPr>
              <a:t>int </a:t>
            </a:r>
            <a:r>
              <a:rPr lang="en" altLang="vi-VN" b="1">
                <a:cs typeface="Arial" panose="020B0604020202020204" pitchFamily="34" charset="0"/>
              </a:rPr>
              <a:t>ternarySearch </a:t>
            </a:r>
            <a:r>
              <a:rPr lang="en" altLang="vi-VN">
                <a:cs typeface="Arial" panose="020B0604020202020204" pitchFamily="34" charset="0"/>
              </a:rPr>
              <a:t>(int[] A, int value, int start, int end) {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>
                <a:cs typeface="Arial" panose="020B0604020202020204" pitchFamily="34" charset="0"/>
              </a:rPr>
              <a:t>if (start &gt; end) return -1;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>
                <a:cs typeface="Arial" panose="020B0604020202020204" pitchFamily="34" charset="0"/>
              </a:rPr>
              <a:t>/* </a:t>
            </a:r>
            <a:r>
              <a:rPr lang="en" altLang="vi-VN" i="1">
                <a:cs typeface="Arial" panose="020B0604020202020204" pitchFamily="34" charset="0"/>
              </a:rPr>
              <a:t>Split the sequence into 3 segments: [start..mid1], [mid1..mid2], [mid 2..end] </a:t>
            </a:r>
            <a:r>
              <a:rPr lang="en" altLang="vi-VN">
                <a:cs typeface="Arial" panose="020B0604020202020204" pitchFamily="34" charset="0"/>
              </a:rPr>
              <a:t>*/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>
                <a:cs typeface="Arial" panose="020B0604020202020204" pitchFamily="34" charset="0"/>
              </a:rPr>
              <a:t>int mid1 = start + (end-start) / 3;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>
                <a:cs typeface="Arial" panose="020B0604020202020204" pitchFamily="34" charset="0"/>
              </a:rPr>
              <a:t>int mid2 = start + 2*(end-start) / 3;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>
                <a:cs typeface="Arial" panose="020B0604020202020204" pitchFamily="34" charset="0"/>
              </a:rPr>
              <a:t>if (A[mid1] == value) return mid1;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>
                <a:cs typeface="Arial" panose="020B0604020202020204" pitchFamily="34" charset="0"/>
              </a:rPr>
              <a:t>if (A[mid2] == value) return mid2;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>
                <a:cs typeface="Arial" panose="020B0604020202020204" pitchFamily="34" charset="0"/>
              </a:rPr>
              <a:t>if (value &lt; A[mid1])</a:t>
            </a:r>
            <a:endParaRPr lang="vi-VN" altLang="vi-VN" i="1"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" altLang="vi-VN">
                <a:cs typeface="Arial" panose="020B0604020202020204" pitchFamily="34" charset="0"/>
              </a:rPr>
              <a:t>              return ternarySearch(A, value, start, mid1-1);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>
                <a:cs typeface="Arial" panose="020B0604020202020204" pitchFamily="34" charset="0"/>
              </a:rPr>
              <a:t>if (value &gt; A[mid2])</a:t>
            </a:r>
            <a:endParaRPr lang="vi-VN" altLang="vi-VN" i="1"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" altLang="vi-VN">
                <a:cs typeface="Arial" panose="020B0604020202020204" pitchFamily="34" charset="0"/>
              </a:rPr>
              <a:t>              return ternarySearch (A, value, mid2+1, end);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>
                <a:cs typeface="Arial" panose="020B0604020202020204" pitchFamily="34" charset="0"/>
              </a:rPr>
              <a:t>return ternarySearch(A, value, mid1,mid2);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>
                <a:cs typeface="Arial" panose="020B0604020202020204" pitchFamily="34" charset="0"/>
              </a:rPr>
              <a:t>}</a:t>
            </a:r>
            <a:endParaRPr lang="en-US" altLang="vi-VN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7FDA9-A59B-4D10-B047-F175FDA4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" dirty="0"/>
              <a:t>TERNARY BINARY SEARCH</a:t>
            </a:r>
            <a:endParaRPr lang="vi-V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5">
            <a:extLst>
              <a:ext uri="{FF2B5EF4-FFF2-40B4-BE49-F238E27FC236}">
                <a16:creationId xmlns:a16="http://schemas.microsoft.com/office/drawing/2014/main" id="{20FA013E-9470-41BD-A32C-4D8E3858B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E5B0F0EB-B9D2-4054-A505-B733E333A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8686800" cy="453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" altLang="vi-VN" b="1" dirty="0">
                <a:cs typeface="Arial" panose="020B0604020202020204" pitchFamily="34" charset="0"/>
              </a:rPr>
              <a:t>int Interpolation-Search(int A[], int x, int n){</a:t>
            </a:r>
            <a:r>
              <a:rPr lang="en" altLang="vi-VN" dirty="0">
                <a:cs typeface="Arial" panose="020B0604020202020204" pitchFamily="34" charset="0"/>
              </a:rPr>
              <a:t>  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en" altLang="vi-VN" dirty="0">
                <a:cs typeface="Arial" panose="020B0604020202020204" pitchFamily="34" charset="0"/>
              </a:rPr>
              <a:t>int low = 0,high = n – 1, mid;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en" altLang="vi-VN" dirty="0">
                <a:cs typeface="Arial" panose="020B0604020202020204" pitchFamily="34" charset="0"/>
              </a:rPr>
              <a:t>while ( A[low] &lt;= x &amp;&amp; A[high] &gt;= x){</a:t>
            </a:r>
          </a:p>
          <a:p>
            <a:pPr lvl="2" algn="just" eaLnBrk="1" hangingPunct="1">
              <a:spcBef>
                <a:spcPts val="600"/>
              </a:spcBef>
            </a:pPr>
            <a:r>
              <a:rPr lang="en" altLang="vi-VN" dirty="0">
                <a:cs typeface="Arial" panose="020B0604020202020204" pitchFamily="34" charset="0"/>
              </a:rPr>
              <a:t>if (A[high] - A[low] == 0) return (low + high)/2;</a:t>
            </a:r>
          </a:p>
          <a:p>
            <a:pPr lvl="2" algn="just" eaLnBrk="1" hangingPunct="1">
              <a:spcBef>
                <a:spcPts val="600"/>
              </a:spcBef>
            </a:pPr>
            <a:r>
              <a:rPr lang="en" altLang="vi-VN" dirty="0">
                <a:cs typeface="Arial" panose="020B0604020202020204" pitchFamily="34" charset="0"/>
              </a:rPr>
              <a:t>mid = low + ((x - A[low]) * (high - low)) / (A[high] - A[low]);</a:t>
            </a:r>
          </a:p>
          <a:p>
            <a:pPr lvl="2" algn="just" eaLnBrk="1" hangingPunct="1">
              <a:spcBef>
                <a:spcPts val="600"/>
              </a:spcBef>
            </a:pPr>
            <a:r>
              <a:rPr lang="en" altLang="vi-VN" dirty="0">
                <a:cs typeface="Arial" panose="020B0604020202020204" pitchFamily="34" charset="0"/>
              </a:rPr>
              <a:t>if (A[mid] &lt; x) low = mid + 1;</a:t>
            </a:r>
          </a:p>
          <a:p>
            <a:pPr lvl="2" algn="just" eaLnBrk="1" hangingPunct="1">
              <a:spcBef>
                <a:spcPts val="600"/>
              </a:spcBef>
            </a:pPr>
            <a:r>
              <a:rPr lang="en" altLang="vi-VN" dirty="0">
                <a:cs typeface="Arial" panose="020B0604020202020204" pitchFamily="34" charset="0"/>
              </a:rPr>
              <a:t>else if (A[mid] &gt; x) high = mid - 1;</a:t>
            </a:r>
          </a:p>
          <a:p>
            <a:pPr lvl="2" algn="just" eaLnBrk="1" hangingPunct="1">
              <a:spcBef>
                <a:spcPts val="600"/>
              </a:spcBef>
            </a:pPr>
            <a:r>
              <a:rPr lang="en" altLang="vi-VN" dirty="0">
                <a:cs typeface="Arial" panose="020B0604020202020204" pitchFamily="34" charset="0"/>
              </a:rPr>
              <a:t>else return mid;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en" altLang="vi-VN" dirty="0">
                <a:cs typeface="Arial" panose="020B0604020202020204" pitchFamily="34" charset="0"/>
              </a:rPr>
              <a:t>}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en" altLang="vi-VN" dirty="0">
                <a:cs typeface="Arial" panose="020B0604020202020204" pitchFamily="34" charset="0"/>
              </a:rPr>
              <a:t>if (A[low] == x)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en" altLang="vi-VN" dirty="0">
                <a:cs typeface="Arial" panose="020B0604020202020204" pitchFamily="34" charset="0"/>
              </a:rPr>
              <a:t>	return low;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en" altLang="vi-VN" dirty="0">
                <a:cs typeface="Arial" panose="020B0604020202020204" pitchFamily="34" charset="0"/>
              </a:rPr>
              <a:t>return -1;</a:t>
            </a:r>
          </a:p>
          <a:p>
            <a:pPr algn="just" eaLnBrk="1" hangingPunct="1"/>
            <a:r>
              <a:rPr lang="en" altLang="vi-VN" b="1" dirty="0">
                <a:cs typeface="Arial" panose="020B0604020202020204" pitchFamily="34" charset="0"/>
              </a:rPr>
              <a:t>}</a:t>
            </a:r>
          </a:p>
        </p:txBody>
      </p:sp>
      <p:sp>
        <p:nvSpPr>
          <p:cNvPr id="66564" name="Title 1">
            <a:extLst>
              <a:ext uri="{FF2B5EF4-FFF2-40B4-BE49-F238E27FC236}">
                <a16:creationId xmlns:a16="http://schemas.microsoft.com/office/drawing/2014/main" id="{A00AD1BF-812A-4ED6-B32B-AAE05FC9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INTERPOLUTION SEARCH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5">
            <a:extLst>
              <a:ext uri="{FF2B5EF4-FFF2-40B4-BE49-F238E27FC236}">
                <a16:creationId xmlns:a16="http://schemas.microsoft.com/office/drawing/2014/main" id="{C5594BFD-BF2E-4B55-A12E-D97B6849A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70659" name="Text Box 6">
            <a:extLst>
              <a:ext uri="{FF2B5EF4-FFF2-40B4-BE49-F238E27FC236}">
                <a16:creationId xmlns:a16="http://schemas.microsoft.com/office/drawing/2014/main" id="{384E59AD-6833-4D3C-9FA3-F261FEC45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686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 b="1" dirty="0">
                <a:cs typeface="Arial" panose="020B0604020202020204" pitchFamily="34" charset="0"/>
              </a:rPr>
              <a:t>int fibsearch(int A[], int n, int x){</a:t>
            </a:r>
            <a:r>
              <a:rPr lang="en" altLang="vi-VN" sz="1600" dirty="0">
                <a:cs typeface="Arial" panose="020B0604020202020204" pitchFamily="34" charset="0"/>
              </a:rPr>
              <a:t> </a:t>
            </a:r>
          </a:p>
          <a:p>
            <a:pPr eaLnBrk="1" hangingPunct="1"/>
            <a:r>
              <a:rPr lang="en" altLang="vi-VN" sz="1600" dirty="0">
                <a:cs typeface="Arial" panose="020B0604020202020204" pitchFamily="34" charset="0"/>
              </a:rPr>
              <a:t>// </a:t>
            </a:r>
            <a:r>
              <a:rPr lang="en" altLang="vi-VN" sz="1600" b="1" dirty="0">
                <a:cs typeface="Arial" panose="020B0604020202020204" pitchFamily="34" charset="0"/>
              </a:rPr>
              <a:t>Step 1 </a:t>
            </a:r>
            <a:r>
              <a:rPr lang="en" altLang="vi-VN" sz="1600" dirty="0">
                <a:cs typeface="Arial" panose="020B0604020202020204" pitchFamily="34" charset="0"/>
              </a:rPr>
              <a:t>. </a:t>
            </a:r>
            <a:r>
              <a:rPr lang="en" altLang="vi-VN" sz="1600" i="1" dirty="0">
                <a:cs typeface="Arial" panose="020B0604020202020204" pitchFamily="34" charset="0"/>
              </a:rPr>
              <a:t>Find the position k is the last position to fib[k] &gt;n.</a:t>
            </a:r>
          </a:p>
          <a:p>
            <a:pPr eaLnBrk="1" hangingPunct="1"/>
            <a:r>
              <a:rPr lang="en" altLang="vi-VN" sz="1600" dirty="0">
                <a:cs typeface="Arial" panose="020B0604020202020204" pitchFamily="34" charset="0"/>
              </a:rPr>
              <a:t>int inf = 0, pos, k, kk= -1, nn = -1;</a:t>
            </a:r>
          </a:p>
          <a:p>
            <a:pPr eaLnBrk="1" hangingPunct="1"/>
            <a:r>
              <a:rPr lang="en" altLang="vi-VN" sz="1600" dirty="0">
                <a:cs typeface="Arial" panose="020B0604020202020204" pitchFamily="34" charset="0"/>
              </a:rPr>
              <a:t>if (nn != n) { k = 0;</a:t>
            </a:r>
          </a:p>
          <a:p>
            <a:pPr eaLnBrk="1" hangingPunct="1"/>
            <a:r>
              <a:rPr lang="en" altLang="vi-VN" sz="1600" dirty="0">
                <a:cs typeface="Arial" panose="020B0604020202020204" pitchFamily="34" charset="0"/>
              </a:rPr>
              <a:t>while (fib[k] &lt; n) k++;</a:t>
            </a:r>
          </a:p>
          <a:p>
            <a:pPr eaLnBrk="1" hangingPunct="1"/>
            <a:r>
              <a:rPr lang="en" altLang="vi-VN" sz="1600" dirty="0"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en" altLang="vi-VN" sz="1600" dirty="0">
                <a:cs typeface="Arial" panose="020B0604020202020204" pitchFamily="34" charset="0"/>
              </a:rPr>
              <a:t>else k = kk; //k = - 1 </a:t>
            </a:r>
            <a:r>
              <a:rPr lang="en" altLang="vi-VN" sz="1600" i="1" dirty="0">
                <a:cs typeface="Arial" panose="020B0604020202020204" pitchFamily="34" charset="0"/>
              </a:rPr>
              <a:t>and no more searching</a:t>
            </a:r>
          </a:p>
          <a:p>
            <a:pPr eaLnBrk="1" hangingPunct="1"/>
            <a:r>
              <a:rPr lang="en" altLang="vi-VN" sz="1600" dirty="0">
                <a:cs typeface="Arial" panose="020B0604020202020204" pitchFamily="34" charset="0"/>
              </a:rPr>
              <a:t>     </a:t>
            </a:r>
          </a:p>
          <a:p>
            <a:pPr eaLnBrk="1" hangingPunct="1"/>
            <a:r>
              <a:rPr lang="en" altLang="vi-VN" sz="1600" dirty="0">
                <a:cs typeface="Arial" panose="020B0604020202020204" pitchFamily="34" charset="0"/>
              </a:rPr>
              <a:t>// </a:t>
            </a:r>
            <a:r>
              <a:rPr lang="en" altLang="vi-VN" sz="1600" b="1" dirty="0">
                <a:cs typeface="Arial" panose="020B0604020202020204" pitchFamily="34" charset="0"/>
              </a:rPr>
              <a:t>Step 2 </a:t>
            </a:r>
            <a:r>
              <a:rPr lang="en" altLang="vi-VN" sz="1600" dirty="0">
                <a:cs typeface="Arial" panose="020B0604020202020204" pitchFamily="34" charset="0"/>
              </a:rPr>
              <a:t>. </a:t>
            </a:r>
            <a:r>
              <a:rPr lang="en" altLang="vi-VN" sz="1600" i="1" dirty="0">
                <a:cs typeface="Arial" panose="020B0604020202020204" pitchFamily="34" charset="0"/>
              </a:rPr>
              <a:t>Find the position of x in A based on the jump of the number Fib</a:t>
            </a:r>
          </a:p>
          <a:p>
            <a:pPr eaLnBrk="1" hangingPunct="1"/>
            <a:r>
              <a:rPr lang="en" altLang="vi-VN" sz="1600" dirty="0">
                <a:cs typeface="Arial" panose="020B0604020202020204" pitchFamily="34" charset="0"/>
              </a:rPr>
              <a:t>while (k &gt; 0) {</a:t>
            </a:r>
          </a:p>
          <a:p>
            <a:pPr eaLnBrk="1" hangingPunct="1"/>
            <a:r>
              <a:rPr lang="en" altLang="vi-VN" sz="1600" dirty="0">
                <a:cs typeface="Arial" panose="020B0604020202020204" pitchFamily="34" charset="0"/>
              </a:rPr>
              <a:t>pos = inf + fib[--k];</a:t>
            </a:r>
            <a:endParaRPr lang="en-US" altLang="vi-VN" sz="1600" i="1" dirty="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 dirty="0">
                <a:cs typeface="Arial" panose="020B0604020202020204" pitchFamily="34" charset="0"/>
              </a:rPr>
              <a:t>if ((pos &gt;= n) || (x &lt; A[pos]));</a:t>
            </a:r>
            <a:endParaRPr lang="en-US" altLang="vi-VN" sz="1600" i="1" dirty="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 dirty="0">
                <a:cs typeface="Arial" panose="020B0604020202020204" pitchFamily="34" charset="0"/>
              </a:rPr>
              <a:t>else if (x &gt; A[pos]){</a:t>
            </a:r>
          </a:p>
          <a:p>
            <a:pPr eaLnBrk="1" hangingPunct="1"/>
            <a:r>
              <a:rPr lang="en" altLang="vi-VN" sz="1600" dirty="0">
                <a:cs typeface="Arial" panose="020B0604020202020204" pitchFamily="34" charset="0"/>
              </a:rPr>
              <a:t>inf = pos + 1; k--;</a:t>
            </a:r>
            <a:endParaRPr lang="en-US" altLang="vi-VN" sz="1600" i="1" dirty="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 dirty="0"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en" altLang="vi-VN" sz="1600" dirty="0">
                <a:cs typeface="Arial" panose="020B0604020202020204" pitchFamily="34" charset="0"/>
              </a:rPr>
              <a:t>else</a:t>
            </a:r>
          </a:p>
          <a:p>
            <a:pPr eaLnBrk="1" hangingPunct="1"/>
            <a:r>
              <a:rPr lang="en" altLang="vi-VN" sz="1600" dirty="0">
                <a:cs typeface="Arial" panose="020B0604020202020204" pitchFamily="34" charset="0"/>
              </a:rPr>
              <a:t>return pos;</a:t>
            </a:r>
            <a:endParaRPr lang="en-US" altLang="vi-VN" sz="1600" i="1" dirty="0">
              <a:cs typeface="Arial" panose="020B0604020202020204" pitchFamily="34" charset="0"/>
            </a:endParaRPr>
          </a:p>
          <a:p>
            <a:pPr eaLnBrk="1" hangingPunct="1"/>
            <a:r>
              <a:rPr lang="en" altLang="vi-VN" sz="1600" dirty="0"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en" altLang="vi-VN" sz="1600" dirty="0">
                <a:cs typeface="Arial" panose="020B0604020202020204" pitchFamily="34" charset="0"/>
              </a:rPr>
              <a:t>return -1; // </a:t>
            </a:r>
            <a:r>
              <a:rPr lang="en" altLang="vi-VN" sz="1600" i="1" dirty="0">
                <a:cs typeface="Arial" panose="020B0604020202020204" pitchFamily="34" charset="0"/>
              </a:rPr>
              <a:t>x is not present in A[]</a:t>
            </a:r>
          </a:p>
          <a:p>
            <a:pPr eaLnBrk="1" hangingPunct="1"/>
            <a:r>
              <a:rPr lang="en" altLang="vi-VN" sz="1600" b="1" dirty="0">
                <a:cs typeface="Arial" panose="020B0604020202020204" pitchFamily="34" charset="0"/>
              </a:rPr>
              <a:t>}</a:t>
            </a:r>
          </a:p>
        </p:txBody>
      </p:sp>
      <p:sp>
        <p:nvSpPr>
          <p:cNvPr id="70660" name="Title 1">
            <a:extLst>
              <a:ext uri="{FF2B5EF4-FFF2-40B4-BE49-F238E27FC236}">
                <a16:creationId xmlns:a16="http://schemas.microsoft.com/office/drawing/2014/main" id="{BB55CF84-2CF4-4821-AC23-4FF51C78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FIBONACCI SEARCH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5">
            <a:extLst>
              <a:ext uri="{FF2B5EF4-FFF2-40B4-BE49-F238E27FC236}">
                <a16:creationId xmlns:a16="http://schemas.microsoft.com/office/drawing/2014/main" id="{888329AA-B201-4639-AC54-AB7381D55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72707" name="Text Box 6">
            <a:extLst>
              <a:ext uri="{FF2B5EF4-FFF2-40B4-BE49-F238E27FC236}">
                <a16:creationId xmlns:a16="http://schemas.microsoft.com/office/drawing/2014/main" id="{88FFA8EB-569A-4803-86DF-9C288CA2D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1600" b="1">
                <a:cs typeface="Arial" panose="020B0604020202020204" pitchFamily="34" charset="0"/>
              </a:rPr>
              <a:t>Algorithm testing:</a:t>
            </a:r>
            <a:r>
              <a:rPr lang="en" altLang="vi-VN" sz="1600">
                <a:cs typeface="Arial" panose="020B0604020202020204" pitchFamily="34" charset="0"/>
              </a:rPr>
              <a:t> </a:t>
            </a: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Assume the sequence A[] = {-100, -50, 2, 3 , 45, 56 ,67 ,78 , 89.9 , 100 , 101}.</a:t>
            </a:r>
          </a:p>
          <a:p>
            <a:pPr eaLnBrk="1" hangingPunct="1"/>
            <a:r>
              <a:rPr lang="en" altLang="vi-VN" sz="1600">
                <a:cs typeface="Arial" panose="020B0604020202020204" pitchFamily="34" charset="0"/>
              </a:rPr>
              <a:t>n=12, x =-50 and x = 67.</a:t>
            </a:r>
          </a:p>
          <a:p>
            <a:pPr eaLnBrk="1" hangingPunct="1"/>
            <a:r>
              <a:rPr lang="en" altLang="vi-VN" sz="1600" b="1">
                <a:cs typeface="Arial" panose="020B0604020202020204" pitchFamily="34" charset="0"/>
              </a:rPr>
              <a:t>Algorithm implementation </a:t>
            </a:r>
            <a:r>
              <a:rPr lang="en" altLang="vi-VN" sz="1600">
                <a:cs typeface="Arial" panose="020B0604020202020204" pitchFamily="34" charset="0"/>
              </a:rPr>
              <a:t>:</a:t>
            </a:r>
          </a:p>
          <a:p>
            <a:pPr lvl="1" eaLnBrk="1" hangingPunct="1"/>
            <a:r>
              <a:rPr lang="en" altLang="vi-VN" sz="1600" b="1">
                <a:cs typeface="Arial" panose="020B0604020202020204" pitchFamily="34" charset="0"/>
              </a:rPr>
              <a:t>Step 1 </a:t>
            </a:r>
            <a:r>
              <a:rPr lang="en" altLang="vi-VN" sz="1600">
                <a:cs typeface="Arial" panose="020B0604020202020204" pitchFamily="34" charset="0"/>
              </a:rPr>
              <a:t>. </a:t>
            </a:r>
            <a:r>
              <a:rPr lang="en" altLang="vi-VN" sz="1600" i="1">
                <a:cs typeface="Arial" panose="020B0604020202020204" pitchFamily="34" charset="0"/>
              </a:rPr>
              <a:t>Find k is the last position to fib[k] &gt;n: k=7 because fib[7]=13.</a:t>
            </a:r>
            <a:r>
              <a:rPr lang="en" altLang="vi-VN" sz="1600">
                <a:cs typeface="Arial" panose="020B0604020202020204" pitchFamily="34" charset="0"/>
              </a:rPr>
              <a:t>  </a:t>
            </a:r>
          </a:p>
          <a:p>
            <a:pPr lvl="1" eaLnBrk="1" hangingPunct="1"/>
            <a:r>
              <a:rPr lang="en" altLang="vi-VN" sz="1600" b="1">
                <a:cs typeface="Arial" panose="020B0604020202020204" pitchFamily="34" charset="0"/>
              </a:rPr>
              <a:t>Step 2 </a:t>
            </a:r>
            <a:r>
              <a:rPr lang="en" altLang="vi-VN" sz="1600">
                <a:cs typeface="Arial" panose="020B0604020202020204" pitchFamily="34" charset="0"/>
              </a:rPr>
              <a:t>(repeat):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18FC50-BDE8-47CD-9A5E-14824C0232BB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2590800"/>
          <a:ext cx="5791200" cy="190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352">
                <a:tc>
                  <a:txBody>
                    <a:bodyPr/>
                    <a:lstStyle/>
                    <a:p>
                      <a:pPr algn="ctr"/>
                      <a:r>
                        <a:rPr lang="en" sz="1400" dirty="0" err="1"/>
                        <a:t>Step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k=?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 err="1"/>
                        <a:t>inf </a:t>
                      </a:r>
                      <a:r>
                        <a:rPr lang="en" sz="1400" baseline="0" dirty="0"/>
                        <a:t>=?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Fib[k]=?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Pos </a:t>
                      </a:r>
                      <a:r>
                        <a:rPr lang="en" sz="1400" baseline="0" dirty="0"/>
                        <a:t>=?</a:t>
                      </a:r>
                      <a:endParaRPr lang="vi-VN" sz="14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2"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first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6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0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8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8</a:t>
                      </a:r>
                      <a:endParaRPr lang="vi-VN" sz="14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2"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2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5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0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5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5</a:t>
                      </a:r>
                      <a:endParaRPr lang="vi-VN" sz="14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12"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3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4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0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3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3</a:t>
                      </a:r>
                      <a:endParaRPr lang="vi-VN" sz="14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12"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4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3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0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2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2</a:t>
                      </a:r>
                      <a:endParaRPr lang="vi-VN" sz="14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12"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5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2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0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first</a:t>
                      </a:r>
                      <a:endParaRPr lang="vi-VN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/>
                        <a:t>first</a:t>
                      </a:r>
                      <a:endParaRPr lang="vi-VN" sz="1400" b="1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34DD7D-99A9-4D54-83A0-770C45F77A1B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4572000"/>
          <a:ext cx="5791200" cy="2133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" sz="1400" dirty="0" err="1"/>
                        <a:t>Step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k=?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 err="1"/>
                        <a:t>inf </a:t>
                      </a:r>
                      <a:r>
                        <a:rPr lang="en" sz="1400" baseline="0" dirty="0"/>
                        <a:t>=?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Fib[k]=?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Pos </a:t>
                      </a:r>
                      <a:r>
                        <a:rPr lang="en" sz="1400" baseline="0" dirty="0"/>
                        <a:t>=?</a:t>
                      </a:r>
                      <a:endParaRPr lang="vi-VN"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first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6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0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8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8</a:t>
                      </a:r>
                      <a:endParaRPr lang="vi-VN"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2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5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0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5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5</a:t>
                      </a:r>
                      <a:endParaRPr lang="vi-VN"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3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3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6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2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8</a:t>
                      </a:r>
                      <a:endParaRPr lang="vi-VN"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4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2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6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first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7</a:t>
                      </a:r>
                      <a:endParaRPr lang="vi-VN"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5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first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6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first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/>
                        <a:t>7</a:t>
                      </a:r>
                      <a:endParaRPr lang="vi-VN" sz="1400" b="1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6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0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6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/>
                        <a:t>0</a:t>
                      </a:r>
                      <a:endParaRPr lang="vi-VN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/>
                        <a:t>6</a:t>
                      </a:r>
                      <a:endParaRPr lang="vi-VN" sz="1400" b="1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802" name="TextBox 5">
            <a:extLst>
              <a:ext uri="{FF2B5EF4-FFF2-40B4-BE49-F238E27FC236}">
                <a16:creationId xmlns:a16="http://schemas.microsoft.com/office/drawing/2014/main" id="{56449C61-A25F-4948-B807-C29BD86CE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2004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>
                <a:cs typeface="Arial" panose="020B0604020202020204" pitchFamily="34" charset="0"/>
              </a:rPr>
              <a:t>x = -50</a:t>
            </a:r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72803" name="TextBox 6">
            <a:extLst>
              <a:ext uri="{FF2B5EF4-FFF2-40B4-BE49-F238E27FC236}">
                <a16:creationId xmlns:a16="http://schemas.microsoft.com/office/drawing/2014/main" id="{B09D962A-5EBC-4129-8A78-5AF0A5267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7150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>
                <a:cs typeface="Arial" panose="020B0604020202020204" pitchFamily="34" charset="0"/>
              </a:rPr>
              <a:t>x = 67</a:t>
            </a:r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72804" name="Title 1">
            <a:extLst>
              <a:ext uri="{FF2B5EF4-FFF2-40B4-BE49-F238E27FC236}">
                <a16:creationId xmlns:a16="http://schemas.microsoft.com/office/drawing/2014/main" id="{0305002A-481A-4A84-B489-E275CA13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FIBONACCI SEARCH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>
            <a:extLst>
              <a:ext uri="{FF2B5EF4-FFF2-40B4-BE49-F238E27FC236}">
                <a16:creationId xmlns:a16="http://schemas.microsoft.com/office/drawing/2014/main" id="{09F8397A-A8F5-4D0B-8209-DC9245739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0243" name="Title 1">
            <a:extLst>
              <a:ext uri="{FF2B5EF4-FFF2-40B4-BE49-F238E27FC236}">
                <a16:creationId xmlns:a16="http://schemas.microsoft.com/office/drawing/2014/main" id="{1FDB2D8F-6341-4DA4-9FD8-4489F4BF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04800"/>
            <a:ext cx="7294563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SORTING PROBLEM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1B99834F-9DD9-44C3-A7D6-6573AF94B2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1371600"/>
            <a:ext cx="7854950" cy="4692650"/>
          </a:xfrm>
        </p:spPr>
        <p:txBody>
          <a:bodyPr/>
          <a:lstStyle/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" altLang="vi-VN" sz="2400">
                <a:latin typeface="Arial" panose="020B0604020202020204" pitchFamily="34" charset="0"/>
                <a:cs typeface="Arial" panose="020B0604020202020204" pitchFamily="34" charset="0"/>
              </a:rPr>
              <a:t>Given a sequence of n objects r </a:t>
            </a:r>
            <a:r>
              <a:rPr lang="en" altLang="vi-VN" sz="2400" baseline="-2500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" altLang="vi-VN" sz="2400">
                <a:latin typeface="Arial" panose="020B0604020202020204" pitchFamily="34" charset="0"/>
                <a:cs typeface="Arial" panose="020B0604020202020204" pitchFamily="34" charset="0"/>
              </a:rPr>
              <a:t>, r </a:t>
            </a:r>
            <a:r>
              <a:rPr lang="en" altLang="vi-VN" sz="2400" baseline="-2500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" altLang="vi-VN" sz="2400">
                <a:latin typeface="Arial" panose="020B0604020202020204" pitchFamily="34" charset="0"/>
                <a:cs typeface="Arial" panose="020B0604020202020204" pitchFamily="34" charset="0"/>
              </a:rPr>
              <a:t>, .., r </a:t>
            </a:r>
            <a:r>
              <a:rPr lang="en" altLang="vi-VN" sz="2400" baseline="-2500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" altLang="vi-VN" sz="2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" altLang="vi-VN" sz="2400">
                <a:latin typeface="Arial" panose="020B0604020202020204" pitchFamily="34" charset="0"/>
                <a:cs typeface="Arial" panose="020B0604020202020204" pitchFamily="34" charset="0"/>
              </a:rPr>
              <a:t>Each object r </a:t>
            </a:r>
            <a:r>
              <a:rPr lang="en" altLang="vi-VN" sz="2400" baseline="-2500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" altLang="vi-VN" sz="2400">
                <a:latin typeface="Arial" panose="020B0604020202020204" pitchFamily="34" charset="0"/>
                <a:cs typeface="Arial" panose="020B0604020202020204" pitchFamily="34" charset="0"/>
              </a:rPr>
              <a:t>is associated with a key k </a:t>
            </a:r>
            <a:r>
              <a:rPr lang="en" altLang="vi-VN" sz="2400" baseline="-2500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" altLang="vi-VN" sz="2400">
                <a:latin typeface="Arial" panose="020B0604020202020204" pitchFamily="34" charset="0"/>
                <a:cs typeface="Arial" panose="020B0604020202020204" pitchFamily="34" charset="0"/>
              </a:rPr>
              <a:t>(1≤i ≤n).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" altLang="vi-VN" sz="2400">
                <a:latin typeface="Arial" panose="020B0604020202020204" pitchFamily="34" charset="0"/>
                <a:cs typeface="Arial" panose="020B0604020202020204" pitchFamily="34" charset="0"/>
              </a:rPr>
              <a:t>The task of sorting is to build an algorithm that arranges objects in a certain order of key values.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" altLang="vi-VN" sz="2400">
                <a:latin typeface="Arial" panose="020B0604020202020204" pitchFamily="34" charset="0"/>
                <a:cs typeface="Arial" panose="020B0604020202020204" pitchFamily="34" charset="0"/>
              </a:rPr>
              <a:t>As an example, we consider the set of objects to be sorted as the set of numbers.</a:t>
            </a:r>
          </a:p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vi-VN" alt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>
            <a:extLst>
              <a:ext uri="{FF2B5EF4-FFF2-40B4-BE49-F238E27FC236}">
                <a16:creationId xmlns:a16="http://schemas.microsoft.com/office/drawing/2014/main" id="{7E95AE32-8521-42E8-B0B3-74092A45E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cs typeface="Arial" panose="020B0604020202020204" pitchFamily="34" charset="0"/>
            </a:endParaRPr>
          </a:p>
        </p:txBody>
      </p:sp>
      <p:sp>
        <p:nvSpPr>
          <p:cNvPr id="12291" name="Title 1">
            <a:extLst>
              <a:ext uri="{FF2B5EF4-FFF2-40B4-BE49-F238E27FC236}">
                <a16:creationId xmlns:a16="http://schemas.microsoft.com/office/drawing/2014/main" id="{A558AA11-08D9-4186-878F-8994113D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SIMPLE SORTING …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Content Placeholder 2">
            <a:extLst>
              <a:ext uri="{FF2B5EF4-FFF2-40B4-BE49-F238E27FC236}">
                <a16:creationId xmlns:a16="http://schemas.microsoft.com/office/drawing/2014/main" id="{21BF663A-EB9E-4E41-8118-42B29F963F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</a:pPr>
            <a:r>
              <a:rPr lang="en" altLang="vi-V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</a:p>
          <a:p>
            <a:pPr algn="just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</a:rPr>
              <a:t>Easy ideas</a:t>
            </a:r>
          </a:p>
          <a:p>
            <a:pPr algn="just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</a:rPr>
              <a:t>Simple installation</a:t>
            </a:r>
          </a:p>
          <a:p>
            <a:pPr algn="just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altLang="vi-VN" sz="2000">
                <a:latin typeface="Arial" panose="020B0604020202020204" pitchFamily="34" charset="0"/>
                <a:cs typeface="Arial" panose="020B0604020202020204" pitchFamily="34" charset="0"/>
              </a:rPr>
              <a:t>High complexity</a:t>
            </a:r>
          </a:p>
          <a:p>
            <a:pPr algn="just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vi-V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ts val="600"/>
              </a:spcBef>
            </a:pPr>
            <a:r>
              <a:rPr lang="en" altLang="vi-V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simple sorting algorithms: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en" altLang="vi-VN">
                <a:sym typeface="Symbol" panose="05050102010706020507" pitchFamily="18" charset="2"/>
              </a:rPr>
              <a:t>Selection Sort Algorithm.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en" altLang="vi-VN" sz="2000">
                <a:sym typeface="Symbol" panose="05050102010706020507" pitchFamily="18" charset="2"/>
              </a:rPr>
              <a:t>Insertion Sort Algorithm.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en" altLang="vi-VN" sz="2000">
                <a:sym typeface="Symbol" panose="05050102010706020507" pitchFamily="18" charset="2"/>
              </a:rPr>
              <a:t>Bubble Sort algorithm.</a:t>
            </a:r>
          </a:p>
          <a:p>
            <a:pPr eaLnBrk="1" hangingPunct="1">
              <a:spcBef>
                <a:spcPct val="0"/>
              </a:spcBef>
            </a:pP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6">
            <a:extLst>
              <a:ext uri="{FF2B5EF4-FFF2-40B4-BE49-F238E27FC236}">
                <a16:creationId xmlns:a16="http://schemas.microsoft.com/office/drawing/2014/main" id="{5637E25C-1BF2-42DE-8DEE-890156CEF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891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 sz="2400" b="1">
                <a:solidFill>
                  <a:schemeClr val="bg1"/>
                </a:solidFill>
                <a:latin typeface="Tahoma" panose="020B0604030504040204" pitchFamily="34" charset="0"/>
              </a:rPr>
              <a:t>Selection-Sort . Algorithm</a:t>
            </a:r>
          </a:p>
        </p:txBody>
      </p:sp>
      <p:sp>
        <p:nvSpPr>
          <p:cNvPr id="16387" name="Title 1">
            <a:extLst>
              <a:ext uri="{FF2B5EF4-FFF2-40B4-BE49-F238E27FC236}">
                <a16:creationId xmlns:a16="http://schemas.microsoft.com/office/drawing/2014/main" id="{6B80B692-B878-401C-A7A0-0A58C4B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3573-80C1-4DF3-9EA3-86FC4955A7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8255000" cy="469265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b="1" dirty="0">
                <a:latin typeface="Tahoma" panose="020B0604030504040204" pitchFamily="34" charset="0"/>
                <a:sym typeface="Symbol" panose="05050102010706020507" pitchFamily="18" charset="2"/>
              </a:rPr>
              <a:t>Formats </a:t>
            </a:r>
            <a:r>
              <a:rPr lang="en" altLang="vi-VN" dirty="0">
                <a:latin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" altLang="vi-VN" sz="1700" dirty="0">
                <a:latin typeface="Tahoma" panose="020B0604030504040204" pitchFamily="34" charset="0"/>
                <a:sym typeface="Symbol" panose="05050102010706020507" pitchFamily="18" charset="2"/>
              </a:rPr>
              <a:t>Selection-Sort( Arr , n);</a:t>
            </a:r>
          </a:p>
          <a:p>
            <a:pPr algn="just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b="1" dirty="0">
                <a:latin typeface="Tahoma" panose="020B0604030504040204" pitchFamily="34" charset="0"/>
                <a:sym typeface="Symbol" panose="05050102010706020507" pitchFamily="18" charset="2"/>
              </a:rPr>
              <a:t>Actions </a:t>
            </a:r>
            <a:r>
              <a:rPr lang="en" altLang="vi-VN" dirty="0">
                <a:latin typeface="Tahoma" panose="020B0604030504040204" pitchFamily="34" charset="0"/>
                <a:sym typeface="Symbol" panose="05050102010706020507" pitchFamily="18" charset="2"/>
              </a:rPr>
              <a:t>:</a:t>
            </a:r>
          </a:p>
          <a:p>
            <a:pPr marL="342900" lvl="1" indent="0" algn="just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sz="1500" dirty="0">
                <a:latin typeface="Tahoma" panose="020B0604030504040204" pitchFamily="34" charset="0"/>
                <a:sym typeface="Symbol" panose="05050102010706020507" pitchFamily="18" charset="2"/>
              </a:rPr>
              <a:t>for ( </a:t>
            </a:r>
            <a:r>
              <a:rPr lang="en" altLang="vi-VN" sz="1500" dirty="0" err="1">
                <a:latin typeface="Tahoma" panose="020B0604030504040204" pitchFamily="34" charset="0"/>
                <a:sym typeface="Symbol" panose="05050102010706020507" pitchFamily="18" charset="2"/>
              </a:rPr>
              <a:t>i </a:t>
            </a:r>
            <a:r>
              <a:rPr lang="en" altLang="vi-VN" sz="1500" dirty="0">
                <a:latin typeface="Tahoma" panose="020B0604030504040204" pitchFamily="34" charset="0"/>
                <a:sym typeface="Symbol" panose="05050102010706020507" pitchFamily="18" charset="2"/>
              </a:rPr>
              <a:t>=0; </a:t>
            </a:r>
            <a:r>
              <a:rPr lang="en" altLang="vi-VN" sz="1500" dirty="0" err="1">
                <a:latin typeface="Tahoma" panose="020B0604030504040204" pitchFamily="34" charset="0"/>
                <a:sym typeface="Symbol" panose="05050102010706020507" pitchFamily="18" charset="2"/>
              </a:rPr>
              <a:t>i </a:t>
            </a:r>
            <a:r>
              <a:rPr lang="en" altLang="vi-VN" sz="1500" dirty="0">
                <a:latin typeface="Tahoma" panose="020B0604030504040204" pitchFamily="34" charset="0"/>
                <a:sym typeface="Symbol" panose="05050102010706020507" pitchFamily="18" charset="2"/>
              </a:rPr>
              <a:t>&lt;n-1; </a:t>
            </a:r>
            <a:r>
              <a:rPr lang="en" altLang="vi-VN" sz="1500" dirty="0" err="1">
                <a:latin typeface="Tahoma" panose="020B0604030504040204" pitchFamily="34" charset="0"/>
                <a:sym typeface="Symbol" panose="05050102010706020507" pitchFamily="18" charset="2"/>
              </a:rPr>
              <a:t>i </a:t>
            </a:r>
            <a:r>
              <a:rPr lang="en" altLang="vi-VN" sz="1500" dirty="0">
                <a:latin typeface="Tahoma" panose="020B0604030504040204" pitchFamily="34" charset="0"/>
                <a:sym typeface="Symbol" panose="05050102010706020507" pitchFamily="18" charset="2"/>
              </a:rPr>
              <a:t>++) {</a:t>
            </a:r>
          </a:p>
          <a:p>
            <a:pPr marL="342900" lvl="1" indent="0" algn="just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sz="1500" dirty="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" altLang="vi-VN" sz="1500" dirty="0" err="1">
                <a:latin typeface="Tahoma" panose="020B0604030504040204" pitchFamily="34" charset="0"/>
                <a:sym typeface="Symbol" panose="05050102010706020507" pitchFamily="18" charset="2"/>
              </a:rPr>
              <a:t>min_idx </a:t>
            </a:r>
            <a:r>
              <a:rPr lang="en" altLang="vi-VN" sz="1500" dirty="0">
                <a:latin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" altLang="vi-VN" sz="1500" dirty="0" err="1">
                <a:latin typeface="Tahoma" panose="020B0604030504040204" pitchFamily="34" charset="0"/>
                <a:sym typeface="Symbol" panose="05050102010706020507" pitchFamily="18" charset="2"/>
              </a:rPr>
              <a:t>i </a:t>
            </a:r>
            <a:r>
              <a:rPr lang="en" altLang="vi-VN" sz="1500" dirty="0">
                <a:latin typeface="Tahoma" panose="020B0604030504040204" pitchFamily="34" charset="0"/>
                <a:sym typeface="Symbol" panose="05050102010706020507" pitchFamily="18" charset="2"/>
              </a:rPr>
              <a:t>;</a:t>
            </a:r>
            <a:endParaRPr lang="en-US" altLang="vi-VN" sz="1500" i="1" dirty="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marL="685800" lvl="2" indent="0" algn="just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dirty="0">
                <a:latin typeface="Tahoma" panose="020B0604030504040204" pitchFamily="34" charset="0"/>
                <a:sym typeface="Symbol" panose="05050102010706020507" pitchFamily="18" charset="2"/>
              </a:rPr>
              <a:t>for ( j = </a:t>
            </a:r>
            <a:r>
              <a:rPr lang="en" altLang="vi-VN" dirty="0" err="1">
                <a:latin typeface="Tahoma" panose="020B0604030504040204" pitchFamily="34" charset="0"/>
                <a:sym typeface="Symbol" panose="05050102010706020507" pitchFamily="18" charset="2"/>
              </a:rPr>
              <a:t>i </a:t>
            </a:r>
            <a:r>
              <a:rPr lang="en" altLang="vi-VN" dirty="0">
                <a:latin typeface="Tahoma" panose="020B0604030504040204" pitchFamily="34" charset="0"/>
                <a:sym typeface="Symbol" panose="05050102010706020507" pitchFamily="18" charset="2"/>
              </a:rPr>
              <a:t>+1; j&lt;n; </a:t>
            </a:r>
            <a:r>
              <a:rPr lang="en" altLang="vi-VN" dirty="0" err="1">
                <a:latin typeface="Tahoma" panose="020B0604030504040204" pitchFamily="34" charset="0"/>
                <a:sym typeface="Symbol" panose="05050102010706020507" pitchFamily="18" charset="2"/>
              </a:rPr>
              <a:t>j++ </a:t>
            </a:r>
            <a:r>
              <a:rPr lang="en" altLang="vi-VN" dirty="0">
                <a:latin typeface="Tahoma" panose="020B0604030504040204" pitchFamily="34" charset="0"/>
                <a:sym typeface="Symbol" panose="05050102010706020507" pitchFamily="18" charset="2"/>
              </a:rPr>
              <a:t>) {</a:t>
            </a:r>
          </a:p>
          <a:p>
            <a:pPr marL="1028700" lvl="3" indent="0" algn="just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sz="1500" dirty="0">
                <a:latin typeface="Tahoma" panose="020B0604030504040204" pitchFamily="34" charset="0"/>
                <a:sym typeface="Symbol" panose="05050102010706020507" pitchFamily="18" charset="2"/>
              </a:rPr>
              <a:t>if ( </a:t>
            </a:r>
            <a:r>
              <a:rPr lang="en" altLang="vi-VN" sz="1500" dirty="0" err="1">
                <a:latin typeface="Tahoma" panose="020B0604030504040204" pitchFamily="34" charset="0"/>
                <a:sym typeface="Symbol" panose="05050102010706020507" pitchFamily="18" charset="2"/>
              </a:rPr>
              <a:t>Arr </a:t>
            </a:r>
            <a:r>
              <a:rPr lang="en" altLang="vi-VN" sz="1500" dirty="0">
                <a:latin typeface="Tahoma" panose="020B0604030504040204" pitchFamily="34" charset="0"/>
                <a:sym typeface="Symbol" panose="05050102010706020507" pitchFamily="18" charset="2"/>
              </a:rPr>
              <a:t>[ </a:t>
            </a:r>
            <a:r>
              <a:rPr lang="en" altLang="vi-VN" sz="1500" dirty="0" err="1">
                <a:latin typeface="Tahoma" panose="020B0604030504040204" pitchFamily="34" charset="0"/>
                <a:sym typeface="Symbol" panose="05050102010706020507" pitchFamily="18" charset="2"/>
              </a:rPr>
              <a:t>min_idx </a:t>
            </a:r>
            <a:r>
              <a:rPr lang="en" altLang="vi-VN" sz="1500" dirty="0">
                <a:latin typeface="Tahoma" panose="020B0604030504040204" pitchFamily="34" charset="0"/>
                <a:sym typeface="Symbol" panose="05050102010706020507" pitchFamily="18" charset="2"/>
              </a:rPr>
              <a:t>] &gt; </a:t>
            </a:r>
            <a:r>
              <a:rPr lang="en" altLang="vi-VN" sz="1500" dirty="0" err="1">
                <a:latin typeface="Tahoma" panose="020B0604030504040204" pitchFamily="34" charset="0"/>
                <a:sym typeface="Symbol" panose="05050102010706020507" pitchFamily="18" charset="2"/>
              </a:rPr>
              <a:t>Arr </a:t>
            </a:r>
            <a:r>
              <a:rPr lang="en" altLang="vi-VN" sz="1500" dirty="0">
                <a:latin typeface="Tahoma" panose="020B0604030504040204" pitchFamily="34" charset="0"/>
                <a:sym typeface="Symbol" panose="05050102010706020507" pitchFamily="18" charset="2"/>
              </a:rPr>
              <a:t>[j] )</a:t>
            </a:r>
          </a:p>
          <a:p>
            <a:pPr marL="1028700" lvl="3" indent="0" algn="just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sz="1500" dirty="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" altLang="vi-VN" sz="1500" dirty="0" err="1">
                <a:latin typeface="Tahoma" panose="020B0604030504040204" pitchFamily="34" charset="0"/>
                <a:sym typeface="Symbol" panose="05050102010706020507" pitchFamily="18" charset="2"/>
              </a:rPr>
              <a:t>min_idx </a:t>
            </a:r>
            <a:r>
              <a:rPr lang="en" altLang="vi-VN" sz="1500" dirty="0">
                <a:latin typeface="Tahoma" panose="020B0604030504040204" pitchFamily="34" charset="0"/>
                <a:sym typeface="Symbol" panose="05050102010706020507" pitchFamily="18" charset="2"/>
              </a:rPr>
              <a:t>= j;</a:t>
            </a:r>
          </a:p>
          <a:p>
            <a:pPr marL="685800" lvl="2" indent="0" algn="just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dirty="0">
                <a:latin typeface="Tahoma" panose="020B0604030504040204" pitchFamily="34" charset="0"/>
                <a:sym typeface="Symbol" panose="05050102010706020507" pitchFamily="18" charset="2"/>
              </a:rPr>
              <a:t>}</a:t>
            </a:r>
          </a:p>
          <a:p>
            <a:pPr marL="685800" lvl="2" indent="0" algn="just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dirty="0">
                <a:latin typeface="Tahoma" panose="020B0604030504040204" pitchFamily="34" charset="0"/>
                <a:sym typeface="Symbol" panose="05050102010706020507" pitchFamily="18" charset="2"/>
              </a:rPr>
              <a:t>temp = </a:t>
            </a:r>
            <a:r>
              <a:rPr lang="en" altLang="vi-VN" dirty="0" err="1">
                <a:latin typeface="Tahoma" panose="020B0604030504040204" pitchFamily="34" charset="0"/>
                <a:sym typeface="Symbol" panose="05050102010706020507" pitchFamily="18" charset="2"/>
              </a:rPr>
              <a:t>Arr </a:t>
            </a:r>
            <a:r>
              <a:rPr lang="en" altLang="vi-VN" dirty="0">
                <a:latin typeface="Tahoma" panose="020B0604030504040204" pitchFamily="34" charset="0"/>
                <a:sym typeface="Symbol" panose="05050102010706020507" pitchFamily="18" charset="2"/>
              </a:rPr>
              <a:t>[ </a:t>
            </a:r>
            <a:r>
              <a:rPr lang="en" altLang="vi-VN" dirty="0" err="1">
                <a:latin typeface="Tahoma" panose="020B0604030504040204" pitchFamily="34" charset="0"/>
                <a:sym typeface="Symbol" panose="05050102010706020507" pitchFamily="18" charset="2"/>
              </a:rPr>
              <a:t>i </a:t>
            </a:r>
            <a:r>
              <a:rPr lang="en" altLang="vi-VN" dirty="0">
                <a:latin typeface="Tahoma" panose="020B0604030504040204" pitchFamily="34" charset="0"/>
                <a:sym typeface="Symbol" panose="05050102010706020507" pitchFamily="18" charset="2"/>
              </a:rPr>
              <a:t>] ; </a:t>
            </a:r>
            <a:r>
              <a:rPr lang="en" altLang="vi-VN" dirty="0" err="1">
                <a:latin typeface="Tahoma" panose="020B0604030504040204" pitchFamily="34" charset="0"/>
                <a:sym typeface="Symbol" panose="05050102010706020507" pitchFamily="18" charset="2"/>
              </a:rPr>
              <a:t>Arr </a:t>
            </a:r>
            <a:r>
              <a:rPr lang="en" altLang="vi-VN" dirty="0">
                <a:latin typeface="Tahoma" panose="020B0604030504040204" pitchFamily="34" charset="0"/>
                <a:sym typeface="Symbol" panose="05050102010706020507" pitchFamily="18" charset="2"/>
              </a:rPr>
              <a:t>[ </a:t>
            </a:r>
            <a:r>
              <a:rPr lang="en" altLang="vi-VN" dirty="0" err="1">
                <a:latin typeface="Tahoma" panose="020B0604030504040204" pitchFamily="34" charset="0"/>
                <a:sym typeface="Symbol" panose="05050102010706020507" pitchFamily="18" charset="2"/>
              </a:rPr>
              <a:t>i </a:t>
            </a:r>
            <a:r>
              <a:rPr lang="en" altLang="vi-VN" dirty="0">
                <a:latin typeface="Tahoma" panose="020B0604030504040204" pitchFamily="34" charset="0"/>
                <a:sym typeface="Symbol" panose="05050102010706020507" pitchFamily="18" charset="2"/>
              </a:rPr>
              <a:t>] = </a:t>
            </a:r>
            <a:r>
              <a:rPr lang="en" altLang="vi-VN" dirty="0" err="1">
                <a:latin typeface="Tahoma" panose="020B0604030504040204" pitchFamily="34" charset="0"/>
                <a:sym typeface="Symbol" panose="05050102010706020507" pitchFamily="18" charset="2"/>
              </a:rPr>
              <a:t>Arr </a:t>
            </a:r>
            <a:r>
              <a:rPr lang="en" altLang="vi-VN" dirty="0">
                <a:latin typeface="Tahoma" panose="020B0604030504040204" pitchFamily="34" charset="0"/>
                <a:sym typeface="Symbol" panose="05050102010706020507" pitchFamily="18" charset="2"/>
              </a:rPr>
              <a:t>[ </a:t>
            </a:r>
            <a:r>
              <a:rPr lang="en" altLang="vi-VN" dirty="0" err="1">
                <a:latin typeface="Tahoma" panose="020B0604030504040204" pitchFamily="34" charset="0"/>
                <a:sym typeface="Symbol" panose="05050102010706020507" pitchFamily="18" charset="2"/>
              </a:rPr>
              <a:t>min_idx </a:t>
            </a:r>
            <a:r>
              <a:rPr lang="en" altLang="vi-VN" dirty="0">
                <a:latin typeface="Tahoma" panose="020B0604030504040204" pitchFamily="34" charset="0"/>
                <a:sym typeface="Symbol" panose="05050102010706020507" pitchFamily="18" charset="2"/>
              </a:rPr>
              <a:t>]; </a:t>
            </a:r>
            <a:r>
              <a:rPr lang="en" altLang="vi-VN" dirty="0" err="1">
                <a:latin typeface="Tahoma" panose="020B0604030504040204" pitchFamily="34" charset="0"/>
                <a:sym typeface="Symbol" panose="05050102010706020507" pitchFamily="18" charset="2"/>
              </a:rPr>
              <a:t>Arr </a:t>
            </a:r>
            <a:r>
              <a:rPr lang="en" altLang="vi-VN" dirty="0">
                <a:latin typeface="Tahoma" panose="020B0604030504040204" pitchFamily="34" charset="0"/>
                <a:sym typeface="Symbol" panose="05050102010706020507" pitchFamily="18" charset="2"/>
              </a:rPr>
              <a:t>[ </a:t>
            </a:r>
            <a:r>
              <a:rPr lang="en" altLang="vi-VN" dirty="0" err="1">
                <a:latin typeface="Tahoma" panose="020B0604030504040204" pitchFamily="34" charset="0"/>
                <a:sym typeface="Symbol" panose="05050102010706020507" pitchFamily="18" charset="2"/>
              </a:rPr>
              <a:t>min_idx </a:t>
            </a:r>
            <a:r>
              <a:rPr lang="en" altLang="vi-VN" dirty="0">
                <a:latin typeface="Tahoma" panose="020B0604030504040204" pitchFamily="34" charset="0"/>
                <a:sym typeface="Symbol" panose="05050102010706020507" pitchFamily="18" charset="2"/>
              </a:rPr>
              <a:t>] = temp;</a:t>
            </a:r>
          </a:p>
          <a:p>
            <a:pPr algn="just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b="1" dirty="0">
                <a:latin typeface="Tahoma" panose="020B0604030504040204" pitchFamily="34" charset="0"/>
                <a:sym typeface="Symbol" panose="05050102010706020507" pitchFamily="18" charset="2"/>
              </a:rPr>
              <a:t>End </a:t>
            </a:r>
            <a:r>
              <a:rPr lang="en" altLang="vi-VN" dirty="0">
                <a:latin typeface="Tahoma" panose="020B0604030504040204" pitchFamily="34" charset="0"/>
                <a:sym typeface="Symbol" panose="05050102010706020507" pitchFamily="18" charset="2"/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endParaRPr lang="vi-V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BB80C57-6F3B-4F04-A1ED-A2798143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INSERTION SORT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F87FC471-D6F4-432F-BAA4-1E308CC652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95400" y="1143000"/>
            <a:ext cx="7467600" cy="469265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spcBef>
                <a:spcPts val="600"/>
              </a:spcBef>
              <a:defRPr/>
            </a:pPr>
            <a:r>
              <a:rPr lang="en" alt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n" altLang="vi-VN" sz="1600" dirty="0">
                <a:sym typeface="Symbol" panose="05050102010706020507" pitchFamily="18" charset="2"/>
              </a:rPr>
              <a:t>Sequence of objects (numbers): Arr[0], Arr[1],..,Arr[n-1].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n" altLang="vi-VN" sz="1600" dirty="0">
                <a:sym typeface="Symbol" panose="05050102010706020507" pitchFamily="18" charset="2"/>
              </a:rPr>
              <a:t>Number of objects to sort: n.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n" altLang="vi-VN" sz="16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Output: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n" altLang="vi-VN" sz="1600" dirty="0">
                <a:sym typeface="Symbol" panose="05050102010706020507" pitchFamily="18" charset="2"/>
              </a:rPr>
              <a:t>Sorted array of objects (numbers): Arr[0], Arr[1],..,Arr[n-1].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n" altLang="vi-VN" sz="16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Formats: Insertion-Sort(Arr, n);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n" altLang="vi-VN" sz="16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Actions: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" altLang="vi-VN" sz="16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n" altLang="vi-VN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for (i = 1; i &lt; n; i++) {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" altLang="vi-VN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key = Arr[i];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" altLang="vi-VN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j = i-1;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" altLang="vi-VN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while (j &gt;= 0 &amp;&amp; Arr[j] &gt; key) {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" altLang="vi-VN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Arr[j+1] = Arr[j];</a:t>
            </a:r>
            <a:endParaRPr lang="en-US" altLang="vi-VN" sz="1600" i="1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" altLang="vi-VN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j = j-1;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" altLang="vi-VN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" altLang="vi-VN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Arr[j+1] = key;</a:t>
            </a:r>
            <a:endParaRPr lang="en-US" altLang="vi-VN" sz="1600" i="1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" altLang="vi-VN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n" altLang="vi-VN" sz="16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End.</a:t>
            </a:r>
            <a:endParaRPr lang="vi-VN" alt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EC9CBAC-1360-40F9-BF63-1F995726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04800"/>
            <a:ext cx="7294563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BUBBLE SORT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3137E2F-58A6-453C-B566-3439BCE83D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43000" y="1143000"/>
            <a:ext cx="7848600" cy="5105400"/>
          </a:xfrm>
        </p:spPr>
        <p:txBody>
          <a:bodyPr>
            <a:noAutofit/>
          </a:bodyPr>
          <a:lstStyle/>
          <a:p>
            <a:pPr lvl="1" algn="just" eaLnBrk="1" hangingPunct="1">
              <a:spcBef>
                <a:spcPct val="0"/>
              </a:spcBef>
              <a:defRPr/>
            </a:pPr>
            <a:endParaRPr lang="en-US" altLang="vi-VN" sz="2000" dirty="0"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" altLang="vi-VN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Formats: </a:t>
            </a: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Bubble-Sort( </a:t>
            </a:r>
            <a:r>
              <a:rPr lang="en" altLang="vi-V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Arr </a:t>
            </a: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n);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en" altLang="vi-VN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Actions: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for ( </a:t>
            </a:r>
            <a:r>
              <a:rPr lang="en" altLang="vi-V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 </a:t>
            </a: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0; </a:t>
            </a:r>
            <a:r>
              <a:rPr lang="en" altLang="vi-V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 </a:t>
            </a: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&lt; n; </a:t>
            </a:r>
            <a:r>
              <a:rPr lang="en" altLang="vi-V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 </a:t>
            </a: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++) {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</a:rPr>
              <a:t>check = false;</a:t>
            </a:r>
            <a:endParaRPr lang="en-US" altLang="vi-VN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for (j=0; j&lt;ni-1; </a:t>
            </a:r>
            <a:r>
              <a:rPr lang="en" altLang="vi-V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j++ </a:t>
            </a: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{</a:t>
            </a:r>
            <a:endParaRPr lang="en-US" altLang="vi-VN" sz="2000" i="1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if ( </a:t>
            </a:r>
            <a:r>
              <a:rPr lang="en" altLang="vi-V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Arr </a:t>
            </a: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[j] &gt; </a:t>
            </a:r>
            <a:r>
              <a:rPr lang="en" altLang="vi-V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Arr </a:t>
            </a: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[j+1] ) {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" altLang="vi-VN" sz="20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check = true;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temp = </a:t>
            </a:r>
            <a:r>
              <a:rPr lang="en" altLang="vi-V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Arr </a:t>
            </a: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[j]; </a:t>
            </a:r>
            <a:r>
              <a:rPr lang="en" altLang="vi-V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Arr </a:t>
            </a: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[j] = </a:t>
            </a:r>
            <a:r>
              <a:rPr lang="en" altLang="vi-V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Arr </a:t>
            </a: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[j+1]; </a:t>
            </a:r>
            <a:r>
              <a:rPr lang="en" altLang="vi-VN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Arr </a:t>
            </a: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[j+1] = temp;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if(!check) break;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" altLang="vi-VN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en" altLang="vi-VN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End.</a:t>
            </a:r>
          </a:p>
          <a:p>
            <a:pPr eaLnBrk="1" hangingPunct="1">
              <a:spcBef>
                <a:spcPct val="0"/>
              </a:spcBef>
              <a:defRPr/>
            </a:pPr>
            <a:endParaRPr lang="vi-VN" alt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ED8C84F-5D10-4B83-A8C5-D36C58B7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QUICK-SORT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AACAC98D-3F85-4B36-AC9A-ECECB92AC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5800" y="1066800"/>
            <a:ext cx="7854950" cy="469265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" altLang="vi-VN" sz="1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Input :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" altLang="vi-VN" sz="1400" dirty="0">
                <a:sym typeface="Symbol" panose="05050102010706020507" pitchFamily="18" charset="2"/>
              </a:rPr>
              <a:t>The sequence Arr[] starts at position l and ends at h.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" altLang="vi-VN" sz="1400" dirty="0">
                <a:sym typeface="Symbol" panose="05050102010706020507" pitchFamily="18" charset="2"/>
              </a:rPr>
              <a:t>Lower bound of subsequence: l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" altLang="vi-VN" sz="1400" dirty="0">
                <a:sym typeface="Symbol" panose="05050102010706020507" pitchFamily="18" charset="2"/>
              </a:rPr>
              <a:t>Upper bound of subsequence: h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" altLang="vi-VN" sz="1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Output: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" altLang="vi-VN" sz="1400" dirty="0">
                <a:sym typeface="Symbol" panose="05050102010706020507" pitchFamily="18" charset="2"/>
              </a:rPr>
              <a:t>The exact position of Arr[h] if the array Arr[] is sorted.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" altLang="vi-VN" sz="1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Formats: Partition(Arr, l, h);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" altLang="vi-VN" sz="1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Actions: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" altLang="vi-VN" sz="1400" dirty="0">
                <a:sym typeface="Symbol" panose="05050102010706020507" pitchFamily="18" charset="2"/>
              </a:rPr>
              <a:t>x = Arr[h]; i = (l - 1);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" altLang="vi-VN" sz="1400" dirty="0">
                <a:sym typeface="Symbol" panose="05050102010706020507" pitchFamily="18" charset="2"/>
              </a:rPr>
              <a:t>for ( j = l; j &lt;= h- 1; j++) {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" altLang="vi-VN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if (Arr[j] &lt;= x){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" altLang="vi-VN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i++;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" altLang="vi-VN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swap(&amp;Arr[i], &amp;Arr[j]);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" altLang="vi-VN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" altLang="vi-VN" sz="1400" dirty="0">
                <a:sym typeface="Symbol" panose="05050102010706020507" pitchFamily="18" charset="2"/>
              </a:rPr>
              <a:t>}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" altLang="vi-VN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swap(&amp;Arr[i + 1], &amp;Arr[h]);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" altLang="vi-VN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return(i + 1);</a:t>
            </a:r>
            <a:endParaRPr lang="en-US" altLang="vi-VN" sz="1400" i="1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" altLang="vi-VN" sz="1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End.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defRPr/>
            </a:pPr>
            <a:endParaRPr lang="vi-VN" altLang="vi-V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6">
            <a:extLst>
              <a:ext uri="{FF2B5EF4-FFF2-40B4-BE49-F238E27FC236}">
                <a16:creationId xmlns:a16="http://schemas.microsoft.com/office/drawing/2014/main" id="{98EC6200-A3CC-4941-A245-1F34087BB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7239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" altLang="vi-VN" b="1">
                <a:cs typeface="Arial" panose="020B0604020202020204" pitchFamily="34" charset="0"/>
                <a:sym typeface="Symbol" panose="05050102010706020507" pitchFamily="18" charset="2"/>
              </a:rPr>
              <a:t>Input </a:t>
            </a:r>
            <a:r>
              <a:rPr lang="en" altLang="vi-VN"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" altLang="vi-VN">
                <a:cs typeface="Arial" panose="020B0604020202020204" pitchFamily="34" charset="0"/>
                <a:sym typeface="Symbol" panose="05050102010706020507" pitchFamily="18" charset="2"/>
              </a:rPr>
              <a:t>The sequence Arr[] has n elements.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" altLang="vi-VN">
                <a:cs typeface="Arial" panose="020B0604020202020204" pitchFamily="34" charset="0"/>
                <a:sym typeface="Symbol" panose="05050102010706020507" pitchFamily="18" charset="2"/>
              </a:rPr>
              <a:t>Lower bound of the sequence: l.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" altLang="vi-VN">
                <a:cs typeface="Arial" panose="020B0604020202020204" pitchFamily="34" charset="0"/>
                <a:sym typeface="Symbol" panose="05050102010706020507" pitchFamily="18" charset="2"/>
              </a:rPr>
              <a:t>Upper bound of the sequence : h</a:t>
            </a:r>
          </a:p>
          <a:p>
            <a:pPr algn="just" eaLnBrk="1" hangingPunct="1"/>
            <a:endParaRPr lang="en-US" altLang="vi-VN" b="1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" altLang="vi-VN" b="1">
                <a:cs typeface="Arial" panose="020B0604020202020204" pitchFamily="34" charset="0"/>
                <a:sym typeface="Symbol" panose="05050102010706020507" pitchFamily="18" charset="2"/>
              </a:rPr>
              <a:t>Output </a:t>
            </a:r>
            <a:r>
              <a:rPr lang="en" altLang="vi-VN"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n" altLang="vi-VN">
                <a:cs typeface="Arial" panose="020B0604020202020204" pitchFamily="34" charset="0"/>
                <a:sym typeface="Symbol" panose="05050102010706020507" pitchFamily="18" charset="2"/>
              </a:rPr>
              <a:t>The array Arr[] is sorted.</a:t>
            </a:r>
          </a:p>
          <a:p>
            <a:pPr algn="just" eaLnBrk="1" hangingPunct="1"/>
            <a:endParaRPr lang="en-US" altLang="vi-VN" b="1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" altLang="vi-VN" b="1">
                <a:cs typeface="Arial" panose="020B0604020202020204" pitchFamily="34" charset="0"/>
                <a:sym typeface="Symbol" panose="05050102010706020507" pitchFamily="18" charset="2"/>
              </a:rPr>
              <a:t>Formats </a:t>
            </a:r>
            <a:r>
              <a:rPr lang="en" altLang="vi-VN">
                <a:cs typeface="Arial" panose="020B0604020202020204" pitchFamily="34" charset="0"/>
                <a:sym typeface="Symbol" panose="05050102010706020507" pitchFamily="18" charset="2"/>
              </a:rPr>
              <a:t>: Quick-Sort(Arr, l, h);</a:t>
            </a:r>
          </a:p>
          <a:p>
            <a:pPr algn="just" eaLnBrk="1" hangingPunct="1"/>
            <a:endParaRPr lang="en-US" altLang="vi-VN" b="1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en" altLang="vi-VN" b="1">
                <a:cs typeface="Arial" panose="020B0604020202020204" pitchFamily="34" charset="0"/>
                <a:sym typeface="Symbol" panose="05050102010706020507" pitchFamily="18" charset="2"/>
              </a:rPr>
              <a:t>Actions </a:t>
            </a:r>
            <a:r>
              <a:rPr lang="en" altLang="vi-VN"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  <a:sym typeface="Symbol" panose="05050102010706020507" pitchFamily="18" charset="2"/>
              </a:rPr>
              <a:t>if( l&lt;h) {</a:t>
            </a:r>
            <a:endParaRPr lang="en-US" altLang="vi-VN" i="1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  <a:sym typeface="Symbol" panose="05050102010706020507" pitchFamily="18" charset="2"/>
              </a:rPr>
              <a:t>p = Partition(Arr, l, h);</a:t>
            </a: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  <a:sym typeface="Symbol" panose="05050102010706020507" pitchFamily="18" charset="2"/>
              </a:rPr>
              <a:t>Quick-Sort(Arr, l, p-1);</a:t>
            </a:r>
          </a:p>
          <a:p>
            <a:pPr lvl="1" algn="just" eaLnBrk="1" hangingPunct="1"/>
            <a:r>
              <a:rPr lang="en" altLang="vi-VN">
                <a:cs typeface="Arial" panose="020B0604020202020204" pitchFamily="34" charset="0"/>
                <a:sym typeface="Symbol" panose="05050102010706020507" pitchFamily="18" charset="2"/>
              </a:rPr>
              <a:t>Quick-Sort(Arr, p+1, h);</a:t>
            </a:r>
          </a:p>
          <a:p>
            <a:pPr algn="just" eaLnBrk="1" hangingPunct="1"/>
            <a:r>
              <a:rPr lang="en" altLang="vi-VN"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</a:p>
          <a:p>
            <a:pPr algn="just" eaLnBrk="1" hangingPunct="1"/>
            <a:r>
              <a:rPr lang="en" altLang="vi-VN" b="1">
                <a:cs typeface="Arial" panose="020B0604020202020204" pitchFamily="34" charset="0"/>
                <a:sym typeface="Symbol" panose="05050102010706020507" pitchFamily="18" charset="2"/>
              </a:rPr>
              <a:t>End </a:t>
            </a:r>
            <a:r>
              <a:rPr lang="en" altLang="vi-VN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0723" name="Title 1">
            <a:extLst>
              <a:ext uri="{FF2B5EF4-FFF2-40B4-BE49-F238E27FC236}">
                <a16:creationId xmlns:a16="http://schemas.microsoft.com/office/drawing/2014/main" id="{371A5874-3242-4C4F-AE18-EE9DE036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QUICK-SORT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IT_tgmt_07_Image_classification.pptx" id="{F484ADD0-142F-4927-9F76-73A826B448C6}" vid="{C79B1B84-680B-4CFE-8859-4B70D35EA2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naver</Template>
  <TotalTime>2378</TotalTime>
  <Words>2811</Words>
  <Application>Microsoft Office PowerPoint</Application>
  <PresentationFormat>On-screen Show (4:3)</PresentationFormat>
  <Paragraphs>430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Tahoma</vt:lpstr>
      <vt:lpstr>Trebuchet MS</vt:lpstr>
      <vt:lpstr>Wingdings</vt:lpstr>
      <vt:lpstr>naver</vt:lpstr>
      <vt:lpstr>LESSON 1. SORTING AND SEARCHING</vt:lpstr>
      <vt:lpstr>ORDER ALTERNATIVES</vt:lpstr>
      <vt:lpstr>SORTING PROBLEM</vt:lpstr>
      <vt:lpstr>SIMPLE SORTING …</vt:lpstr>
      <vt:lpstr>SELECTION SORT</vt:lpstr>
      <vt:lpstr>INSERTION SORT</vt:lpstr>
      <vt:lpstr>BUBBLE SORT</vt:lpstr>
      <vt:lpstr>QUICK-SORT</vt:lpstr>
      <vt:lpstr>QUICK-SORT</vt:lpstr>
      <vt:lpstr>QUICK-SORT</vt:lpstr>
      <vt:lpstr>MERGE – SORT</vt:lpstr>
      <vt:lpstr>MERGE – SORT</vt:lpstr>
      <vt:lpstr>MERGE – SORT</vt:lpstr>
      <vt:lpstr>MERGE – SORT</vt:lpstr>
      <vt:lpstr>RADIX-SORT</vt:lpstr>
      <vt:lpstr>RADIX-SORT</vt:lpstr>
      <vt:lpstr>SEARCHING </vt:lpstr>
      <vt:lpstr>SEARCHING</vt:lpstr>
      <vt:lpstr>SEQUENTIAL SEARCH</vt:lpstr>
      <vt:lpstr>BINARY SEARCH</vt:lpstr>
      <vt:lpstr>TERNARY BINARY SEARCH</vt:lpstr>
      <vt:lpstr>INTERPOLUTION SEARCH</vt:lpstr>
      <vt:lpstr>FIBONACCI SEARCH</vt:lpstr>
      <vt:lpstr>FIBONACCI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 Son</dc:creator>
  <cp:lastModifiedBy>Manh Son Nguyen</cp:lastModifiedBy>
  <cp:revision>171</cp:revision>
  <cp:lastPrinted>1601-01-01T00:00:00Z</cp:lastPrinted>
  <dcterms:created xsi:type="dcterms:W3CDTF">1601-01-01T00:00:00Z</dcterms:created>
  <dcterms:modified xsi:type="dcterms:W3CDTF">2022-12-24T08:35:40Z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