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9"/>
  </p:notesMasterIdLst>
  <p:sldIdLst>
    <p:sldId id="256" r:id="rId2"/>
    <p:sldId id="261" r:id="rId3"/>
    <p:sldId id="263" r:id="rId4"/>
    <p:sldId id="266" r:id="rId5"/>
    <p:sldId id="269" r:id="rId6"/>
    <p:sldId id="271" r:id="rId7"/>
    <p:sldId id="295" r:id="rId8"/>
  </p:sldIdLst>
  <p:sldSz cx="9144000" cy="6858000" type="screen4x3"/>
  <p:notesSz cx="6858000" cy="9144000"/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2" autoAdjust="0"/>
    <p:restoredTop sz="94343" autoAdjust="0"/>
  </p:normalViewPr>
  <p:slideViewPr>
    <p:cSldViewPr>
      <p:cViewPr varScale="1">
        <p:scale>
          <a:sx n="67" d="100"/>
          <a:sy n="67" d="100"/>
        </p:scale>
        <p:origin x="15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685A1E-DE48-48EF-8E96-9DD3878BAE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63E77-68AD-40D4-84C0-342844C838C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6D986FD-8799-4E50-809F-62360FD3BED8}" type="datetimeFigureOut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AD8423-890F-4DF1-90AD-FCF4B38C7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BFE6CB1-6DAD-41EF-BABE-F985E702B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" noProof="0"/>
              <a:t>Click to edit Master text styles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E2607-694B-4E9C-A72C-ADF91BE794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1AF56-BBFD-49DF-B0C7-99604B64D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CDDDAA-FA8D-4F30-A0BF-5EC8067F2F64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bì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046150-B6D9-4C00-AFC5-1023E28F7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95" y="2078018"/>
            <a:ext cx="5732807" cy="21811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496" y="4535992"/>
            <a:ext cx="3830682" cy="1278213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9E3E6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60847" y="1569800"/>
            <a:ext cx="5732859" cy="431800"/>
          </a:xfrm>
        </p:spPr>
        <p:txBody>
          <a:bodyPr anchor="ctr">
            <a:normAutofit/>
          </a:bodyPr>
          <a:lstStyle>
            <a:lvl1pPr marL="0" indent="0">
              <a:buNone/>
              <a:defRPr sz="135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3941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A085D58-3779-4669-8D4C-6E4A6F022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5613"/>
            <a:ext cx="38417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589" y="365126"/>
            <a:ext cx="7294762" cy="747683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CF294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659920" y="1285875"/>
            <a:ext cx="7855430" cy="469265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5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825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ang trắ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8882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25274-00C9-4931-8840-CB8B03F4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C9B8-6984-470D-BF1F-7F938577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3FD9-DA87-4463-9F17-F00E70D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55B6888-DBE0-42A1-A6E6-3CFC2DF39D59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5145613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1100-3905-4553-AB0E-63D67E13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0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4A38367-088B-4D7E-BC93-D5DC6B9B2DD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3C3C314-96DC-45C1-91D9-65FB9BE50A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9E056-5D1F-46AD-ABF1-2EAFC6425A3F}"/>
              </a:ext>
            </a:extLst>
          </p:cNvPr>
          <p:cNvSpPr txBox="1"/>
          <p:nvPr/>
        </p:nvSpPr>
        <p:spPr>
          <a:xfrm>
            <a:off x="7862888" y="6311900"/>
            <a:ext cx="1101725" cy="254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t>Page</a:t>
            </a:r>
            <a:fld id="{0FE97DD6-AE97-491A-B9E4-9E57DCC39D46}" type="slidenum">
              <a:rPr lang="en-US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pPr eaLnBrk="1" hangingPunct="1"/>
              <a:t>‹#›</a:t>
            </a:fld>
            <a:endParaRPr lang="en-US" altLang="vi-VN" sz="1000">
              <a:solidFill>
                <a:srgbClr val="CF294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5" r:id="rId1"/>
    <p:sldLayoutId id="2147484446" r:id="rId2"/>
    <p:sldLayoutId id="2147484444" r:id="rId3"/>
    <p:sldLayoutId id="2147484447" r:id="rId4"/>
    <p:sldLayoutId id="2147484448" r:id="rId5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D9895316-CA71-4491-AB32-E97F3E8E74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3429000"/>
            <a:ext cx="7467600" cy="685800"/>
          </a:xfrm>
        </p:spPr>
        <p:txBody>
          <a:bodyPr>
            <a:normAutofit/>
          </a:bodyPr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" altLang="vi-V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2.1: </a:t>
            </a:r>
            <a:r>
              <a:rPr kumimoji="0" lang="en" altLang="vi-V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NEXT GENERATION</a:t>
            </a:r>
            <a:endParaRPr lang="en" altLang="vi-V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vi-V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6352981B-CB7E-45B2-872E-EDC2270F1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8534400" cy="413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vi-VN" b="1" dirty="0"/>
          </a:p>
          <a:p>
            <a:pPr eaLnBrk="1" hangingPunct="1">
              <a:defRPr/>
            </a:pPr>
            <a:endParaRPr lang="en" altLang="vi-VN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40000"/>
              </a:spcBef>
              <a:defRPr/>
            </a:pPr>
            <a:r>
              <a:rPr lang="en" altLang="vi-VN" b="1" dirty="0">
                <a:solidFill>
                  <a:srgbClr val="FF0000"/>
                </a:solidFill>
              </a:rPr>
              <a:t>Algorithm: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" altLang="vi-VN" b="1" dirty="0"/>
              <a:t>Step1 ( </a:t>
            </a:r>
            <a:r>
              <a:rPr lang="en" altLang="vi-VN" b="1" dirty="0" err="1"/>
              <a:t>Start</a:t>
            </a:r>
            <a:r>
              <a:rPr lang="en" altLang="vi-VN" b="1" dirty="0"/>
              <a:t> </a:t>
            </a:r>
            <a:r>
              <a:rPr lang="en" altLang="vi-VN" b="1" dirty="0" err="1"/>
              <a:t>create </a:t>
            </a:r>
            <a:r>
              <a:rPr lang="en" altLang="vi-VN" b="1" dirty="0"/>
              <a:t>):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" altLang="vi-VN" dirty="0"/>
              <a:t> 	</a:t>
            </a:r>
            <a:r>
              <a:rPr lang="en" altLang="vi-VN" i="1" dirty="0"/>
              <a:t>&lt; Set create structure Figure head first &gt;;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" altLang="vi-VN" b="1" dirty="0" err="1"/>
              <a:t>Step </a:t>
            </a:r>
            <a:r>
              <a:rPr lang="en" altLang="vi-VN" b="1" dirty="0"/>
              <a:t>2 ( </a:t>
            </a:r>
            <a:r>
              <a:rPr lang="en" altLang="vi-VN" b="1" dirty="0" err="1"/>
              <a:t>Step</a:t>
            </a:r>
            <a:r>
              <a:rPr lang="en" altLang="vi-VN" b="1" dirty="0"/>
              <a:t> </a:t>
            </a:r>
            <a:r>
              <a:rPr lang="en" altLang="vi-VN" b="1" dirty="0" err="1"/>
              <a:t>repeat </a:t>
            </a:r>
            <a:r>
              <a:rPr lang="en" altLang="vi-VN" b="1" dirty="0"/>
              <a:t>):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" altLang="vi-VN" dirty="0"/>
              <a:t> </a:t>
            </a:r>
            <a:r>
              <a:rPr lang="en" altLang="vi-VN" b="1" dirty="0"/>
              <a:t>while</a:t>
            </a:r>
            <a:r>
              <a:rPr lang="en" altLang="vi-VN" i="1" dirty="0"/>
              <a:t> </a:t>
            </a:r>
            <a:r>
              <a:rPr lang="en" altLang="vi-VN" dirty="0"/>
              <a:t>( </a:t>
            </a:r>
            <a:r>
              <a:rPr lang="en" altLang="vi-VN" i="1" dirty="0"/>
              <a:t>&lt; </a:t>
            </a:r>
            <a:r>
              <a:rPr lang="en" altLang="vi-VN" i="1" dirty="0" err="1"/>
              <a:t>Repeat</a:t>
            </a:r>
            <a:r>
              <a:rPr lang="en" altLang="vi-VN" i="1" dirty="0"/>
              <a:t> </a:t>
            </a:r>
            <a:r>
              <a:rPr lang="en" altLang="vi-VN" i="1" dirty="0" err="1"/>
              <a:t>when the</a:t>
            </a:r>
            <a:r>
              <a:rPr lang="en" altLang="vi-VN" i="1" dirty="0"/>
              <a:t> </a:t>
            </a:r>
            <a:r>
              <a:rPr lang="en" altLang="vi-VN" i="1" dirty="0" err="1"/>
              <a:t>structure</a:t>
            </a:r>
            <a:r>
              <a:rPr lang="en" altLang="vi-VN" i="1" dirty="0"/>
              <a:t> </a:t>
            </a:r>
            <a:r>
              <a:rPr lang="en" altLang="vi-VN" i="1" dirty="0" err="1"/>
              <a:t>Figure</a:t>
            </a:r>
            <a:r>
              <a:rPr lang="en" altLang="vi-VN" i="1" dirty="0"/>
              <a:t> </a:t>
            </a:r>
            <a:r>
              <a:rPr lang="en" altLang="vi-VN" i="1" dirty="0" err="1"/>
              <a:t>not yet</a:t>
            </a:r>
            <a:r>
              <a:rPr lang="en" altLang="vi-VN" i="1" dirty="0"/>
              <a:t> </a:t>
            </a:r>
            <a:r>
              <a:rPr lang="en" altLang="vi-VN" i="1" dirty="0" err="1"/>
              <a:t>right</a:t>
            </a:r>
            <a:r>
              <a:rPr lang="en" altLang="vi-VN" i="1" dirty="0"/>
              <a:t> </a:t>
            </a:r>
            <a:r>
              <a:rPr lang="en" altLang="vi-VN" i="1" dirty="0" err="1"/>
              <a:t>last</a:t>
            </a:r>
            <a:r>
              <a:rPr lang="en" altLang="vi-VN" i="1" dirty="0"/>
              <a:t> </a:t>
            </a:r>
            <a:r>
              <a:rPr lang="en" altLang="vi-VN" i="1" dirty="0" err="1"/>
              <a:t>same </a:t>
            </a:r>
            <a:r>
              <a:rPr lang="en" altLang="vi-VN" i="1" dirty="0"/>
              <a:t>&gt; </a:t>
            </a:r>
            <a:r>
              <a:rPr lang="en" altLang="vi-VN" dirty="0"/>
              <a:t>)</a:t>
            </a:r>
            <a:r>
              <a:rPr lang="en" altLang="vi-VN" i="1" dirty="0"/>
              <a:t> </a:t>
            </a:r>
            <a:r>
              <a:rPr lang="en" altLang="vi-VN" b="1" dirty="0"/>
              <a:t>do</a:t>
            </a:r>
          </a:p>
          <a:p>
            <a:pPr lvl="3" eaLnBrk="1" hangingPunct="1">
              <a:spcBef>
                <a:spcPct val="40000"/>
              </a:spcBef>
              <a:defRPr/>
            </a:pPr>
            <a:r>
              <a:rPr lang="en" altLang="vi-VN" i="1" dirty="0"/>
              <a:t>&lt; solve&gt;;</a:t>
            </a:r>
          </a:p>
          <a:p>
            <a:pPr lvl="3" eaLnBrk="1" hangingPunct="1">
              <a:spcBef>
                <a:spcPct val="40000"/>
              </a:spcBef>
              <a:defRPr/>
            </a:pPr>
            <a:r>
              <a:rPr lang="en" altLang="vi-VN" i="1" dirty="0"/>
              <a:t>&lt; next genr&gt;;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" altLang="vi-VN" i="1" dirty="0"/>
              <a:t> </a:t>
            </a:r>
            <a:r>
              <a:rPr lang="en" altLang="vi-VN" b="1" dirty="0" err="1"/>
              <a:t>endwhile </a:t>
            </a:r>
            <a:r>
              <a:rPr lang="en" altLang="vi-VN" dirty="0"/>
              <a:t>;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" altLang="vi-VN" b="1" dirty="0"/>
              <a:t>End </a:t>
            </a:r>
            <a:r>
              <a:rPr lang="en" altLang="vi-VN" dirty="0"/>
              <a:t>.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4C1C8C7-EF7B-45E5-8E81-1B184EF80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2A1CDCB-DEBF-4098-A1F3-4A215C292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D5FAF68-47D7-4524-81D5-C29796DEF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4762B63C-431A-4BE4-BFFC-1AE18F8C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1271" name="Title 1">
            <a:extLst>
              <a:ext uri="{FF2B5EF4-FFF2-40B4-BE49-F238E27FC236}">
                <a16:creationId xmlns:a16="http://schemas.microsoft.com/office/drawing/2014/main" id="{D50A05E5-6C06-4EFE-8BF9-22DF093B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en" altLang="vi-V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NEXT GENERATION</a:t>
            </a:r>
            <a:endParaRPr lang="vi-VN" altLang="vi-VN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A69C832C-BD52-4631-A897-26D1CF615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8686800" cy="6069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 sz="2000" b="1" cap="all" dirty="0">
                <a:solidFill>
                  <a:srgbClr val="C00000"/>
                </a:solidFill>
                <a:cs typeface="Arial" panose="020B0604020202020204" pitchFamily="34" charset="0"/>
              </a:rPr>
              <a:t>binary string generation algorithm</a:t>
            </a:r>
          </a:p>
          <a:p>
            <a:pPr eaLnBrk="1" hangingPunct="1"/>
            <a:endParaRPr lang="en-US" altLang="vi-VN" sz="1600" dirty="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 b="1" dirty="0">
                <a:cs typeface="Arial" panose="020B0604020202020204" pitchFamily="34" charset="0"/>
              </a:rPr>
              <a:t>Input:</a:t>
            </a:r>
          </a:p>
          <a:p>
            <a:pPr lvl="1" eaLnBrk="1" hangingPunct="1"/>
            <a:r>
              <a:rPr lang="en" altLang="vi-VN" sz="1600" dirty="0">
                <a:cs typeface="Arial" panose="020B0604020202020204" pitchFamily="34" charset="0"/>
              </a:rPr>
              <a:t>+ X =(x </a:t>
            </a:r>
            <a:r>
              <a:rPr lang="en" altLang="vi-VN" sz="1600" baseline="-25000" dirty="0">
                <a:cs typeface="Arial" panose="020B0604020202020204" pitchFamily="34" charset="0"/>
              </a:rPr>
              <a:t>1 </a:t>
            </a:r>
            <a:r>
              <a:rPr lang="en" altLang="vi-VN" sz="1600" dirty="0">
                <a:cs typeface="Arial" panose="020B0604020202020204" pitchFamily="34" charset="0"/>
              </a:rPr>
              <a:t>,x </a:t>
            </a:r>
            <a:r>
              <a:rPr lang="en" altLang="vi-VN" sz="1600" baseline="-25000" dirty="0">
                <a:cs typeface="Arial" panose="020B0604020202020204" pitchFamily="34" charset="0"/>
              </a:rPr>
              <a:t>2 </a:t>
            </a:r>
            <a:r>
              <a:rPr lang="en" altLang="vi-VN" sz="1600" dirty="0">
                <a:cs typeface="Arial" panose="020B0604020202020204" pitchFamily="34" charset="0"/>
              </a:rPr>
              <a:t>,..,x </a:t>
            </a:r>
            <a:r>
              <a:rPr lang="en" altLang="vi-VN" sz="1600" baseline="-25000" dirty="0">
                <a:cs typeface="Arial" panose="020B0604020202020204" pitchFamily="34" charset="0"/>
              </a:rPr>
              <a:t>n </a:t>
            </a:r>
            <a:r>
              <a:rPr lang="en" altLang="vi-VN" sz="1600" dirty="0">
                <a:cs typeface="Arial" panose="020B0604020202020204" pitchFamily="34" charset="0"/>
              </a:rPr>
              <a:t>) is a global variable.</a:t>
            </a:r>
          </a:p>
          <a:p>
            <a:pPr lvl="1" eaLnBrk="1" hangingPunct="1"/>
            <a:r>
              <a:rPr lang="en" altLang="vi-VN" sz="1600" dirty="0">
                <a:cs typeface="Arial" panose="020B0604020202020204" pitchFamily="34" charset="0"/>
              </a:rPr>
              <a:t>+ OK = 1 is a global variable</a:t>
            </a:r>
          </a:p>
          <a:p>
            <a:pPr eaLnBrk="1" hangingPunct="1"/>
            <a:r>
              <a:rPr lang="en" altLang="vi-VN" sz="1600" b="1" dirty="0">
                <a:cs typeface="Arial" panose="020B0604020202020204" pitchFamily="34" charset="0"/>
              </a:rPr>
              <a:t>Output: </a:t>
            </a:r>
            <a:r>
              <a:rPr lang="en" altLang="vi-VN" sz="1600" dirty="0">
                <a:cs typeface="Arial" panose="020B0604020202020204" pitchFamily="34" charset="0"/>
              </a:rPr>
              <a:t>2 </a:t>
            </a:r>
            <a:r>
              <a:rPr lang="en" altLang="vi-VN" baseline="30000" dirty="0">
                <a:cs typeface="Arial" panose="020B0604020202020204" pitchFamily="34" charset="0"/>
              </a:rPr>
              <a:t>n </a:t>
            </a:r>
            <a:r>
              <a:rPr lang="en" altLang="vi-VN" sz="1600" dirty="0">
                <a:cs typeface="Arial" panose="020B0604020202020204" pitchFamily="34" charset="0"/>
              </a:rPr>
              <a:t>binary strings of length n.</a:t>
            </a:r>
          </a:p>
          <a:p>
            <a:pPr eaLnBrk="1" hangingPunct="1">
              <a:spcBef>
                <a:spcPct val="40000"/>
              </a:spcBef>
            </a:pPr>
            <a:r>
              <a:rPr lang="en" altLang="vi-VN" b="1" dirty="0">
                <a:solidFill>
                  <a:srgbClr val="002060"/>
                </a:solidFill>
                <a:cs typeface="Arial" panose="020B0604020202020204" pitchFamily="34" charset="0"/>
              </a:rPr>
              <a:t>void Next_Bit_String(void) {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b="1" dirty="0">
                <a:solidFill>
                  <a:srgbClr val="002060"/>
                </a:solidFill>
                <a:cs typeface="Arial" panose="020B0604020202020204" pitchFamily="34" charset="0"/>
              </a:rPr>
              <a:t>int i=n;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b="1" dirty="0">
                <a:solidFill>
                  <a:srgbClr val="002060"/>
                </a:solidFill>
                <a:cs typeface="Arial" panose="020B0604020202020204" pitchFamily="34" charset="0"/>
              </a:rPr>
              <a:t>while (i&gt;0 &amp;&amp; X[i]!=0) { X[i] = 0; i--; }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b="1" dirty="0">
                <a:solidFill>
                  <a:srgbClr val="002060"/>
                </a:solidFill>
                <a:cs typeface="Arial" panose="020B0604020202020204" pitchFamily="34" charset="0"/>
              </a:rPr>
              <a:t>if (i &gt;0) X[i]=1;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b="1" dirty="0">
                <a:solidFill>
                  <a:srgbClr val="002060"/>
                </a:solidFill>
                <a:cs typeface="Arial" panose="020B0604020202020204" pitchFamily="34" charset="0"/>
              </a:rPr>
              <a:t>else OK = 0;</a:t>
            </a:r>
          </a:p>
          <a:p>
            <a:pPr eaLnBrk="1" hangingPunct="1">
              <a:spcBef>
                <a:spcPct val="40000"/>
              </a:spcBef>
            </a:pPr>
            <a:r>
              <a:rPr lang="en" altLang="vi-VN" b="1" dirty="0">
                <a:solidFill>
                  <a:srgbClr val="002060"/>
                </a:solidFill>
                <a:cs typeface="Arial" panose="020B0604020202020204" pitchFamily="34" charset="0"/>
              </a:rPr>
              <a:t>}</a:t>
            </a:r>
            <a:r>
              <a:rPr lang="en" altLang="vi-VN" sz="1600" dirty="0"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40000"/>
              </a:spcBef>
            </a:pPr>
            <a:r>
              <a:rPr lang="en" altLang="vi-VN" sz="1400" dirty="0">
                <a:cs typeface="Arial" panose="020B0604020202020204" pitchFamily="34" charset="0"/>
              </a:rPr>
              <a:t>Actions:</a:t>
            </a:r>
          </a:p>
          <a:p>
            <a:pPr eaLnBrk="1" hangingPunct="1">
              <a:spcBef>
                <a:spcPct val="40000"/>
              </a:spcBef>
            </a:pPr>
            <a:r>
              <a:rPr lang="en" altLang="vi-VN" sz="1400" dirty="0">
                <a:cs typeface="Arial" panose="020B0604020202020204" pitchFamily="34" charset="0"/>
              </a:rPr>
              <a:t>X =(0,0,..,0); // Initial binary string.</a:t>
            </a:r>
          </a:p>
          <a:p>
            <a:pPr eaLnBrk="1" hangingPunct="1">
              <a:spcBef>
                <a:spcPct val="40000"/>
              </a:spcBef>
            </a:pPr>
            <a:r>
              <a:rPr lang="en" altLang="vi-VN" sz="1400" dirty="0">
                <a:cs typeface="Arial" panose="020B0604020202020204" pitchFamily="34" charset="0"/>
              </a:rPr>
              <a:t>while (OK) { //Iterate when string is not final</a:t>
            </a:r>
          </a:p>
          <a:p>
            <a:pPr eaLnBrk="1" hangingPunct="1">
              <a:spcBef>
                <a:spcPct val="40000"/>
              </a:spcBef>
            </a:pPr>
            <a:r>
              <a:rPr lang="en" altLang="vi-VN" sz="1400" dirty="0">
                <a:cs typeface="Arial" panose="020B0604020202020204" pitchFamily="34" charset="0"/>
              </a:rPr>
              <a:t>	Result(); //Give current string&gt;;</a:t>
            </a:r>
          </a:p>
          <a:p>
            <a:pPr eaLnBrk="1" hangingPunct="1">
              <a:spcBef>
                <a:spcPct val="40000"/>
              </a:spcBef>
            </a:pPr>
            <a:r>
              <a:rPr lang="en" altLang="vi-VN" sz="1400" dirty="0">
                <a:cs typeface="Arial" panose="020B0604020202020204" pitchFamily="34" charset="0"/>
              </a:rPr>
              <a:t>	Next_Bit_String(); // Generate the next string</a:t>
            </a:r>
          </a:p>
          <a:p>
            <a:pPr eaLnBrk="1" hangingPunct="1">
              <a:spcBef>
                <a:spcPct val="40000"/>
              </a:spcBef>
            </a:pPr>
            <a:r>
              <a:rPr lang="en" altLang="vi-VN" sz="1400" dirty="0"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40000"/>
              </a:spcBef>
            </a:pPr>
            <a:r>
              <a:rPr lang="en" altLang="vi-VN" sz="1400" dirty="0">
                <a:cs typeface="Arial" panose="020B0604020202020204" pitchFamily="34" charset="0"/>
              </a:rPr>
              <a:t>Endactions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68CD94D-E8BA-49FE-861E-DFE41F4BB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DB3E377-A939-4537-82C6-B717C2024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5EB86BB4-3FA0-4C93-8839-0B41841C0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E15C4642-F0DC-45FF-9AFE-EBD6D02F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94E6BFCE-04C5-4E9F-AFE9-CD7F41124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"/>
            <a:ext cx="8686800" cy="478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40000"/>
              </a:spcBef>
            </a:pPr>
            <a:r>
              <a:rPr kumimoji="0" lang="en" altLang="vi-V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Next_Combination</a:t>
            </a:r>
            <a:endParaRPr lang="en" altLang="vi-V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algn="ctr" eaLnBrk="1" hangingPunct="1">
              <a:spcBef>
                <a:spcPct val="40000"/>
              </a:spcBef>
            </a:pPr>
            <a:endParaRPr lang="en-US" altLang="vi-VN" dirty="0">
              <a:cs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void Next_Combination(void) {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int i = k; // Derived from the last element of the combination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while ( i&gt;0 &amp;&amp; X[i] ==N – K + i) i --; //Find element X[i] </a:t>
            </a:r>
            <a:r>
              <a:rPr lang="en" altLang="vi-VN" dirty="0">
                <a:cs typeface="Arial" panose="020B0604020202020204" pitchFamily="34" charset="0"/>
                <a:sym typeface="Symbol" panose="05050102010706020507" pitchFamily="18" charset="2"/>
              </a:rPr>
              <a:t>N-K+i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  <a:sym typeface="Symbol" panose="05050102010706020507" pitchFamily="18" charset="2"/>
              </a:rPr>
              <a:t>if (i&gt;0) { //If i has not exceeded the last element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X[i] = X[i] + 1; //Replace X[i] = X[i] +1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for (int j = i+1; j&lt;=k; j++) //From jth element +1 to k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X[j] = X[i] + j – i; // Replace X[j] = X[i] + j – i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}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else OK = 0; //OK =0 if the last subset is reached</a:t>
            </a:r>
          </a:p>
          <a:p>
            <a:pPr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}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4BBA17E-6A7B-42A9-83B7-379623526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8CE99217-2FF5-486E-85DB-F68FE2745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2AC07D3F-BCE2-4928-BF1B-65A50C51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B0140565-5841-4359-9FC3-65457FA6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0000DA5E-2F8C-4933-B490-837305F8B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5925"/>
            <a:ext cx="8686800" cy="579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void </a:t>
            </a:r>
            <a:r>
              <a:rPr lang="en" altLang="vi-VN" b="1" dirty="0">
                <a:solidFill>
                  <a:srgbClr val="C00000"/>
                </a:solidFill>
                <a:cs typeface="Arial" panose="020B0604020202020204" pitchFamily="34" charset="0"/>
              </a:rPr>
              <a:t>Next_Permutation</a:t>
            </a:r>
            <a:r>
              <a:rPr lang="en" altLang="vi-VN" dirty="0">
                <a:cs typeface="Arial" panose="020B0604020202020204" pitchFamily="34" charset="0"/>
              </a:rPr>
              <a:t>(void) {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int j = N-1; // Derived from element N-1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while ( j&gt;0 &amp;&amp; X[j]&gt; X[j+1]) j --; //Find j such that X[j]&gt;X[j+1]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 </a:t>
            </a:r>
            <a:r>
              <a:rPr lang="en" altLang="vi-VN" dirty="0">
                <a:cs typeface="Arial" panose="020B0604020202020204" pitchFamily="34" charset="0"/>
                <a:sym typeface="Symbol" panose="05050102010706020507" pitchFamily="18" charset="2"/>
              </a:rPr>
              <a:t>if (j&gt;0) { //If i has not exceeded the last element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int k =N; // Derived from k = N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while ( X[j] &gt; X[k] ) k --; // Find k such that X[j] &lt;X[k]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int t = X[j]; X[j] = X[k]; X[k] = t; // Swap X[j] for X[k]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int r = j +1, s = N;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while ( r &lt;=s ) { // Flip the paragraph from j +1 to N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t = r; r = s; s=t;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r++; s --;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}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}</a:t>
            </a:r>
          </a:p>
          <a:p>
            <a:pPr lvl="1"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else OK =0; //If to the last permutation</a:t>
            </a:r>
          </a:p>
          <a:p>
            <a:pPr eaLnBrk="1" hangingPunct="1">
              <a:spcBef>
                <a:spcPct val="40000"/>
              </a:spcBef>
            </a:pPr>
            <a:r>
              <a:rPr lang="en" altLang="vi-VN" dirty="0">
                <a:cs typeface="Arial" panose="020B0604020202020204" pitchFamily="34" charset="0"/>
              </a:rPr>
              <a:t>}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DC16933-8CCB-45F1-919F-3F885C4FF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F0DD293-2EEB-4DA8-9271-2C6C1A90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4890EEC-D4A1-46CF-BE50-4D01275B4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2222030F-DCE3-48DA-81BF-F21672FB0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DC5BD848-958E-4605-AB1B-67461C6BE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3038"/>
            <a:ext cx="86868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" b="1" dirty="0">
                <a:solidFill>
                  <a:srgbClr val="FF0000"/>
                </a:solidFill>
                <a:latin typeface="Arial" charset="0"/>
                <a:cs typeface="Arial" charset="0"/>
              </a:rPr>
              <a:t>PROBLEM 4: NUMBER ANALYSIS</a:t>
            </a:r>
          </a:p>
          <a:p>
            <a:pPr algn="just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2" algn="just">
              <a:defRPr/>
            </a:pPr>
            <a:r>
              <a:rPr lang="en-US" sz="2800" dirty="0">
                <a:latin typeface="Arial" charset="0"/>
                <a:cs typeface="Arial" charset="0"/>
              </a:rPr>
              <a:t>Example</a:t>
            </a:r>
            <a:endParaRPr lang="en" sz="2800" dirty="0">
              <a:latin typeface="Arial" charset="0"/>
              <a:cs typeface="Arial" charset="0"/>
            </a:endParaRPr>
          </a:p>
          <a:p>
            <a:pPr marL="2171700" lvl="4" indent="-342900" algn="just">
              <a:defRPr/>
            </a:pPr>
            <a:r>
              <a:rPr lang="en" sz="2800" dirty="0">
                <a:latin typeface="Arial" charset="0"/>
                <a:cs typeface="Arial" charset="0"/>
              </a:rPr>
              <a:t>5</a:t>
            </a:r>
          </a:p>
          <a:p>
            <a:pPr marL="2171700" lvl="4" indent="-342900" algn="just">
              <a:defRPr/>
            </a:pPr>
            <a:r>
              <a:rPr lang="en" sz="2800" dirty="0">
                <a:latin typeface="Arial" charset="0"/>
                <a:cs typeface="Arial" charset="0"/>
              </a:rPr>
              <a:t>4 1</a:t>
            </a:r>
          </a:p>
          <a:p>
            <a:pPr marL="2171700" lvl="4" indent="-342900" algn="just">
              <a:defRPr/>
            </a:pPr>
            <a:r>
              <a:rPr lang="en" sz="2800" dirty="0">
                <a:latin typeface="Arial" charset="0"/>
                <a:cs typeface="Arial" charset="0"/>
              </a:rPr>
              <a:t>3 2</a:t>
            </a:r>
          </a:p>
          <a:p>
            <a:pPr marL="2171700" lvl="4" indent="-342900" algn="just">
              <a:defRPr/>
            </a:pPr>
            <a:r>
              <a:rPr lang="en" sz="2800" dirty="0">
                <a:latin typeface="Arial" charset="0"/>
                <a:cs typeface="Arial" charset="0"/>
              </a:rPr>
              <a:t>3 1 1</a:t>
            </a:r>
          </a:p>
          <a:p>
            <a:pPr marL="2171700" lvl="4" indent="-342900" algn="just">
              <a:defRPr/>
            </a:pPr>
            <a:r>
              <a:rPr lang="en" sz="2800" dirty="0">
                <a:latin typeface="Arial" charset="0"/>
                <a:cs typeface="Arial" charset="0"/>
              </a:rPr>
              <a:t>2 2 1</a:t>
            </a:r>
          </a:p>
          <a:p>
            <a:pPr marL="2171700" lvl="4" indent="-342900" algn="just">
              <a:defRPr/>
            </a:pPr>
            <a:r>
              <a:rPr lang="en" sz="2800" dirty="0">
                <a:latin typeface="Arial" charset="0"/>
                <a:cs typeface="Arial" charset="0"/>
              </a:rPr>
              <a:t>2 1 1 1</a:t>
            </a:r>
          </a:p>
          <a:p>
            <a:pPr marL="2171700" lvl="4" indent="-342900" algn="just">
              <a:defRPr/>
            </a:pPr>
            <a:r>
              <a:rPr lang="en" sz="2800" dirty="0">
                <a:latin typeface="Arial" charset="0"/>
                <a:cs typeface="Arial" charset="0"/>
              </a:rPr>
              <a:t>1 1 1 1 1</a:t>
            </a:r>
          </a:p>
          <a:p>
            <a:pPr marL="342900" indent="-342900" algn="just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indent="-342900" algn="just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indent="-342900" algn="just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BD2A2AD-4130-458B-BE8E-C226199D3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214CD36D-3701-4E66-928E-14B66F453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81E8B725-F818-461A-B23A-C589427BF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8A81F4C0-2426-41D2-931A-392877787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B616F7A-3882-4F44-9CDC-E6940CEE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609600"/>
          </a:xfrm>
        </p:spPr>
        <p:txBody>
          <a:bodyPr/>
          <a:lstStyle/>
          <a:p>
            <a:pPr eaLnBrk="1" hangingPunct="1"/>
            <a:r>
              <a:rPr lang="en" altLang="vi-VN" sz="2400" b="1" dirty="0">
                <a:solidFill>
                  <a:srgbClr val="C00000"/>
                </a:solidFill>
              </a:rPr>
              <a:t>NUMBER ANALYSIS</a:t>
            </a:r>
            <a:endParaRPr lang="vi-VN" altLang="vi-VN" sz="2400" b="1" dirty="0">
              <a:solidFill>
                <a:srgbClr val="C00000"/>
              </a:solidFill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9F3F388-DD0B-4709-953B-E54ADB56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7818438" cy="5181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" altLang="vi-V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X[]: </a:t>
            </a:r>
            <a:r>
              <a:rPr lang="en" alt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Analysis Range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" altLang="vi-V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k: </a:t>
            </a:r>
            <a:r>
              <a:rPr lang="en" alt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length of current parsing sequence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vi-V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" alt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" altLang="vi-V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Next_Division </a:t>
            </a:r>
            <a:r>
              <a:rPr lang="en" alt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" altLang="vi-V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int i = k, j, R, S, D;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" altLang="vi-V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while (i &gt; 0 &amp;&amp; X[i]==1 ) i--;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" altLang="vi-V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if (i&gt;0) {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" altLang="vi-V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X[i] = X[i] – 1; D = k - i + 1;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" altLang="vi-V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R = D / X[i]; S = D % X[i];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" altLang="vi-V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k= i;</a:t>
            </a:r>
          </a:p>
          <a:p>
            <a:pPr lvl="2" eaLnBrk="1" hangingPunct="1">
              <a:spcBef>
                <a:spcPct val="0"/>
              </a:spcBef>
              <a:buNone/>
            </a:pPr>
            <a:r>
              <a:rPr lang="en" altLang="vi-V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if (R&gt;0) {</a:t>
            </a:r>
          </a:p>
          <a:p>
            <a:pPr lvl="2" eaLnBrk="1" hangingPunct="1">
              <a:spcBef>
                <a:spcPct val="0"/>
              </a:spcBef>
              <a:buNone/>
            </a:pPr>
            <a:r>
              <a:rPr lang="en" altLang="vi-V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for ( j = i +1; j&lt;=i + R; j++)</a:t>
            </a:r>
          </a:p>
          <a:p>
            <a:pPr lvl="2" eaLnBrk="1" hangingPunct="1">
              <a:spcBef>
                <a:spcPct val="0"/>
              </a:spcBef>
              <a:buNone/>
            </a:pPr>
            <a:r>
              <a:rPr lang="en" altLang="vi-V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X[j] = X[i];</a:t>
            </a:r>
          </a:p>
          <a:p>
            <a:pPr lvl="2" eaLnBrk="1" hangingPunct="1">
              <a:spcBef>
                <a:spcPct val="0"/>
              </a:spcBef>
              <a:buNone/>
            </a:pPr>
            <a:r>
              <a:rPr lang="en" altLang="vi-V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k = k + R;</a:t>
            </a:r>
          </a:p>
          <a:p>
            <a:pPr lvl="2" eaLnBrk="1" hangingPunct="1">
              <a:spcBef>
                <a:spcPct val="0"/>
              </a:spcBef>
              <a:buNone/>
            </a:pPr>
            <a:r>
              <a:rPr lang="en" altLang="vi-V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 eaLnBrk="1" hangingPunct="1">
              <a:spcBef>
                <a:spcPct val="0"/>
              </a:spcBef>
              <a:buNone/>
            </a:pPr>
            <a:r>
              <a:rPr lang="en" altLang="vi-V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if (S&gt;0 ){</a:t>
            </a:r>
          </a:p>
          <a:p>
            <a:pPr lvl="2" eaLnBrk="1" hangingPunct="1">
              <a:spcBef>
                <a:spcPct val="0"/>
              </a:spcBef>
              <a:buNone/>
            </a:pPr>
            <a:r>
              <a:rPr lang="en" altLang="vi-V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k = k +1; X[k] = S;</a:t>
            </a:r>
          </a:p>
          <a:p>
            <a:pPr lvl="2" eaLnBrk="1" hangingPunct="1">
              <a:spcBef>
                <a:spcPct val="0"/>
              </a:spcBef>
              <a:buNone/>
            </a:pPr>
            <a:r>
              <a:rPr lang="en" altLang="vi-V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" altLang="vi-V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" altLang="vi-V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else OK 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" alt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vi-VN" altLang="vi-V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_Sapxep_Timkiem.ppt [Compatibility Mode]" id="{B707B5FC-A659-45EA-9DE3-9BC6EA58FB7A}" vid="{611DF4EE-429F-4A10-BE83-07AB208EB3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T1</Template>
  <TotalTime>2624</TotalTime>
  <Words>751</Words>
  <Application>Microsoft Office PowerPoint</Application>
  <PresentationFormat>On-screen Show (4:3)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Wingdings 3</vt:lpstr>
      <vt:lpstr>naver</vt:lpstr>
      <vt:lpstr>PowerPoint Presentation</vt:lpstr>
      <vt:lpstr>NEXT GENERATION</vt:lpstr>
      <vt:lpstr>PowerPoint Presentation</vt:lpstr>
      <vt:lpstr>PowerPoint Presentation</vt:lpstr>
      <vt:lpstr>PowerPoint Presentation</vt:lpstr>
      <vt:lpstr>PowerPoint Presentation</vt:lpstr>
      <vt:lpstr>NUMBER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 Son</dc:creator>
  <cp:lastModifiedBy>Manh Son Nguyen</cp:lastModifiedBy>
  <cp:revision>104</cp:revision>
  <cp:lastPrinted>1601-01-01T00:00:00Z</cp:lastPrinted>
  <dcterms:created xsi:type="dcterms:W3CDTF">1601-01-01T00:00:00Z</dcterms:created>
  <dcterms:modified xsi:type="dcterms:W3CDTF">2022-12-24T08:40:20Z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