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0" r:id="rId1"/>
  </p:sldMasterIdLst>
  <p:notesMasterIdLst>
    <p:notesMasterId r:id="rId28"/>
  </p:notesMasterIdLst>
  <p:sldIdLst>
    <p:sldId id="336" r:id="rId2"/>
    <p:sldId id="296" r:id="rId3"/>
    <p:sldId id="297" r:id="rId4"/>
    <p:sldId id="299" r:id="rId5"/>
    <p:sldId id="300" r:id="rId6"/>
    <p:sldId id="301" r:id="rId7"/>
    <p:sldId id="302" r:id="rId8"/>
    <p:sldId id="304" r:id="rId9"/>
    <p:sldId id="309" r:id="rId10"/>
    <p:sldId id="32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326" r:id="rId19"/>
    <p:sldId id="325" r:id="rId20"/>
    <p:sldId id="284" r:id="rId21"/>
    <p:sldId id="327" r:id="rId22"/>
    <p:sldId id="329" r:id="rId23"/>
    <p:sldId id="330" r:id="rId24"/>
    <p:sldId id="331" r:id="rId25"/>
    <p:sldId id="332" r:id="rId26"/>
    <p:sldId id="333" r:id="rId27"/>
  </p:sldIdLst>
  <p:sldSz cx="9144000" cy="6858000" type="screen4x3"/>
  <p:notesSz cx="6858000" cy="9144000"/>
  <p:defaultTextStyle>
    <a:defPPr>
      <a:defRPr lang="e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7" autoAdjust="0"/>
    <p:restoredTop sz="85949" autoAdjust="0"/>
  </p:normalViewPr>
  <p:slideViewPr>
    <p:cSldViewPr>
      <p:cViewPr varScale="1">
        <p:scale>
          <a:sx n="61" d="100"/>
          <a:sy n="61" d="100"/>
        </p:scale>
        <p:origin x="135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4D6F5C-845B-4A92-8902-9B8D1EF8B1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F4899-4560-4896-888D-1B2D7D69F3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8C973B9-4741-47EE-A96A-BFE2FF677800}" type="datetimeFigureOut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8D886B-F3F4-46E7-B467-B21F9B74C0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77A4A96-1CD9-4699-8CF0-73437AC5C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" noProof="0"/>
              <a:t>Click to edit Master text styles</a:t>
            </a:r>
          </a:p>
          <a:p>
            <a:pPr lvl="1"/>
            <a:r>
              <a:rPr lang="en" noProof="0"/>
              <a:t>Second level</a:t>
            </a:r>
          </a:p>
          <a:p>
            <a:pPr lvl="2"/>
            <a:r>
              <a:rPr lang="en" noProof="0"/>
              <a:t>Third level</a:t>
            </a:r>
          </a:p>
          <a:p>
            <a:pPr lvl="3"/>
            <a:r>
              <a:rPr lang="en" noProof="0"/>
              <a:t>Fourth level</a:t>
            </a:r>
          </a:p>
          <a:p>
            <a:pPr lvl="4"/>
            <a:r>
              <a:rPr lang="en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B5315-E11E-4157-A9C9-12A2032A29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BE0B7-0F7D-4743-BD02-6A8F3EC8C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AF4C4452-4519-44FA-89AD-131E423C5245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0DEC9E16-46FA-45D0-A40E-16DDD075C8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F78E0D79-102A-427E-AE9D-F939169933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EBB2F-6B28-454A-99D1-B028CE2BD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8A019E-1658-419C-82D1-759705320FF5}" type="slidenum">
              <a:rPr lang="en-US" altLang="vi-VN">
                <a:latin typeface="Calibri" panose="020F0502020204030204" pitchFamily="34" charset="0"/>
              </a:rPr>
              <a:pPr/>
              <a:t>1</a:t>
            </a:fld>
            <a:endParaRPr lang="en-US" altLang="vi-V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0B28D62D-7C32-4B9A-82AB-5292C6A7B2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0DE8D85E-63EE-4000-93A9-6CEE7F7B43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30797814-0E5F-4DA1-AB4F-A77FB81F0F1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E5AA20-C308-4674-9AD7-31446C7FB94C}" type="slidenum">
              <a:rPr lang="en-US" altLang="vi-VN"/>
              <a:pPr algn="r" eaLnBrk="1" hangingPunct="1">
                <a:spcBef>
                  <a:spcPct val="0"/>
                </a:spcBef>
              </a:pPr>
              <a:t>24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36E134FA-6989-45C2-B194-EA368E7E96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FCD5088F-D915-42C5-9F03-1F10AFF5EE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FCC410C6-B07E-4090-8C8D-798C0DD0BD3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79C252D-4015-41FF-8B75-91C4C429878D}" type="slidenum">
              <a:rPr lang="en-US" altLang="vi-VN"/>
              <a:pPr algn="r" eaLnBrk="1" hangingPunct="1">
                <a:spcBef>
                  <a:spcPct val="0"/>
                </a:spcBef>
              </a:pPr>
              <a:t>25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1C4A02C1-FD3B-4B84-99D0-94263BEF07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32BB8EF6-C9C4-40C4-A8DA-1D14574B0B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9BCBDFB7-C802-4F89-ABE8-33F89417573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5639DF-6CDE-4D4A-89F0-AE2DC89C4938}" type="slidenum">
              <a:rPr lang="en-US" altLang="vi-VN"/>
              <a:pPr algn="r" eaLnBrk="1" hangingPunct="1">
                <a:spcBef>
                  <a:spcPct val="0"/>
                </a:spcBef>
              </a:pPr>
              <a:t>26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67A0DC2A-5B1E-49F9-A04B-B8552BAF15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B5A1C6-5E39-4005-B281-A0847035DF56}" type="slidenum">
              <a:rPr lang="en-US" altLang="vi-VN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9246E2F-3705-4D62-82E9-4FD294F0FA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8686F3C-A7C0-47A3-8670-E89423DCF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FC6FDA1-4E17-40C8-8DC4-E4EE29B1BA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04D1A6-C514-4A2F-B895-51DC712AB896}" type="slidenum">
              <a:rPr lang="en-US" altLang="vi-VN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9103A8D-B6FD-4C9C-84CC-B69C3D58C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FEA020-3380-400D-9662-D1B9B8668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8A8B852-01A4-4C91-8CE4-F32713907A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3C9A43-B4C0-4D3E-A76A-0F11FFD50631}" type="slidenum">
              <a:rPr lang="en-US" altLang="vi-VN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8075A12-F2F9-43D3-B91F-3E206DDC2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EB36D471-7651-4B98-9066-4C78729D5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7C48737-5C6E-469D-8625-31F35347CD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1E38C9-F1D1-45E5-B9DC-F0F27CAE9366}" type="slidenum">
              <a:rPr lang="en-US" altLang="vi-VN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C765824-819B-423C-A3E8-B8F183A4FC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4934376-A327-4730-BB6D-EB0C17AB8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4B1E146E-10FF-48F7-879D-538AC75246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ED0EBE-B456-4B1F-B216-D7DE78246D8E}" type="slidenum">
              <a:rPr lang="en-US" altLang="vi-VN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06E3488-DE27-4B53-92E6-6856DFD1AA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7A2111E-F557-496C-9AA9-B5BF04780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4573CEC8-265C-474F-A9AD-9E80D28AD2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F0B24A-2CB3-470E-BFC8-11CABE981E99}" type="slidenum">
              <a:rPr lang="en-US" altLang="vi-VN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71C4B9D-5D72-404A-8BC5-6EF253FF5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BB45673-323B-4A72-B73E-32F7353F3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vi-V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499ED2E3-2ECE-4AE0-AF78-C6BFA4BCEE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87DEA4-5787-455E-869D-0692C8B52C22}" type="slidenum">
              <a:rPr lang="en-US" altLang="vi-VN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E562FC0-70A3-4194-BF89-634BEC375A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573B849-26A0-4F6B-A3B6-4739298CA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Tx/>
              <a:buChar char="•"/>
            </a:pPr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2F042D0B-17AD-4C4E-AB90-CD10A818FA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210C086C-C5D4-4B78-A8C6-AA6115C77C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E9337D6A-1CC8-4ABD-AEF7-01E5CCA6D80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C3C3456-271F-48FC-A286-D79691F56D50}" type="slidenum">
              <a:rPr lang="en-US" altLang="vi-VN"/>
              <a:pPr algn="r" eaLnBrk="1" hangingPunct="1">
                <a:spcBef>
                  <a:spcPct val="0"/>
                </a:spcBef>
              </a:pPr>
              <a:t>23</a:t>
            </a:fld>
            <a:endParaRPr lang="en-US" alt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bì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05B349-9F81-4314-8032-B87FE6C4E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495" y="2078018"/>
            <a:ext cx="5732807" cy="21811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3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0496" y="4535992"/>
            <a:ext cx="3830682" cy="1278213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F9E3E6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60847" y="1569800"/>
            <a:ext cx="5732859" cy="431800"/>
          </a:xfrm>
        </p:spPr>
        <p:txBody>
          <a:bodyPr anchor="ctr">
            <a:normAutofit/>
          </a:bodyPr>
          <a:lstStyle>
            <a:lvl1pPr marL="0" indent="0">
              <a:buNone/>
              <a:defRPr sz="135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452686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C6B8B1B-39B9-4301-A8CE-7D3406016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55613"/>
            <a:ext cx="38417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589" y="365126"/>
            <a:ext cx="7294762" cy="747683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CF294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659920" y="1285875"/>
            <a:ext cx="7855430" cy="469265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5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71164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ang trắ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49164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EA6D9-05AD-4122-A767-861FA634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7D7D6-1463-468C-BABF-632BF33F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C3FA3-E787-41D3-9CF6-C51DF8C4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B7FE53F-40E2-4753-A2D0-D38EA15D582D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9125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347713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54995"/>
            <a:ext cx="6347714" cy="3880773"/>
          </a:xfrm>
        </p:spPr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7028-56E3-4F32-BF2B-EB3BEE17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D2B1-716B-422A-8F2D-B8B35511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C918-0EE9-4085-A82B-8F082151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F241DB4-ADC3-4137-9B89-E2EE995976C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62696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A64D446-9FAE-4E96-9EB7-2FD140FE566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14075DC-08F4-4EAF-9D7F-DA67C67E81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4BEB7-9362-4B59-8D55-B50AE0FC230D}"/>
              </a:ext>
            </a:extLst>
          </p:cNvPr>
          <p:cNvSpPr txBox="1"/>
          <p:nvPr/>
        </p:nvSpPr>
        <p:spPr>
          <a:xfrm>
            <a:off x="7862888" y="6311900"/>
            <a:ext cx="1101725" cy="254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00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t>Page</a:t>
            </a:r>
            <a:fld id="{7ED9B912-3604-446C-8FD2-FB13CE3741C9}" type="slidenum">
              <a:rPr lang="en-US" altLang="vi-VN" sz="100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pPr eaLnBrk="1" hangingPunct="1"/>
              <a:t>‹#›</a:t>
            </a:fld>
            <a:endParaRPr lang="en-US" altLang="vi-VN" sz="1000">
              <a:solidFill>
                <a:srgbClr val="CF294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6" r:id="rId3"/>
    <p:sldLayoutId id="2147484459" r:id="rId4"/>
    <p:sldLayoutId id="2147484460" r:id="rId5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B75452E-057A-4414-B42B-25D633EE7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632700" cy="1646238"/>
          </a:xfrm>
        </p:spPr>
        <p:txBody>
          <a:bodyPr/>
          <a:lstStyle/>
          <a:p>
            <a:pPr algn="ctr" eaLnBrk="1" hangingPunct="1"/>
            <a:r>
              <a:rPr lang="en" altLang="vi-VN" sz="3600" b="1" dirty="0">
                <a:solidFill>
                  <a:srgbClr val="C00000"/>
                </a:solidFill>
              </a:rPr>
              <a:t>LESSON 2.2. RECURSION AND BACKTRACKING</a:t>
            </a:r>
            <a:endParaRPr lang="vi-VN" altLang="vi-VN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C407BB1-0645-48D2-B466-81D411235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" altLang="vi-VN" sz="3400" dirty="0"/>
              <a:t>Back tracking method</a:t>
            </a:r>
            <a:br>
              <a:rPr lang="en-US" altLang="vi-VN" sz="3400" dirty="0"/>
            </a:br>
            <a:endParaRPr lang="en-US" altLang="vi-VN" sz="34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EAC3953-0F3E-4979-92FF-56A5D9C7552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71538" y="1447800"/>
            <a:ext cx="8272462" cy="4572000"/>
          </a:xfrm>
        </p:spPr>
        <p:txBody>
          <a:bodyPr/>
          <a:lstStyle/>
          <a:p>
            <a:pPr eaLnBrk="1" hangingPunct="1"/>
            <a:r>
              <a:rPr lang="en" altLang="vi-VN" sz="2600"/>
              <a:t>Characteristic: are the steps towards the final solution of the problem which are completely tried and tested.</a:t>
            </a:r>
          </a:p>
          <a:p>
            <a:pPr eaLnBrk="1" hangingPunct="1"/>
            <a:endParaRPr lang="en-US" altLang="vi-VN" sz="2600"/>
          </a:p>
          <a:p>
            <a:pPr eaLnBrk="1" hangingPunct="1"/>
            <a:r>
              <a:rPr lang="en" altLang="vi-VN" sz="2600"/>
              <a:t>At every step</a:t>
            </a:r>
          </a:p>
          <a:p>
            <a:pPr lvl="1" eaLnBrk="1" hangingPunct="1"/>
            <a:r>
              <a:rPr lang="en" altLang="vi-VN" sz="2200"/>
              <a:t>If there is an acceptable choice, record the choice and proceed to the next test steps.</a:t>
            </a:r>
          </a:p>
          <a:p>
            <a:pPr lvl="1" eaLnBrk="1" hangingPunct="1"/>
            <a:r>
              <a:rPr lang="en" altLang="vi-VN" sz="2200"/>
              <a:t>Otherwise, if there are no suitable options, repeat the previous step, remove the record, and return to the cycle of testing the remaining options.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08E2C52B-F81B-4726-A38B-A465AB6AE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12838"/>
            <a:ext cx="8686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sz="2000" b="1" dirty="0">
                <a:solidFill>
                  <a:srgbClr val="002060"/>
                </a:solidFill>
              </a:rPr>
              <a:t>Back-Track math ( int i ) {</a:t>
            </a:r>
          </a:p>
          <a:p>
            <a:pPr lvl="2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sz="2000" b="1" dirty="0">
                <a:solidFill>
                  <a:srgbClr val="002060"/>
                </a:solidFill>
              </a:rPr>
              <a:t>For ( j = &lt; Possibility capacity 1&gt;; j &lt;= n </a:t>
            </a:r>
            <a:r>
              <a:rPr lang="en" altLang="vi-VN" sz="2000" b="1" baseline="-25000" dirty="0">
                <a:solidFill>
                  <a:srgbClr val="002060"/>
                </a:solidFill>
              </a:rPr>
              <a:t>i </a:t>
            </a:r>
            <a:r>
              <a:rPr lang="en" altLang="vi-VN" sz="2000" b="1" dirty="0">
                <a:solidFill>
                  <a:srgbClr val="002060"/>
                </a:solidFill>
              </a:rPr>
              <a:t>; j++ ){</a:t>
            </a:r>
          </a:p>
          <a:p>
            <a:pPr lvl="3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sz="2000" b="1" dirty="0">
                <a:solidFill>
                  <a:srgbClr val="002060"/>
                </a:solidFill>
              </a:rPr>
              <a:t>if (&lt; accept favorable ability j &gt;) {</a:t>
            </a:r>
          </a:p>
          <a:p>
            <a:pPr lvl="3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sz="2000" b="1" dirty="0">
                <a:solidFill>
                  <a:srgbClr val="002060"/>
                </a:solidFill>
              </a:rPr>
              <a:t>	X[ i ] = &lt; possibility capacity j&gt;;</a:t>
            </a:r>
          </a:p>
          <a:p>
            <a:pPr lvl="3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sz="2000" b="1" dirty="0">
                <a:solidFill>
                  <a:srgbClr val="002060"/>
                </a:solidFill>
              </a:rPr>
              <a:t>	if ( i ==n) Result();</a:t>
            </a:r>
          </a:p>
          <a:p>
            <a:pPr lvl="3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sz="2000" b="1" dirty="0">
                <a:solidFill>
                  <a:srgbClr val="002060"/>
                </a:solidFill>
              </a:rPr>
              <a:t>else Back-Track(i+1);</a:t>
            </a:r>
          </a:p>
          <a:p>
            <a:pPr lvl="2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sz="2000" b="1" dirty="0">
                <a:solidFill>
                  <a:srgbClr val="002060"/>
                </a:solidFill>
              </a:rPr>
              <a:t>}</a:t>
            </a:r>
          </a:p>
          <a:p>
            <a:pPr lvl="2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sz="2000" b="1" dirty="0">
                <a:solidFill>
                  <a:srgbClr val="002060"/>
                </a:solidFill>
              </a:rPr>
              <a:t>}</a:t>
            </a:r>
            <a:endParaRPr lang="en" altLang="vi-VN" sz="1400" b="1" dirty="0">
              <a:solidFill>
                <a:srgbClr val="002060"/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460F4B5-EC52-4AE9-BC71-B1768B23A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E23B1E06-B63F-47FE-8BA1-F1A302247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C95DE008-6266-4D94-9BF9-F9C26CA64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70FE81E5-9E9B-4002-A759-46386C8B2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25607" name="Title 1">
            <a:extLst>
              <a:ext uri="{FF2B5EF4-FFF2-40B4-BE49-F238E27FC236}">
                <a16:creationId xmlns:a16="http://schemas.microsoft.com/office/drawing/2014/main" id="{62A03762-87FD-4563-969E-EB5921E4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BACK-TRACKING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25794C6D-CAFE-4F03-87FF-B9F8EDFE8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219200"/>
            <a:ext cx="8077200" cy="347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40000"/>
              </a:spcBef>
            </a:pPr>
            <a:endParaRPr lang="en-US" altLang="vi-VN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</a:pPr>
            <a:r>
              <a:rPr lang="en" altLang="vi-VN" b="1" dirty="0">
                <a:cs typeface="Arial" panose="020B0604020202020204" pitchFamily="34" charset="0"/>
                <a:sym typeface="Symbol" panose="05050102010706020507" pitchFamily="18" charset="2"/>
              </a:rPr>
              <a:t>void Try ( int i ) {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b="1" dirty="0">
                <a:cs typeface="Arial" panose="020B0604020202020204" pitchFamily="34" charset="0"/>
                <a:sym typeface="Symbol" panose="05050102010706020507" pitchFamily="18" charset="2"/>
              </a:rPr>
              <a:t>for (int j =0; j&lt;=1; j++){</a:t>
            </a:r>
          </a:p>
          <a:p>
            <a:pPr lvl="2" eaLnBrk="1" hangingPunct="1">
              <a:spcBef>
                <a:spcPct val="40000"/>
              </a:spcBef>
            </a:pPr>
            <a:r>
              <a:rPr lang="en" altLang="vi-VN" b="1" dirty="0">
                <a:cs typeface="Arial" panose="020B0604020202020204" pitchFamily="34" charset="0"/>
                <a:sym typeface="Symbol" panose="05050102010706020507" pitchFamily="18" charset="2"/>
              </a:rPr>
              <a:t>X[i] = j;</a:t>
            </a:r>
          </a:p>
          <a:p>
            <a:pPr lvl="2" eaLnBrk="1" hangingPunct="1">
              <a:spcBef>
                <a:spcPct val="40000"/>
              </a:spcBef>
            </a:pPr>
            <a:r>
              <a:rPr lang="en" altLang="vi-VN" b="1" dirty="0">
                <a:cs typeface="Arial" panose="020B0604020202020204" pitchFamily="34" charset="0"/>
                <a:sym typeface="Symbol" panose="05050102010706020507" pitchFamily="18" charset="2"/>
              </a:rPr>
              <a:t>if ( i ==n) Result();</a:t>
            </a:r>
          </a:p>
          <a:p>
            <a:pPr lvl="2" eaLnBrk="1" hangingPunct="1">
              <a:spcBef>
                <a:spcPct val="40000"/>
              </a:spcBef>
            </a:pPr>
            <a:r>
              <a:rPr lang="en" altLang="vi-VN" b="1" dirty="0">
                <a:cs typeface="Arial" panose="020B0604020202020204" pitchFamily="34" charset="0"/>
                <a:sym typeface="Symbol" panose="05050102010706020507" pitchFamily="18" charset="2"/>
              </a:rPr>
              <a:t>else Try (i+1);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b="1" dirty="0"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eaLnBrk="1" hangingPunct="1">
              <a:spcBef>
                <a:spcPct val="40000"/>
              </a:spcBef>
            </a:pPr>
            <a:r>
              <a:rPr lang="en" altLang="vi-VN" b="1" dirty="0"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eaLnBrk="1" hangingPunct="1">
              <a:spcBef>
                <a:spcPct val="40000"/>
              </a:spcBef>
            </a:pPr>
            <a:endParaRPr lang="en-US" altLang="vi-VN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6ACF1B9-213F-4383-9E4D-8422BE25C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E1464AEE-403F-4EC2-9844-FD765FB2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D6A3FCE5-CF18-41E1-8C5A-209B83F1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CF0A38B1-420D-4D7A-988B-1826DE04F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262B2-4697-47BB-A84C-4EDBFD23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1: </a:t>
            </a:r>
            <a:r>
              <a:rPr lang="en" altLang="vi-VN" cap="all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strings</a:t>
            </a:r>
            <a:endParaRPr lang="vi-VN" cap="al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E5DB6FF3-51C8-4F04-BBC9-3B7945CBF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001C2680-C3A8-460D-A02D-20EFD8B40EB2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600200"/>
            <a:ext cx="8839200" cy="4191000"/>
            <a:chOff x="152400" y="609600"/>
            <a:chExt cx="8839200" cy="4191000"/>
          </a:xfrm>
        </p:grpSpPr>
        <p:sp>
          <p:nvSpPr>
            <p:cNvPr id="27653" name="Text Box 49">
              <a:extLst>
                <a:ext uri="{FF2B5EF4-FFF2-40B4-BE49-F238E27FC236}">
                  <a16:creationId xmlns:a16="http://schemas.microsoft.com/office/drawing/2014/main" id="{4386ED22-15CF-4A8E-89D9-3F467D0F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0" y="36576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X3=1</a:t>
              </a:r>
            </a:p>
          </p:txBody>
        </p:sp>
        <p:sp>
          <p:nvSpPr>
            <p:cNvPr id="27654" name="Text Box 50">
              <a:extLst>
                <a:ext uri="{FF2B5EF4-FFF2-40B4-BE49-F238E27FC236}">
                  <a16:creationId xmlns:a16="http://schemas.microsoft.com/office/drawing/2014/main" id="{F779EB68-ACFC-4E94-A81F-FC73FB378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3671888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X3=0</a:t>
              </a:r>
            </a:p>
          </p:txBody>
        </p:sp>
        <p:sp>
          <p:nvSpPr>
            <p:cNvPr id="27655" name="Text Box 47">
              <a:extLst>
                <a:ext uri="{FF2B5EF4-FFF2-40B4-BE49-F238E27FC236}">
                  <a16:creationId xmlns:a16="http://schemas.microsoft.com/office/drawing/2014/main" id="{9837640B-86A3-40B9-8A78-A3420F2F3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36576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X3=1</a:t>
              </a:r>
            </a:p>
          </p:txBody>
        </p:sp>
        <p:sp>
          <p:nvSpPr>
            <p:cNvPr id="27656" name="Text Box 48">
              <a:extLst>
                <a:ext uri="{FF2B5EF4-FFF2-40B4-BE49-F238E27FC236}">
                  <a16:creationId xmlns:a16="http://schemas.microsoft.com/office/drawing/2014/main" id="{3A2F6E46-93BC-48CA-870E-1A7BA721A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3671888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X3=0</a:t>
              </a:r>
            </a:p>
          </p:txBody>
        </p:sp>
        <p:sp>
          <p:nvSpPr>
            <p:cNvPr id="27657" name="Text Box 45">
              <a:extLst>
                <a:ext uri="{FF2B5EF4-FFF2-40B4-BE49-F238E27FC236}">
                  <a16:creationId xmlns:a16="http://schemas.microsoft.com/office/drawing/2014/main" id="{85ED1387-E514-4CBC-882B-FD7BEBD9F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36576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X3=1</a:t>
              </a:r>
            </a:p>
          </p:txBody>
        </p:sp>
        <p:sp>
          <p:nvSpPr>
            <p:cNvPr id="27658" name="Text Box 46">
              <a:extLst>
                <a:ext uri="{FF2B5EF4-FFF2-40B4-BE49-F238E27FC236}">
                  <a16:creationId xmlns:a16="http://schemas.microsoft.com/office/drawing/2014/main" id="{C715A061-B4B5-47DC-8D9E-4CFDD14E2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3671888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X3=0</a:t>
              </a:r>
            </a:p>
          </p:txBody>
        </p:sp>
        <p:sp>
          <p:nvSpPr>
            <p:cNvPr id="27659" name="Text Box 44">
              <a:extLst>
                <a:ext uri="{FF2B5EF4-FFF2-40B4-BE49-F238E27FC236}">
                  <a16:creationId xmlns:a16="http://schemas.microsoft.com/office/drawing/2014/main" id="{71E3257D-8E9E-49CF-8D3F-7F32C786B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36576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X3=1</a:t>
              </a:r>
            </a:p>
          </p:txBody>
        </p:sp>
        <p:sp>
          <p:nvSpPr>
            <p:cNvPr id="27660" name="Text Box 41">
              <a:extLst>
                <a:ext uri="{FF2B5EF4-FFF2-40B4-BE49-F238E27FC236}">
                  <a16:creationId xmlns:a16="http://schemas.microsoft.com/office/drawing/2014/main" id="{E71D9C03-5BE0-4683-84CC-F3897104E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243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X2=0</a:t>
              </a:r>
            </a:p>
          </p:txBody>
        </p:sp>
        <p:sp>
          <p:nvSpPr>
            <p:cNvPr id="27661" name="Text Box 42">
              <a:extLst>
                <a:ext uri="{FF2B5EF4-FFF2-40B4-BE49-F238E27FC236}">
                  <a16:creationId xmlns:a16="http://schemas.microsoft.com/office/drawing/2014/main" id="{9BC0E90F-861F-4A09-A527-186DF73BD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23622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X2=1</a:t>
              </a:r>
            </a:p>
          </p:txBody>
        </p:sp>
        <p:sp>
          <p:nvSpPr>
            <p:cNvPr id="27662" name="Text Box 40">
              <a:extLst>
                <a:ext uri="{FF2B5EF4-FFF2-40B4-BE49-F238E27FC236}">
                  <a16:creationId xmlns:a16="http://schemas.microsoft.com/office/drawing/2014/main" id="{40D63B1C-0F10-4B59-AEB8-AAB0E939E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43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X2=1</a:t>
              </a:r>
            </a:p>
          </p:txBody>
        </p:sp>
        <p:sp>
          <p:nvSpPr>
            <p:cNvPr id="27663" name="Text Box 39">
              <a:extLst>
                <a:ext uri="{FF2B5EF4-FFF2-40B4-BE49-F238E27FC236}">
                  <a16:creationId xmlns:a16="http://schemas.microsoft.com/office/drawing/2014/main" id="{A1FE931B-6758-4261-9EDF-E7E7CBF47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452688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X2=0</a:t>
              </a:r>
            </a:p>
          </p:txBody>
        </p:sp>
        <p:sp>
          <p:nvSpPr>
            <p:cNvPr id="27664" name="Text Box 38">
              <a:extLst>
                <a:ext uri="{FF2B5EF4-FFF2-40B4-BE49-F238E27FC236}">
                  <a16:creationId xmlns:a16="http://schemas.microsoft.com/office/drawing/2014/main" id="{30269A7E-2D17-4BEE-A854-DE48099A7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11430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X1=1</a:t>
              </a:r>
            </a:p>
          </p:txBody>
        </p:sp>
        <p:sp>
          <p:nvSpPr>
            <p:cNvPr id="27665" name="Text Box 37">
              <a:extLst>
                <a:ext uri="{FF2B5EF4-FFF2-40B4-BE49-F238E27FC236}">
                  <a16:creationId xmlns:a16="http://schemas.microsoft.com/office/drawing/2014/main" id="{8956A2A5-541A-44D8-AB57-BCBFEC8FB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1157288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X1=0</a:t>
              </a:r>
            </a:p>
          </p:txBody>
        </p:sp>
        <p:sp>
          <p:nvSpPr>
            <p:cNvPr id="27666" name="Oval 7">
              <a:extLst>
                <a:ext uri="{FF2B5EF4-FFF2-40B4-BE49-F238E27FC236}">
                  <a16:creationId xmlns:a16="http://schemas.microsoft.com/office/drawing/2014/main" id="{3A763AB7-7B99-40E3-B594-F9D2054BA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6096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Try(1)</a:t>
              </a:r>
            </a:p>
          </p:txBody>
        </p:sp>
        <p:sp>
          <p:nvSpPr>
            <p:cNvPr id="27667" name="Oval 8">
              <a:extLst>
                <a:ext uri="{FF2B5EF4-FFF2-40B4-BE49-F238E27FC236}">
                  <a16:creationId xmlns:a16="http://schemas.microsoft.com/office/drawing/2014/main" id="{1003305A-2422-4CEA-BF8A-08C055A78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7526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Try(2)</a:t>
              </a:r>
            </a:p>
          </p:txBody>
        </p:sp>
        <p:sp>
          <p:nvSpPr>
            <p:cNvPr id="27668" name="Oval 9">
              <a:extLst>
                <a:ext uri="{FF2B5EF4-FFF2-40B4-BE49-F238E27FC236}">
                  <a16:creationId xmlns:a16="http://schemas.microsoft.com/office/drawing/2014/main" id="{EB1148B7-A75A-4813-88FB-5C1C75B11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6764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Try(2)</a:t>
              </a:r>
            </a:p>
          </p:txBody>
        </p:sp>
        <p:sp>
          <p:nvSpPr>
            <p:cNvPr id="27669" name="Oval 10">
              <a:extLst>
                <a:ext uri="{FF2B5EF4-FFF2-40B4-BE49-F238E27FC236}">
                  <a16:creationId xmlns:a16="http://schemas.microsoft.com/office/drawing/2014/main" id="{D6C324D1-A79A-419F-9B7D-48761552D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9718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Try(3)</a:t>
              </a:r>
            </a:p>
          </p:txBody>
        </p:sp>
        <p:sp>
          <p:nvSpPr>
            <p:cNvPr id="27670" name="Oval 11">
              <a:extLst>
                <a:ext uri="{FF2B5EF4-FFF2-40B4-BE49-F238E27FC236}">
                  <a16:creationId xmlns:a16="http://schemas.microsoft.com/office/drawing/2014/main" id="{6EB40528-72FE-42F2-AA06-5F0C91C23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9718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Try(3)</a:t>
              </a:r>
            </a:p>
          </p:txBody>
        </p:sp>
        <p:sp>
          <p:nvSpPr>
            <p:cNvPr id="27671" name="Oval 12">
              <a:extLst>
                <a:ext uri="{FF2B5EF4-FFF2-40B4-BE49-F238E27FC236}">
                  <a16:creationId xmlns:a16="http://schemas.microsoft.com/office/drawing/2014/main" id="{3361A0BA-C16E-4BA2-833C-DC623F87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718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Try(3)</a:t>
              </a:r>
            </a:p>
          </p:txBody>
        </p:sp>
        <p:sp>
          <p:nvSpPr>
            <p:cNvPr id="27672" name="Oval 13">
              <a:extLst>
                <a:ext uri="{FF2B5EF4-FFF2-40B4-BE49-F238E27FC236}">
                  <a16:creationId xmlns:a16="http://schemas.microsoft.com/office/drawing/2014/main" id="{15D76CD5-F848-4321-9500-2FEB33F22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9718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Try(3)</a:t>
              </a:r>
            </a:p>
          </p:txBody>
        </p:sp>
        <p:sp>
          <p:nvSpPr>
            <p:cNvPr id="27673" name="Rectangle 14">
              <a:extLst>
                <a:ext uri="{FF2B5EF4-FFF2-40B4-BE49-F238E27FC236}">
                  <a16:creationId xmlns:a16="http://schemas.microsoft.com/office/drawing/2014/main" id="{6F59CA57-F9E1-49D7-9549-5FB46E579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4267200"/>
              <a:ext cx="9906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0 0 0</a:t>
              </a:r>
            </a:p>
          </p:txBody>
        </p:sp>
        <p:sp>
          <p:nvSpPr>
            <p:cNvPr id="27674" name="Rectangle 15">
              <a:extLst>
                <a:ext uri="{FF2B5EF4-FFF2-40B4-BE49-F238E27FC236}">
                  <a16:creationId xmlns:a16="http://schemas.microsoft.com/office/drawing/2014/main" id="{6DC346BA-9023-4D80-B0BB-31284F3C3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4267200"/>
              <a:ext cx="9144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0 0 1</a:t>
              </a:r>
            </a:p>
          </p:txBody>
        </p:sp>
        <p:sp>
          <p:nvSpPr>
            <p:cNvPr id="27675" name="Rectangle 16">
              <a:extLst>
                <a:ext uri="{FF2B5EF4-FFF2-40B4-BE49-F238E27FC236}">
                  <a16:creationId xmlns:a16="http://schemas.microsoft.com/office/drawing/2014/main" id="{C8E7BE9D-44F6-4907-B8BD-FFA33F5BF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267200"/>
              <a:ext cx="9144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0 1 0</a:t>
              </a:r>
            </a:p>
          </p:txBody>
        </p:sp>
        <p:sp>
          <p:nvSpPr>
            <p:cNvPr id="27676" name="Rectangle 17">
              <a:extLst>
                <a:ext uri="{FF2B5EF4-FFF2-40B4-BE49-F238E27FC236}">
                  <a16:creationId xmlns:a16="http://schemas.microsoft.com/office/drawing/2014/main" id="{D598FEA0-EBE4-4D63-BE65-29CD3F22C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267200"/>
              <a:ext cx="9906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0 1 1</a:t>
              </a:r>
            </a:p>
          </p:txBody>
        </p:sp>
        <p:sp>
          <p:nvSpPr>
            <p:cNvPr id="27677" name="Rectangle 18">
              <a:extLst>
                <a:ext uri="{FF2B5EF4-FFF2-40B4-BE49-F238E27FC236}">
                  <a16:creationId xmlns:a16="http://schemas.microsoft.com/office/drawing/2014/main" id="{31982513-B391-4512-B2DC-0FEEEC5E0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9144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1 0 0</a:t>
              </a:r>
            </a:p>
          </p:txBody>
        </p:sp>
        <p:sp>
          <p:nvSpPr>
            <p:cNvPr id="27678" name="Rectangle 19">
              <a:extLst>
                <a:ext uri="{FF2B5EF4-FFF2-40B4-BE49-F238E27FC236}">
                  <a16:creationId xmlns:a16="http://schemas.microsoft.com/office/drawing/2014/main" id="{49B55365-CFAA-4A2E-A638-80BBA8255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267200"/>
              <a:ext cx="8382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1 0 1</a:t>
              </a:r>
            </a:p>
          </p:txBody>
        </p:sp>
        <p:sp>
          <p:nvSpPr>
            <p:cNvPr id="27679" name="Rectangle 20">
              <a:extLst>
                <a:ext uri="{FF2B5EF4-FFF2-40B4-BE49-F238E27FC236}">
                  <a16:creationId xmlns:a16="http://schemas.microsoft.com/office/drawing/2014/main" id="{941D1ECB-5EC3-468A-A8D0-000ACBE6C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267200"/>
              <a:ext cx="8382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1 1 0</a:t>
              </a:r>
            </a:p>
          </p:txBody>
        </p:sp>
        <p:sp>
          <p:nvSpPr>
            <p:cNvPr id="27680" name="Rectangle 21">
              <a:extLst>
                <a:ext uri="{FF2B5EF4-FFF2-40B4-BE49-F238E27FC236}">
                  <a16:creationId xmlns:a16="http://schemas.microsoft.com/office/drawing/2014/main" id="{CA38C36C-05AC-4C93-90B8-668432762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4267200"/>
              <a:ext cx="8382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1 1 1</a:t>
              </a:r>
            </a:p>
          </p:txBody>
        </p:sp>
        <p:sp>
          <p:nvSpPr>
            <p:cNvPr id="27681" name="Line 22">
              <a:extLst>
                <a:ext uri="{FF2B5EF4-FFF2-40B4-BE49-F238E27FC236}">
                  <a16:creationId xmlns:a16="http://schemas.microsoft.com/office/drawing/2014/main" id="{7686EC46-E927-4B99-A69F-5313B3FEE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800" y="1143000"/>
              <a:ext cx="838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7682" name="Line 23">
              <a:extLst>
                <a:ext uri="{FF2B5EF4-FFF2-40B4-BE49-F238E27FC236}">
                  <a16:creationId xmlns:a16="http://schemas.microsoft.com/office/drawing/2014/main" id="{85DB6EBB-5448-471F-A74C-F2C7EAEE32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2600" y="22860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7683" name="Line 24">
              <a:extLst>
                <a:ext uri="{FF2B5EF4-FFF2-40B4-BE49-F238E27FC236}">
                  <a16:creationId xmlns:a16="http://schemas.microsoft.com/office/drawing/2014/main" id="{C129AA91-2AEF-459A-B004-FFBDAA271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066800"/>
              <a:ext cx="1447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7684" name="Line 25">
              <a:extLst>
                <a:ext uri="{FF2B5EF4-FFF2-40B4-BE49-F238E27FC236}">
                  <a16:creationId xmlns:a16="http://schemas.microsoft.com/office/drawing/2014/main" id="{D67910B5-4B3E-40C5-B337-55CFFACD8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00" y="2133600"/>
              <a:ext cx="1371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7685" name="Line 26">
              <a:extLst>
                <a:ext uri="{FF2B5EF4-FFF2-40B4-BE49-F238E27FC236}">
                  <a16:creationId xmlns:a16="http://schemas.microsoft.com/office/drawing/2014/main" id="{66CBBE6B-5A69-457B-B13A-A11352818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2286000"/>
              <a:ext cx="60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7686" name="Line 27">
              <a:extLst>
                <a:ext uri="{FF2B5EF4-FFF2-40B4-BE49-F238E27FC236}">
                  <a16:creationId xmlns:a16="http://schemas.microsoft.com/office/drawing/2014/main" id="{F09F4702-CBBA-4FEE-AB91-438843750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1200" y="2286000"/>
              <a:ext cx="228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7687" name="Line 29">
              <a:extLst>
                <a:ext uri="{FF2B5EF4-FFF2-40B4-BE49-F238E27FC236}">
                  <a16:creationId xmlns:a16="http://schemas.microsoft.com/office/drawing/2014/main" id="{27ACD39D-46A0-4DF4-9CD0-ED51E99584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5800" y="35814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7688" name="Line 30">
              <a:extLst>
                <a:ext uri="{FF2B5EF4-FFF2-40B4-BE49-F238E27FC236}">
                  <a16:creationId xmlns:a16="http://schemas.microsoft.com/office/drawing/2014/main" id="{F25898F2-A179-40E6-8D7B-460FF3D34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3581400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7689" name="Line 31">
              <a:extLst>
                <a:ext uri="{FF2B5EF4-FFF2-40B4-BE49-F238E27FC236}">
                  <a16:creationId xmlns:a16="http://schemas.microsoft.com/office/drawing/2014/main" id="{7CE545D4-69E9-4732-9293-E9BB9225D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800" y="3581400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7690" name="Line 32">
              <a:extLst>
                <a:ext uri="{FF2B5EF4-FFF2-40B4-BE49-F238E27FC236}">
                  <a16:creationId xmlns:a16="http://schemas.microsoft.com/office/drawing/2014/main" id="{AD3E9A86-551D-43DA-A123-F991E63DE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35814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7691" name="Line 33">
              <a:extLst>
                <a:ext uri="{FF2B5EF4-FFF2-40B4-BE49-F238E27FC236}">
                  <a16:creationId xmlns:a16="http://schemas.microsoft.com/office/drawing/2014/main" id="{B19D020E-85C0-4C80-AE17-DCF43B0D9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3581400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7692" name="Line 34">
              <a:extLst>
                <a:ext uri="{FF2B5EF4-FFF2-40B4-BE49-F238E27FC236}">
                  <a16:creationId xmlns:a16="http://schemas.microsoft.com/office/drawing/2014/main" id="{95458132-66A3-46A6-9B4B-493B8BF30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35814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7693" name="Line 35">
              <a:extLst>
                <a:ext uri="{FF2B5EF4-FFF2-40B4-BE49-F238E27FC236}">
                  <a16:creationId xmlns:a16="http://schemas.microsoft.com/office/drawing/2014/main" id="{F478416C-70BA-4DC7-8C49-1FDED1EF1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3581400"/>
              <a:ext cx="304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7694" name="Line 36">
              <a:extLst>
                <a:ext uri="{FF2B5EF4-FFF2-40B4-BE49-F238E27FC236}">
                  <a16:creationId xmlns:a16="http://schemas.microsoft.com/office/drawing/2014/main" id="{DF25359F-2DE1-4A56-BA0B-0F22CA93B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6200" y="3581400"/>
              <a:ext cx="914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7695" name="Text Box 43">
              <a:extLst>
                <a:ext uri="{FF2B5EF4-FFF2-40B4-BE49-F238E27FC236}">
                  <a16:creationId xmlns:a16="http://schemas.microsoft.com/office/drawing/2014/main" id="{E3461C20-E03E-46F2-912E-DD0926942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671888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X3=0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7490727-431A-4507-91E6-45102F2A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6B5E56F3-C045-4CF6-8A41-94D0AFAED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8686800" cy="308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eaLnBrk="1" fontAlgn="auto" hangingPunct="1">
              <a:spcBef>
                <a:spcPct val="4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vi-VN" dirty="0">
              <a:sym typeface="Symbol" panose="05050102010706020507" pitchFamily="18" charset="2"/>
            </a:endParaRPr>
          </a:p>
          <a:p>
            <a:pPr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b="1" dirty="0">
                <a:sym typeface="Symbol" panose="05050102010706020507" pitchFamily="18" charset="2"/>
              </a:rPr>
              <a:t>void Try ( </a:t>
            </a:r>
            <a:r>
              <a:rPr lang="en" altLang="vi-VN" b="1" dirty="0" err="1">
                <a:sym typeface="Symbol" panose="05050102010706020507" pitchFamily="18" charset="2"/>
              </a:rPr>
              <a:t>int</a:t>
            </a:r>
            <a:r>
              <a:rPr lang="en" altLang="vi-VN" b="1" dirty="0">
                <a:sym typeface="Symbol" panose="05050102010706020507" pitchFamily="18" charset="2"/>
              </a:rPr>
              <a:t> </a:t>
            </a:r>
            <a:r>
              <a:rPr lang="en" altLang="vi-VN" b="1" dirty="0" err="1">
                <a:sym typeface="Symbol" panose="05050102010706020507" pitchFamily="18" charset="2"/>
              </a:rPr>
              <a:t>i </a:t>
            </a:r>
            <a:r>
              <a:rPr lang="en" altLang="vi-VN" b="1" dirty="0">
                <a:sym typeface="Symbol" panose="05050102010706020507" pitchFamily="18" charset="2"/>
              </a:rPr>
              <a:t>) {</a:t>
            </a:r>
          </a:p>
          <a:p>
            <a:pPr lvl="1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b="1" dirty="0">
                <a:sym typeface="Symbol" panose="05050102010706020507" pitchFamily="18" charset="2"/>
              </a:rPr>
              <a:t>for ( </a:t>
            </a:r>
            <a:r>
              <a:rPr lang="en" altLang="vi-VN" b="1" dirty="0" err="1">
                <a:sym typeface="Symbol" panose="05050102010706020507" pitchFamily="18" charset="2"/>
              </a:rPr>
              <a:t>int </a:t>
            </a:r>
            <a:r>
              <a:rPr lang="en" altLang="vi-VN" b="1" dirty="0">
                <a:sym typeface="Symbol" panose="05050102010706020507" pitchFamily="18" charset="2"/>
              </a:rPr>
              <a:t>j =X[i-1]+1; j&lt;=N-K+ </a:t>
            </a:r>
            <a:r>
              <a:rPr lang="en" altLang="vi-VN" b="1" dirty="0" err="1">
                <a:sym typeface="Symbol" panose="05050102010706020507" pitchFamily="18" charset="2"/>
              </a:rPr>
              <a:t>i </a:t>
            </a:r>
            <a:r>
              <a:rPr lang="en" altLang="vi-VN" b="1" dirty="0">
                <a:sym typeface="Symbol" panose="05050102010706020507" pitchFamily="18" charset="2"/>
              </a:rPr>
              <a:t>; </a:t>
            </a:r>
            <a:r>
              <a:rPr lang="en" altLang="vi-VN" b="1" dirty="0" err="1">
                <a:sym typeface="Symbol" panose="05050102010706020507" pitchFamily="18" charset="2"/>
              </a:rPr>
              <a:t>j++ </a:t>
            </a:r>
            <a:r>
              <a:rPr lang="en" altLang="vi-VN" b="1" dirty="0">
                <a:sym typeface="Symbol" panose="05050102010706020507" pitchFamily="18" charset="2"/>
              </a:rPr>
              <a:t>){</a:t>
            </a:r>
          </a:p>
          <a:p>
            <a:pPr lvl="1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b="1" dirty="0">
                <a:sym typeface="Symbol" panose="05050102010706020507" pitchFamily="18" charset="2"/>
              </a:rPr>
              <a:t>	X[ i ] = j;</a:t>
            </a:r>
          </a:p>
          <a:p>
            <a:pPr lvl="1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b="1" dirty="0">
                <a:sym typeface="Symbol" panose="05050102010706020507" pitchFamily="18" charset="2"/>
              </a:rPr>
              <a:t>	if ( i ==K) Result();</a:t>
            </a:r>
          </a:p>
          <a:p>
            <a:pPr lvl="1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b="1" dirty="0">
                <a:sym typeface="Symbol" panose="05050102010706020507" pitchFamily="18" charset="2"/>
              </a:rPr>
              <a:t>	else Try (i+1);</a:t>
            </a:r>
          </a:p>
          <a:p>
            <a:pPr lvl="1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b="1" dirty="0">
                <a:sym typeface="Symbol" panose="05050102010706020507" pitchFamily="18" charset="2"/>
              </a:rPr>
              <a:t>}</a:t>
            </a:r>
          </a:p>
          <a:p>
            <a:pPr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b="1" dirty="0">
                <a:sym typeface="Symbol" panose="05050102010706020507" pitchFamily="18" charset="2"/>
              </a:rPr>
              <a:t>}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DF1BB4D-7686-4B64-BC00-0083A5F7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E21113B2-AFB4-4C9B-A2EA-96FFD9E4F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194870CE-FD1B-4980-A893-DDD39E03C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C8D7F976-A3DC-4322-B9FF-88FBE73B4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28679" name="Title 1">
            <a:extLst>
              <a:ext uri="{FF2B5EF4-FFF2-40B4-BE49-F238E27FC236}">
                <a16:creationId xmlns:a16="http://schemas.microsoft.com/office/drawing/2014/main" id="{ADBA0A25-8657-4458-99E4-2654035F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694612" cy="747713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" altLang="vi-V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2: </a:t>
            </a:r>
            <a:r>
              <a:rPr lang="en-US" altLang="vi-V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</a:t>
            </a:r>
            <a:endParaRPr lang="vi-VN" alt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>
            <a:extLst>
              <a:ext uri="{FF2B5EF4-FFF2-40B4-BE49-F238E27FC236}">
                <a16:creationId xmlns:a16="http://schemas.microsoft.com/office/drawing/2014/main" id="{A601BA70-37B1-4E47-A62F-99BB88D37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grpSp>
        <p:nvGrpSpPr>
          <p:cNvPr id="29699" name="Group 4">
            <a:extLst>
              <a:ext uri="{FF2B5EF4-FFF2-40B4-BE49-F238E27FC236}">
                <a16:creationId xmlns:a16="http://schemas.microsoft.com/office/drawing/2014/main" id="{A828BF37-F7F4-4815-ABC7-CEDD445BD75C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676400"/>
            <a:ext cx="8839200" cy="4191000"/>
            <a:chOff x="76200" y="609600"/>
            <a:chExt cx="8839200" cy="4191000"/>
          </a:xfrm>
        </p:grpSpPr>
        <p:sp>
          <p:nvSpPr>
            <p:cNvPr id="29701" name="Text Box 76">
              <a:extLst>
                <a:ext uri="{FF2B5EF4-FFF2-40B4-BE49-F238E27FC236}">
                  <a16:creationId xmlns:a16="http://schemas.microsoft.com/office/drawing/2014/main" id="{E98D1E78-0952-4815-94A7-E18C2914A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7600" y="23622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X2=4</a:t>
              </a:r>
            </a:p>
          </p:txBody>
        </p:sp>
        <p:sp>
          <p:nvSpPr>
            <p:cNvPr id="29702" name="Text Box 75">
              <a:extLst>
                <a:ext uri="{FF2B5EF4-FFF2-40B4-BE49-F238E27FC236}">
                  <a16:creationId xmlns:a16="http://schemas.microsoft.com/office/drawing/2014/main" id="{DFD3E4C5-A52D-473D-8945-5A590229B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10668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X1=3</a:t>
              </a:r>
            </a:p>
          </p:txBody>
        </p:sp>
        <p:sp>
          <p:nvSpPr>
            <p:cNvPr id="29703" name="Text Box 74">
              <a:extLst>
                <a:ext uri="{FF2B5EF4-FFF2-40B4-BE49-F238E27FC236}">
                  <a16:creationId xmlns:a16="http://schemas.microsoft.com/office/drawing/2014/main" id="{A124877F-26BA-4876-A698-5EF42D15E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7200" y="36576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X3=5</a:t>
              </a:r>
            </a:p>
          </p:txBody>
        </p:sp>
        <p:sp>
          <p:nvSpPr>
            <p:cNvPr id="29704" name="Text Box 73">
              <a:extLst>
                <a:ext uri="{FF2B5EF4-FFF2-40B4-BE49-F238E27FC236}">
                  <a16:creationId xmlns:a16="http://schemas.microsoft.com/office/drawing/2014/main" id="{78C2BBE2-5491-4D87-BDE8-4D0ABCF70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36576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X3=5</a:t>
              </a:r>
            </a:p>
          </p:txBody>
        </p:sp>
        <p:sp>
          <p:nvSpPr>
            <p:cNvPr id="29705" name="Text Box 66">
              <a:extLst>
                <a:ext uri="{FF2B5EF4-FFF2-40B4-BE49-F238E27FC236}">
                  <a16:creationId xmlns:a16="http://schemas.microsoft.com/office/drawing/2014/main" id="{CBA471A7-D135-4ABB-8DFD-00434669B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5146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X2=4</a:t>
              </a:r>
            </a:p>
          </p:txBody>
        </p:sp>
        <p:sp>
          <p:nvSpPr>
            <p:cNvPr id="29706" name="Text Box 63">
              <a:extLst>
                <a:ext uri="{FF2B5EF4-FFF2-40B4-BE49-F238E27FC236}">
                  <a16:creationId xmlns:a16="http://schemas.microsoft.com/office/drawing/2014/main" id="{1070148F-77E2-48DB-85B4-16137A560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36576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X3=5</a:t>
              </a:r>
            </a:p>
          </p:txBody>
        </p:sp>
        <p:sp>
          <p:nvSpPr>
            <p:cNvPr id="29707" name="Text Box 62">
              <a:extLst>
                <a:ext uri="{FF2B5EF4-FFF2-40B4-BE49-F238E27FC236}">
                  <a16:creationId xmlns:a16="http://schemas.microsoft.com/office/drawing/2014/main" id="{48F9F85E-E052-4AF5-82A5-82BC6AF6F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36576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X3=4</a:t>
              </a:r>
            </a:p>
          </p:txBody>
        </p:sp>
        <p:sp>
          <p:nvSpPr>
            <p:cNvPr id="29708" name="Text Box 61">
              <a:extLst>
                <a:ext uri="{FF2B5EF4-FFF2-40B4-BE49-F238E27FC236}">
                  <a16:creationId xmlns:a16="http://schemas.microsoft.com/office/drawing/2014/main" id="{156587AB-96DB-483D-B24A-CBAC19A8F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25146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X2=3</a:t>
              </a:r>
            </a:p>
          </p:txBody>
        </p:sp>
        <p:sp>
          <p:nvSpPr>
            <p:cNvPr id="29709" name="Text Box 51">
              <a:extLst>
                <a:ext uri="{FF2B5EF4-FFF2-40B4-BE49-F238E27FC236}">
                  <a16:creationId xmlns:a16="http://schemas.microsoft.com/office/drawing/2014/main" id="{75E43F32-475B-46EA-B410-52BBAE9F8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1233488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X1=2</a:t>
              </a:r>
            </a:p>
          </p:txBody>
        </p:sp>
        <p:sp>
          <p:nvSpPr>
            <p:cNvPr id="29710" name="Text Box 56">
              <a:extLst>
                <a:ext uri="{FF2B5EF4-FFF2-40B4-BE49-F238E27FC236}">
                  <a16:creationId xmlns:a16="http://schemas.microsoft.com/office/drawing/2014/main" id="{27D89428-666A-4515-B4E5-C60F41449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36576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X3=5</a:t>
              </a:r>
            </a:p>
          </p:txBody>
        </p:sp>
        <p:sp>
          <p:nvSpPr>
            <p:cNvPr id="29711" name="Text Box 53">
              <a:extLst>
                <a:ext uri="{FF2B5EF4-FFF2-40B4-BE49-F238E27FC236}">
                  <a16:creationId xmlns:a16="http://schemas.microsoft.com/office/drawing/2014/main" id="{490A3105-6E84-4452-A02D-0EC511B50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25146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X2=4</a:t>
              </a:r>
            </a:p>
          </p:txBody>
        </p:sp>
        <p:sp>
          <p:nvSpPr>
            <p:cNvPr id="29712" name="Text Box 6">
              <a:extLst>
                <a:ext uri="{FF2B5EF4-FFF2-40B4-BE49-F238E27FC236}">
                  <a16:creationId xmlns:a16="http://schemas.microsoft.com/office/drawing/2014/main" id="{BFD2E0B5-7BF3-4872-BDCE-11182A796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36576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X3=4</a:t>
              </a:r>
            </a:p>
          </p:txBody>
        </p:sp>
        <p:sp>
          <p:nvSpPr>
            <p:cNvPr id="29713" name="Text Box 7">
              <a:extLst>
                <a:ext uri="{FF2B5EF4-FFF2-40B4-BE49-F238E27FC236}">
                  <a16:creationId xmlns:a16="http://schemas.microsoft.com/office/drawing/2014/main" id="{8791A032-6562-4433-B026-2F4337B5D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3671888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X3=5</a:t>
              </a:r>
            </a:p>
          </p:txBody>
        </p:sp>
        <p:sp>
          <p:nvSpPr>
            <p:cNvPr id="29714" name="Text Box 8">
              <a:extLst>
                <a:ext uri="{FF2B5EF4-FFF2-40B4-BE49-F238E27FC236}">
                  <a16:creationId xmlns:a16="http://schemas.microsoft.com/office/drawing/2014/main" id="{9079EA35-7894-4C55-973F-2D1331777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36576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X3=4</a:t>
              </a:r>
            </a:p>
          </p:txBody>
        </p:sp>
        <p:sp>
          <p:nvSpPr>
            <p:cNvPr id="29715" name="Text Box 11">
              <a:extLst>
                <a:ext uri="{FF2B5EF4-FFF2-40B4-BE49-F238E27FC236}">
                  <a16:creationId xmlns:a16="http://schemas.microsoft.com/office/drawing/2014/main" id="{247360B7-946E-4927-AB10-B61BE34B7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243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X2=3</a:t>
              </a:r>
            </a:p>
          </p:txBody>
        </p:sp>
        <p:sp>
          <p:nvSpPr>
            <p:cNvPr id="29716" name="Text Box 12">
              <a:extLst>
                <a:ext uri="{FF2B5EF4-FFF2-40B4-BE49-F238E27FC236}">
                  <a16:creationId xmlns:a16="http://schemas.microsoft.com/office/drawing/2014/main" id="{DD4C36F3-62B3-43BD-9B79-4E1C88186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452688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X2=2</a:t>
              </a:r>
            </a:p>
          </p:txBody>
        </p:sp>
        <p:sp>
          <p:nvSpPr>
            <p:cNvPr id="29717" name="Text Box 14">
              <a:extLst>
                <a:ext uri="{FF2B5EF4-FFF2-40B4-BE49-F238E27FC236}">
                  <a16:creationId xmlns:a16="http://schemas.microsoft.com/office/drawing/2014/main" id="{4FCE328D-54C6-4DC9-A017-5B8CA8592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1157288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X1=1</a:t>
              </a:r>
            </a:p>
          </p:txBody>
        </p:sp>
        <p:sp>
          <p:nvSpPr>
            <p:cNvPr id="29718" name="Oval 17">
              <a:extLst>
                <a:ext uri="{FF2B5EF4-FFF2-40B4-BE49-F238E27FC236}">
                  <a16:creationId xmlns:a16="http://schemas.microsoft.com/office/drawing/2014/main" id="{1C282FDF-D5BC-409D-96EF-BB0D4CDBB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6096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Try(1)</a:t>
              </a:r>
            </a:p>
          </p:txBody>
        </p:sp>
        <p:sp>
          <p:nvSpPr>
            <p:cNvPr id="29719" name="Oval 18">
              <a:extLst>
                <a:ext uri="{FF2B5EF4-FFF2-40B4-BE49-F238E27FC236}">
                  <a16:creationId xmlns:a16="http://schemas.microsoft.com/office/drawing/2014/main" id="{A87C7378-8A31-49E8-B7FF-F4FA1C808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7526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Try(2)</a:t>
              </a:r>
            </a:p>
          </p:txBody>
        </p:sp>
        <p:sp>
          <p:nvSpPr>
            <p:cNvPr id="29720" name="Oval 19">
              <a:extLst>
                <a:ext uri="{FF2B5EF4-FFF2-40B4-BE49-F238E27FC236}">
                  <a16:creationId xmlns:a16="http://schemas.microsoft.com/office/drawing/2014/main" id="{AA2C8D26-5AA3-4264-AF1C-9075CD58B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16764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Try(2)</a:t>
              </a:r>
            </a:p>
          </p:txBody>
        </p:sp>
        <p:sp>
          <p:nvSpPr>
            <p:cNvPr id="29721" name="Oval 20">
              <a:extLst>
                <a:ext uri="{FF2B5EF4-FFF2-40B4-BE49-F238E27FC236}">
                  <a16:creationId xmlns:a16="http://schemas.microsoft.com/office/drawing/2014/main" id="{09FFD305-5B25-474D-8BB3-6A3FE6356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9718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Try(3)</a:t>
              </a:r>
            </a:p>
          </p:txBody>
        </p:sp>
        <p:sp>
          <p:nvSpPr>
            <p:cNvPr id="29722" name="Oval 21">
              <a:extLst>
                <a:ext uri="{FF2B5EF4-FFF2-40B4-BE49-F238E27FC236}">
                  <a16:creationId xmlns:a16="http://schemas.microsoft.com/office/drawing/2014/main" id="{BEDB1C38-B422-45E5-9BB3-A584D6BF4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9718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Try(3)</a:t>
              </a:r>
            </a:p>
          </p:txBody>
        </p:sp>
        <p:sp>
          <p:nvSpPr>
            <p:cNvPr id="29723" name="Oval 22">
              <a:extLst>
                <a:ext uri="{FF2B5EF4-FFF2-40B4-BE49-F238E27FC236}">
                  <a16:creationId xmlns:a16="http://schemas.microsoft.com/office/drawing/2014/main" id="{FA51D5BE-A733-4088-BCC8-C77F98112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29718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Try(3)</a:t>
              </a:r>
            </a:p>
          </p:txBody>
        </p:sp>
        <p:sp>
          <p:nvSpPr>
            <p:cNvPr id="29724" name="Oval 23">
              <a:extLst>
                <a:ext uri="{FF2B5EF4-FFF2-40B4-BE49-F238E27FC236}">
                  <a16:creationId xmlns:a16="http://schemas.microsoft.com/office/drawing/2014/main" id="{AFF6B133-1538-48B7-BB6B-3A4FD7D42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16002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Try(2)</a:t>
              </a:r>
            </a:p>
          </p:txBody>
        </p:sp>
        <p:sp>
          <p:nvSpPr>
            <p:cNvPr id="29725" name="Rectangle 24">
              <a:extLst>
                <a:ext uri="{FF2B5EF4-FFF2-40B4-BE49-F238E27FC236}">
                  <a16:creationId xmlns:a16="http://schemas.microsoft.com/office/drawing/2014/main" id="{81076272-9D60-4BFC-90F0-EBD190A4A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" y="4267200"/>
              <a:ext cx="6858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1 2 3</a:t>
              </a:r>
            </a:p>
          </p:txBody>
        </p:sp>
        <p:sp>
          <p:nvSpPr>
            <p:cNvPr id="29726" name="Rectangle 25">
              <a:extLst>
                <a:ext uri="{FF2B5EF4-FFF2-40B4-BE49-F238E27FC236}">
                  <a16:creationId xmlns:a16="http://schemas.microsoft.com/office/drawing/2014/main" id="{3A33648D-849B-4333-9AE1-A06BACF65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267200"/>
              <a:ext cx="6096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1 2 4</a:t>
              </a:r>
            </a:p>
          </p:txBody>
        </p:sp>
        <p:sp>
          <p:nvSpPr>
            <p:cNvPr id="29727" name="Rectangle 26">
              <a:extLst>
                <a:ext uri="{FF2B5EF4-FFF2-40B4-BE49-F238E27FC236}">
                  <a16:creationId xmlns:a16="http://schemas.microsoft.com/office/drawing/2014/main" id="{D8E86A14-99B5-464F-AC58-BBEF865C8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4267200"/>
              <a:ext cx="6858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1 2 5</a:t>
              </a:r>
            </a:p>
          </p:txBody>
        </p:sp>
        <p:sp>
          <p:nvSpPr>
            <p:cNvPr id="29728" name="Rectangle 27">
              <a:extLst>
                <a:ext uri="{FF2B5EF4-FFF2-40B4-BE49-F238E27FC236}">
                  <a16:creationId xmlns:a16="http://schemas.microsoft.com/office/drawing/2014/main" id="{F1E44450-7010-4F37-8C15-5C050BFBA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4267200"/>
              <a:ext cx="6096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1 3 4</a:t>
              </a:r>
            </a:p>
          </p:txBody>
        </p:sp>
        <p:sp>
          <p:nvSpPr>
            <p:cNvPr id="29729" name="Rectangle 28">
              <a:extLst>
                <a:ext uri="{FF2B5EF4-FFF2-40B4-BE49-F238E27FC236}">
                  <a16:creationId xmlns:a16="http://schemas.microsoft.com/office/drawing/2014/main" id="{59CB288A-E594-47F5-866E-15B2FF1FF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267200"/>
              <a:ext cx="6858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1 3 5</a:t>
              </a:r>
            </a:p>
          </p:txBody>
        </p:sp>
        <p:sp>
          <p:nvSpPr>
            <p:cNvPr id="29730" name="Rectangle 29">
              <a:extLst>
                <a:ext uri="{FF2B5EF4-FFF2-40B4-BE49-F238E27FC236}">
                  <a16:creationId xmlns:a16="http://schemas.microsoft.com/office/drawing/2014/main" id="{3200F2E8-6CE6-43C8-83DF-84E3A75B5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4267200"/>
              <a:ext cx="8382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2 3 4</a:t>
              </a:r>
            </a:p>
          </p:txBody>
        </p:sp>
        <p:sp>
          <p:nvSpPr>
            <p:cNvPr id="29731" name="Rectangle 30">
              <a:extLst>
                <a:ext uri="{FF2B5EF4-FFF2-40B4-BE49-F238E27FC236}">
                  <a16:creationId xmlns:a16="http://schemas.microsoft.com/office/drawing/2014/main" id="{9B7F7064-E883-470F-BBE7-A62E5865D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267200"/>
              <a:ext cx="8382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2 3 5</a:t>
              </a:r>
            </a:p>
          </p:txBody>
        </p:sp>
        <p:sp>
          <p:nvSpPr>
            <p:cNvPr id="29732" name="Rectangle 31">
              <a:extLst>
                <a:ext uri="{FF2B5EF4-FFF2-40B4-BE49-F238E27FC236}">
                  <a16:creationId xmlns:a16="http://schemas.microsoft.com/office/drawing/2014/main" id="{20860D20-475D-48F4-8998-5885E6BE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4267200"/>
              <a:ext cx="8382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2 4 5</a:t>
              </a:r>
            </a:p>
          </p:txBody>
        </p:sp>
        <p:sp>
          <p:nvSpPr>
            <p:cNvPr id="29733" name="Line 32">
              <a:extLst>
                <a:ext uri="{FF2B5EF4-FFF2-40B4-BE49-F238E27FC236}">
                  <a16:creationId xmlns:a16="http://schemas.microsoft.com/office/drawing/2014/main" id="{B375F3C9-7691-4C54-A8F8-E7723C771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800" y="1143000"/>
              <a:ext cx="838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734" name="Line 33">
              <a:extLst>
                <a:ext uri="{FF2B5EF4-FFF2-40B4-BE49-F238E27FC236}">
                  <a16:creationId xmlns:a16="http://schemas.microsoft.com/office/drawing/2014/main" id="{FC9BF6F1-6BB3-40A0-8E42-C89974FC2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2600" y="22860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735" name="Line 34">
              <a:extLst>
                <a:ext uri="{FF2B5EF4-FFF2-40B4-BE49-F238E27FC236}">
                  <a16:creationId xmlns:a16="http://schemas.microsoft.com/office/drawing/2014/main" id="{99D788FA-E4E3-4AFD-B7E0-AEE587714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12192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736" name="Line 36">
              <a:extLst>
                <a:ext uri="{FF2B5EF4-FFF2-40B4-BE49-F238E27FC236}">
                  <a16:creationId xmlns:a16="http://schemas.microsoft.com/office/drawing/2014/main" id="{9296330E-CAD0-40C4-B609-893E8CCCC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2362200"/>
              <a:ext cx="152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737" name="Line 38">
              <a:extLst>
                <a:ext uri="{FF2B5EF4-FFF2-40B4-BE49-F238E27FC236}">
                  <a16:creationId xmlns:a16="http://schemas.microsoft.com/office/drawing/2014/main" id="{FC091C6A-6EB0-4B89-9882-9122788CF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200" y="3581400"/>
              <a:ext cx="914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738" name="Line 39">
              <a:extLst>
                <a:ext uri="{FF2B5EF4-FFF2-40B4-BE49-F238E27FC236}">
                  <a16:creationId xmlns:a16="http://schemas.microsoft.com/office/drawing/2014/main" id="{4805A6B2-9645-470B-8111-26F1AAE00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3581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739" name="Line 40">
              <a:extLst>
                <a:ext uri="{FF2B5EF4-FFF2-40B4-BE49-F238E27FC236}">
                  <a16:creationId xmlns:a16="http://schemas.microsoft.com/office/drawing/2014/main" id="{0A4A9571-F2B8-4312-8E5D-5D8A3E5DC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4600" y="3581400"/>
              <a:ext cx="304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740" name="Line 41">
              <a:extLst>
                <a:ext uri="{FF2B5EF4-FFF2-40B4-BE49-F238E27FC236}">
                  <a16:creationId xmlns:a16="http://schemas.microsoft.com/office/drawing/2014/main" id="{EC0E40A0-9E59-430C-A4AB-6BF9DA889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3581400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741" name="Text Box 46">
              <a:extLst>
                <a:ext uri="{FF2B5EF4-FFF2-40B4-BE49-F238E27FC236}">
                  <a16:creationId xmlns:a16="http://schemas.microsoft.com/office/drawing/2014/main" id="{E0A8A89F-5DEC-4BF2-88B5-7832F8E06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3671888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X3=3</a:t>
              </a:r>
            </a:p>
          </p:txBody>
        </p:sp>
        <p:sp>
          <p:nvSpPr>
            <p:cNvPr id="29742" name="Line 47">
              <a:extLst>
                <a:ext uri="{FF2B5EF4-FFF2-40B4-BE49-F238E27FC236}">
                  <a16:creationId xmlns:a16="http://schemas.microsoft.com/office/drawing/2014/main" id="{799FE20F-0B39-4372-87A3-60BF3B625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3581400"/>
              <a:ext cx="533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743" name="Text Box 48">
              <a:extLst>
                <a:ext uri="{FF2B5EF4-FFF2-40B4-BE49-F238E27FC236}">
                  <a16:creationId xmlns:a16="http://schemas.microsoft.com/office/drawing/2014/main" id="{161BE765-F371-423D-9907-BB39E9493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36576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X3=5</a:t>
              </a:r>
            </a:p>
          </p:txBody>
        </p:sp>
        <p:sp>
          <p:nvSpPr>
            <p:cNvPr id="29744" name="Line 52">
              <a:extLst>
                <a:ext uri="{FF2B5EF4-FFF2-40B4-BE49-F238E27FC236}">
                  <a16:creationId xmlns:a16="http://schemas.microsoft.com/office/drawing/2014/main" id="{FD61FD99-817D-4440-B7FF-33C4C7C10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2362200"/>
              <a:ext cx="1219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745" name="Rectangle 54">
              <a:extLst>
                <a:ext uri="{FF2B5EF4-FFF2-40B4-BE49-F238E27FC236}">
                  <a16:creationId xmlns:a16="http://schemas.microsoft.com/office/drawing/2014/main" id="{37C1E9D6-A84D-4433-9C6B-90DD7728B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267200"/>
              <a:ext cx="7620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1 4 5</a:t>
              </a:r>
            </a:p>
          </p:txBody>
        </p:sp>
        <p:sp>
          <p:nvSpPr>
            <p:cNvPr id="29746" name="Line 55">
              <a:extLst>
                <a:ext uri="{FF2B5EF4-FFF2-40B4-BE49-F238E27FC236}">
                  <a16:creationId xmlns:a16="http://schemas.microsoft.com/office/drawing/2014/main" id="{EBB9F349-6915-402E-9C4D-8E041611A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3581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747" name="Rectangle 57">
              <a:extLst>
                <a:ext uri="{FF2B5EF4-FFF2-40B4-BE49-F238E27FC236}">
                  <a16:creationId xmlns:a16="http://schemas.microsoft.com/office/drawing/2014/main" id="{F02C86D5-73A3-4888-AF85-AA0E5C301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4267200"/>
              <a:ext cx="7620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3 4 5</a:t>
              </a:r>
            </a:p>
          </p:txBody>
        </p:sp>
        <p:sp>
          <p:nvSpPr>
            <p:cNvPr id="29748" name="Oval 58">
              <a:extLst>
                <a:ext uri="{FF2B5EF4-FFF2-40B4-BE49-F238E27FC236}">
                  <a16:creationId xmlns:a16="http://schemas.microsoft.com/office/drawing/2014/main" id="{54CC1821-1913-4191-859B-455B7D610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9718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Try(3)</a:t>
              </a:r>
            </a:p>
          </p:txBody>
        </p:sp>
        <p:sp>
          <p:nvSpPr>
            <p:cNvPr id="29749" name="Oval 59">
              <a:extLst>
                <a:ext uri="{FF2B5EF4-FFF2-40B4-BE49-F238E27FC236}">
                  <a16:creationId xmlns:a16="http://schemas.microsoft.com/office/drawing/2014/main" id="{088CED41-47DA-47FC-91C8-94E7E482E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9718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Try(3)</a:t>
              </a:r>
            </a:p>
          </p:txBody>
        </p:sp>
        <p:sp>
          <p:nvSpPr>
            <p:cNvPr id="29750" name="Line 60">
              <a:extLst>
                <a:ext uri="{FF2B5EF4-FFF2-40B4-BE49-F238E27FC236}">
                  <a16:creationId xmlns:a16="http://schemas.microsoft.com/office/drawing/2014/main" id="{D551F319-DA12-4490-BEA6-B5167D162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53000" y="2286000"/>
              <a:ext cx="228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751" name="Line 64">
              <a:extLst>
                <a:ext uri="{FF2B5EF4-FFF2-40B4-BE49-F238E27FC236}">
                  <a16:creationId xmlns:a16="http://schemas.microsoft.com/office/drawing/2014/main" id="{9401C0B4-4A2C-40F2-A984-8C411F3EB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3581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752" name="Line 65">
              <a:extLst>
                <a:ext uri="{FF2B5EF4-FFF2-40B4-BE49-F238E27FC236}">
                  <a16:creationId xmlns:a16="http://schemas.microsoft.com/office/drawing/2014/main" id="{06162A00-5B8B-4116-BB6A-BEBF273D0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3581400"/>
              <a:ext cx="990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753" name="Line 67">
              <a:extLst>
                <a:ext uri="{FF2B5EF4-FFF2-40B4-BE49-F238E27FC236}">
                  <a16:creationId xmlns:a16="http://schemas.microsoft.com/office/drawing/2014/main" id="{92805A5D-1411-4839-9D47-2103EB37A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600" y="2286000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754" name="Line 68">
              <a:extLst>
                <a:ext uri="{FF2B5EF4-FFF2-40B4-BE49-F238E27FC236}">
                  <a16:creationId xmlns:a16="http://schemas.microsoft.com/office/drawing/2014/main" id="{05FBF205-FBC3-46AF-BD2F-A4A6DA005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581400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755" name="Oval 69">
              <a:extLst>
                <a:ext uri="{FF2B5EF4-FFF2-40B4-BE49-F238E27FC236}">
                  <a16:creationId xmlns:a16="http://schemas.microsoft.com/office/drawing/2014/main" id="{81AD244A-8A6F-48E5-AAF9-84FFE37C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29718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Try(3)</a:t>
              </a:r>
            </a:p>
          </p:txBody>
        </p:sp>
        <p:sp>
          <p:nvSpPr>
            <p:cNvPr id="29756" name="Line 70">
              <a:extLst>
                <a:ext uri="{FF2B5EF4-FFF2-40B4-BE49-F238E27FC236}">
                  <a16:creationId xmlns:a16="http://schemas.microsoft.com/office/drawing/2014/main" id="{22FBC175-A729-4779-A89F-303599419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1143000"/>
              <a:ext cx="2590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757" name="Line 71">
              <a:extLst>
                <a:ext uri="{FF2B5EF4-FFF2-40B4-BE49-F238E27FC236}">
                  <a16:creationId xmlns:a16="http://schemas.microsoft.com/office/drawing/2014/main" id="{D91DCB18-B116-4A69-9283-D8231E2AE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2057400"/>
              <a:ext cx="14478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758" name="Line 72">
              <a:extLst>
                <a:ext uri="{FF2B5EF4-FFF2-40B4-BE49-F238E27FC236}">
                  <a16:creationId xmlns:a16="http://schemas.microsoft.com/office/drawing/2014/main" id="{577752B6-FA89-4DD3-9CCE-22476B480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4400" y="3581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9829A2-9F8E-4BCF-A392-9D3E0E0A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:a16="http://schemas.microsoft.com/office/drawing/2014/main" id="{E7322397-AACF-4846-B4AC-19C56C8A6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19175"/>
            <a:ext cx="8610600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endParaRPr lang="en-US" altLang="vi-VN" sz="1200" dirty="0">
              <a:sym typeface="Symbol" panose="05050102010706020507" pitchFamily="18" charset="2"/>
            </a:endParaRPr>
          </a:p>
          <a:p>
            <a:pPr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sz="1600" b="1" dirty="0">
                <a:sym typeface="Symbol" panose="05050102010706020507" pitchFamily="18" charset="2"/>
              </a:rPr>
              <a:t>void Try ( </a:t>
            </a:r>
            <a:r>
              <a:rPr lang="en" altLang="vi-VN" sz="1600" b="1" dirty="0" err="1">
                <a:sym typeface="Symbol" panose="05050102010706020507" pitchFamily="18" charset="2"/>
              </a:rPr>
              <a:t>int</a:t>
            </a:r>
            <a:r>
              <a:rPr lang="en" altLang="vi-VN" sz="1600" b="1" dirty="0">
                <a:sym typeface="Symbol" panose="05050102010706020507" pitchFamily="18" charset="2"/>
              </a:rPr>
              <a:t> </a:t>
            </a:r>
            <a:r>
              <a:rPr lang="en" altLang="vi-VN" sz="1600" b="1" dirty="0" err="1">
                <a:sym typeface="Symbol" panose="05050102010706020507" pitchFamily="18" charset="2"/>
              </a:rPr>
              <a:t>i </a:t>
            </a:r>
            <a:r>
              <a:rPr lang="en" altLang="vi-VN" sz="1600" b="1" dirty="0">
                <a:sym typeface="Symbol" panose="05050102010706020507" pitchFamily="18" charset="2"/>
              </a:rPr>
              <a:t>) {</a:t>
            </a:r>
          </a:p>
          <a:p>
            <a:pPr lvl="1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sz="1600" b="1" dirty="0">
                <a:sym typeface="Symbol" panose="05050102010706020507" pitchFamily="18" charset="2"/>
              </a:rPr>
              <a:t>for ( </a:t>
            </a:r>
            <a:r>
              <a:rPr lang="en" altLang="vi-VN" sz="1600" b="1" dirty="0" err="1">
                <a:sym typeface="Symbol" panose="05050102010706020507" pitchFamily="18" charset="2"/>
              </a:rPr>
              <a:t>int </a:t>
            </a:r>
            <a:r>
              <a:rPr lang="en" altLang="vi-VN" sz="1600" b="1" dirty="0">
                <a:sym typeface="Symbol" panose="05050102010706020507" pitchFamily="18" charset="2"/>
              </a:rPr>
              <a:t>j =1; j&lt;=N; </a:t>
            </a:r>
            <a:r>
              <a:rPr lang="en" altLang="vi-VN" sz="1600" b="1" dirty="0" err="1">
                <a:sym typeface="Symbol" panose="05050102010706020507" pitchFamily="18" charset="2"/>
              </a:rPr>
              <a:t>j++ </a:t>
            </a:r>
            <a:r>
              <a:rPr lang="en" altLang="vi-VN" sz="1600" b="1" dirty="0">
                <a:sym typeface="Symbol" panose="05050102010706020507" pitchFamily="18" charset="2"/>
              </a:rPr>
              <a:t>){</a:t>
            </a:r>
          </a:p>
          <a:p>
            <a:pPr lvl="2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sz="1600" b="1" dirty="0">
                <a:sym typeface="Symbol" panose="05050102010706020507" pitchFamily="18" charset="2"/>
              </a:rPr>
              <a:t>if ( </a:t>
            </a:r>
            <a:r>
              <a:rPr lang="en" altLang="vi-VN" sz="1600" b="1" dirty="0" err="1">
                <a:sym typeface="Symbol" panose="05050102010706020507" pitchFamily="18" charset="2"/>
              </a:rPr>
              <a:t>order </a:t>
            </a:r>
            <a:r>
              <a:rPr lang="en" altLang="vi-VN" sz="1600" b="1" dirty="0">
                <a:sym typeface="Symbol" panose="05050102010706020507" pitchFamily="18" charset="2"/>
              </a:rPr>
              <a:t>[j] ) {</a:t>
            </a:r>
          </a:p>
          <a:p>
            <a:pPr lvl="2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sz="1600" b="1" dirty="0">
                <a:sym typeface="Symbol" panose="05050102010706020507" pitchFamily="18" charset="2"/>
              </a:rPr>
              <a:t>X[ </a:t>
            </a:r>
            <a:r>
              <a:rPr lang="en" altLang="vi-VN" sz="1600" b="1" dirty="0" err="1">
                <a:sym typeface="Symbol" panose="05050102010706020507" pitchFamily="18" charset="2"/>
              </a:rPr>
              <a:t>i </a:t>
            </a:r>
            <a:r>
              <a:rPr lang="en" altLang="vi-VN" sz="1600" b="1" dirty="0">
                <a:sym typeface="Symbol" panose="05050102010706020507" pitchFamily="18" charset="2"/>
              </a:rPr>
              <a:t>] = </a:t>
            </a:r>
            <a:r>
              <a:rPr lang="en" altLang="vi-VN" sz="1600" b="1" dirty="0" err="1">
                <a:sym typeface="Symbol" panose="05050102010706020507" pitchFamily="18" charset="2"/>
              </a:rPr>
              <a:t>j;chuaxet </a:t>
            </a:r>
            <a:r>
              <a:rPr lang="en" altLang="vi-VN" sz="1600" b="1" dirty="0">
                <a:sym typeface="Symbol" panose="05050102010706020507" pitchFamily="18" charset="2"/>
              </a:rPr>
              <a:t>[j] = False;</a:t>
            </a:r>
          </a:p>
          <a:p>
            <a:pPr lvl="2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sz="1600" b="1" dirty="0">
                <a:sym typeface="Symbol" panose="05050102010706020507" pitchFamily="18" charset="2"/>
              </a:rPr>
              <a:t>if ( </a:t>
            </a:r>
            <a:r>
              <a:rPr lang="en" altLang="vi-VN" sz="1600" b="1" dirty="0" err="1">
                <a:sym typeface="Symbol" panose="05050102010706020507" pitchFamily="18" charset="2"/>
              </a:rPr>
              <a:t>i </a:t>
            </a:r>
            <a:r>
              <a:rPr lang="en" altLang="vi-VN" sz="1600" b="1" dirty="0">
                <a:sym typeface="Symbol" panose="05050102010706020507" pitchFamily="18" charset="2"/>
              </a:rPr>
              <a:t>==N) Result();</a:t>
            </a:r>
          </a:p>
          <a:p>
            <a:pPr lvl="2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sz="1600" b="1" dirty="0">
                <a:sym typeface="Symbol" panose="05050102010706020507" pitchFamily="18" charset="2"/>
              </a:rPr>
              <a:t>else Try (i+1);</a:t>
            </a:r>
          </a:p>
          <a:p>
            <a:pPr lvl="2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sz="1600" b="1" dirty="0">
                <a:sym typeface="Symbol" panose="05050102010706020507" pitchFamily="18" charset="2"/>
              </a:rPr>
              <a:t> chuaxet [j] = True;</a:t>
            </a:r>
          </a:p>
          <a:p>
            <a:pPr lvl="2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sz="1600" b="1" dirty="0">
                <a:sym typeface="Symbol" panose="05050102010706020507" pitchFamily="18" charset="2"/>
              </a:rPr>
              <a:t>}</a:t>
            </a:r>
          </a:p>
          <a:p>
            <a:pPr lvl="1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sz="1600" b="1" dirty="0">
                <a:sym typeface="Symbol" panose="05050102010706020507" pitchFamily="18" charset="2"/>
              </a:rPr>
              <a:t>}</a:t>
            </a:r>
          </a:p>
          <a:p>
            <a:pPr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" altLang="vi-VN" sz="1600" b="1" dirty="0"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F3A2BD9-EA0E-47C3-A98B-B715BD803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993C160D-10CA-4CB6-95DC-1E40A75D8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434E772B-BEE4-456B-BACE-4C3920DDC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AF0DB0AA-86FF-4A82-93AE-CBB9C5FD3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30727" name="Title 1">
            <a:extLst>
              <a:ext uri="{FF2B5EF4-FFF2-40B4-BE49-F238E27FC236}">
                <a16:creationId xmlns:a16="http://schemas.microsoft.com/office/drawing/2014/main" id="{308DE10A-6D2A-4163-A0A8-2168FA65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/>
          </a:bodyPr>
          <a:lstStyle/>
          <a:p>
            <a:pPr eaLnBrk="1" hangingPunct="1">
              <a:spcBef>
                <a:spcPct val="40000"/>
              </a:spcBef>
            </a:pPr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3: PERMUTATION</a:t>
            </a:r>
            <a:endParaRPr lang="vi-VN" altLang="vi-VN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6">
            <a:extLst>
              <a:ext uri="{FF2B5EF4-FFF2-40B4-BE49-F238E27FC236}">
                <a16:creationId xmlns:a16="http://schemas.microsoft.com/office/drawing/2014/main" id="{F92F9878-40C0-4CD7-B49D-AA08AF57E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F6DC94A8-3B39-4BD7-B235-0D4C426095F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52600"/>
            <a:ext cx="7696200" cy="4191000"/>
            <a:chOff x="152400" y="609600"/>
            <a:chExt cx="7696200" cy="4191000"/>
          </a:xfrm>
        </p:grpSpPr>
        <p:sp>
          <p:nvSpPr>
            <p:cNvPr id="31749" name="Text Box 80">
              <a:extLst>
                <a:ext uri="{FF2B5EF4-FFF2-40B4-BE49-F238E27FC236}">
                  <a16:creationId xmlns:a16="http://schemas.microsoft.com/office/drawing/2014/main" id="{74FFA495-1E67-4D5E-AF94-251E334CF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36576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X3=1</a:t>
              </a:r>
            </a:p>
          </p:txBody>
        </p:sp>
        <p:sp>
          <p:nvSpPr>
            <p:cNvPr id="31750" name="Text Box 79">
              <a:extLst>
                <a:ext uri="{FF2B5EF4-FFF2-40B4-BE49-F238E27FC236}">
                  <a16:creationId xmlns:a16="http://schemas.microsoft.com/office/drawing/2014/main" id="{2BE386E9-6D7F-4A23-A980-C203AF5C6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36576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X3=2</a:t>
              </a:r>
            </a:p>
          </p:txBody>
        </p:sp>
        <p:sp>
          <p:nvSpPr>
            <p:cNvPr id="31751" name="Text Box 72">
              <a:extLst>
                <a:ext uri="{FF2B5EF4-FFF2-40B4-BE49-F238E27FC236}">
                  <a16:creationId xmlns:a16="http://schemas.microsoft.com/office/drawing/2014/main" id="{DA1A908B-9224-4AFD-BD5D-FEFA97F80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3595688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X3=1</a:t>
              </a:r>
            </a:p>
          </p:txBody>
        </p:sp>
        <p:sp>
          <p:nvSpPr>
            <p:cNvPr id="31752" name="Text Box 71">
              <a:extLst>
                <a:ext uri="{FF2B5EF4-FFF2-40B4-BE49-F238E27FC236}">
                  <a16:creationId xmlns:a16="http://schemas.microsoft.com/office/drawing/2014/main" id="{202D6675-3A87-4583-B9EE-0508775A5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6576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X3=3</a:t>
              </a:r>
            </a:p>
          </p:txBody>
        </p:sp>
        <p:sp>
          <p:nvSpPr>
            <p:cNvPr id="31753" name="Text Box 65">
              <a:extLst>
                <a:ext uri="{FF2B5EF4-FFF2-40B4-BE49-F238E27FC236}">
                  <a16:creationId xmlns:a16="http://schemas.microsoft.com/office/drawing/2014/main" id="{B29854D3-0311-40CD-BD98-3D80257F6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243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X2=3</a:t>
              </a:r>
            </a:p>
          </p:txBody>
        </p:sp>
        <p:sp>
          <p:nvSpPr>
            <p:cNvPr id="31754" name="Text Box 66">
              <a:extLst>
                <a:ext uri="{FF2B5EF4-FFF2-40B4-BE49-F238E27FC236}">
                  <a16:creationId xmlns:a16="http://schemas.microsoft.com/office/drawing/2014/main" id="{A58B6B97-A5D3-473C-8AC1-E37829E4D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2452688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X2=1</a:t>
              </a:r>
            </a:p>
          </p:txBody>
        </p:sp>
        <p:sp>
          <p:nvSpPr>
            <p:cNvPr id="31755" name="Text Box 50">
              <a:extLst>
                <a:ext uri="{FF2B5EF4-FFF2-40B4-BE49-F238E27FC236}">
                  <a16:creationId xmlns:a16="http://schemas.microsoft.com/office/drawing/2014/main" id="{CBB0A355-3E9E-4D8E-8153-DAB9CCB02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1309688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X1=2</a:t>
              </a:r>
            </a:p>
          </p:txBody>
        </p:sp>
        <p:sp>
          <p:nvSpPr>
            <p:cNvPr id="31756" name="Text Box 8">
              <a:extLst>
                <a:ext uri="{FF2B5EF4-FFF2-40B4-BE49-F238E27FC236}">
                  <a16:creationId xmlns:a16="http://schemas.microsoft.com/office/drawing/2014/main" id="{55B5E59D-96D1-4BC5-A48C-39D966A8C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36576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X3=2</a:t>
              </a:r>
            </a:p>
          </p:txBody>
        </p:sp>
        <p:sp>
          <p:nvSpPr>
            <p:cNvPr id="31757" name="Text Box 11">
              <a:extLst>
                <a:ext uri="{FF2B5EF4-FFF2-40B4-BE49-F238E27FC236}">
                  <a16:creationId xmlns:a16="http://schemas.microsoft.com/office/drawing/2014/main" id="{3610EEF1-ED61-4ECF-9710-12DFF2A20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43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X2=3</a:t>
              </a:r>
            </a:p>
          </p:txBody>
        </p:sp>
        <p:sp>
          <p:nvSpPr>
            <p:cNvPr id="31758" name="Text Box 12">
              <a:extLst>
                <a:ext uri="{FF2B5EF4-FFF2-40B4-BE49-F238E27FC236}">
                  <a16:creationId xmlns:a16="http://schemas.microsoft.com/office/drawing/2014/main" id="{FA6A5243-2956-45B8-B24D-80807342A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452688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X2=2</a:t>
              </a:r>
            </a:p>
          </p:txBody>
        </p:sp>
        <p:sp>
          <p:nvSpPr>
            <p:cNvPr id="31759" name="Text Box 13">
              <a:extLst>
                <a:ext uri="{FF2B5EF4-FFF2-40B4-BE49-F238E27FC236}">
                  <a16:creationId xmlns:a16="http://schemas.microsoft.com/office/drawing/2014/main" id="{46217D36-A529-4678-BF96-6CB3C8698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11430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X1=3</a:t>
              </a:r>
            </a:p>
          </p:txBody>
        </p:sp>
        <p:sp>
          <p:nvSpPr>
            <p:cNvPr id="31760" name="Text Box 14">
              <a:extLst>
                <a:ext uri="{FF2B5EF4-FFF2-40B4-BE49-F238E27FC236}">
                  <a16:creationId xmlns:a16="http://schemas.microsoft.com/office/drawing/2014/main" id="{42CB3073-61D6-4ACF-9DAF-CED44BD43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1157288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X1=1</a:t>
              </a:r>
            </a:p>
          </p:txBody>
        </p:sp>
        <p:sp>
          <p:nvSpPr>
            <p:cNvPr id="31761" name="Oval 17">
              <a:extLst>
                <a:ext uri="{FF2B5EF4-FFF2-40B4-BE49-F238E27FC236}">
                  <a16:creationId xmlns:a16="http://schemas.microsoft.com/office/drawing/2014/main" id="{5A7E17E4-101A-4B26-8799-D52D0D873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6096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Try(1)</a:t>
              </a:r>
            </a:p>
          </p:txBody>
        </p:sp>
        <p:sp>
          <p:nvSpPr>
            <p:cNvPr id="31762" name="Oval 18">
              <a:extLst>
                <a:ext uri="{FF2B5EF4-FFF2-40B4-BE49-F238E27FC236}">
                  <a16:creationId xmlns:a16="http://schemas.microsoft.com/office/drawing/2014/main" id="{4432B871-28A1-48BA-915D-A998F00F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7526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Try(2)</a:t>
              </a:r>
            </a:p>
          </p:txBody>
        </p:sp>
        <p:sp>
          <p:nvSpPr>
            <p:cNvPr id="31763" name="Oval 19">
              <a:extLst>
                <a:ext uri="{FF2B5EF4-FFF2-40B4-BE49-F238E27FC236}">
                  <a16:creationId xmlns:a16="http://schemas.microsoft.com/office/drawing/2014/main" id="{07C64652-18D4-4D1E-B952-9512FB15A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6764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Try(2)</a:t>
              </a:r>
            </a:p>
          </p:txBody>
        </p:sp>
        <p:sp>
          <p:nvSpPr>
            <p:cNvPr id="31764" name="Oval 20">
              <a:extLst>
                <a:ext uri="{FF2B5EF4-FFF2-40B4-BE49-F238E27FC236}">
                  <a16:creationId xmlns:a16="http://schemas.microsoft.com/office/drawing/2014/main" id="{B91A3432-24C0-42A3-A76E-D9A71086C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9718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Try(3)</a:t>
              </a:r>
            </a:p>
          </p:txBody>
        </p:sp>
        <p:sp>
          <p:nvSpPr>
            <p:cNvPr id="31765" name="Oval 21">
              <a:extLst>
                <a:ext uri="{FF2B5EF4-FFF2-40B4-BE49-F238E27FC236}">
                  <a16:creationId xmlns:a16="http://schemas.microsoft.com/office/drawing/2014/main" id="{DEE40A09-D496-4493-9D2B-2435798A1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9718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Try(3)</a:t>
              </a:r>
            </a:p>
          </p:txBody>
        </p:sp>
        <p:sp>
          <p:nvSpPr>
            <p:cNvPr id="31766" name="Rectangle 24">
              <a:extLst>
                <a:ext uri="{FF2B5EF4-FFF2-40B4-BE49-F238E27FC236}">
                  <a16:creationId xmlns:a16="http://schemas.microsoft.com/office/drawing/2014/main" id="{C0AB8D8A-BB89-4E4C-930C-A03B8FF71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4267200"/>
              <a:ext cx="9906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1 2 3</a:t>
              </a:r>
            </a:p>
          </p:txBody>
        </p:sp>
        <p:sp>
          <p:nvSpPr>
            <p:cNvPr id="31767" name="Rectangle 25">
              <a:extLst>
                <a:ext uri="{FF2B5EF4-FFF2-40B4-BE49-F238E27FC236}">
                  <a16:creationId xmlns:a16="http://schemas.microsoft.com/office/drawing/2014/main" id="{3C221BB9-089C-4A43-93A9-DDD45DAE2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267200"/>
              <a:ext cx="9144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1 3 2</a:t>
              </a:r>
            </a:p>
          </p:txBody>
        </p:sp>
        <p:sp>
          <p:nvSpPr>
            <p:cNvPr id="31768" name="Rectangle 26">
              <a:extLst>
                <a:ext uri="{FF2B5EF4-FFF2-40B4-BE49-F238E27FC236}">
                  <a16:creationId xmlns:a16="http://schemas.microsoft.com/office/drawing/2014/main" id="{986E4DE7-4DE4-48EE-B20B-E5FE86BBF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267200"/>
              <a:ext cx="9144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2 1 3</a:t>
              </a:r>
            </a:p>
          </p:txBody>
        </p:sp>
        <p:sp>
          <p:nvSpPr>
            <p:cNvPr id="31769" name="Rectangle 27">
              <a:extLst>
                <a:ext uri="{FF2B5EF4-FFF2-40B4-BE49-F238E27FC236}">
                  <a16:creationId xmlns:a16="http://schemas.microsoft.com/office/drawing/2014/main" id="{9029331E-097F-4508-888C-052E5D844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267200"/>
              <a:ext cx="9906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2 3 1</a:t>
              </a:r>
            </a:p>
          </p:txBody>
        </p:sp>
        <p:sp>
          <p:nvSpPr>
            <p:cNvPr id="31770" name="Rectangle 28">
              <a:extLst>
                <a:ext uri="{FF2B5EF4-FFF2-40B4-BE49-F238E27FC236}">
                  <a16:creationId xmlns:a16="http://schemas.microsoft.com/office/drawing/2014/main" id="{652B3685-7EE0-4FDA-AA4C-1059495E2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267200"/>
              <a:ext cx="9144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3 1 2</a:t>
              </a:r>
            </a:p>
          </p:txBody>
        </p:sp>
        <p:sp>
          <p:nvSpPr>
            <p:cNvPr id="31771" name="Rectangle 29">
              <a:extLst>
                <a:ext uri="{FF2B5EF4-FFF2-40B4-BE49-F238E27FC236}">
                  <a16:creationId xmlns:a16="http://schemas.microsoft.com/office/drawing/2014/main" id="{F7E46B38-35AF-424A-9C2E-BC698D9F1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4267200"/>
              <a:ext cx="838200" cy="533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3 2 1</a:t>
              </a:r>
            </a:p>
          </p:txBody>
        </p:sp>
        <p:sp>
          <p:nvSpPr>
            <p:cNvPr id="31772" name="Line 32">
              <a:extLst>
                <a:ext uri="{FF2B5EF4-FFF2-40B4-BE49-F238E27FC236}">
                  <a16:creationId xmlns:a16="http://schemas.microsoft.com/office/drawing/2014/main" id="{BBE8AF10-7D63-4DB5-AFA5-E88DC19A0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800" y="1143000"/>
              <a:ext cx="838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773" name="Line 33">
              <a:extLst>
                <a:ext uri="{FF2B5EF4-FFF2-40B4-BE49-F238E27FC236}">
                  <a16:creationId xmlns:a16="http://schemas.microsoft.com/office/drawing/2014/main" id="{587D5DFC-6E9A-4F25-AE04-1A5A6019E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2600" y="22860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774" name="Line 34">
              <a:extLst>
                <a:ext uri="{FF2B5EF4-FFF2-40B4-BE49-F238E27FC236}">
                  <a16:creationId xmlns:a16="http://schemas.microsoft.com/office/drawing/2014/main" id="{225DBF67-9F41-4A7F-85E0-ECFC16570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066800"/>
              <a:ext cx="1447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775" name="Line 36">
              <a:extLst>
                <a:ext uri="{FF2B5EF4-FFF2-40B4-BE49-F238E27FC236}">
                  <a16:creationId xmlns:a16="http://schemas.microsoft.com/office/drawing/2014/main" id="{8BA2A5A0-5AEA-4E57-847A-8D8B99758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2362200"/>
              <a:ext cx="76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776" name="Line 38">
              <a:extLst>
                <a:ext uri="{FF2B5EF4-FFF2-40B4-BE49-F238E27FC236}">
                  <a16:creationId xmlns:a16="http://schemas.microsoft.com/office/drawing/2014/main" id="{A596E654-13A3-48B2-9541-D88B6E2A76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5800" y="35814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777" name="Text Box 46">
              <a:extLst>
                <a:ext uri="{FF2B5EF4-FFF2-40B4-BE49-F238E27FC236}">
                  <a16:creationId xmlns:a16="http://schemas.microsoft.com/office/drawing/2014/main" id="{ED2281D5-E8A5-449F-9C65-5871282C3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671888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X3=3</a:t>
              </a:r>
            </a:p>
          </p:txBody>
        </p:sp>
        <p:sp>
          <p:nvSpPr>
            <p:cNvPr id="31778" name="Line 47">
              <a:extLst>
                <a:ext uri="{FF2B5EF4-FFF2-40B4-BE49-F238E27FC236}">
                  <a16:creationId xmlns:a16="http://schemas.microsoft.com/office/drawing/2014/main" id="{5501878E-06CD-4183-848A-CBC87C5C3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581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779" name="Oval 48">
              <a:extLst>
                <a:ext uri="{FF2B5EF4-FFF2-40B4-BE49-F238E27FC236}">
                  <a16:creationId xmlns:a16="http://schemas.microsoft.com/office/drawing/2014/main" id="{41260EA4-3B30-4642-B3E6-D50D7230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7526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Try(2)</a:t>
              </a:r>
            </a:p>
          </p:txBody>
        </p:sp>
        <p:sp>
          <p:nvSpPr>
            <p:cNvPr id="31780" name="Line 49">
              <a:extLst>
                <a:ext uri="{FF2B5EF4-FFF2-40B4-BE49-F238E27FC236}">
                  <a16:creationId xmlns:a16="http://schemas.microsoft.com/office/drawing/2014/main" id="{D3223348-DC93-49A1-B32D-623B3F9B7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1219200"/>
              <a:ext cx="76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781" name="Oval 61">
              <a:extLst>
                <a:ext uri="{FF2B5EF4-FFF2-40B4-BE49-F238E27FC236}">
                  <a16:creationId xmlns:a16="http://schemas.microsoft.com/office/drawing/2014/main" id="{1F787F69-5A61-4927-BABD-34BC250C9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29718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Try(3)</a:t>
              </a:r>
            </a:p>
          </p:txBody>
        </p:sp>
        <p:sp>
          <p:nvSpPr>
            <p:cNvPr id="31782" name="Oval 62">
              <a:extLst>
                <a:ext uri="{FF2B5EF4-FFF2-40B4-BE49-F238E27FC236}">
                  <a16:creationId xmlns:a16="http://schemas.microsoft.com/office/drawing/2014/main" id="{A9B8854B-C3AD-4700-9E46-3060B67B7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29718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Try(3)</a:t>
              </a:r>
            </a:p>
          </p:txBody>
        </p:sp>
        <p:sp>
          <p:nvSpPr>
            <p:cNvPr id="31783" name="Oval 63">
              <a:extLst>
                <a:ext uri="{FF2B5EF4-FFF2-40B4-BE49-F238E27FC236}">
                  <a16:creationId xmlns:a16="http://schemas.microsoft.com/office/drawing/2014/main" id="{A3F8F491-30C9-4875-93B6-D5BD6F860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9718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Try(3)</a:t>
              </a:r>
            </a:p>
          </p:txBody>
        </p:sp>
        <p:sp>
          <p:nvSpPr>
            <p:cNvPr id="31784" name="Oval 64">
              <a:extLst>
                <a:ext uri="{FF2B5EF4-FFF2-40B4-BE49-F238E27FC236}">
                  <a16:creationId xmlns:a16="http://schemas.microsoft.com/office/drawing/2014/main" id="{8C40E79C-16E7-4DD8-9891-3ED886890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71800"/>
              <a:ext cx="762000" cy="609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Try(3)</a:t>
              </a:r>
            </a:p>
          </p:txBody>
        </p:sp>
        <p:sp>
          <p:nvSpPr>
            <p:cNvPr id="31785" name="Line 67">
              <a:extLst>
                <a:ext uri="{FF2B5EF4-FFF2-40B4-BE49-F238E27FC236}">
                  <a16:creationId xmlns:a16="http://schemas.microsoft.com/office/drawing/2014/main" id="{6DD2B5FB-0034-4DED-A7BE-E0B909FEC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0000" y="23622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786" name="Line 68">
              <a:extLst>
                <a:ext uri="{FF2B5EF4-FFF2-40B4-BE49-F238E27FC236}">
                  <a16:creationId xmlns:a16="http://schemas.microsoft.com/office/drawing/2014/main" id="{008C4B3F-7132-458D-9222-8D3EBC3C51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23622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787" name="Line 69">
              <a:extLst>
                <a:ext uri="{FF2B5EF4-FFF2-40B4-BE49-F238E27FC236}">
                  <a16:creationId xmlns:a16="http://schemas.microsoft.com/office/drawing/2014/main" id="{9737EA72-0136-4FDC-8A2E-1A5E2C262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3581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788" name="Line 70">
              <a:extLst>
                <a:ext uri="{FF2B5EF4-FFF2-40B4-BE49-F238E27FC236}">
                  <a16:creationId xmlns:a16="http://schemas.microsoft.com/office/drawing/2014/main" id="{5E8EAE6A-308A-4A18-AB51-2F42EE743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3581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789" name="Text Box 73">
              <a:extLst>
                <a:ext uri="{FF2B5EF4-FFF2-40B4-BE49-F238E27FC236}">
                  <a16:creationId xmlns:a16="http://schemas.microsoft.com/office/drawing/2014/main" id="{2F83B632-F80F-470F-9EAD-18CBE63F5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243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X2=1</a:t>
              </a:r>
            </a:p>
          </p:txBody>
        </p:sp>
        <p:sp>
          <p:nvSpPr>
            <p:cNvPr id="31790" name="Line 74">
              <a:extLst>
                <a:ext uri="{FF2B5EF4-FFF2-40B4-BE49-F238E27FC236}">
                  <a16:creationId xmlns:a16="http://schemas.microsoft.com/office/drawing/2014/main" id="{7B9AB6E5-2EED-40E6-A4B1-3F0A9DFDD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22860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791" name="Line 75">
              <a:extLst>
                <a:ext uri="{FF2B5EF4-FFF2-40B4-BE49-F238E27FC236}">
                  <a16:creationId xmlns:a16="http://schemas.microsoft.com/office/drawing/2014/main" id="{72E4B9AB-34E9-400A-8128-8CC557FA4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2286000"/>
              <a:ext cx="1219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792" name="Text Box 76">
              <a:extLst>
                <a:ext uri="{FF2B5EF4-FFF2-40B4-BE49-F238E27FC236}">
                  <a16:creationId xmlns:a16="http://schemas.microsoft.com/office/drawing/2014/main" id="{DD8320E1-4FCF-4D31-9DBF-1E2178E02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2452688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>
                  <a:cs typeface="Arial" panose="020B0604020202020204" pitchFamily="34" charset="0"/>
                </a:rPr>
                <a:t>X2=2</a:t>
              </a:r>
            </a:p>
          </p:txBody>
        </p:sp>
        <p:sp>
          <p:nvSpPr>
            <p:cNvPr id="31793" name="Line 77">
              <a:extLst>
                <a:ext uri="{FF2B5EF4-FFF2-40B4-BE49-F238E27FC236}">
                  <a16:creationId xmlns:a16="http://schemas.microsoft.com/office/drawing/2014/main" id="{1DC61895-7BD7-460B-AFA2-6A0E61C94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3581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794" name="Line 78">
              <a:extLst>
                <a:ext uri="{FF2B5EF4-FFF2-40B4-BE49-F238E27FC236}">
                  <a16:creationId xmlns:a16="http://schemas.microsoft.com/office/drawing/2014/main" id="{6F64686A-E257-40C1-A299-C7B1148B6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000" y="35814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FC1CD-6ACB-4404-832B-312F0E5B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2ACBDF3-E5CC-4124-97FF-E9BAB3E7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800" dirty="0">
                <a:latin typeface="Arial" panose="020B0604020202020204" pitchFamily="34" charset="0"/>
                <a:cs typeface="Arial" panose="020B0604020202020204" pitchFamily="34" charset="0"/>
              </a:rPr>
              <a:t>PROBLEM 4</a:t>
            </a:r>
            <a:endParaRPr lang="vi-VN" alt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125">
            <a:extLst>
              <a:ext uri="{FF2B5EF4-FFF2-40B4-BE49-F238E27FC236}">
                <a16:creationId xmlns:a16="http://schemas.microsoft.com/office/drawing/2014/main" id="{BDF2D994-0E71-4704-9F2F-AD9CD6016A8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61510839"/>
              </p:ext>
            </p:extLst>
          </p:nvPr>
        </p:nvGraphicFramePr>
        <p:xfrm>
          <a:off x="1447800" y="1828800"/>
          <a:ext cx="5943600" cy="418624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328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8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28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28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28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28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28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E6713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28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855" name="TextBox 5">
            <a:extLst>
              <a:ext uri="{FF2B5EF4-FFF2-40B4-BE49-F238E27FC236}">
                <a16:creationId xmlns:a16="http://schemas.microsoft.com/office/drawing/2014/main" id="{90B57949-12FF-48FA-A7B6-19B634755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28725"/>
            <a:ext cx="3594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dirty="0">
                <a:latin typeface="Tahoma" panose="020B0604030504040204" pitchFamily="34" charset="0"/>
              </a:rPr>
              <a:t>For example, with N = 8, we have a chessboard of 8*8</a:t>
            </a:r>
            <a:endParaRPr lang="vi-VN" altLang="vi-V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A00CA223-ECF8-4D0A-BE25-A8F66A5AB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07A65D58-F277-48DF-A496-814AADB6F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8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34820" name="Rectangle 5">
            <a:extLst>
              <a:ext uri="{FF2B5EF4-FFF2-40B4-BE49-F238E27FC236}">
                <a16:creationId xmlns:a16="http://schemas.microsoft.com/office/drawing/2014/main" id="{63E173C5-B5B6-4625-A373-41358D43E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graphicFrame>
        <p:nvGraphicFramePr>
          <p:cNvPr id="233597" name="Group 125">
            <a:extLst>
              <a:ext uri="{FF2B5EF4-FFF2-40B4-BE49-F238E27FC236}">
                <a16:creationId xmlns:a16="http://schemas.microsoft.com/office/drawing/2014/main" id="{9E76B929-D0A3-4E40-993B-E63D2EAB8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443264"/>
              </p:ext>
            </p:extLst>
          </p:nvPr>
        </p:nvGraphicFramePr>
        <p:xfrm>
          <a:off x="228600" y="2286000"/>
          <a:ext cx="4343400" cy="335280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E6713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3598" name="Group 126">
            <a:extLst>
              <a:ext uri="{FF2B5EF4-FFF2-40B4-BE49-F238E27FC236}">
                <a16:creationId xmlns:a16="http://schemas.microsoft.com/office/drawing/2014/main" id="{80A54DFA-B6CA-41AA-B643-DDABA1EA6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95707"/>
              </p:ext>
            </p:extLst>
          </p:nvPr>
        </p:nvGraphicFramePr>
        <p:xfrm>
          <a:off x="4724400" y="2286000"/>
          <a:ext cx="4343400" cy="335280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E6713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1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987" name="Text Box 209">
            <a:extLst>
              <a:ext uri="{FF2B5EF4-FFF2-40B4-BE49-F238E27FC236}">
                <a16:creationId xmlns:a16="http://schemas.microsoft.com/office/drawing/2014/main" id="{19E847D0-F900-41E3-A3EB-AE5C72699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3886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" altLang="vi-VN" sz="1600" b="1" dirty="0">
                <a:cs typeface="Arial" panose="020B0604020202020204" pitchFamily="34" charset="0"/>
              </a:rPr>
              <a:t>Diagonal forward: Upstream [i – j + n]</a:t>
            </a:r>
          </a:p>
        </p:txBody>
      </p:sp>
      <p:sp>
        <p:nvSpPr>
          <p:cNvPr id="34988" name="Text Box 210">
            <a:extLst>
              <a:ext uri="{FF2B5EF4-FFF2-40B4-BE49-F238E27FC236}">
                <a16:creationId xmlns:a16="http://schemas.microsoft.com/office/drawing/2014/main" id="{089619D9-0571-47E8-8E8A-A3862DF7D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4114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" altLang="vi-VN" sz="1600" b="1" dirty="0">
                <a:cs typeface="Arial" panose="020B0604020202020204" pitchFamily="34" charset="0"/>
              </a:rPr>
              <a:t>Back Diagonal: Curved [i + j -1]</a:t>
            </a:r>
          </a:p>
        </p:txBody>
      </p:sp>
      <p:sp>
        <p:nvSpPr>
          <p:cNvPr id="34989" name="Line 212">
            <a:extLst>
              <a:ext uri="{FF2B5EF4-FFF2-40B4-BE49-F238E27FC236}">
                <a16:creationId xmlns:a16="http://schemas.microsoft.com/office/drawing/2014/main" id="{B72B034D-2B2D-45BF-BA81-D0DB45938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2286000"/>
            <a:ext cx="4267200" cy="3352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990" name="Line 213">
            <a:extLst>
              <a:ext uri="{FF2B5EF4-FFF2-40B4-BE49-F238E27FC236}">
                <a16:creationId xmlns:a16="http://schemas.microsoft.com/office/drawing/2014/main" id="{74EF11C2-1E1E-43E3-B512-A3761AFBB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3962400"/>
            <a:ext cx="2133600" cy="1676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991" name="Line 215">
            <a:extLst>
              <a:ext uri="{FF2B5EF4-FFF2-40B4-BE49-F238E27FC236}">
                <a16:creationId xmlns:a16="http://schemas.microsoft.com/office/drawing/2014/main" id="{574974FC-55C7-47E0-9840-9BDA9AFE0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286000"/>
            <a:ext cx="2133600" cy="1676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992" name="Line 216">
            <a:extLst>
              <a:ext uri="{FF2B5EF4-FFF2-40B4-BE49-F238E27FC236}">
                <a16:creationId xmlns:a16="http://schemas.microsoft.com/office/drawing/2014/main" id="{B42737C5-379D-485F-9AC4-903CDBA037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2860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993" name="Line 217">
            <a:extLst>
              <a:ext uri="{FF2B5EF4-FFF2-40B4-BE49-F238E27FC236}">
                <a16:creationId xmlns:a16="http://schemas.microsoft.com/office/drawing/2014/main" id="{F41C199A-E89C-4F95-8BD2-285E81579F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286000"/>
            <a:ext cx="44196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994" name="Line 219">
            <a:extLst>
              <a:ext uri="{FF2B5EF4-FFF2-40B4-BE49-F238E27FC236}">
                <a16:creationId xmlns:a16="http://schemas.microsoft.com/office/drawing/2014/main" id="{72630E71-C41B-4475-B939-E9E4AA2190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39624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594BC-9DDD-45D8-83F3-7E8EE5D5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5A15CC-6DEB-4F57-A8D8-44C82CB9E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400" dirty="0"/>
              <a:t>Recursive Algorithm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5825A46-B605-41DE-932D-E5EB1258DED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5800" y="1295400"/>
            <a:ext cx="8001000" cy="4953000"/>
          </a:xfrm>
        </p:spPr>
        <p:txBody>
          <a:bodyPr/>
          <a:lstStyle/>
          <a:p>
            <a:pPr algn="just" eaLnBrk="1" hangingPunct="1"/>
            <a:r>
              <a:rPr lang="en" altLang="vi-VN" sz="2400" dirty="0"/>
              <a:t>Recursive definition: Provide a definition that uses the concept in question</a:t>
            </a:r>
          </a:p>
          <a:p>
            <a:pPr algn="just" eaLnBrk="1" hangingPunct="1"/>
            <a:endParaRPr lang="en-US" altLang="vi-VN" sz="2400" dirty="0"/>
          </a:p>
          <a:p>
            <a:pPr eaLnBrk="1" hangingPunct="1"/>
            <a:r>
              <a:rPr lang="en" altLang="vi-VN" sz="2400" dirty="0"/>
              <a:t>Recursive Algorithm</a:t>
            </a:r>
          </a:p>
          <a:p>
            <a:pPr lvl="1" eaLnBrk="1" hangingPunct="1"/>
            <a:r>
              <a:rPr lang="en" altLang="vi-VN" sz="2000" dirty="0"/>
              <a:t>If the problem T is implemented by the solution of the problem </a:t>
            </a:r>
            <a:r>
              <a:rPr lang="en" altLang="vi-VN" sz="2000" dirty="0">
                <a:solidFill>
                  <a:srgbClr val="C00000"/>
                </a:solidFill>
              </a:rPr>
              <a:t>T </a:t>
            </a:r>
            <a:r>
              <a:rPr lang="en" altLang="vi-VN" sz="2000" baseline="30000" dirty="0">
                <a:solidFill>
                  <a:srgbClr val="C00000"/>
                </a:solidFill>
              </a:rPr>
              <a:t>' </a:t>
            </a:r>
            <a:r>
              <a:rPr lang="en" altLang="vi-VN" sz="2000" dirty="0"/>
              <a:t>of the same form as T, the solution is recursive</a:t>
            </a:r>
          </a:p>
          <a:p>
            <a:pPr lvl="1" eaLnBrk="1" hangingPunct="1"/>
            <a:r>
              <a:rPr lang="en" altLang="vi-VN" sz="2000" dirty="0"/>
              <a:t>The algorithm corresponding to such a solution is called a recursive algorithm.</a:t>
            </a:r>
          </a:p>
          <a:p>
            <a:pPr algn="just" eaLnBrk="1" hangingPunct="1"/>
            <a:endParaRPr lang="en-US" altLang="vi-V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DDFEB7ED-9DFF-40CF-82AD-ABD84B9D8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0"/>
            <a:ext cx="8077200" cy="502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" altLang="vi-VN" b="1" dirty="0">
                <a:cs typeface="Arial" panose="020B0604020202020204" pitchFamily="34" charset="0"/>
              </a:rPr>
              <a:t>Algorithm </a:t>
            </a:r>
            <a:r>
              <a:rPr lang="en" altLang="vi-VN" dirty="0">
                <a:cs typeface="Arial" panose="020B0604020202020204" pitchFamily="34" charset="0"/>
              </a:rPr>
              <a:t>:</a:t>
            </a:r>
          </a:p>
          <a:p>
            <a:pPr eaLnBrk="1" hangingPunct="1">
              <a:spcBef>
                <a:spcPct val="40000"/>
              </a:spcBef>
            </a:pPr>
            <a:endParaRPr lang="en-US" altLang="vi-VN" dirty="0">
              <a:cs typeface="Arial" panose="020B0604020202020204" pitchFamily="34" charset="0"/>
            </a:endParaRPr>
          </a:p>
          <a:p>
            <a:pPr eaLnBrk="1" hangingPunct="1"/>
            <a:r>
              <a:rPr lang="en" altLang="vi-VN" dirty="0">
                <a:cs typeface="Arial" panose="020B0604020202020204" pitchFamily="34" charset="0"/>
              </a:rPr>
              <a:t>void Try(int i){</a:t>
            </a:r>
          </a:p>
          <a:p>
            <a:pPr lvl="1" eaLnBrk="1" hangingPunct="1"/>
            <a:r>
              <a:rPr lang="en" altLang="vi-VN" dirty="0">
                <a:cs typeface="Arial" panose="020B0604020202020204" pitchFamily="34" charset="0"/>
              </a:rPr>
              <a:t>for(int j=1; j&lt;=n; j++){</a:t>
            </a:r>
          </a:p>
          <a:p>
            <a:pPr lvl="1" eaLnBrk="1" hangingPunct="1"/>
            <a:r>
              <a:rPr lang="en" altLang="vi-VN" dirty="0">
                <a:cs typeface="Arial" panose="020B0604020202020204" pitchFamily="34" charset="0"/>
              </a:rPr>
              <a:t>	if( A[j] &amp;&amp; Xuoi[ i – j + n ] &amp;&amp; Nguoc[i + j -1]){</a:t>
            </a:r>
          </a:p>
          <a:p>
            <a:pPr lvl="2" eaLnBrk="1" hangingPunct="1"/>
            <a:r>
              <a:rPr lang="en" altLang="vi-VN" dirty="0">
                <a:cs typeface="Arial" panose="020B0604020202020204" pitchFamily="34" charset="0"/>
              </a:rPr>
              <a:t>		X[i] =j; A[j]=FALSE;</a:t>
            </a:r>
          </a:p>
          <a:p>
            <a:pPr lvl="2" eaLnBrk="1" hangingPunct="1"/>
            <a:r>
              <a:rPr lang="en" altLang="vi-VN" dirty="0">
                <a:cs typeface="Arial" panose="020B0604020202020204" pitchFamily="34" charset="0"/>
              </a:rPr>
              <a:t>		Xuoi[ i - j + n]=FALSE;</a:t>
            </a:r>
          </a:p>
          <a:p>
            <a:pPr lvl="2" eaLnBrk="1" hangingPunct="1"/>
            <a:r>
              <a:rPr lang="en" altLang="vi-VN" dirty="0">
                <a:cs typeface="Arial" panose="020B0604020202020204" pitchFamily="34" charset="0"/>
              </a:rPr>
              <a:t>		Nguoc[ i + j - 1]=FALSE;</a:t>
            </a:r>
          </a:p>
          <a:p>
            <a:pPr lvl="2" eaLnBrk="1" hangingPunct="1"/>
            <a:r>
              <a:rPr lang="en" altLang="vi-VN" dirty="0">
                <a:cs typeface="Arial" panose="020B0604020202020204" pitchFamily="34" charset="0"/>
              </a:rPr>
              <a:t>		if(i==n) Result();</a:t>
            </a:r>
          </a:p>
          <a:p>
            <a:pPr lvl="2" eaLnBrk="1" hangingPunct="1"/>
            <a:r>
              <a:rPr lang="en" altLang="vi-VN" dirty="0">
                <a:cs typeface="Arial" panose="020B0604020202020204" pitchFamily="34" charset="0"/>
              </a:rPr>
              <a:t>		else Try(i+1);</a:t>
            </a:r>
          </a:p>
          <a:p>
            <a:pPr lvl="2" eaLnBrk="1" hangingPunct="1"/>
            <a:r>
              <a:rPr lang="en" altLang="vi-VN" dirty="0">
                <a:cs typeface="Arial" panose="020B0604020202020204" pitchFamily="34" charset="0"/>
              </a:rPr>
              <a:t>		A[j] = TRUE;</a:t>
            </a:r>
          </a:p>
          <a:p>
            <a:pPr lvl="2" eaLnBrk="1" hangingPunct="1"/>
            <a:r>
              <a:rPr lang="en" altLang="vi-VN" dirty="0">
                <a:cs typeface="Arial" panose="020B0604020202020204" pitchFamily="34" charset="0"/>
              </a:rPr>
              <a:t>		Xuoi[ i - j + n] = TRUE;</a:t>
            </a:r>
          </a:p>
          <a:p>
            <a:pPr lvl="2" eaLnBrk="1" hangingPunct="1"/>
            <a:r>
              <a:rPr lang="en" altLang="vi-VN" dirty="0">
                <a:cs typeface="Arial" panose="020B0604020202020204" pitchFamily="34" charset="0"/>
              </a:rPr>
              <a:t>		Nguoc[ i + j - 1] = TRUE;</a:t>
            </a:r>
            <a:endParaRPr lang="en-US" altLang="vi-VN" dirty="0">
              <a:cs typeface="Arial" panose="020B0604020202020204" pitchFamily="34" charset="0"/>
            </a:endParaRPr>
          </a:p>
          <a:p>
            <a:pPr lvl="1" eaLnBrk="1" hangingPunct="1"/>
            <a:r>
              <a:rPr lang="en" altLang="vi-VN" dirty="0">
                <a:cs typeface="Arial" panose="020B0604020202020204" pitchFamily="34" charset="0"/>
              </a:rPr>
              <a:t>	}</a:t>
            </a:r>
          </a:p>
          <a:p>
            <a:pPr eaLnBrk="1" hangingPunct="1"/>
            <a:r>
              <a:rPr lang="en" altLang="vi-VN" dirty="0">
                <a:cs typeface="Arial" panose="020B0604020202020204" pitchFamily="34" charset="0"/>
              </a:rPr>
              <a:t>        }</a:t>
            </a:r>
          </a:p>
          <a:p>
            <a:pPr eaLnBrk="1" hangingPunct="1"/>
            <a:r>
              <a:rPr lang="en" altLang="vi-VN" dirty="0">
                <a:cs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40000"/>
              </a:spcBef>
            </a:pPr>
            <a:endParaRPr lang="en-US" altLang="vi-VN" dirty="0">
              <a:cs typeface="Arial" panose="020B0604020202020204" pitchFamily="34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7BE4798-C66F-4653-91F5-7414A6DE2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DFCA20D5-653B-4E0F-9E63-DCC1E261F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A364D2D9-5C8F-4942-9882-0764B0F21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8907BA77-FE51-477C-A65B-0A932A200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A2EC4-8E50-41BD-9099-57567B8F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9C4706C6-3C67-4925-AB7C-6A86D084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PROBLEM</a:t>
            </a:r>
            <a:endParaRPr lang="vi-VN" altLang="vi-VN" sz="28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36925D0-8270-4D61-B786-845A9E13C64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" altLang="vi-VN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" altLang="vi-VN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en" altLang="vi-VN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en" altLang="vi-VN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" altLang="vi-VN" b="1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f(X) : X </a:t>
            </a:r>
            <a:r>
              <a:rPr lang="en" altLang="vi-VN" b="1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D </a:t>
            </a:r>
            <a:r>
              <a:rPr lang="en" altLang="vi-VN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" altLang="vi-VN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or find </a:t>
            </a:r>
            <a:r>
              <a:rPr lang="en" altLang="vi-VN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en" altLang="vi-VN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" altLang="vi-VN" b="1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f(X) : X </a:t>
            </a:r>
            <a:r>
              <a:rPr lang="en" altLang="vi-VN" b="1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D </a:t>
            </a:r>
            <a:r>
              <a:rPr lang="en" altLang="vi-VN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" altLang="vi-VN" i="1">
                <a:sym typeface="Symbol" panose="05050102010706020507" pitchFamily="18" charset="2"/>
              </a:rPr>
              <a:t>D </a:t>
            </a:r>
            <a:r>
              <a:rPr lang="en" altLang="vi-VN">
                <a:sym typeface="Symbol" panose="05050102010706020507" pitchFamily="18" charset="2"/>
              </a:rPr>
              <a:t>is a finite set of elements satisfying some property P.</a:t>
            </a:r>
          </a:p>
          <a:p>
            <a:pPr lvl="1" algn="just" eaLnBrk="1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" altLang="vi-VN" i="1">
                <a:sym typeface="Symbol" panose="05050102010706020507" pitchFamily="18" charset="2"/>
              </a:rPr>
              <a:t>  </a:t>
            </a:r>
            <a:r>
              <a:rPr lang="en" altLang="vi-VN" sz="1900" i="1">
                <a:sym typeface="Symbol" panose="05050102010706020507" pitchFamily="18" charset="2"/>
              </a:rPr>
              <a:t>D = </a:t>
            </a:r>
            <a:r>
              <a:rPr lang="en" altLang="vi-VN" sz="1900">
                <a:sym typeface="Symbol" panose="05050102010706020507" pitchFamily="18" charset="2"/>
              </a:rPr>
              <a:t>{ </a:t>
            </a:r>
            <a:r>
              <a:rPr lang="en" altLang="vi-VN" sz="1900" i="1">
                <a:sym typeface="Symbol" panose="05050102010706020507" pitchFamily="18" charset="2"/>
              </a:rPr>
              <a:t>X = </a:t>
            </a:r>
            <a:r>
              <a:rPr lang="en" altLang="vi-VN" sz="1900">
                <a:sym typeface="Symbol" panose="05050102010706020507" pitchFamily="18" charset="2"/>
              </a:rPr>
              <a:t>( </a:t>
            </a:r>
            <a:r>
              <a:rPr lang="en" altLang="vi-VN" sz="1900" i="1">
                <a:sym typeface="Symbol" panose="05050102010706020507" pitchFamily="18" charset="2"/>
              </a:rPr>
              <a:t>x </a:t>
            </a:r>
            <a:r>
              <a:rPr lang="en" altLang="vi-VN" sz="1900" baseline="-25000">
                <a:sym typeface="Symbol" panose="05050102010706020507" pitchFamily="18" charset="2"/>
              </a:rPr>
              <a:t>1 </a:t>
            </a:r>
            <a:r>
              <a:rPr lang="en" altLang="vi-VN" sz="1900" i="1">
                <a:sym typeface="Symbol" panose="05050102010706020507" pitchFamily="18" charset="2"/>
              </a:rPr>
              <a:t>, x </a:t>
            </a:r>
            <a:r>
              <a:rPr lang="en" altLang="vi-VN" sz="1900" baseline="-25000">
                <a:sym typeface="Symbol" panose="05050102010706020507" pitchFamily="18" charset="2"/>
              </a:rPr>
              <a:t>2 </a:t>
            </a:r>
            <a:r>
              <a:rPr lang="en" altLang="vi-VN" sz="1900" i="1">
                <a:sym typeface="Symbol" panose="05050102010706020507" pitchFamily="18" charset="2"/>
              </a:rPr>
              <a:t>,..,x </a:t>
            </a:r>
            <a:r>
              <a:rPr lang="en" altLang="vi-VN" sz="1900" baseline="-25000">
                <a:sym typeface="Symbol" panose="05050102010706020507" pitchFamily="18" charset="2"/>
              </a:rPr>
              <a:t>n </a:t>
            </a:r>
            <a:r>
              <a:rPr lang="en" altLang="vi-VN" sz="1900" i="1">
                <a:sym typeface="Symbol" panose="05050102010706020507" pitchFamily="18" charset="2"/>
              </a:rPr>
              <a:t>) A </a:t>
            </a:r>
            <a:r>
              <a:rPr lang="en" altLang="vi-VN" sz="1900" baseline="-25000">
                <a:sym typeface="Symbol" panose="05050102010706020507" pitchFamily="18" charset="2"/>
              </a:rPr>
              <a:t>1 </a:t>
            </a:r>
            <a:r>
              <a:rPr lang="en" altLang="vi-VN" sz="1900" i="1">
                <a:sym typeface="Symbol" panose="05050102010706020507" pitchFamily="18" charset="2"/>
              </a:rPr>
              <a:t>A </a:t>
            </a:r>
            <a:r>
              <a:rPr lang="en" altLang="vi-VN" sz="1900" baseline="-25000">
                <a:sym typeface="Symbol" panose="05050102010706020507" pitchFamily="18" charset="2"/>
              </a:rPr>
              <a:t>2 </a:t>
            </a:r>
            <a:r>
              <a:rPr lang="en" altLang="vi-VN" sz="1900" i="1">
                <a:sym typeface="Symbol" panose="05050102010706020507" pitchFamily="18" charset="2"/>
              </a:rPr>
              <a:t>A </a:t>
            </a:r>
            <a:r>
              <a:rPr lang="en" altLang="vi-VN" sz="1900" baseline="-25000">
                <a:sym typeface="Symbol" panose="05050102010706020507" pitchFamily="18" charset="2"/>
              </a:rPr>
              <a:t>n </a:t>
            </a:r>
            <a:r>
              <a:rPr lang="en" altLang="vi-VN" sz="1900" i="1">
                <a:sym typeface="Symbol" panose="05050102010706020507" pitchFamily="18" charset="2"/>
              </a:rPr>
              <a:t>: X satisfies the property P </a:t>
            </a:r>
            <a:r>
              <a:rPr lang="en" altLang="vi-VN" sz="1900">
                <a:sym typeface="Symbol" panose="05050102010706020507" pitchFamily="18" charset="2"/>
              </a:rPr>
              <a:t>}</a:t>
            </a:r>
          </a:p>
          <a:p>
            <a:pPr lvl="1" algn="just" eaLnBrk="1" hangingPunct="1">
              <a:spcBef>
                <a:spcPct val="0"/>
              </a:spcBef>
              <a:buFont typeface="Wingdings 3" panose="05040102010807070707" pitchFamily="18" charset="2"/>
              <a:buNone/>
            </a:pPr>
            <a:endParaRPr lang="en-US" altLang="vi-VN">
              <a:sym typeface="Symbol" panose="05050102010706020507" pitchFamily="18" charset="2"/>
            </a:endParaRP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" altLang="vi-VN">
                <a:sym typeface="Symbol" panose="05050102010706020507" pitchFamily="18" charset="2"/>
              </a:rPr>
              <a:t>X D is called an option to be approved.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vi-VN">
              <a:sym typeface="Symbol" panose="05050102010706020507" pitchFamily="18" charset="2"/>
            </a:endParaRP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" altLang="vi-VN">
                <a:sym typeface="Symbol" panose="05050102010706020507" pitchFamily="18" charset="2"/>
              </a:rPr>
              <a:t>The function f(X) is called the objective function of the problem.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vi-VN">
              <a:sym typeface="Symbol" panose="05050102010706020507" pitchFamily="18" charset="2"/>
            </a:endParaRP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" altLang="vi-VN">
                <a:sym typeface="Symbol" panose="05050102010706020507" pitchFamily="18" charset="2"/>
              </a:rPr>
              <a:t>The domain D is called the set of solutions of the problem.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vi-VN">
              <a:sym typeface="Symbol" panose="05050102010706020507" pitchFamily="18" charset="2"/>
            </a:endParaRP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" altLang="vi-VN">
                <a:sym typeface="Symbol" panose="05050102010706020507" pitchFamily="18" charset="2"/>
              </a:rPr>
              <a:t>X D satisfying property P is called the set of constraints of the problem.</a:t>
            </a:r>
          </a:p>
          <a:p>
            <a:pPr eaLnBrk="1" hangingPunct="1">
              <a:spcBef>
                <a:spcPct val="0"/>
              </a:spcBef>
            </a:pP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>
            <a:extLst>
              <a:ext uri="{FF2B5EF4-FFF2-40B4-BE49-F238E27FC236}">
                <a16:creationId xmlns:a16="http://schemas.microsoft.com/office/drawing/2014/main" id="{4754FDBC-F26C-4CF2-B195-9390DF062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1219200"/>
            <a:ext cx="86868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 sz="2400" b="1" dirty="0">
                <a:sym typeface="Symbol" panose="05050102010706020507" pitchFamily="18" charset="2"/>
              </a:rPr>
              <a:t>Generalized branching algorithm</a:t>
            </a:r>
          </a:p>
          <a:p>
            <a:pPr eaLnBrk="1" hangingPunct="1">
              <a:spcBef>
                <a:spcPct val="50000"/>
              </a:spcBef>
            </a:pPr>
            <a:r>
              <a:rPr lang="en" altLang="vi-VN" dirty="0">
                <a:sym typeface="Symbol" panose="05050102010706020507" pitchFamily="18" charset="2"/>
              </a:rPr>
              <a:t>Branch_And_Bound(k) {</a:t>
            </a:r>
          </a:p>
          <a:p>
            <a:pPr lvl="1" eaLnBrk="1" hangingPunct="1">
              <a:spcBef>
                <a:spcPct val="50000"/>
              </a:spcBef>
            </a:pPr>
            <a:r>
              <a:rPr lang="en" altLang="vi-VN" dirty="0">
                <a:sym typeface="Symbol" panose="05050102010706020507" pitchFamily="18" charset="2"/>
              </a:rPr>
              <a:t>for a </a:t>
            </a:r>
            <a:r>
              <a:rPr lang="en" altLang="vi-VN" baseline="-25000" dirty="0">
                <a:sym typeface="Symbol" panose="05050102010706020507" pitchFamily="18" charset="2"/>
              </a:rPr>
              <a:t>k </a:t>
            </a:r>
            <a:r>
              <a:rPr lang="en" altLang="vi-VN" dirty="0">
                <a:sym typeface="Symbol" panose="05050102010706020507" pitchFamily="18" charset="2"/>
              </a:rPr>
              <a:t>A </a:t>
            </a:r>
            <a:r>
              <a:rPr lang="en" altLang="vi-VN" baseline="-25000" dirty="0">
                <a:sym typeface="Symbol" panose="05050102010706020507" pitchFamily="18" charset="2"/>
              </a:rPr>
              <a:t>k </a:t>
            </a:r>
            <a:r>
              <a:rPr lang="en" altLang="vi-VN" dirty="0">
                <a:sym typeface="Symbol" panose="05050102010706020507" pitchFamily="18" charset="2"/>
              </a:rPr>
              <a:t>do {</a:t>
            </a:r>
          </a:p>
          <a:p>
            <a:pPr lvl="1" eaLnBrk="1" hangingPunct="1">
              <a:spcBef>
                <a:spcPct val="50000"/>
              </a:spcBef>
            </a:pPr>
            <a:r>
              <a:rPr lang="en" altLang="vi-VN" dirty="0">
                <a:sym typeface="Symbol" panose="05050102010706020507" pitchFamily="18" charset="2"/>
              </a:rPr>
              <a:t>if (&lt;accept a </a:t>
            </a:r>
            <a:r>
              <a:rPr lang="en" altLang="vi-VN" baseline="-25000" dirty="0">
                <a:sym typeface="Symbol" panose="05050102010706020507" pitchFamily="18" charset="2"/>
              </a:rPr>
              <a:t>k </a:t>
            </a:r>
            <a:r>
              <a:rPr lang="en" altLang="vi-VN" dirty="0">
                <a:sym typeface="Symbol" panose="05050102010706020507" pitchFamily="18" charset="2"/>
              </a:rPr>
              <a:t>&gt;){</a:t>
            </a:r>
          </a:p>
          <a:p>
            <a:pPr lvl="2" eaLnBrk="1" hangingPunct="1">
              <a:spcBef>
                <a:spcPct val="50000"/>
              </a:spcBef>
            </a:pPr>
            <a:r>
              <a:rPr lang="en" altLang="vi-VN" dirty="0">
                <a:sym typeface="Symbol" panose="05050102010706020507" pitchFamily="18" charset="2"/>
              </a:rPr>
              <a:t>x </a:t>
            </a:r>
            <a:r>
              <a:rPr lang="en" altLang="vi-VN" baseline="-25000" dirty="0">
                <a:sym typeface="Symbol" panose="05050102010706020507" pitchFamily="18" charset="2"/>
              </a:rPr>
              <a:t>k </a:t>
            </a:r>
            <a:r>
              <a:rPr lang="en" altLang="vi-VN" dirty="0">
                <a:sym typeface="Symbol" panose="05050102010706020507" pitchFamily="18" charset="2"/>
              </a:rPr>
              <a:t>= a </a:t>
            </a:r>
            <a:r>
              <a:rPr lang="en" altLang="vi-VN" baseline="-25000" dirty="0">
                <a:sym typeface="Symbol" panose="05050102010706020507" pitchFamily="18" charset="2"/>
              </a:rPr>
              <a:t>k </a:t>
            </a:r>
            <a:r>
              <a:rPr lang="en" altLang="vi-VN" dirty="0">
                <a:sym typeface="Symbol" panose="05050102010706020507" pitchFamily="18" charset="2"/>
              </a:rPr>
              <a:t>;</a:t>
            </a:r>
          </a:p>
          <a:p>
            <a:pPr lvl="2" eaLnBrk="1" hangingPunct="1">
              <a:spcBef>
                <a:spcPct val="50000"/>
              </a:spcBef>
            </a:pPr>
            <a:r>
              <a:rPr lang="en" altLang="vi-VN" dirty="0">
                <a:sym typeface="Symbol" panose="05050102010706020507" pitchFamily="18" charset="2"/>
              </a:rPr>
              <a:t>if ( k==n )</a:t>
            </a:r>
          </a:p>
          <a:p>
            <a:pPr lvl="2" eaLnBrk="1" hangingPunct="1">
              <a:spcBef>
                <a:spcPct val="50000"/>
              </a:spcBef>
            </a:pPr>
            <a:r>
              <a:rPr lang="en" altLang="vi-VN" dirty="0">
                <a:sym typeface="Symbol" panose="05050102010706020507" pitchFamily="18" charset="2"/>
              </a:rPr>
              <a:t>&lt;Record Update&gt;;</a:t>
            </a:r>
          </a:p>
          <a:p>
            <a:pPr lvl="2" eaLnBrk="1" hangingPunct="1">
              <a:spcBef>
                <a:spcPct val="50000"/>
              </a:spcBef>
            </a:pPr>
            <a:r>
              <a:rPr lang="en" altLang="vi-VN" dirty="0">
                <a:sym typeface="Symbol" panose="05050102010706020507" pitchFamily="18" charset="2"/>
              </a:rPr>
              <a:t>else if ( g(a </a:t>
            </a:r>
            <a:r>
              <a:rPr lang="en" altLang="vi-VN" baseline="-25000" dirty="0">
                <a:sym typeface="Symbol" panose="05050102010706020507" pitchFamily="18" charset="2"/>
              </a:rPr>
              <a:t>1 </a:t>
            </a:r>
            <a:r>
              <a:rPr lang="en" altLang="vi-VN" dirty="0">
                <a:sym typeface="Symbol" panose="05050102010706020507" pitchFamily="18" charset="2"/>
              </a:rPr>
              <a:t>, a </a:t>
            </a:r>
            <a:r>
              <a:rPr lang="en" altLang="vi-VN" baseline="-25000" dirty="0">
                <a:sym typeface="Symbol" panose="05050102010706020507" pitchFamily="18" charset="2"/>
              </a:rPr>
              <a:t>2 </a:t>
            </a:r>
            <a:r>
              <a:rPr lang="en" altLang="vi-VN" dirty="0">
                <a:sym typeface="Symbol" panose="05050102010706020507" pitchFamily="18" charset="2"/>
              </a:rPr>
              <a:t>,..,a </a:t>
            </a:r>
            <a:r>
              <a:rPr lang="en" altLang="vi-VN" baseline="-25000" dirty="0">
                <a:sym typeface="Symbol" panose="05050102010706020507" pitchFamily="18" charset="2"/>
              </a:rPr>
              <a:t>k </a:t>
            </a:r>
            <a:r>
              <a:rPr lang="en" altLang="vi-VN" dirty="0">
                <a:sym typeface="Symbol" panose="05050102010706020507" pitchFamily="18" charset="2"/>
              </a:rPr>
              <a:t>) ≤ f*)</a:t>
            </a:r>
          </a:p>
          <a:p>
            <a:pPr lvl="2" eaLnBrk="1" hangingPunct="1">
              <a:spcBef>
                <a:spcPct val="50000"/>
              </a:spcBef>
            </a:pPr>
            <a:r>
              <a:rPr lang="en" altLang="vi-VN" dirty="0">
                <a:sym typeface="Symbol" panose="05050102010706020507" pitchFamily="18" charset="2"/>
              </a:rPr>
              <a:t>Branch_And_Bound (k+1) ;</a:t>
            </a:r>
          </a:p>
          <a:p>
            <a:pPr lvl="2" eaLnBrk="1" hangingPunct="1">
              <a:spcBef>
                <a:spcPct val="50000"/>
              </a:spcBef>
            </a:pPr>
            <a:r>
              <a:rPr lang="en" altLang="vi-VN" dirty="0">
                <a:sym typeface="Symbol" panose="05050102010706020507" pitchFamily="18" charset="2"/>
              </a:rPr>
              <a:t>}</a:t>
            </a:r>
          </a:p>
          <a:p>
            <a:pPr lvl="1" eaLnBrk="1" hangingPunct="1">
              <a:spcBef>
                <a:spcPct val="50000"/>
              </a:spcBef>
            </a:pPr>
            <a:r>
              <a:rPr lang="en" altLang="vi-VN" dirty="0">
                <a:sym typeface="Symbol" panose="05050102010706020507" pitchFamily="18" charset="2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" altLang="vi-VN" dirty="0">
                <a:sym typeface="Symbol" panose="05050102010706020507" pitchFamily="18" charset="2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vi-VN" dirty="0">
              <a:sym typeface="Symbol" panose="05050102010706020507" pitchFamily="18" charset="2"/>
            </a:endParaRPr>
          </a:p>
        </p:txBody>
      </p:sp>
      <p:sp>
        <p:nvSpPr>
          <p:cNvPr id="37891" name="Title 1">
            <a:extLst>
              <a:ext uri="{FF2B5EF4-FFF2-40B4-BE49-F238E27FC236}">
                <a16:creationId xmlns:a16="http://schemas.microsoft.com/office/drawing/2014/main" id="{50D1F4B7-D649-4902-BFEB-3D50D1D7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cap="all" dirty="0">
                <a:latin typeface="Arial" panose="020B0604020202020204" pitchFamily="34" charset="0"/>
                <a:cs typeface="Arial" panose="020B0604020202020204" pitchFamily="34" charset="0"/>
              </a:rPr>
              <a:t>BRANCH </a:t>
            </a:r>
            <a:r>
              <a:rPr lang="en" altLang="vi-VN" cap="all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And-Bound Algorithm</a:t>
            </a:r>
            <a:endParaRPr lang="vi-VN" altLang="vi-VN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3">
            <a:extLst>
              <a:ext uri="{FF2B5EF4-FFF2-40B4-BE49-F238E27FC236}">
                <a16:creationId xmlns:a16="http://schemas.microsoft.com/office/drawing/2014/main" id="{4E64FB30-F8C8-4498-9149-D0C8157FBED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76400"/>
            <a:ext cx="8458200" cy="3368675"/>
            <a:chOff x="288925" y="1676400"/>
            <a:chExt cx="8702675" cy="3368675"/>
          </a:xfrm>
        </p:grpSpPr>
        <p:sp>
          <p:nvSpPr>
            <p:cNvPr id="38916" name="Text Box 2">
              <a:extLst>
                <a:ext uri="{FF2B5EF4-FFF2-40B4-BE49-F238E27FC236}">
                  <a16:creationId xmlns:a16="http://schemas.microsoft.com/office/drawing/2014/main" id="{B74F4DA7-563E-4561-94C5-0208425DD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25" y="1957388"/>
              <a:ext cx="87026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38917" name="Text Box 3">
              <a:extLst>
                <a:ext uri="{FF2B5EF4-FFF2-40B4-BE49-F238E27FC236}">
                  <a16:creationId xmlns:a16="http://schemas.microsoft.com/office/drawing/2014/main" id="{54CEF9B1-1CB1-403F-977F-1D2CD9EF2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1676400"/>
              <a:ext cx="8686800" cy="1092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 sz="2000" b="1"/>
                <a:t>Solve the bag problem using the branching algorithm: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" altLang="vi-VN"/>
                <a:t>Find the maximum value of the objective function f(X) with X </a:t>
              </a:r>
              <a:r>
                <a:rPr lang="en" altLang="vi-VN">
                  <a:sym typeface="Symbol" panose="05050102010706020507" pitchFamily="18" charset="2"/>
                </a:rPr>
                <a:t>D. In which, f(X) is defined as below:</a:t>
              </a:r>
            </a:p>
          </p:txBody>
        </p:sp>
        <p:graphicFrame>
          <p:nvGraphicFramePr>
            <p:cNvPr id="38918" name="Object 6">
              <a:extLst>
                <a:ext uri="{FF2B5EF4-FFF2-40B4-BE49-F238E27FC236}">
                  <a16:creationId xmlns:a16="http://schemas.microsoft.com/office/drawing/2014/main" id="{7417CD82-42A3-4EEA-8DDE-61FDC1FA1D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3000" y="3140075"/>
            <a:ext cx="6781800" cy="936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314700" imgH="457200" progId="Equation.3">
                    <p:embed/>
                  </p:oleObj>
                </mc:Choice>
                <mc:Fallback>
                  <p:oleObj name="Equation" r:id="rId3" imgW="3314700" imgH="457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3140075"/>
                          <a:ext cx="6781800" cy="936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" name="Object 8">
              <a:extLst>
                <a:ext uri="{FF2B5EF4-FFF2-40B4-BE49-F238E27FC236}">
                  <a16:creationId xmlns:a16="http://schemas.microsoft.com/office/drawing/2014/main" id="{E9F02181-DA9F-4D60-9C42-25E83C5914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1275" y="4108450"/>
            <a:ext cx="6443663" cy="936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149600" imgH="457200" progId="Equation.3">
                    <p:embed/>
                  </p:oleObj>
                </mc:Choice>
                <mc:Fallback>
                  <p:oleObj name="Equation" r:id="rId5" imgW="314960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275" y="4108450"/>
                          <a:ext cx="6443663" cy="936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5" name="Title 1">
            <a:extLst>
              <a:ext uri="{FF2B5EF4-FFF2-40B4-BE49-F238E27FC236}">
                <a16:creationId xmlns:a16="http://schemas.microsoft.com/office/drawing/2014/main" id="{D982126C-3543-4C84-AA64-6BA95F27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cap="all" dirty="0">
                <a:latin typeface="Arial" panose="020B0604020202020204" pitchFamily="34" charset="0"/>
                <a:cs typeface="Arial" panose="020B0604020202020204" pitchFamily="34" charset="0"/>
              </a:rPr>
              <a:t>BRANCH </a:t>
            </a:r>
            <a:r>
              <a:rPr lang="en" altLang="vi-VN" cap="all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And - Bound Algorithm</a:t>
            </a:r>
            <a:endParaRPr lang="vi-VN" altLang="vi-VN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296904F9-A7D3-4BAA-814A-0596F522A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C3B36C78-D58D-4CA2-BEDF-08DD183B5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68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 b="1">
                <a:sym typeface="Symbol" panose="05050102010706020507" pitchFamily="18" charset="2"/>
              </a:rPr>
              <a:t>Step 1 </a:t>
            </a:r>
            <a:r>
              <a:rPr lang="en" altLang="vi-VN">
                <a:sym typeface="Symbol" panose="05050102010706020507" pitchFamily="18" charset="2"/>
              </a:rPr>
              <a:t>. </a:t>
            </a:r>
            <a:r>
              <a:rPr lang="en" altLang="vi-VN" i="1">
                <a:sym typeface="Symbol" panose="05050102010706020507" pitchFamily="18" charset="2"/>
              </a:rPr>
              <a:t>Arrange the objects satisfying formula </a:t>
            </a:r>
            <a:r>
              <a:rPr lang="en" altLang="vi-VN">
                <a:sym typeface="Symbol" panose="05050102010706020507" pitchFamily="18" charset="2"/>
              </a:rPr>
              <a:t>(2):</a:t>
            </a:r>
          </a:p>
        </p:txBody>
      </p:sp>
      <p:graphicFrame>
        <p:nvGraphicFramePr>
          <p:cNvPr id="40964" name="Object 6">
            <a:extLst>
              <a:ext uri="{FF2B5EF4-FFF2-40B4-BE49-F238E27FC236}">
                <a16:creationId xmlns:a16="http://schemas.microsoft.com/office/drawing/2014/main" id="{8C863536-88D0-4D53-A166-9DBCE8AB1B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447800"/>
          <a:ext cx="24066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02865" imgH="406224" progId="Equation.3">
                  <p:embed/>
                </p:oleObj>
              </mc:Choice>
              <mc:Fallback>
                <p:oleObj name="Equation" r:id="rId3" imgW="1002865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47800"/>
                        <a:ext cx="24066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8">
            <a:extLst>
              <a:ext uri="{FF2B5EF4-FFF2-40B4-BE49-F238E27FC236}">
                <a16:creationId xmlns:a16="http://schemas.microsoft.com/office/drawing/2014/main" id="{22C80AE1-2674-432D-9891-61E677AEC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90800"/>
            <a:ext cx="868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 b="1">
                <a:sym typeface="Symbol" panose="05050102010706020507" pitchFamily="18" charset="2"/>
              </a:rPr>
              <a:t>Step 2 ( </a:t>
            </a:r>
            <a:r>
              <a:rPr lang="en" altLang="vi-VN" i="1">
                <a:sym typeface="Symbol" panose="05050102010706020507" pitchFamily="18" charset="2"/>
              </a:rPr>
              <a:t>Iteration </a:t>
            </a:r>
            <a:r>
              <a:rPr lang="en" altLang="vi-VN" b="1">
                <a:sym typeface="Symbol" panose="05050102010706020507" pitchFamily="18" charset="2"/>
              </a:rPr>
              <a:t>): </a:t>
            </a:r>
            <a:r>
              <a:rPr lang="en" altLang="vi-VN">
                <a:sym typeface="Symbol" panose="05050102010706020507" pitchFamily="18" charset="2"/>
              </a:rPr>
              <a:t>Iterate over partial problems of level </a:t>
            </a:r>
            <a:r>
              <a:rPr lang="en" altLang="vi-VN" i="1">
                <a:sym typeface="Symbol" panose="05050102010706020507" pitchFamily="18" charset="2"/>
              </a:rPr>
              <a:t>k = 1, 2,..,n:</a:t>
            </a:r>
            <a:endParaRPr lang="en-US" altLang="vi-VN">
              <a:sym typeface="Symbol" panose="05050102010706020507" pitchFamily="18" charset="2"/>
            </a:endParaRPr>
          </a:p>
        </p:txBody>
      </p:sp>
      <p:graphicFrame>
        <p:nvGraphicFramePr>
          <p:cNvPr id="40966" name="Object 9">
            <a:extLst>
              <a:ext uri="{FF2B5EF4-FFF2-40B4-BE49-F238E27FC236}">
                <a16:creationId xmlns:a16="http://schemas.microsoft.com/office/drawing/2014/main" id="{23F28094-A8D1-4819-8DC1-433720C25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2850" y="2971800"/>
          <a:ext cx="191135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4" imgH="431613" progId="Equation.3">
                  <p:embed/>
                </p:oleObj>
              </mc:Choice>
              <mc:Fallback>
                <p:oleObj name="Equation" r:id="rId5" imgW="774364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2971800"/>
                        <a:ext cx="191135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10">
            <a:extLst>
              <a:ext uri="{FF2B5EF4-FFF2-40B4-BE49-F238E27FC236}">
                <a16:creationId xmlns:a16="http://schemas.microsoft.com/office/drawing/2014/main" id="{32E1139D-80BF-4381-B0C5-A53579419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5713" y="3886200"/>
          <a:ext cx="240188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52087" imgH="431613" progId="Equation.3">
                  <p:embed/>
                </p:oleObj>
              </mc:Choice>
              <mc:Fallback>
                <p:oleObj name="Equation" r:id="rId7" imgW="952087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3886200"/>
                        <a:ext cx="2401887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11">
            <a:extLst>
              <a:ext uri="{FF2B5EF4-FFF2-40B4-BE49-F238E27FC236}">
                <a16:creationId xmlns:a16="http://schemas.microsoft.com/office/drawing/2014/main" id="{48552BFE-AC8B-4F20-A537-BE6F089CD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181600"/>
          <a:ext cx="44132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37589" imgH="406224" progId="Equation.3">
                  <p:embed/>
                </p:oleObj>
              </mc:Choice>
              <mc:Fallback>
                <p:oleObj name="Equation" r:id="rId9" imgW="1637589" imgH="4062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81600"/>
                        <a:ext cx="44132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Text Box 12">
            <a:extLst>
              <a:ext uri="{FF2B5EF4-FFF2-40B4-BE49-F238E27FC236}">
                <a16:creationId xmlns:a16="http://schemas.microsoft.com/office/drawing/2014/main" id="{0DA9CA68-6B8B-4F28-A359-7B3CC83A6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" altLang="vi-VN" i="1">
                <a:sym typeface="Symbol" panose="05050102010706020507" pitchFamily="18" charset="2"/>
              </a:rPr>
              <a:t>Use value of k objects in the bag </a:t>
            </a:r>
            <a:r>
              <a:rPr lang="en" altLang="vi-VN">
                <a:sym typeface="Symbol" panose="05050102010706020507" pitchFamily="18" charset="2"/>
              </a:rPr>
              <a:t>:</a:t>
            </a:r>
          </a:p>
        </p:txBody>
      </p:sp>
      <p:sp>
        <p:nvSpPr>
          <p:cNvPr id="40970" name="Text Box 13">
            <a:extLst>
              <a:ext uri="{FF2B5EF4-FFF2-40B4-BE49-F238E27FC236}">
                <a16:creationId xmlns:a16="http://schemas.microsoft.com/office/drawing/2014/main" id="{5A48027E-0092-40E3-9BE2-80601F1C6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3860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" altLang="vi-VN" i="1">
                <a:sym typeface="Symbol" panose="05050102010706020507" pitchFamily="18" charset="2"/>
              </a:rPr>
              <a:t>Remaining weight of bag </a:t>
            </a:r>
            <a:r>
              <a:rPr lang="en" altLang="vi-VN">
                <a:sym typeface="Symbol" panose="05050102010706020507" pitchFamily="18" charset="2"/>
              </a:rPr>
              <a:t>:</a:t>
            </a:r>
          </a:p>
        </p:txBody>
      </p:sp>
      <p:sp>
        <p:nvSpPr>
          <p:cNvPr id="40971" name="Text Box 14">
            <a:extLst>
              <a:ext uri="{FF2B5EF4-FFF2-40B4-BE49-F238E27FC236}">
                <a16:creationId xmlns:a16="http://schemas.microsoft.com/office/drawing/2014/main" id="{31E90725-08E1-4129-B4F2-8C9385076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53000"/>
            <a:ext cx="495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" altLang="vi-VN" i="1">
                <a:sym typeface="Symbol" panose="05050102010706020507" pitchFamily="18" charset="2"/>
              </a:rPr>
              <a:t>The upper bound of the partial plan of grade k </a:t>
            </a:r>
            <a:r>
              <a:rPr lang="en" altLang="vi-VN">
                <a:sym typeface="Symbol" panose="05050102010706020507" pitchFamily="18" charset="2"/>
              </a:rPr>
              <a:t>:</a:t>
            </a:r>
          </a:p>
        </p:txBody>
      </p:sp>
      <p:sp>
        <p:nvSpPr>
          <p:cNvPr id="40972" name="Text Box 15">
            <a:extLst>
              <a:ext uri="{FF2B5EF4-FFF2-40B4-BE49-F238E27FC236}">
                <a16:creationId xmlns:a16="http://schemas.microsoft.com/office/drawing/2014/main" id="{CF6BF5EE-4348-4E6B-8CCD-A485B479B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262688"/>
            <a:ext cx="868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 b="1">
                <a:sym typeface="Symbol" panose="05050102010706020507" pitchFamily="18" charset="2"/>
              </a:rPr>
              <a:t>Step 3 ( </a:t>
            </a:r>
            <a:r>
              <a:rPr lang="en" altLang="vi-VN" i="1">
                <a:sym typeface="Symbol" panose="05050102010706020507" pitchFamily="18" charset="2"/>
              </a:rPr>
              <a:t>Return results </a:t>
            </a:r>
            <a:r>
              <a:rPr lang="en" altLang="vi-VN" b="1">
                <a:sym typeface="Symbol" panose="05050102010706020507" pitchFamily="18" charset="2"/>
              </a:rPr>
              <a:t>): </a:t>
            </a:r>
            <a:r>
              <a:rPr lang="en" altLang="vi-VN">
                <a:sym typeface="Symbol" panose="05050102010706020507" pitchFamily="18" charset="2"/>
              </a:rPr>
              <a:t>The optimal solution and the optimal value are found.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355878F-0B68-492D-9105-F59B47A86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cap="all" dirty="0">
                <a:latin typeface="Arial" panose="020B0604020202020204" pitchFamily="34" charset="0"/>
                <a:cs typeface="Arial" panose="020B0604020202020204" pitchFamily="34" charset="0"/>
              </a:rPr>
              <a:t>BRANCH </a:t>
            </a:r>
            <a:r>
              <a:rPr lang="en" altLang="vi-VN" cap="all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And - Bound Algorithm</a:t>
            </a:r>
            <a:endParaRPr lang="vi-VN" altLang="vi-VN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EEEE205E-3CBF-46CE-84BC-20C0772C3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576388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567C3982-8FA4-48E2-9C21-DCA573705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95400"/>
            <a:ext cx="8686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 b="1">
                <a:sym typeface="Symbol" panose="05050102010706020507" pitchFamily="18" charset="2"/>
              </a:rPr>
              <a:t>Branch_And_Bound(k) algorithm {</a:t>
            </a:r>
          </a:p>
          <a:p>
            <a:pPr eaLnBrk="1" hangingPunct="1">
              <a:spcBef>
                <a:spcPct val="50000"/>
              </a:spcBef>
            </a:pPr>
            <a:r>
              <a:rPr lang="en" altLang="vi-VN" b="1">
                <a:sym typeface="Symbol" panose="05050102010706020507" pitchFamily="18" charset="2"/>
              </a:rPr>
              <a:t>for j = 1; j&lt;=0; j--){</a:t>
            </a:r>
          </a:p>
          <a:p>
            <a:pPr eaLnBrk="1" hangingPunct="1">
              <a:spcBef>
                <a:spcPct val="50000"/>
              </a:spcBef>
            </a:pPr>
            <a:r>
              <a:rPr lang="en" altLang="vi-VN" b="1">
                <a:sym typeface="Symbol" panose="05050102010706020507" pitchFamily="18" charset="2"/>
              </a:rPr>
              <a:t>x[k] = j;</a:t>
            </a:r>
          </a:p>
        </p:txBody>
      </p:sp>
      <p:graphicFrame>
        <p:nvGraphicFramePr>
          <p:cNvPr id="43012" name="Object 9">
            <a:extLst>
              <a:ext uri="{FF2B5EF4-FFF2-40B4-BE49-F238E27FC236}">
                <a16:creationId xmlns:a16="http://schemas.microsoft.com/office/drawing/2014/main" id="{A0DE043D-B93F-4EFA-889F-11714C7EAC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0563" y="2628900"/>
          <a:ext cx="22590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28600" progId="Equation.3">
                  <p:embed/>
                </p:oleObj>
              </mc:Choice>
              <mc:Fallback>
                <p:oleObj name="Equation" r:id="rId3" imgW="914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2628900"/>
                        <a:ext cx="22590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10">
            <a:extLst>
              <a:ext uri="{FF2B5EF4-FFF2-40B4-BE49-F238E27FC236}">
                <a16:creationId xmlns:a16="http://schemas.microsoft.com/office/drawing/2014/main" id="{3AC70021-110E-4597-B977-9F177CE52F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0" y="2689225"/>
          <a:ext cx="22748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01309" imgH="228501" progId="Equation.3">
                  <p:embed/>
                </p:oleObj>
              </mc:Choice>
              <mc:Fallback>
                <p:oleObj name="Equation" r:id="rId5" imgW="901309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2689225"/>
                        <a:ext cx="22748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13">
            <a:extLst>
              <a:ext uri="{FF2B5EF4-FFF2-40B4-BE49-F238E27FC236}">
                <a16:creationId xmlns:a16="http://schemas.microsoft.com/office/drawing/2014/main" id="{1791863E-F4EB-4885-B926-EE0D89877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368675"/>
            <a:ext cx="4572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 b="1">
                <a:sym typeface="Symbol" panose="05050102010706020507" pitchFamily="18" charset="2"/>
              </a:rPr>
              <a:t>If (k==n) &lt;Record Record&gt;;</a:t>
            </a:r>
          </a:p>
          <a:p>
            <a:pPr eaLnBrk="1" hangingPunct="1">
              <a:spcBef>
                <a:spcPct val="50000"/>
              </a:spcBef>
            </a:pPr>
            <a:r>
              <a:rPr lang="en" altLang="vi-VN" b="1">
                <a:sym typeface="Symbol" panose="05050102010706020507" pitchFamily="18" charset="2"/>
              </a:rPr>
              <a:t>else if ( </a:t>
            </a:r>
            <a:r>
              <a:rPr lang="en" altLang="vi-VN" b="1" baseline="-25000">
                <a:sym typeface="Symbol" panose="05050102010706020507" pitchFamily="18" charset="2"/>
              </a:rPr>
              <a:t>k </a:t>
            </a:r>
            <a:r>
              <a:rPr lang="en" altLang="vi-VN" b="1">
                <a:sym typeface="Symbol" panose="05050102010706020507" pitchFamily="18" charset="2"/>
              </a:rPr>
              <a:t>+ (c </a:t>
            </a:r>
            <a:r>
              <a:rPr lang="en" altLang="vi-VN" b="1" baseline="-25000">
                <a:sym typeface="Symbol" panose="05050102010706020507" pitchFamily="18" charset="2"/>
              </a:rPr>
              <a:t>k+1 </a:t>
            </a:r>
            <a:r>
              <a:rPr lang="en" altLang="vi-VN" b="1">
                <a:sym typeface="Symbol" panose="05050102010706020507" pitchFamily="18" charset="2"/>
              </a:rPr>
              <a:t>*b </a:t>
            </a:r>
            <a:r>
              <a:rPr lang="en" altLang="vi-VN" b="1" baseline="-25000">
                <a:sym typeface="Symbol" panose="05050102010706020507" pitchFamily="18" charset="2"/>
              </a:rPr>
              <a:t>k </a:t>
            </a:r>
            <a:r>
              <a:rPr lang="en" altLang="vi-VN" b="1">
                <a:sym typeface="Symbol" panose="05050102010706020507" pitchFamily="18" charset="2"/>
              </a:rPr>
              <a:t>)/a </a:t>
            </a:r>
            <a:r>
              <a:rPr lang="en" altLang="vi-VN" b="1" baseline="-25000">
                <a:sym typeface="Symbol" panose="05050102010706020507" pitchFamily="18" charset="2"/>
              </a:rPr>
              <a:t>k+1 </a:t>
            </a:r>
            <a:r>
              <a:rPr lang="en" altLang="vi-VN" b="1">
                <a:sym typeface="Symbol" panose="05050102010706020507" pitchFamily="18" charset="2"/>
              </a:rPr>
              <a:t>&gt;FOPT)</a:t>
            </a:r>
          </a:p>
          <a:p>
            <a:pPr eaLnBrk="1" hangingPunct="1">
              <a:spcBef>
                <a:spcPct val="50000"/>
              </a:spcBef>
            </a:pPr>
            <a:r>
              <a:rPr lang="en" altLang="vi-VN" b="1">
                <a:sym typeface="Symbol" panose="05050102010706020507" pitchFamily="18" charset="2"/>
              </a:rPr>
              <a:t>Branch_And_Bound(k+1);</a:t>
            </a:r>
          </a:p>
        </p:txBody>
      </p:sp>
      <p:graphicFrame>
        <p:nvGraphicFramePr>
          <p:cNvPr id="43015" name="Object 19">
            <a:extLst>
              <a:ext uri="{FF2B5EF4-FFF2-40B4-BE49-F238E27FC236}">
                <a16:creationId xmlns:a16="http://schemas.microsoft.com/office/drawing/2014/main" id="{6A91F19D-F34F-44D8-B9BA-04AB5FF1A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664075"/>
          <a:ext cx="22558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14400" imgH="203200" progId="Equation.3">
                  <p:embed/>
                </p:oleObj>
              </mc:Choice>
              <mc:Fallback>
                <p:oleObj name="Equation" r:id="rId7" imgW="914400" imgH="203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64075"/>
                        <a:ext cx="22558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20">
            <a:extLst>
              <a:ext uri="{FF2B5EF4-FFF2-40B4-BE49-F238E27FC236}">
                <a16:creationId xmlns:a16="http://schemas.microsoft.com/office/drawing/2014/main" id="{784F8B9E-AD2E-4084-AD8E-32F949EF54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1863" y="4700588"/>
          <a:ext cx="21780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63225" imgH="203112" progId="Equation.3">
                  <p:embed/>
                </p:oleObj>
              </mc:Choice>
              <mc:Fallback>
                <p:oleObj name="Equation" r:id="rId9" imgW="863225" imgH="2031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4700588"/>
                        <a:ext cx="21780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Text Box 21">
            <a:extLst>
              <a:ext uri="{FF2B5EF4-FFF2-40B4-BE49-F238E27FC236}">
                <a16:creationId xmlns:a16="http://schemas.microsoft.com/office/drawing/2014/main" id="{DEAB94DB-F92C-4280-9436-F24F28BA7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49875"/>
            <a:ext cx="5867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 b="1">
                <a:sym typeface="Symbol" panose="05050102010706020507" pitchFamily="18" charset="2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" altLang="vi-VN" b="1">
                <a:sym typeface="Symbol" panose="05050102010706020507" pitchFamily="18" charset="2"/>
              </a:rPr>
              <a:t>}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C29BC5E-9F6D-4986-9A1A-DE9C20DB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cap="all" dirty="0">
                <a:latin typeface="Arial" panose="020B0604020202020204" pitchFamily="34" charset="0"/>
                <a:cs typeface="Arial" panose="020B0604020202020204" pitchFamily="34" charset="0"/>
              </a:rPr>
              <a:t>BRANCH </a:t>
            </a:r>
            <a:r>
              <a:rPr lang="en" altLang="vi-VN" cap="all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And - Bound Algorithm</a:t>
            </a:r>
            <a:endParaRPr lang="vi-VN" altLang="vi-VN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2392C49E-E482-4B1E-B271-C2B12FAC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47107" name="Rectangle 9">
            <a:extLst>
              <a:ext uri="{FF2B5EF4-FFF2-40B4-BE49-F238E27FC236}">
                <a16:creationId xmlns:a16="http://schemas.microsoft.com/office/drawing/2014/main" id="{73AF33A0-D526-4F7F-BA4D-0CE1A2C27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" y="609600"/>
            <a:ext cx="8001000" cy="644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lvl="2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sz="24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void </a:t>
            </a:r>
            <a:r>
              <a:rPr lang="en" altLang="vi-VN" sz="24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Back_Track </a:t>
            </a:r>
            <a:r>
              <a:rPr lang="en" altLang="vi-VN" sz="24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 </a:t>
            </a:r>
            <a:r>
              <a:rPr lang="en" altLang="vi-VN" sz="24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int</a:t>
            </a:r>
            <a:r>
              <a:rPr lang="en" altLang="vi-VN" sz="24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" altLang="vi-VN" sz="24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 </a:t>
            </a:r>
            <a:r>
              <a:rPr lang="en" altLang="vi-VN" sz="24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){</a:t>
            </a:r>
          </a:p>
          <a:p>
            <a:pPr lvl="2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sz="24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  </a:t>
            </a:r>
            <a:r>
              <a:rPr lang="en" altLang="vi-VN" sz="24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int </a:t>
            </a:r>
            <a:r>
              <a:rPr lang="en" altLang="vi-VN" sz="24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j, t = ((b-weight)/A[ </a:t>
            </a:r>
            <a:r>
              <a:rPr lang="en" altLang="vi-VN" sz="24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 </a:t>
            </a:r>
            <a:r>
              <a:rPr lang="en" altLang="vi-VN" sz="24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]);</a:t>
            </a:r>
          </a:p>
          <a:p>
            <a:pPr lvl="3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" altLang="vi-VN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for( </a:t>
            </a:r>
            <a:r>
              <a:rPr lang="en" altLang="vi-VN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int </a:t>
            </a:r>
            <a:r>
              <a:rPr lang="en" altLang="vi-VN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j= t; j&gt;=0; j--){</a:t>
            </a:r>
          </a:p>
          <a:p>
            <a:pPr lvl="3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" altLang="vi-VN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X[ </a:t>
            </a:r>
            <a:r>
              <a:rPr lang="en" altLang="vi-VN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 </a:t>
            </a:r>
            <a:r>
              <a:rPr lang="en" altLang="vi-VN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] = j; weight = </a:t>
            </a:r>
            <a:r>
              <a:rPr lang="en" altLang="vi-VN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weight+A </a:t>
            </a:r>
            <a:r>
              <a:rPr lang="en" altLang="vi-VN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[ </a:t>
            </a:r>
            <a:r>
              <a:rPr lang="en" altLang="vi-VN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 </a:t>
            </a:r>
            <a:r>
              <a:rPr lang="en" altLang="vi-VN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]*X[ </a:t>
            </a:r>
            <a:r>
              <a:rPr lang="en" altLang="vi-VN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 </a:t>
            </a:r>
            <a:r>
              <a:rPr lang="en" altLang="vi-VN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];</a:t>
            </a:r>
          </a:p>
          <a:p>
            <a:pPr lvl="3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" altLang="vi-VN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cost = cost + C[ </a:t>
            </a:r>
            <a:r>
              <a:rPr lang="en" altLang="vi-VN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 </a:t>
            </a:r>
            <a:r>
              <a:rPr lang="en" altLang="vi-VN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]*X[ </a:t>
            </a:r>
            <a:r>
              <a:rPr lang="en" altLang="vi-VN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 </a:t>
            </a:r>
            <a:r>
              <a:rPr lang="en" altLang="vi-VN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];</a:t>
            </a:r>
          </a:p>
          <a:p>
            <a:pPr lvl="3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" altLang="vi-VN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if ( </a:t>
            </a:r>
            <a:r>
              <a:rPr lang="en" altLang="vi-VN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 </a:t>
            </a:r>
            <a:r>
              <a:rPr lang="en" altLang="vi-VN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==n) Update();</a:t>
            </a:r>
          </a:p>
          <a:p>
            <a:pPr lvl="3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" altLang="vi-VN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else if ( cost + ( C[i+1]*((b-weight)/A[i+1]))&gt;FOPT)</a:t>
            </a:r>
          </a:p>
          <a:p>
            <a:pPr lvl="3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" altLang="vi-VN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            </a:t>
            </a:r>
            <a:r>
              <a:rPr lang="en" altLang="vi-VN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Back_Track </a:t>
            </a:r>
            <a:r>
              <a:rPr lang="en" altLang="vi-VN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(i+1);</a:t>
            </a:r>
          </a:p>
          <a:p>
            <a:pPr lvl="3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" altLang="vi-VN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weight = weight-A[ </a:t>
            </a:r>
            <a:r>
              <a:rPr lang="en" altLang="vi-VN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 </a:t>
            </a:r>
            <a:r>
              <a:rPr lang="en" altLang="vi-VN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]*X[ </a:t>
            </a:r>
            <a:r>
              <a:rPr lang="en" altLang="vi-VN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 </a:t>
            </a:r>
            <a:r>
              <a:rPr lang="en" altLang="vi-VN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];</a:t>
            </a:r>
          </a:p>
          <a:p>
            <a:pPr lvl="3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" altLang="vi-VN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cost = cost - C[ </a:t>
            </a:r>
            <a:r>
              <a:rPr lang="en" altLang="vi-VN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 </a:t>
            </a:r>
            <a:r>
              <a:rPr lang="en" altLang="vi-VN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]*X[ </a:t>
            </a:r>
            <a:r>
              <a:rPr lang="en" altLang="vi-VN" sz="22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 </a:t>
            </a:r>
            <a:r>
              <a:rPr lang="en" altLang="vi-VN" sz="2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];</a:t>
            </a:r>
          </a:p>
          <a:p>
            <a:pPr lvl="2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sz="24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}</a:t>
            </a:r>
          </a:p>
          <a:p>
            <a:pPr lvl="2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sz="24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A7DAA48-CC09-4C48-9A7E-446C79402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cap="all" dirty="0">
                <a:latin typeface="Arial" panose="020B0604020202020204" pitchFamily="34" charset="0"/>
                <a:cs typeface="Arial" panose="020B0604020202020204" pitchFamily="34" charset="0"/>
              </a:rPr>
              <a:t>CLASSIFICATION of recursive algorithms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B48E525-3907-43EB-A5D8-FEF09646E20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6348413" cy="3879850"/>
          </a:xfrm>
        </p:spPr>
        <p:txBody>
          <a:bodyPr/>
          <a:lstStyle/>
          <a:p>
            <a:pPr eaLnBrk="1" hangingPunct="1"/>
            <a:r>
              <a:rPr lang="en" altLang="vi-VN" sz="2800" dirty="0"/>
              <a:t>Recursion is divided into 2 types:</a:t>
            </a:r>
          </a:p>
          <a:p>
            <a:pPr lvl="1" eaLnBrk="1" hangingPunct="1"/>
            <a:r>
              <a:rPr lang="en" altLang="vi-VN" sz="2400" dirty="0"/>
              <a:t>Direct recursion </a:t>
            </a:r>
            <a:r>
              <a:rPr lang="en" altLang="vi-VN" sz="2000" i="1" dirty="0"/>
              <a:t>(most common)</a:t>
            </a:r>
            <a:r>
              <a:rPr lang="en" altLang="vi-VN" sz="2400" dirty="0"/>
              <a:t> </a:t>
            </a:r>
          </a:p>
          <a:p>
            <a:pPr lvl="1" eaLnBrk="1" hangingPunct="1"/>
            <a:endParaRPr lang="en-US" altLang="vi-VN" sz="2400" dirty="0"/>
          </a:p>
          <a:p>
            <a:pPr lvl="1" eaLnBrk="1" hangingPunct="1"/>
            <a:r>
              <a:rPr lang="en" altLang="vi-VN" sz="2400" dirty="0"/>
              <a:t>Indirect Recursion (Mutual):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" altLang="vi-VN" sz="2400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" altLang="vi-VN" sz="2400" dirty="0"/>
              <a:t> </a:t>
            </a:r>
          </a:p>
        </p:txBody>
      </p:sp>
      <p:grpSp>
        <p:nvGrpSpPr>
          <p:cNvPr id="11268" name="Group 13">
            <a:extLst>
              <a:ext uri="{FF2B5EF4-FFF2-40B4-BE49-F238E27FC236}">
                <a16:creationId xmlns:a16="http://schemas.microsoft.com/office/drawing/2014/main" id="{27EC4419-46AC-4CDC-9106-D8C9A475243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429000"/>
            <a:ext cx="2819400" cy="1143000"/>
            <a:chOff x="620" y="2928"/>
            <a:chExt cx="1776" cy="720"/>
          </a:xfrm>
        </p:grpSpPr>
        <p:sp>
          <p:nvSpPr>
            <p:cNvPr id="11274" name="AutoShape 7">
              <a:extLst>
                <a:ext uri="{FF2B5EF4-FFF2-40B4-BE49-F238E27FC236}">
                  <a16:creationId xmlns:a16="http://schemas.microsoft.com/office/drawing/2014/main" id="{F0F0FC49-EF9F-414B-BBCA-24BA7E4CED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008" y="2928"/>
              <a:ext cx="1152" cy="192"/>
            </a:xfrm>
            <a:prstGeom prst="curvedUpArrow">
              <a:avLst>
                <a:gd name="adj1" fmla="val 120000"/>
                <a:gd name="adj2" fmla="val 24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75" name="AutoShape 10">
              <a:extLst>
                <a:ext uri="{FF2B5EF4-FFF2-40B4-BE49-F238E27FC236}">
                  <a16:creationId xmlns:a16="http://schemas.microsoft.com/office/drawing/2014/main" id="{F6B5C7DB-4487-4D7E-82C3-807DA2C28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408"/>
              <a:ext cx="1104" cy="240"/>
            </a:xfrm>
            <a:prstGeom prst="curvedUpArrow">
              <a:avLst>
                <a:gd name="adj1" fmla="val 92000"/>
                <a:gd name="adj2" fmla="val 184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76" name="Text Box 12">
              <a:extLst>
                <a:ext uri="{FF2B5EF4-FFF2-40B4-BE49-F238E27FC236}">
                  <a16:creationId xmlns:a16="http://schemas.microsoft.com/office/drawing/2014/main" id="{43A4BE79-96A4-4F0B-91C5-0CACC60F9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" y="3072"/>
              <a:ext cx="177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" altLang="vi-VN" sz="3000">
                  <a:latin typeface="Verdana" panose="020B0604030504040204" pitchFamily="34" charset="0"/>
                  <a:cs typeface="Arial" panose="020B0604020202020204" pitchFamily="34" charset="0"/>
                </a:rPr>
                <a:t>A() B()</a:t>
              </a:r>
            </a:p>
          </p:txBody>
        </p:sp>
      </p:grpSp>
      <p:grpSp>
        <p:nvGrpSpPr>
          <p:cNvPr id="11269" name="Group 18">
            <a:extLst>
              <a:ext uri="{FF2B5EF4-FFF2-40B4-BE49-F238E27FC236}">
                <a16:creationId xmlns:a16="http://schemas.microsoft.com/office/drawing/2014/main" id="{FDC422B0-EB6D-4990-B655-893EDC7DF9F2}"/>
              </a:ext>
            </a:extLst>
          </p:cNvPr>
          <p:cNvGrpSpPr>
            <a:grpSpLocks/>
          </p:cNvGrpSpPr>
          <p:nvPr/>
        </p:nvGrpSpPr>
        <p:grpSpPr bwMode="auto">
          <a:xfrm>
            <a:off x="5016500" y="3124200"/>
            <a:ext cx="3060700" cy="1668463"/>
            <a:chOff x="3360" y="2784"/>
            <a:chExt cx="1928" cy="956"/>
          </a:xfrm>
        </p:grpSpPr>
        <p:sp>
          <p:nvSpPr>
            <p:cNvPr id="11270" name="Text Box 14">
              <a:extLst>
                <a:ext uri="{FF2B5EF4-FFF2-40B4-BE49-F238E27FC236}">
                  <a16:creationId xmlns:a16="http://schemas.microsoft.com/office/drawing/2014/main" id="{687E7508-0D04-4F38-9816-99B23A8B6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959"/>
              <a:ext cx="1920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" altLang="vi-VN" sz="3000">
                  <a:latin typeface="Verdana" panose="020B0604030504040204" pitchFamily="34" charset="0"/>
                  <a:cs typeface="Arial" panose="020B0604020202020204" pitchFamily="34" charset="0"/>
                </a:rPr>
                <a:t>A() B()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" altLang="vi-VN" sz="3000">
                  <a:latin typeface="Verdana" panose="020B0604030504040204" pitchFamily="34" charset="0"/>
                  <a:cs typeface="Arial" panose="020B0604020202020204" pitchFamily="34" charset="0"/>
                </a:rPr>
                <a:t>C()</a:t>
              </a:r>
            </a:p>
          </p:txBody>
        </p:sp>
        <p:sp>
          <p:nvSpPr>
            <p:cNvPr id="11271" name="AutoShape 15">
              <a:extLst>
                <a:ext uri="{FF2B5EF4-FFF2-40B4-BE49-F238E27FC236}">
                  <a16:creationId xmlns:a16="http://schemas.microsoft.com/office/drawing/2014/main" id="{93F7821A-4074-4B24-B2A0-7BD7414DB7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206813">
              <a:off x="4736" y="3179"/>
              <a:ext cx="240" cy="864"/>
            </a:xfrm>
            <a:prstGeom prst="curvedLeftArrow">
              <a:avLst>
                <a:gd name="adj1" fmla="val 72000"/>
                <a:gd name="adj2" fmla="val 144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72" name="AutoShape 16">
              <a:extLst>
                <a:ext uri="{FF2B5EF4-FFF2-40B4-BE49-F238E27FC236}">
                  <a16:creationId xmlns:a16="http://schemas.microsoft.com/office/drawing/2014/main" id="{D0E4673E-5F99-4E92-81C6-89F600114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84"/>
              <a:ext cx="1536" cy="192"/>
            </a:xfrm>
            <a:prstGeom prst="curvedDownArrow">
              <a:avLst>
                <a:gd name="adj1" fmla="val 160000"/>
                <a:gd name="adj2" fmla="val 32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73" name="AutoShape 17">
              <a:extLst>
                <a:ext uri="{FF2B5EF4-FFF2-40B4-BE49-F238E27FC236}">
                  <a16:creationId xmlns:a16="http://schemas.microsoft.com/office/drawing/2014/main" id="{74C806BC-2ADF-4287-8E89-6C0931137A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077004" flipH="1" flipV="1">
              <a:off x="3656" y="3168"/>
              <a:ext cx="280" cy="864"/>
            </a:xfrm>
            <a:prstGeom prst="curvedLeftArrow">
              <a:avLst>
                <a:gd name="adj1" fmla="val 61714"/>
                <a:gd name="adj2" fmla="val 123429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F33AAAFC-FCFB-45BA-9816-015231DE91F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62000" y="1524000"/>
            <a:ext cx="8001000" cy="4419600"/>
          </a:xfrm>
        </p:spPr>
        <p:txBody>
          <a:bodyPr/>
          <a:lstStyle/>
          <a:p>
            <a:pPr eaLnBrk="1" hangingPunct="1"/>
            <a:r>
              <a:rPr lang="en" altLang="vi-VN" sz="2800" b="1"/>
              <a:t>General structure</a:t>
            </a:r>
          </a:p>
          <a:p>
            <a:pPr eaLnBrk="1" hangingPunct="1"/>
            <a:endParaRPr lang="en-US" altLang="vi-VN">
              <a:solidFill>
                <a:srgbClr val="C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" altLang="vi-VN" sz="24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" altLang="vi-VN" sz="2400">
                <a:latin typeface="Courier New" panose="02070309020205020404" pitchFamily="49" charset="0"/>
                <a:cs typeface="Courier New" panose="02070309020205020404" pitchFamily="49" charset="0"/>
              </a:rPr>
              <a:t>(degenerate)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" altLang="vi-VN" sz="2400">
                <a:latin typeface="Courier New" panose="02070309020205020404" pitchFamily="49" charset="0"/>
                <a:cs typeface="Courier New" panose="02070309020205020404" pitchFamily="49" charset="0"/>
              </a:rPr>
              <a:t>&lt;Resolve the degenerate case&gt;;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vi-V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" altLang="vi-VN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" altLang="vi-VN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" altLang="vi-VN" sz="2400">
                <a:latin typeface="Courier New" panose="02070309020205020404" pitchFamily="49" charset="0"/>
                <a:cs typeface="Courier New" panose="02070309020205020404" pitchFamily="49" charset="0"/>
              </a:rPr>
              <a:t>&lt;recursive preprocessor&gt;;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" altLang="vi-VN" sz="2400">
                <a:latin typeface="Courier New" panose="02070309020205020404" pitchFamily="49" charset="0"/>
                <a:cs typeface="Courier New" panose="02070309020205020404" pitchFamily="49" charset="0"/>
              </a:rPr>
              <a:t>&lt;recursive call&gt; 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" altLang="vi-VN" sz="2400">
                <a:latin typeface="Courier New" panose="02070309020205020404" pitchFamily="49" charset="0"/>
                <a:cs typeface="Courier New" panose="02070309020205020404" pitchFamily="49" charset="0"/>
              </a:rPr>
              <a:t>&lt;Post-recursive processing&gt;;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" altLang="vi-VN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89066-C268-488A-AB00-BC9ED994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6D3AEEAD-E1F3-4EE2-84DB-A7D1228566F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524000"/>
            <a:ext cx="8001000" cy="45720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(&lt; reference &gt;) </a:t>
            </a:r>
            <a:r>
              <a:rPr lang="en" altLang="vi-V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(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thing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 sue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stop 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{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Treat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physical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school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fit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failure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variable 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else {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presently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one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labour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job 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yes 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)&gt;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" altLang="vi-V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(&lt;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 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&gt;);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presently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one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labour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job 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vi-V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yes </a:t>
            </a: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)&gt;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F49C7-1277-43ED-BA91-98E6D655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0A6B37F0-27D3-410F-8EC7-0E631EC7124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14400" y="1447800"/>
            <a:ext cx="7086600" cy="45450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vi-VN" sz="2800" b="1" dirty="0"/>
              <a:t>The function Fact(n) calculates n!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endParaRPr lang="en-US" altLang="vi-VN" sz="2800" b="1" dirty="0"/>
          </a:p>
          <a:p>
            <a:pPr marL="34290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vi-VN" sz="2800" dirty="0"/>
              <a:t>fact </a:t>
            </a:r>
            <a:r>
              <a:rPr lang="en" altLang="vi-VN" sz="2800" baseline="-25000" dirty="0"/>
              <a:t>0 </a:t>
            </a:r>
            <a:r>
              <a:rPr lang="en" altLang="vi-VN" sz="2800" dirty="0"/>
              <a:t>=1 ;</a:t>
            </a:r>
          </a:p>
          <a:p>
            <a:pPr marL="34290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vi-VN" sz="2800" dirty="0" err="1"/>
              <a:t>f </a:t>
            </a:r>
            <a:r>
              <a:rPr lang="en" altLang="vi-VN" sz="2800" baseline="-25000" dirty="0" err="1"/>
              <a:t>n </a:t>
            </a:r>
            <a:r>
              <a:rPr lang="en" altLang="vi-VN" sz="2800" dirty="0"/>
              <a:t>= n*fact </a:t>
            </a:r>
            <a:r>
              <a:rPr lang="en" altLang="vi-VN" sz="2800" baseline="-25000" dirty="0"/>
              <a:t>n-1; </a:t>
            </a:r>
            <a:r>
              <a:rPr lang="en" altLang="vi-VN" sz="2800" dirty="0"/>
              <a:t>(n&gt;=1)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90204" pitchFamily="34" charset="0"/>
              <a:buNone/>
              <a:defRPr/>
            </a:pPr>
            <a:endParaRPr lang="en-US" altLang="vi-VN" sz="28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2800" dirty="0"/>
              <a:t>long </a:t>
            </a:r>
            <a:r>
              <a:rPr lang="en" altLang="vi-VN" sz="2800" dirty="0" err="1"/>
              <a:t>long </a:t>
            </a:r>
            <a:r>
              <a:rPr lang="en" altLang="vi-VN" sz="2800" dirty="0"/>
              <a:t>Fact( </a:t>
            </a:r>
            <a:r>
              <a:rPr lang="en" altLang="vi-VN" sz="2800" dirty="0" err="1"/>
              <a:t>int </a:t>
            </a:r>
            <a:r>
              <a:rPr lang="en" altLang="vi-VN" sz="2800" dirty="0"/>
              <a:t>n){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2800" dirty="0"/>
              <a:t>if (n==0) return 1;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2800" dirty="0"/>
              <a:t>return n*Fact(n-1);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2800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CFB2-4EEF-4814-A4DA-9E4233AB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F945D9D-9492-4069-ACF8-86947D181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endParaRPr lang="e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218573C-D387-4152-9C52-F1551CC2C1C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04800" y="1295400"/>
            <a:ext cx="8001000" cy="49530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" altLang="vi-VN" sz="1800" b="1" dirty="0"/>
              <a:t>P (&lt; </a:t>
            </a:r>
            <a:r>
              <a:rPr lang="en" altLang="vi-VN" sz="1800" b="1" dirty="0" err="1"/>
              <a:t>reference</a:t>
            </a:r>
            <a:r>
              <a:rPr lang="en" altLang="vi-VN" sz="1800" b="1" dirty="0"/>
              <a:t> </a:t>
            </a:r>
            <a:r>
              <a:rPr lang="en" altLang="vi-VN" sz="1800" b="1" dirty="0" err="1"/>
              <a:t>number </a:t>
            </a:r>
            <a:r>
              <a:rPr lang="en" altLang="vi-VN" sz="1800" b="1" dirty="0"/>
              <a:t>&gt;) </a:t>
            </a:r>
            <a:r>
              <a:rPr lang="en" altLang="vi-VN" sz="1800" dirty="0"/>
              <a:t>{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1800" dirty="0"/>
              <a:t>if ( </a:t>
            </a:r>
            <a:r>
              <a:rPr lang="en" altLang="vi-VN" sz="1800" dirty="0" err="1"/>
              <a:t>thing</a:t>
            </a:r>
            <a:r>
              <a:rPr lang="en" altLang="vi-VN" sz="1800" dirty="0"/>
              <a:t> </a:t>
            </a:r>
            <a:r>
              <a:rPr lang="en" altLang="vi-VN" sz="1800" dirty="0" err="1"/>
              <a:t>to sue</a:t>
            </a:r>
            <a:r>
              <a:rPr lang="en" altLang="vi-VN" sz="1800" dirty="0"/>
              <a:t> </a:t>
            </a:r>
            <a:r>
              <a:rPr lang="en" altLang="vi-VN" sz="1800" dirty="0" err="1"/>
              <a:t>stop </a:t>
            </a:r>
            <a:r>
              <a:rPr lang="en" altLang="vi-VN" sz="1800" dirty="0"/>
              <a:t>){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1800" dirty="0"/>
              <a:t>&lt; </a:t>
            </a:r>
            <a:r>
              <a:rPr lang="en" altLang="vi-VN" sz="1800" dirty="0" err="1"/>
              <a:t>Treat</a:t>
            </a:r>
            <a:r>
              <a:rPr lang="en" altLang="vi-VN" sz="1800" dirty="0"/>
              <a:t> </a:t>
            </a:r>
            <a:r>
              <a:rPr lang="en" altLang="vi-VN" sz="1800" dirty="0" err="1"/>
              <a:t>physical</a:t>
            </a:r>
            <a:r>
              <a:rPr lang="en" altLang="vi-VN" sz="1800" dirty="0"/>
              <a:t> </a:t>
            </a:r>
            <a:r>
              <a:rPr lang="en" altLang="vi-VN" sz="1800" dirty="0" err="1"/>
              <a:t>school</a:t>
            </a:r>
            <a:r>
              <a:rPr lang="en" altLang="vi-VN" sz="1800" dirty="0"/>
              <a:t> </a:t>
            </a:r>
            <a:r>
              <a:rPr lang="en" altLang="vi-VN" sz="1800" dirty="0" err="1"/>
              <a:t>fit</a:t>
            </a:r>
            <a:r>
              <a:rPr lang="en" altLang="vi-VN" sz="1800" dirty="0"/>
              <a:t> </a:t>
            </a:r>
            <a:r>
              <a:rPr lang="en" altLang="vi-VN" sz="1800" dirty="0" err="1"/>
              <a:t>failure</a:t>
            </a:r>
            <a:r>
              <a:rPr lang="en" altLang="vi-VN" sz="1800" dirty="0"/>
              <a:t> </a:t>
            </a:r>
            <a:r>
              <a:rPr lang="en" altLang="vi-VN" sz="1800" dirty="0" err="1"/>
              <a:t>variable </a:t>
            </a:r>
            <a:r>
              <a:rPr lang="en" altLang="vi-VN" sz="1800" dirty="0"/>
              <a:t>&gt;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1800" dirty="0"/>
              <a:t>}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1800" dirty="0"/>
              <a:t>else {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1800" dirty="0"/>
              <a:t>&lt; </a:t>
            </a:r>
            <a:r>
              <a:rPr lang="en" altLang="vi-VN" sz="1800" dirty="0" err="1"/>
              <a:t>Real</a:t>
            </a:r>
            <a:r>
              <a:rPr lang="en" altLang="vi-VN" sz="1800" dirty="0"/>
              <a:t> </a:t>
            </a:r>
            <a:r>
              <a:rPr lang="en" altLang="vi-VN" sz="1800" dirty="0" err="1"/>
              <a:t>presently</a:t>
            </a:r>
            <a:r>
              <a:rPr lang="en" altLang="vi-VN" sz="1800" dirty="0"/>
              <a:t> </a:t>
            </a:r>
            <a:r>
              <a:rPr lang="en" altLang="vi-VN" sz="1800" dirty="0" err="1"/>
              <a:t>one</a:t>
            </a:r>
            <a:r>
              <a:rPr lang="en" altLang="vi-VN" sz="1800" dirty="0"/>
              <a:t> </a:t>
            </a:r>
            <a:r>
              <a:rPr lang="en" altLang="vi-VN" sz="1800" dirty="0" err="1"/>
              <a:t>number</a:t>
            </a:r>
            <a:r>
              <a:rPr lang="en" altLang="vi-VN" sz="1800" dirty="0"/>
              <a:t> </a:t>
            </a:r>
            <a:r>
              <a:rPr lang="en" altLang="vi-VN" sz="1800" dirty="0" err="1"/>
              <a:t>labour</a:t>
            </a:r>
            <a:r>
              <a:rPr lang="en" altLang="vi-VN" sz="1800" dirty="0"/>
              <a:t> </a:t>
            </a:r>
            <a:r>
              <a:rPr lang="en" altLang="vi-VN" sz="1800" dirty="0" err="1"/>
              <a:t>job </a:t>
            </a:r>
            <a:r>
              <a:rPr lang="en" altLang="vi-VN" sz="1800" dirty="0"/>
              <a:t>( </a:t>
            </a:r>
            <a:r>
              <a:rPr lang="en" altLang="vi-VN" sz="1800" dirty="0" err="1"/>
              <a:t>if</a:t>
            </a:r>
            <a:r>
              <a:rPr lang="en" altLang="vi-VN" sz="1800" dirty="0"/>
              <a:t> </a:t>
            </a:r>
            <a:r>
              <a:rPr lang="en" altLang="vi-VN" sz="1800" dirty="0" err="1"/>
              <a:t>yes </a:t>
            </a:r>
            <a:r>
              <a:rPr lang="en" altLang="vi-VN" sz="1800" dirty="0"/>
              <a:t>)&gt;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1800" b="1" dirty="0"/>
              <a:t>P </a:t>
            </a:r>
            <a:r>
              <a:rPr lang="en" altLang="vi-VN" sz="1800" dirty="0"/>
              <a:t>(&lt; </a:t>
            </a:r>
            <a:r>
              <a:rPr lang="en" altLang="vi-VN" sz="1800" dirty="0" err="1"/>
              <a:t>reference</a:t>
            </a:r>
            <a:r>
              <a:rPr lang="en" altLang="vi-VN" sz="1800" dirty="0"/>
              <a:t> </a:t>
            </a:r>
            <a:r>
              <a:rPr lang="en" altLang="vi-VN" sz="1800" dirty="0" err="1"/>
              <a:t>number </a:t>
            </a:r>
            <a:r>
              <a:rPr lang="en" altLang="vi-VN" sz="1800" dirty="0"/>
              <a:t>&gt;);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1800" dirty="0"/>
              <a:t>&lt; </a:t>
            </a:r>
            <a:r>
              <a:rPr lang="en" altLang="vi-VN" sz="1800" dirty="0" err="1"/>
              <a:t>Real</a:t>
            </a:r>
            <a:r>
              <a:rPr lang="en" altLang="vi-VN" sz="1800" dirty="0"/>
              <a:t> </a:t>
            </a:r>
            <a:r>
              <a:rPr lang="en" altLang="vi-VN" sz="1800" dirty="0" err="1"/>
              <a:t>presently</a:t>
            </a:r>
            <a:r>
              <a:rPr lang="en" altLang="vi-VN" sz="1800" dirty="0"/>
              <a:t> </a:t>
            </a:r>
            <a:r>
              <a:rPr lang="en" altLang="vi-VN" sz="1800" dirty="0" err="1"/>
              <a:t>one</a:t>
            </a:r>
            <a:r>
              <a:rPr lang="en" altLang="vi-VN" sz="1800" dirty="0"/>
              <a:t> </a:t>
            </a:r>
            <a:r>
              <a:rPr lang="en" altLang="vi-VN" sz="1800" dirty="0" err="1"/>
              <a:t>number</a:t>
            </a:r>
            <a:r>
              <a:rPr lang="en" altLang="vi-VN" sz="1800" dirty="0"/>
              <a:t> </a:t>
            </a:r>
            <a:r>
              <a:rPr lang="en" altLang="vi-VN" sz="1800" dirty="0" err="1"/>
              <a:t>labour</a:t>
            </a:r>
            <a:r>
              <a:rPr lang="en" altLang="vi-VN" sz="1800" dirty="0"/>
              <a:t> </a:t>
            </a:r>
            <a:r>
              <a:rPr lang="en" altLang="vi-VN" sz="1800" dirty="0" err="1"/>
              <a:t>job </a:t>
            </a:r>
            <a:r>
              <a:rPr lang="en" altLang="vi-VN" sz="1800" dirty="0"/>
              <a:t>( </a:t>
            </a:r>
            <a:r>
              <a:rPr lang="en" altLang="vi-VN" sz="1800" dirty="0" err="1"/>
              <a:t>if</a:t>
            </a:r>
            <a:r>
              <a:rPr lang="en" altLang="vi-VN" sz="1800" dirty="0"/>
              <a:t> </a:t>
            </a:r>
            <a:r>
              <a:rPr lang="en" altLang="vi-VN" sz="1800" dirty="0" err="1"/>
              <a:t>yes </a:t>
            </a:r>
            <a:r>
              <a:rPr lang="en" altLang="vi-VN" sz="1800" dirty="0"/>
              <a:t>)&gt;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1800" b="1" dirty="0"/>
              <a:t>P </a:t>
            </a:r>
            <a:r>
              <a:rPr lang="en" altLang="vi-VN" sz="1800" dirty="0"/>
              <a:t>(&lt; </a:t>
            </a:r>
            <a:r>
              <a:rPr lang="en" altLang="vi-VN" sz="1800" dirty="0" err="1"/>
              <a:t>reference</a:t>
            </a:r>
            <a:r>
              <a:rPr lang="en" altLang="vi-VN" sz="1800" dirty="0"/>
              <a:t> </a:t>
            </a:r>
            <a:r>
              <a:rPr lang="en" altLang="vi-VN" sz="1800" dirty="0" err="1"/>
              <a:t>number </a:t>
            </a:r>
            <a:r>
              <a:rPr lang="en" altLang="vi-VN" sz="1800" dirty="0"/>
              <a:t>&gt;);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1800" dirty="0"/>
              <a:t>&lt; </a:t>
            </a:r>
            <a:r>
              <a:rPr lang="en" altLang="vi-VN" sz="1800" dirty="0" err="1"/>
              <a:t>Real</a:t>
            </a:r>
            <a:r>
              <a:rPr lang="en" altLang="vi-VN" sz="1800" dirty="0"/>
              <a:t> </a:t>
            </a:r>
            <a:r>
              <a:rPr lang="en" altLang="vi-VN" sz="1800" dirty="0" err="1"/>
              <a:t>presently</a:t>
            </a:r>
            <a:r>
              <a:rPr lang="en" altLang="vi-VN" sz="1800" dirty="0"/>
              <a:t> </a:t>
            </a:r>
            <a:r>
              <a:rPr lang="en" altLang="vi-VN" sz="1800" dirty="0" err="1"/>
              <a:t>one</a:t>
            </a:r>
            <a:r>
              <a:rPr lang="en" altLang="vi-VN" sz="1800" dirty="0"/>
              <a:t> </a:t>
            </a:r>
            <a:r>
              <a:rPr lang="en" altLang="vi-VN" sz="1800" dirty="0" err="1"/>
              <a:t>number</a:t>
            </a:r>
            <a:r>
              <a:rPr lang="en" altLang="vi-VN" sz="1800" dirty="0"/>
              <a:t> </a:t>
            </a:r>
            <a:r>
              <a:rPr lang="en" altLang="vi-VN" sz="1800" dirty="0" err="1"/>
              <a:t>labour</a:t>
            </a:r>
            <a:r>
              <a:rPr lang="en" altLang="vi-VN" sz="1800" dirty="0"/>
              <a:t> </a:t>
            </a:r>
            <a:r>
              <a:rPr lang="en" altLang="vi-VN" sz="1800" dirty="0" err="1"/>
              <a:t>job </a:t>
            </a:r>
            <a:r>
              <a:rPr lang="en" altLang="vi-VN" sz="1800" dirty="0"/>
              <a:t>( </a:t>
            </a:r>
            <a:r>
              <a:rPr lang="en" altLang="vi-VN" sz="1800" dirty="0" err="1"/>
              <a:t>if</a:t>
            </a:r>
            <a:r>
              <a:rPr lang="en" altLang="vi-VN" sz="1800" dirty="0"/>
              <a:t> </a:t>
            </a:r>
            <a:r>
              <a:rPr lang="en" altLang="vi-VN" sz="1800" dirty="0" err="1"/>
              <a:t>yes </a:t>
            </a:r>
            <a:r>
              <a:rPr lang="en" altLang="vi-VN" sz="1800" dirty="0"/>
              <a:t>)&gt;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1800" dirty="0"/>
              <a:t>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vi-VN" sz="1800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9803010-BEF8-4E9F-BFFF-955F01418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endParaRPr lang="e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AC8E048-C880-4424-8100-6D336EB146F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33400" y="1219200"/>
            <a:ext cx="8120063" cy="47990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" altLang="vi-VN" sz="2400" b="1"/>
              <a:t>3. Nonlinear recursion.</a:t>
            </a:r>
          </a:p>
          <a:p>
            <a:pPr eaLnBrk="1" hangingPunct="1">
              <a:lnSpc>
                <a:spcPct val="80000"/>
              </a:lnSpc>
            </a:pPr>
            <a:endParaRPr lang="en-US" altLang="vi-VN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2400" b="1"/>
              <a:t>P </a:t>
            </a:r>
            <a:r>
              <a:rPr lang="en" altLang="vi-VN" sz="2400"/>
              <a:t>(&lt;parameter list&gt;)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2400"/>
              <a:t>   </a:t>
            </a:r>
            <a:r>
              <a:rPr lang="en" altLang="vi-VN" sz="2000"/>
              <a:t>for (int i = 1; i&lt;=n; i++){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" altLang="vi-VN" sz="2000"/>
              <a:t>&lt;Perform some work (if any)&gt;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" altLang="vi-VN" sz="2000"/>
              <a:t>if (stop condition)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" altLang="vi-VN" sz="2000"/>
              <a:t>&lt;Handling the degenerate case&gt;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" altLang="vi-VN" sz="2000"/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" altLang="vi-VN" sz="2000"/>
              <a:t>else {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" altLang="vi-VN" sz="2000"/>
              <a:t>&lt;Perform some work (if any)&gt;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" altLang="vi-VN" sz="2000" b="1"/>
              <a:t>P </a:t>
            </a:r>
            <a:r>
              <a:rPr lang="en" altLang="vi-VN" sz="2000"/>
              <a:t>(&lt;parameter list&gt;);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" altLang="vi-VN" sz="2000"/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" altLang="vi-VN" sz="20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200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4DC1C1C-6456-4620-A86B-4DEABC91B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0DFE56A-99E4-450A-948E-D6211E4FBA6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543800" cy="3879850"/>
          </a:xfrm>
        </p:spPr>
        <p:txBody>
          <a:bodyPr/>
          <a:lstStyle/>
          <a:p>
            <a:pPr eaLnBrk="1" hangingPunct="1"/>
            <a:r>
              <a:rPr lang="en" altLang="vi-VN" sz="2800" b="1">
                <a:solidFill>
                  <a:srgbClr val="002060"/>
                </a:solidFill>
              </a:rPr>
              <a:t>Advantages: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" altLang="vi-VN" sz="2400"/>
              <a:t>Bright, easy to understand, clearly stating the nature of the problem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vi-VN" sz="24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" altLang="vi-VN" sz="2400"/>
              <a:t>Save time on code implementation</a:t>
            </a:r>
          </a:p>
          <a:p>
            <a:pPr lvl="1" eaLnBrk="1" hangingPunct="1"/>
            <a:endParaRPr lang="en-US" altLang="vi-VN" sz="2800"/>
          </a:p>
          <a:p>
            <a:pPr eaLnBrk="1" hangingPunct="1"/>
            <a:r>
              <a:rPr lang="en" altLang="vi-VN" sz="2800" b="1">
                <a:solidFill>
                  <a:srgbClr val="002060"/>
                </a:solidFill>
              </a:rPr>
              <a:t>Defect: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" altLang="vi-VN" sz="2400"/>
              <a:t>Consumes a lot of memory, long execution time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vi-VN" sz="24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" altLang="vi-VN" sz="2400"/>
              <a:t>Some problems have no recursive solutions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IT_tgmt_07_Image_classification.pptx" id="{F484ADD0-142F-4927-9F76-73A826B448C6}" vid="{C79B1B84-680B-4CFE-8859-4B70D35EA2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naver</Template>
  <TotalTime>1783</TotalTime>
  <Words>1719</Words>
  <Application>Microsoft Office PowerPoint</Application>
  <PresentationFormat>On-screen Show (4:3)</PresentationFormat>
  <Paragraphs>366</Paragraphs>
  <Slides>26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Courier New</vt:lpstr>
      <vt:lpstr>Georgia</vt:lpstr>
      <vt:lpstr>Tahoma</vt:lpstr>
      <vt:lpstr>Trebuchet MS</vt:lpstr>
      <vt:lpstr>Verdana</vt:lpstr>
      <vt:lpstr>Wingdings</vt:lpstr>
      <vt:lpstr>Wingdings 3</vt:lpstr>
      <vt:lpstr>naver</vt:lpstr>
      <vt:lpstr>Equation</vt:lpstr>
      <vt:lpstr>LESSON 2.2. RECURSION AND BACKTRACKING</vt:lpstr>
      <vt:lpstr>Recursive Algorithm</vt:lpstr>
      <vt:lpstr>CLASSIFICATION of recursive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Back tracking method </vt:lpstr>
      <vt:lpstr>BACK-TRACKING</vt:lpstr>
      <vt:lpstr>PROBLEM 1: binary strings</vt:lpstr>
      <vt:lpstr>PowerPoint Presentation</vt:lpstr>
      <vt:lpstr>PROBLEM 2: COMBINATION</vt:lpstr>
      <vt:lpstr>PowerPoint Presentation</vt:lpstr>
      <vt:lpstr>PROBLEM 3: PERMUTATION</vt:lpstr>
      <vt:lpstr>PowerPoint Presentation</vt:lpstr>
      <vt:lpstr>PROBLEM 4</vt:lpstr>
      <vt:lpstr>PowerPoint Presentation</vt:lpstr>
      <vt:lpstr>PowerPoint Presentation</vt:lpstr>
      <vt:lpstr>OPTIMIZATION PROBLEM</vt:lpstr>
      <vt:lpstr>BRANCH - And-Bound Algorithm</vt:lpstr>
      <vt:lpstr>BRANCH – And - Bound Algorithm</vt:lpstr>
      <vt:lpstr>BRANCH – And - Bound Algorithm</vt:lpstr>
      <vt:lpstr>BRANCH – And - Bound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Manh Son</dc:creator>
  <cp:lastModifiedBy>Manh Son Nguyen</cp:lastModifiedBy>
  <cp:revision>118</cp:revision>
  <cp:lastPrinted>1601-01-01T00:00:00Z</cp:lastPrinted>
  <dcterms:created xsi:type="dcterms:W3CDTF">1601-01-01T00:00:00Z</dcterms:created>
  <dcterms:modified xsi:type="dcterms:W3CDTF">2022-12-24T08:47:03Z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