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29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343" autoAdjust="0"/>
  </p:normalViewPr>
  <p:slideViewPr>
    <p:cSldViewPr>
      <p:cViewPr varScale="1">
        <p:scale>
          <a:sx n="67" d="100"/>
          <a:sy n="67" d="100"/>
        </p:scale>
        <p:origin x="13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6F2B92-3724-43CA-BDE6-A4BC5B9ED9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EDC19-87E0-4435-BE94-049253B211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FA344AA-15BB-45C8-84DB-6777ECF0AE9A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167B829-7DEF-4681-9D1B-CC8E20196B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ED0FAF-E723-4EF2-B3B3-0FF364FB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0CE8-A802-4696-996C-0DD0B215D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13A07-7EE4-4CE0-92C3-5683FD726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C2B0906-6853-4A0C-80E1-7AF4CB8CDE7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B3261-4E71-458C-B7C0-15BE540E2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7484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995F74-0F21-41B3-9A0B-E5546585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7612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8977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01CB-BA83-4398-9B71-C4AC76E3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6024-F224-491B-883F-A3B506FB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34ED-11CD-487B-8E02-F52C742E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1A8F-AC6A-4341-9EE0-151D8E9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DB6B848-66BA-4AFC-91F4-AAD4D48C46B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174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0E2C13A-CB98-47B8-9C21-203BFF22A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B56D3A7-92F8-42C0-A9C8-2BAB2AEC9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6CE13-7E45-41CF-86D6-E169FAD07362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759DC426-88BA-4797-800F-E56205A41394}" type="slidenum">
              <a:rPr lang="en-US" altLang="vi-VN" sz="1000" smtClean="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4" r:id="rId2"/>
    <p:sldLayoutId id="2147484712" r:id="rId3"/>
    <p:sldLayoutId id="2147484715" r:id="rId4"/>
    <p:sldLayoutId id="2147484716" r:id="rId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28070E2-0ACB-480C-92AC-A084F0AE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632700" cy="1646238"/>
          </a:xfrm>
        </p:spPr>
        <p:txBody>
          <a:bodyPr/>
          <a:lstStyle/>
          <a:p>
            <a:pPr algn="ctr" eaLnBrk="1" hangingPunct="1"/>
            <a:r>
              <a:rPr lang="en" altLang="vi-VN" sz="3200" b="1" dirty="0">
                <a:solidFill>
                  <a:srgbClr val="C00000"/>
                </a:solidFill>
              </a:rPr>
              <a:t>LESSON 3. DIVIDE AND CONQUEUR</a:t>
            </a:r>
            <a:endParaRPr lang="vi-VN" altLang="vi-V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D13F9538-17CD-40D4-92D2-5B4EBD46DF13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381000" y="1371600"/>
            <a:ext cx="8763000" cy="50292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" altLang="en-US" sz="2400"/>
              <a:t>Input: and</a:t>
            </a:r>
          </a:p>
          <a:p>
            <a:pPr eaLnBrk="1" hangingPunct="1">
              <a:lnSpc>
                <a:spcPct val="200000"/>
              </a:lnSpc>
            </a:pPr>
            <a:r>
              <a:rPr lang="en" altLang="en-US" sz="2400"/>
              <a:t>Output:</a:t>
            </a:r>
          </a:p>
          <a:p>
            <a:pPr eaLnBrk="1" hangingPunct="1">
              <a:lnSpc>
                <a:spcPct val="200000"/>
              </a:lnSpc>
            </a:pPr>
            <a:r>
              <a:rPr lang="en" altLang="en-US" sz="2400"/>
              <a:t>Analysis:</a:t>
            </a:r>
            <a:endParaRPr lang="en-US" altLang="en-US" sz="2400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F76AA3CA-3CBB-4061-A543-C7B93D88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2D5D5F58-92BB-4855-8772-DB72EEC0D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1658938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228600" progId="Equation.3">
                  <p:embed/>
                </p:oleObj>
              </mc:Choice>
              <mc:Fallback>
                <p:oleObj name="Equation" r:id="rId2" imgW="1117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658938"/>
                        <a:ext cx="259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>
            <a:extLst>
              <a:ext uri="{FF2B5EF4-FFF2-40B4-BE49-F238E27FC236}">
                <a16:creationId xmlns:a16="http://schemas.microsoft.com/office/drawing/2014/main" id="{88B18852-E009-4A51-AFA2-315123DD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8439" name="Object 6">
            <a:extLst>
              <a:ext uri="{FF2B5EF4-FFF2-40B4-BE49-F238E27FC236}">
                <a16:creationId xmlns:a16="http://schemas.microsoft.com/office/drawing/2014/main" id="{5506F506-1A35-491A-86BD-B8B2A7D77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635125"/>
          <a:ext cx="2895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28600" progId="Equation.3">
                  <p:embed/>
                </p:oleObj>
              </mc:Choice>
              <mc:Fallback>
                <p:oleObj name="Equation" r:id="rId4" imgW="1155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35125"/>
                        <a:ext cx="2895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9">
            <a:extLst>
              <a:ext uri="{FF2B5EF4-FFF2-40B4-BE49-F238E27FC236}">
                <a16:creationId xmlns:a16="http://schemas.microsoft.com/office/drawing/2014/main" id="{704C70C3-46B3-49B5-A856-1A2F605D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8441" name="Object 8">
            <a:extLst>
              <a:ext uri="{FF2B5EF4-FFF2-40B4-BE49-F238E27FC236}">
                <a16:creationId xmlns:a16="http://schemas.microsoft.com/office/drawing/2014/main" id="{33EEC6D4-7247-40FA-9AD5-3C5D211D5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73325"/>
          <a:ext cx="411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300" imgH="228600" progId="Equation.3">
                  <p:embed/>
                </p:oleObj>
              </mc:Choice>
              <mc:Fallback>
                <p:oleObj name="Equation" r:id="rId6" imgW="1638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73325"/>
                        <a:ext cx="4114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1">
            <a:extLst>
              <a:ext uri="{FF2B5EF4-FFF2-40B4-BE49-F238E27FC236}">
                <a16:creationId xmlns:a16="http://schemas.microsoft.com/office/drawing/2014/main" id="{D524EC9D-206F-4FF6-AAB0-989DD275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8443" name="Object 10">
            <a:extLst>
              <a:ext uri="{FF2B5EF4-FFF2-40B4-BE49-F238E27FC236}">
                <a16:creationId xmlns:a16="http://schemas.microsoft.com/office/drawing/2014/main" id="{B76B6FF0-514A-4B85-98BC-B7C534CE5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09988"/>
          <a:ext cx="80010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75100" imgH="431800" progId="Equation.3">
                  <p:embed/>
                </p:oleObj>
              </mc:Choice>
              <mc:Fallback>
                <p:oleObj name="Equation" r:id="rId8" imgW="39751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09988"/>
                        <a:ext cx="80010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E9F899FB-33A7-4F7D-AD19-00129E93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8445" name="Object 12">
            <a:extLst>
              <a:ext uri="{FF2B5EF4-FFF2-40B4-BE49-F238E27FC236}">
                <a16:creationId xmlns:a16="http://schemas.microsoft.com/office/drawing/2014/main" id="{8125B6F3-7C88-497D-83D0-F1DBB20F5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03750"/>
          <a:ext cx="8305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38600" imgH="431800" progId="Equation.3">
                  <p:embed/>
                </p:oleObj>
              </mc:Choice>
              <mc:Fallback>
                <p:oleObj name="Equation" r:id="rId10" imgW="40386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03750"/>
                        <a:ext cx="8305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5">
            <a:extLst>
              <a:ext uri="{FF2B5EF4-FFF2-40B4-BE49-F238E27FC236}">
                <a16:creationId xmlns:a16="http://schemas.microsoft.com/office/drawing/2014/main" id="{2DFC1B1D-99E3-43D3-9EA2-952384AC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8447" name="Object 14">
            <a:extLst>
              <a:ext uri="{FF2B5EF4-FFF2-40B4-BE49-F238E27FC236}">
                <a16:creationId xmlns:a16="http://schemas.microsoft.com/office/drawing/2014/main" id="{D62A8946-4F27-44E4-A1F4-84241FA3A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473700"/>
          <a:ext cx="708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76600" imgH="431800" progId="Equation.3">
                  <p:embed/>
                </p:oleObj>
              </mc:Choice>
              <mc:Fallback>
                <p:oleObj name="Equation" r:id="rId12" imgW="3276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73700"/>
                        <a:ext cx="708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C03F308B-2D83-454D-BFFF-120F78AF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cap="all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altLang="en-US" cap="all" dirty="0">
                <a:latin typeface="Arial" panose="020B0604020202020204" pitchFamily="34" charset="0"/>
                <a:cs typeface="Arial" panose="020B0604020202020204" pitchFamily="34" charset="0"/>
              </a:rPr>
              <a:t>multiply two large integers</a:t>
            </a:r>
            <a:endParaRPr lang="en" altLang="en-US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3243F7-BE4C-46CD-9CFD-9003BA99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Improvement 1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9E67FEE-F3B9-4A4D-AE2D-D9075FF5A203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-4763" y="1778000"/>
            <a:ext cx="8915401" cy="877888"/>
          </a:xfrm>
        </p:spPr>
        <p:txBody>
          <a:bodyPr/>
          <a:lstStyle/>
          <a:p>
            <a:pPr eaLnBrk="1" hangingPunct="1"/>
            <a:r>
              <a:rPr lang="en" altLang="en-US" sz="2400"/>
              <a:t>Set the auxiliary variables a,b,c,d: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35F5BC02-D264-4D0C-8CBE-17A6D0E5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5EE4B2DC-3763-49C3-960C-5EED262E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9036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62" name="Rectangle 8">
            <a:extLst>
              <a:ext uri="{FF2B5EF4-FFF2-40B4-BE49-F238E27FC236}">
                <a16:creationId xmlns:a16="http://schemas.microsoft.com/office/drawing/2014/main" id="{3AD172C3-A6A3-4B02-BEE1-C8F53D10F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9036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63" name="Rectangle 10">
            <a:extLst>
              <a:ext uri="{FF2B5EF4-FFF2-40B4-BE49-F238E27FC236}">
                <a16:creationId xmlns:a16="http://schemas.microsoft.com/office/drawing/2014/main" id="{D8C5CC05-C6C1-4580-86F4-AF99DF4B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8036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64" name="Rectangle 12">
            <a:extLst>
              <a:ext uri="{FF2B5EF4-FFF2-40B4-BE49-F238E27FC236}">
                <a16:creationId xmlns:a16="http://schemas.microsoft.com/office/drawing/2014/main" id="{A94240EE-8296-4307-A610-EA933096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8036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65" name="Rectangle 14">
            <a:extLst>
              <a:ext uri="{FF2B5EF4-FFF2-40B4-BE49-F238E27FC236}">
                <a16:creationId xmlns:a16="http://schemas.microsoft.com/office/drawing/2014/main" id="{9E742646-8EC1-4BEE-B51F-B9A1AE12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8036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66" name="Rectangle 17">
            <a:extLst>
              <a:ext uri="{FF2B5EF4-FFF2-40B4-BE49-F238E27FC236}">
                <a16:creationId xmlns:a16="http://schemas.microsoft.com/office/drawing/2014/main" id="{46B80D41-9A70-4AA9-8A11-5AA94C80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9036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67" name="Object 16">
            <a:extLst>
              <a:ext uri="{FF2B5EF4-FFF2-40B4-BE49-F238E27FC236}">
                <a16:creationId xmlns:a16="http://schemas.microsoft.com/office/drawing/2014/main" id="{7086ACD4-F8B6-4EAA-8D24-EDF88E7A0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2362200"/>
          <a:ext cx="2743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228600" progId="Equation.3">
                  <p:embed/>
                </p:oleObj>
              </mc:Choice>
              <mc:Fallback>
                <p:oleObj name="Equation" r:id="rId2" imgW="1104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362200"/>
                        <a:ext cx="2743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9">
            <a:extLst>
              <a:ext uri="{FF2B5EF4-FFF2-40B4-BE49-F238E27FC236}">
                <a16:creationId xmlns:a16="http://schemas.microsoft.com/office/drawing/2014/main" id="{AD2C01DB-5DE8-4995-8E8A-355750AE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8989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69" name="Object 18">
            <a:extLst>
              <a:ext uri="{FF2B5EF4-FFF2-40B4-BE49-F238E27FC236}">
                <a16:creationId xmlns:a16="http://schemas.microsoft.com/office/drawing/2014/main" id="{43AA43F1-11FD-456F-B59D-68F8222E4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7775" y="2362200"/>
          <a:ext cx="3048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241300" progId="Equation.3">
                  <p:embed/>
                </p:oleObj>
              </mc:Choice>
              <mc:Fallback>
                <p:oleObj name="Equation" r:id="rId4" imgW="13335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362200"/>
                        <a:ext cx="3048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21">
            <a:extLst>
              <a:ext uri="{FF2B5EF4-FFF2-40B4-BE49-F238E27FC236}">
                <a16:creationId xmlns:a16="http://schemas.microsoft.com/office/drawing/2014/main" id="{755AFC69-2202-4288-B006-BED3EC8F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9036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71" name="Object 20">
            <a:extLst>
              <a:ext uri="{FF2B5EF4-FFF2-40B4-BE49-F238E27FC236}">
                <a16:creationId xmlns:a16="http://schemas.microsoft.com/office/drawing/2014/main" id="{A793361B-5DA3-4C20-9718-F1B4594AA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2895600"/>
          <a:ext cx="2743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228600" progId="Equation.3">
                  <p:embed/>
                </p:oleObj>
              </mc:Choice>
              <mc:Fallback>
                <p:oleObj name="Equation" r:id="rId6" imgW="1117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895600"/>
                        <a:ext cx="2743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23">
            <a:extLst>
              <a:ext uri="{FF2B5EF4-FFF2-40B4-BE49-F238E27FC236}">
                <a16:creationId xmlns:a16="http://schemas.microsoft.com/office/drawing/2014/main" id="{39EFFF28-C2DF-48DE-A20C-B5E509E5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8989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73" name="Object 22">
            <a:extLst>
              <a:ext uri="{FF2B5EF4-FFF2-40B4-BE49-F238E27FC236}">
                <a16:creationId xmlns:a16="http://schemas.microsoft.com/office/drawing/2014/main" id="{925B2214-8348-41CA-A4BF-B8964A5D0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1575" y="2895600"/>
          <a:ext cx="3048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300" imgH="241300" progId="Equation.3">
                  <p:embed/>
                </p:oleObj>
              </mc:Choice>
              <mc:Fallback>
                <p:oleObj name="Equation" r:id="rId8" imgW="1384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2895600"/>
                        <a:ext cx="3048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Rectangle 24">
            <a:extLst>
              <a:ext uri="{FF2B5EF4-FFF2-40B4-BE49-F238E27FC236}">
                <a16:creationId xmlns:a16="http://schemas.microsoft.com/office/drawing/2014/main" id="{655D7EA7-2A35-45E9-99F9-9E04DE83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35814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en-US" sz="2400">
                <a:cs typeface="Arial" panose="020B0604020202020204" pitchFamily="34" charset="0"/>
              </a:rPr>
              <a:t>Then:</a:t>
            </a:r>
          </a:p>
        </p:txBody>
      </p:sp>
      <p:sp>
        <p:nvSpPr>
          <p:cNvPr id="19475" name="Rectangle 26">
            <a:extLst>
              <a:ext uri="{FF2B5EF4-FFF2-40B4-BE49-F238E27FC236}">
                <a16:creationId xmlns:a16="http://schemas.microsoft.com/office/drawing/2014/main" id="{0B55E46F-64CE-462C-992A-64EDEF7E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9179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76" name="Object 25">
            <a:extLst>
              <a:ext uri="{FF2B5EF4-FFF2-40B4-BE49-F238E27FC236}">
                <a16:creationId xmlns:a16="http://schemas.microsoft.com/office/drawing/2014/main" id="{14BD59A8-FDE2-42F4-BE7A-33ACD0589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3581400"/>
          <a:ext cx="2209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6000" imgH="203200" progId="Equation.3">
                  <p:embed/>
                </p:oleObj>
              </mc:Choice>
              <mc:Fallback>
                <p:oleObj name="Equation" r:id="rId10" imgW="10160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581400"/>
                        <a:ext cx="2209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Rectangle 28">
            <a:extLst>
              <a:ext uri="{FF2B5EF4-FFF2-40B4-BE49-F238E27FC236}">
                <a16:creationId xmlns:a16="http://schemas.microsoft.com/office/drawing/2014/main" id="{C958532D-32F8-4DD1-A3FB-D9C49C63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9036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78" name="Object 27">
            <a:extLst>
              <a:ext uri="{FF2B5EF4-FFF2-40B4-BE49-F238E27FC236}">
                <a16:creationId xmlns:a16="http://schemas.microsoft.com/office/drawing/2014/main" id="{403961B0-CA85-45AA-B2A1-1F71EA44C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7775" y="3505200"/>
          <a:ext cx="2209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0948" imgH="228501" progId="Equation.3">
                  <p:embed/>
                </p:oleObj>
              </mc:Choice>
              <mc:Fallback>
                <p:oleObj name="Equation" r:id="rId12" imgW="104094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505200"/>
                        <a:ext cx="2209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30">
            <a:extLst>
              <a:ext uri="{FF2B5EF4-FFF2-40B4-BE49-F238E27FC236}">
                <a16:creationId xmlns:a16="http://schemas.microsoft.com/office/drawing/2014/main" id="{2FBB38D2-45B7-41EA-A8C6-8CC9EF39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9480" name="Object 29">
            <a:extLst>
              <a:ext uri="{FF2B5EF4-FFF2-40B4-BE49-F238E27FC236}">
                <a16:creationId xmlns:a16="http://schemas.microsoft.com/office/drawing/2014/main" id="{2A5F7B9E-F3CA-46EA-A27A-C2E1B225D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" y="4267200"/>
          <a:ext cx="8763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72100" imgH="228600" progId="Equation.3">
                  <p:embed/>
                </p:oleObj>
              </mc:Choice>
              <mc:Fallback>
                <p:oleObj name="Equation" r:id="rId14" imgW="53721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267200"/>
                        <a:ext cx="87630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1C7769-F0AA-4931-9510-6ECBEA54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Improvement 2: Karatsuba Algorithm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FD9542E-CA19-4422-A9AD-BFA9A0E3AC4C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524000"/>
            <a:ext cx="8915400" cy="4572000"/>
          </a:xfrm>
        </p:spPr>
        <p:txBody>
          <a:bodyPr/>
          <a:lstStyle/>
          <a:p>
            <a:pPr eaLnBrk="1" hangingPunct="1"/>
            <a:r>
              <a:rPr lang="en" altLang="en-US" sz="2400"/>
              <a:t>Improved to 3 multiplications left:</a:t>
            </a:r>
          </a:p>
          <a:p>
            <a:pPr eaLnBrk="1" hangingPunct="1"/>
            <a:endParaRPr lang="pt-BR" altLang="en-US" sz="2400"/>
          </a:p>
          <a:p>
            <a:pPr eaLnBrk="1" hangingPunct="1"/>
            <a:endParaRPr lang="pt-BR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C5CCA4A9-65FC-4CF4-9535-CE9BBD49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7818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9BD1BA-E724-44FC-9A03-558127EA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>
                <a:latin typeface="Arial" panose="020B0604020202020204" pitchFamily="34" charset="0"/>
                <a:cs typeface="Arial" panose="020B0604020202020204" pitchFamily="34" charset="0"/>
              </a:rPr>
              <a:t>Karatsuba's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8A76E10-6A43-4EED-BF03-EFA77A0378C4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524000"/>
            <a:ext cx="8915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Large_integer Karatsuba(x, y, 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If n == 1 Return x*y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= x[n-1]. . . x[n/2]; b = x[n/2-1] . . . x[0];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c = y[n-1]. . . y[n/2]; d = y[n/2-1] . . . y[0];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U = Karatsuba(a, c, n/2);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V = Karasuba(b, d, n/2);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 = Karatsuba(a+b, c+d, n/2);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Return U*10 </a:t>
            </a:r>
            <a:r>
              <a:rPr lang="en" altLang="en-US" sz="2000" i="1" baseline="3000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+ (WUV)*10 </a:t>
            </a:r>
            <a:r>
              <a:rPr lang="en" altLang="en-US" sz="2000" i="1" baseline="30000">
                <a:latin typeface="Courier New" panose="02070309020205020404" pitchFamily="49" charset="0"/>
                <a:cs typeface="Courier New" panose="02070309020205020404" pitchFamily="49" charset="0"/>
              </a:rPr>
              <a:t>n/2 </a:t>
            </a: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+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1B88C3-812A-4EC8-932D-CB017641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>
                <a:latin typeface="Arial" panose="020B0604020202020204" pitchFamily="34" charset="0"/>
                <a:cs typeface="Arial" panose="020B0604020202020204" pitchFamily="34" charset="0"/>
              </a:rPr>
              <a:t>Karatsuba's Algorithm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B3E7AEF-80D3-408E-8A92-248480401764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685800" y="2057400"/>
            <a:ext cx="8915400" cy="4572000"/>
          </a:xfrm>
        </p:spPr>
        <p:txBody>
          <a:bodyPr/>
          <a:lstStyle/>
          <a:p>
            <a:pPr eaLnBrk="1" hangingPunct="1"/>
            <a:r>
              <a:rPr lang="en" altLang="en-US" i="1"/>
              <a:t>Algorithmic complexity:</a:t>
            </a:r>
          </a:p>
          <a:p>
            <a:pPr lvl="1" eaLnBrk="1" hangingPunct="1"/>
            <a:r>
              <a:rPr lang="en" altLang="en-US" i="1"/>
              <a:t>Let T(n) be the time required to execute the algorithm. Then:</a:t>
            </a:r>
          </a:p>
          <a:p>
            <a:pPr eaLnBrk="1" hangingPunct="1"/>
            <a:endParaRPr lang="fr-FR" altLang="en-US" i="1"/>
          </a:p>
          <a:p>
            <a:pPr eaLnBrk="1" hangingPunct="1"/>
            <a:endParaRPr lang="fr-FR" altLang="en-US" i="1"/>
          </a:p>
          <a:p>
            <a:pPr eaLnBrk="1" hangingPunct="1"/>
            <a:endParaRPr lang="fr-FR" altLang="en-US" i="1"/>
          </a:p>
          <a:p>
            <a:pPr eaLnBrk="1" hangingPunct="1"/>
            <a:endParaRPr lang="fr-FR" altLang="en-US" i="1"/>
          </a:p>
          <a:p>
            <a:pPr eaLnBrk="1" hangingPunct="1"/>
            <a:endParaRPr lang="fr-FR" altLang="en-US" i="1"/>
          </a:p>
          <a:p>
            <a:pPr eaLnBrk="1" hangingPunct="1"/>
            <a:endParaRPr lang="de-DE" altLang="en-US" i="1"/>
          </a:p>
          <a:p>
            <a:pPr lvl="1" eaLnBrk="1" hangingPunct="1"/>
            <a:r>
              <a:rPr lang="en" altLang="en-US" i="1"/>
              <a:t>T(n) = O(nlog3) O(n </a:t>
            </a:r>
            <a:r>
              <a:rPr lang="en" altLang="en-US" i="1" baseline="30000"/>
              <a:t>1.58 </a:t>
            </a:r>
            <a:r>
              <a:rPr lang="en" altLang="en-US" i="1"/>
              <a:t>)</a:t>
            </a:r>
            <a:endParaRPr lang="en-US" altLang="en-US" i="1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7736778-7D2B-4E9A-927A-369E83B4B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C7C65CB0-8496-4ED9-AC2B-4152F5183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00400"/>
          <a:ext cx="50292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584200" progId="Equation.3">
                  <p:embed/>
                </p:oleObj>
              </mc:Choice>
              <mc:Fallback>
                <p:oleObj name="Equation" r:id="rId2" imgW="21082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502920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B0E504D-619B-4D18-BD37-14CE2B9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2800">
                <a:latin typeface="Arial" panose="020B0604020202020204" pitchFamily="34" charset="0"/>
                <a:cs typeface="Arial" panose="020B0604020202020204" pitchFamily="34" charset="0"/>
              </a:rPr>
              <a:t>3. Find the sum of the largest continuous subsequences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474272C-3808-460B-B453-243F7B54A0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001000" cy="4800600"/>
          </a:xfrm>
        </p:spPr>
        <p:txBody>
          <a:bodyPr/>
          <a:lstStyle/>
          <a:p>
            <a:pPr eaLnBrk="1" hangingPunct="1">
              <a:spcBef>
                <a:spcPts val="963"/>
              </a:spcBef>
              <a:buFontTx/>
              <a:buNone/>
            </a:pPr>
            <a:r>
              <a:rPr lang="en" altLang="vi-VN" b="1"/>
              <a:t>Problem: </a:t>
            </a:r>
            <a:r>
              <a:rPr lang="en" altLang="vi-VN"/>
              <a:t>Given a sequence of integers that includes both positive and negative numbers. Our task is to find the continuous subsequence with the largest sum.</a:t>
            </a:r>
          </a:p>
          <a:p>
            <a:pPr eaLnBrk="1" hangingPunct="1">
              <a:spcBef>
                <a:spcPts val="963"/>
              </a:spcBef>
              <a:buFontTx/>
              <a:buNone/>
            </a:pPr>
            <a:endParaRPr lang="vi-VN" altLang="vi-VN"/>
          </a:p>
          <a:p>
            <a:pPr eaLnBrk="1" hangingPunct="1">
              <a:spcBef>
                <a:spcPts val="525"/>
              </a:spcBef>
              <a:buFontTx/>
              <a:buNone/>
            </a:pPr>
            <a:r>
              <a:rPr lang="en" altLang="vi-VN" b="1"/>
              <a:t>Eg. </a:t>
            </a:r>
            <a:r>
              <a:rPr lang="en" altLang="vi-VN"/>
              <a:t>With the sequence A = {-2, -5, </a:t>
            </a:r>
            <a:r>
              <a:rPr lang="en" altLang="vi-VN" b="1"/>
              <a:t>6, -2, -3, 1, 5 </a:t>
            </a:r>
            <a:r>
              <a:rPr lang="en" altLang="vi-VN"/>
              <a:t>, -6}</a:t>
            </a:r>
          </a:p>
          <a:p>
            <a:pPr eaLnBrk="1" hangingPunct="1">
              <a:spcBef>
                <a:spcPts val="525"/>
              </a:spcBef>
              <a:buFont typeface="Wingdings" panose="05000000000000000000" pitchFamily="2" charset="2"/>
              <a:buNone/>
            </a:pPr>
            <a:r>
              <a:rPr lang="en" altLang="vi-VN"/>
              <a:t>The maximum sum of the continuous subsequences we get is 7 corresponding to the subsequence {6, -2, -3, 1, 5}.</a:t>
            </a:r>
          </a:p>
          <a:p>
            <a:pPr eaLnBrk="1" hangingPunct="1"/>
            <a:endParaRPr lang="vi-VN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193758CC-20EA-47D1-8B04-695CB8A1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7527925" cy="4591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1113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Max-SubArray( Arr[], n): // </a:t>
            </a:r>
            <a:r>
              <a:rPr lang="en" altLang="vi-VN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" altLang="vi-V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 </a:t>
            </a:r>
            <a:r>
              <a:rPr lang="en" altLang="vi-VN" sz="1600" b="1" baseline="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" altLang="vi-V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endParaRPr lang="vi-VN" altLang="vi-V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(Initialization):</a:t>
            </a:r>
          </a:p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= Arr[0];</a:t>
            </a:r>
          </a:p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(repeat):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(i=1; i&lt;n; i++) {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0;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 j =i+1; j&lt;=n; j++) {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S + Arr[j];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(Max &lt; S )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= S;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903288"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 (Return Result):</a:t>
            </a:r>
          </a:p>
          <a:p>
            <a:pPr>
              <a:spcBef>
                <a:spcPts val="525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Return(Max).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FB65767D-905E-41D5-B1D7-16898569D288}"/>
              </a:ext>
            </a:extLst>
          </p:cNvPr>
          <p:cNvSpPr txBox="1">
            <a:spLocks/>
          </p:cNvSpPr>
          <p:nvPr/>
        </p:nvSpPr>
        <p:spPr bwMode="auto">
          <a:xfrm>
            <a:off x="1219200" y="381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Find the sum of the largest continuous subsequence</a:t>
            </a:r>
            <a:endParaRPr lang="vi-VN" altLang="vi-VN" sz="320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Title 1">
            <a:extLst>
              <a:ext uri="{FF2B5EF4-FFF2-40B4-BE49-F238E27FC236}">
                <a16:creationId xmlns:a16="http://schemas.microsoft.com/office/drawing/2014/main" id="{5DD5F18C-8322-4E4C-9C7F-E87DE565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3. Find the sum of the largest continuous subsequences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A0C54F8-C5B5-40F6-A37D-3F825CFC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3. Find the sum of the largest continuous subsequences</a:t>
            </a:r>
            <a:endParaRPr lang="vi-VN" altLang="vi-VN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823110D-2542-4A8F-8AC8-C0E3C1FE42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" altLang="vi-VN" sz="2400"/>
              <a:t>Divide and conquer ideas</a:t>
            </a:r>
          </a:p>
          <a:p>
            <a:pPr lvl="1" eaLnBrk="1" hangingPunct="1"/>
            <a:r>
              <a:rPr lang="en" altLang="vi-VN" sz="2400"/>
              <a:t>With a landmark location:</a:t>
            </a:r>
          </a:p>
          <a:p>
            <a:pPr lvl="2" eaLnBrk="1" hangingPunct="1"/>
            <a:r>
              <a:rPr lang="en" altLang="vi-VN" sz="1600"/>
              <a:t>The greatest possible sum subsequence lies entirely to the left of the datum</a:t>
            </a:r>
          </a:p>
          <a:p>
            <a:pPr lvl="2" eaLnBrk="1" hangingPunct="1"/>
            <a:r>
              <a:rPr lang="en" altLang="vi-VN" sz="1600"/>
              <a:t>The greatest possible sum subsequence lies entirely to the right of the datum</a:t>
            </a:r>
          </a:p>
          <a:p>
            <a:pPr lvl="2" eaLnBrk="1" hangingPunct="1"/>
            <a:r>
              <a:rPr lang="en" altLang="vi-VN" sz="1600"/>
              <a:t>The greatest possible sum subsequence has a part to the left and a part to the right of the datum.</a:t>
            </a:r>
          </a:p>
          <a:p>
            <a:pPr lvl="1" eaLnBrk="1" hangingPunct="1"/>
            <a:endParaRPr lang="vi-VN" altLang="vi-VN" sz="2400"/>
          </a:p>
          <a:p>
            <a:pPr lvl="1" eaLnBrk="1" hangingPunct="1"/>
            <a:r>
              <a:rPr lang="en" altLang="vi-VN" sz="2400"/>
              <a:t>Do recursion to sum left and right with datum being the middle position.</a:t>
            </a:r>
          </a:p>
          <a:p>
            <a:pPr lvl="1" eaLnBrk="1" hangingPunct="1"/>
            <a:endParaRPr lang="vi-VN" altLang="vi-VN" sz="2400"/>
          </a:p>
          <a:p>
            <a:pPr lvl="1" eaLnBrk="1" hangingPunct="1"/>
            <a:r>
              <a:rPr lang="en" altLang="vi-VN" sz="2400"/>
              <a:t>The result is the max of three values: recursive on the left, recursive on the right, or both.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4CFB8F6-E6FE-4935-B536-73FC8EB93E7B}"/>
              </a:ext>
            </a:extLst>
          </p:cNvPr>
          <p:cNvSpPr txBox="1">
            <a:spLocks/>
          </p:cNvSpPr>
          <p:nvPr/>
        </p:nvSpPr>
        <p:spPr bwMode="auto">
          <a:xfrm>
            <a:off x="1219200" y="381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Find the sum of the largest continuous subsequences</a:t>
            </a:r>
            <a:endParaRPr lang="vi-VN" altLang="vi-VN" sz="320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object 2">
            <a:extLst>
              <a:ext uri="{FF2B5EF4-FFF2-40B4-BE49-F238E27FC236}">
                <a16:creationId xmlns:a16="http://schemas.microsoft.com/office/drawing/2014/main" id="{DB9E8B6D-95CD-4962-A341-22C75949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240713" cy="5416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1113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Divide and Conquer ( Arr[], n): // </a:t>
            </a:r>
            <a:r>
              <a:rPr lang="en" altLang="vi-VN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" altLang="vi-V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O(nlog(n).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vi-VN" altLang="vi-V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maxCrossingSum(int arr[], int l, int m, int h)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sum = 0, left_sum = INT_MIN, right_sum = INT_MIN;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(int i = m; i &gt;= l; i--) {</a:t>
            </a:r>
          </a:p>
          <a:p>
            <a:pPr indent="13081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= sum + arr[i];</a:t>
            </a:r>
          </a:p>
          <a:p>
            <a:pPr indent="13081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(sum &gt; left_sum) left_sum = sum;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= 0;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(int i = m+1; i &lt;= h; i++){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= sum + arr[i];</a:t>
            </a:r>
          </a:p>
          <a:p>
            <a:pPr indent="13081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(sum &gt; right_sum) right_sum = sum;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7381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left_sum + right_sum;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vi-VN" altLang="vi-V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maxSubArraySum(int arr[], int l, int h)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(l == h) return arr[l];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 = (l + h)/2;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max(maxSubArraySum(arr, l, m),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maxSubArraySum(arr, m+1, h),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maxCrossingSum(arr, l, m, h));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B09D72B5-6586-406C-9514-457CC29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3. Find the sum of the largest continuous subsequences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B2F195-9441-4B26-B36A-ABE118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53C5207-8B71-4DB3-A402-4A46BEFF4CA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gray"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" altLang="en-US" sz="2400" dirty="0"/>
              <a:t>Let A[] be an array of n elements. Let's sort the elements of A in non-decreasing order.</a:t>
            </a:r>
          </a:p>
          <a:p>
            <a:pPr eaLnBrk="1" hangingPunct="1">
              <a:defRPr/>
            </a:pPr>
            <a:endParaRPr lang="pt-BR" altLang="en-US" sz="2400" dirty="0"/>
          </a:p>
          <a:p>
            <a:pPr eaLnBrk="1" hangingPunct="1">
              <a:defRPr/>
            </a:pPr>
            <a:r>
              <a:rPr lang="en" altLang="en-US" sz="2400" dirty="0"/>
              <a:t>Algorithm according to the divide and conquer model (presented in the Sort lesson):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n" altLang="en-US" sz="2400" i="1" dirty="0"/>
              <a:t>MergeSort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n" altLang="en-US" sz="2400" i="1" dirty="0"/>
              <a:t>QuickSort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endParaRPr lang="en-US" altLang="en-US" sz="2400" i="1" dirty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en" altLang="en-US" sz="2400" i="1" dirty="0" err="1"/>
              <a:t>Degree</a:t>
            </a:r>
            <a:r>
              <a:rPr lang="en" altLang="en-US" sz="2400" i="1" dirty="0"/>
              <a:t> </a:t>
            </a:r>
            <a:r>
              <a:rPr lang="en" altLang="en-US" sz="2400" i="1" dirty="0" err="1"/>
              <a:t>complex</a:t>
            </a:r>
            <a:r>
              <a:rPr lang="en" altLang="en-US" sz="2400" i="1" dirty="0"/>
              <a:t> </a:t>
            </a:r>
            <a:r>
              <a:rPr lang="en" altLang="en-US" sz="2400" i="1" dirty="0" err="1"/>
              <a:t>miscellaneous</a:t>
            </a:r>
            <a:r>
              <a:rPr lang="en" altLang="en-US" sz="2400" i="1" dirty="0"/>
              <a:t> </a:t>
            </a:r>
            <a:r>
              <a:rPr lang="en" altLang="en-US" sz="2400" i="1" dirty="0" err="1"/>
              <a:t>General </a:t>
            </a:r>
            <a:r>
              <a:rPr lang="en" altLang="en-US" sz="2400" i="1" dirty="0"/>
              <a:t>: O( </a:t>
            </a:r>
            <a:r>
              <a:rPr lang="en" altLang="en-US" sz="2400" i="1" dirty="0" err="1"/>
              <a:t>nlog </a:t>
            </a:r>
            <a:r>
              <a:rPr lang="en" altLang="en-US" sz="2400" i="1" dirty="0"/>
              <a:t>(n))</a:t>
            </a:r>
            <a:endParaRPr lang="pt-BR" altLang="en-US" sz="2400" i="1" dirty="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EE889CB8-FE1C-4EC9-B495-4D0A972F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F51EBEC-6F4B-49E5-A69D-DEB6DEAC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marL="12700" eaLnBrk="1" hangingPunct="1">
              <a:defRPr/>
            </a:pPr>
            <a:r>
              <a:rPr lang="en" altLang="vi-VN" sz="2400" b="1" cap="all" dirty="0"/>
              <a:t>Divide and Conquer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FEAF-1E86-4979-967C-818CE2E5A1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8229600" cy="4800600"/>
          </a:xfrm>
        </p:spPr>
        <p:txBody>
          <a:bodyPr/>
          <a:lstStyle/>
          <a:p>
            <a:pPr marL="12700" eaLnBrk="1" hangingPunct="1">
              <a:defRPr/>
            </a:pPr>
            <a:r>
              <a:rPr lang="en" altLang="vi-VN" sz="2400" b="1" dirty="0"/>
              <a:t>Divide and Conquer Algorithms</a:t>
            </a:r>
          </a:p>
          <a:p>
            <a:pPr marL="412750" lvl="1" eaLnBrk="1" hangingPunct="1">
              <a:defRPr/>
            </a:pPr>
            <a:r>
              <a:rPr lang="en" altLang="vi-VN" sz="2400" dirty="0"/>
              <a:t>Goal: Reduce running time</a:t>
            </a:r>
          </a:p>
          <a:p>
            <a:pPr marL="412750" lvl="1" eaLnBrk="1" hangingPunct="1">
              <a:defRPr/>
            </a:pPr>
            <a:r>
              <a:rPr lang="en" altLang="vi-VN" sz="2400" dirty="0"/>
              <a:t>Idea: Apply recursion in 3 steps</a:t>
            </a:r>
          </a:p>
          <a:p>
            <a:pPr marL="12700" eaLnBrk="1" hangingPunct="1">
              <a:defRPr/>
            </a:pPr>
            <a:endParaRPr lang="vi-VN" altLang="vi-VN" sz="2400" dirty="0"/>
          </a:p>
          <a:p>
            <a:pPr marL="857250" lvl="1" indent="-457200" eaLnBrk="1" hangingPunct="1">
              <a:spcBef>
                <a:spcPts val="1075"/>
              </a:spcBef>
              <a:buFont typeface="+mj-lt"/>
              <a:buAutoNum type="arabicPeriod"/>
              <a:defRPr/>
            </a:pPr>
            <a:r>
              <a:rPr lang="en" altLang="vi-VN" sz="2000" b="1" dirty="0"/>
              <a:t>Divide (Divide). </a:t>
            </a:r>
            <a:r>
              <a:rPr lang="en" altLang="vi-VN" sz="2000" dirty="0"/>
              <a:t>Divide the big problem into subproblems of the same type as the big problem.</a:t>
            </a:r>
          </a:p>
          <a:p>
            <a:pPr marL="857250" lvl="1" indent="-457200" eaLnBrk="1" hangingPunct="1">
              <a:spcBef>
                <a:spcPts val="1075"/>
              </a:spcBef>
              <a:buFont typeface="+mj-lt"/>
              <a:buAutoNum type="arabicPeriod"/>
              <a:defRPr/>
            </a:pPr>
            <a:r>
              <a:rPr lang="en" altLang="vi-VN" sz="2000" b="1" dirty="0"/>
              <a:t>Conquer (Treatment). </a:t>
            </a:r>
            <a:r>
              <a:rPr lang="en" altLang="vi-VN" sz="2000" dirty="0"/>
              <a:t>Solve subproblems. Usually the subproblems differ only in the input, so it can be done by a recursive procedure.</a:t>
            </a:r>
          </a:p>
          <a:p>
            <a:pPr marL="857250" lvl="1" indent="-457200" eaLnBrk="1" hangingPunct="1">
              <a:spcBef>
                <a:spcPts val="1075"/>
              </a:spcBef>
              <a:buFont typeface="+mj-lt"/>
              <a:buAutoNum type="arabicPeriod"/>
              <a:defRPr/>
            </a:pPr>
            <a:r>
              <a:rPr lang="en" altLang="vi-VN" sz="2000" b="1" dirty="0"/>
              <a:t>Combine (Synthesis). </a:t>
            </a:r>
            <a:r>
              <a:rPr lang="en" altLang="vi-VN" sz="2000" dirty="0"/>
              <a:t>Sum the results of the subproblems to get the results of the big problem.</a:t>
            </a:r>
          </a:p>
          <a:p>
            <a:pPr eaLnBrk="1" hangingPunct="1">
              <a:defRPr/>
            </a:pPr>
            <a:endParaRPr lang="vi-V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FA46B0-1012-4116-A0FC-5959629F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>
                <a:latin typeface="Arial" panose="020B0604020202020204" pitchFamily="34" charset="0"/>
                <a:cs typeface="Arial" panose="020B0604020202020204" pitchFamily="34" charset="0"/>
              </a:rPr>
              <a:t>5. Calculation of exponentiation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D6008E-8FF1-4244-821E-15FD3E538292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219200"/>
            <a:ext cx="8915400" cy="4572000"/>
          </a:xfrm>
        </p:spPr>
        <p:txBody>
          <a:bodyPr/>
          <a:lstStyle/>
          <a:p>
            <a:pPr eaLnBrk="1" hangingPunct="1"/>
            <a:r>
              <a:rPr lang="en" altLang="en-US"/>
              <a:t>Problem:</a:t>
            </a:r>
          </a:p>
          <a:p>
            <a:pPr lvl="1" eaLnBrk="1" hangingPunct="1"/>
            <a:r>
              <a:rPr lang="en" altLang="en-US" sz="2400"/>
              <a:t>Calculate a </a:t>
            </a:r>
            <a:r>
              <a:rPr lang="en" altLang="en-US" sz="2400" baseline="30000"/>
              <a:t>n</a:t>
            </a:r>
            <a:r>
              <a:rPr lang="en" altLang="en-US" sz="2400"/>
              <a:t> </a:t>
            </a:r>
          </a:p>
          <a:p>
            <a:pPr lvl="1" eaLnBrk="1" hangingPunct="1"/>
            <a:r>
              <a:rPr lang="en" altLang="en-US" sz="2400"/>
              <a:t>Condition: a, n are integers and n is not negative.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" altLang="en-US"/>
              <a:t>Iterative Algorithm: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expose(a,n)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result = 1; </a:t>
            </a:r>
            <a:b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n; ++i) result *= a;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" altLang="en-US"/>
              <a:t>O(n) complexity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C8FF01E-8F66-435F-8B1C-8009403B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D6F37B4-27A3-415C-808A-A3C8DE8A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>
                <a:latin typeface="Arial" panose="020B0604020202020204" pitchFamily="34" charset="0"/>
                <a:cs typeface="Arial" panose="020B0604020202020204" pitchFamily="34" charset="0"/>
              </a:rPr>
              <a:t>5. Calculation of exponentiation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FA050D7-4748-4457-994A-104BC7F183E0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524000"/>
            <a:ext cx="8915400" cy="4572000"/>
          </a:xfrm>
        </p:spPr>
        <p:txBody>
          <a:bodyPr/>
          <a:lstStyle/>
          <a:p>
            <a:pPr eaLnBrk="1" hangingPunct="1"/>
            <a:r>
              <a:rPr lang="en" altLang="en-US"/>
              <a:t>Improve function </a:t>
            </a:r>
            <a:r>
              <a:rPr lang="en" altLang="en-US" i="1"/>
              <a:t>expose</a:t>
            </a:r>
          </a:p>
          <a:p>
            <a:pPr lvl="1" eaLnBrk="1" hangingPunct="1"/>
            <a:r>
              <a:rPr lang="en" altLang="en-US" i="1" baseline="30000"/>
              <a:t>n </a:t>
            </a:r>
            <a:r>
              <a:rPr lang="en" altLang="en-US" i="1"/>
              <a:t>_ </a:t>
            </a:r>
            <a:r>
              <a:rPr lang="en" altLang="en-US"/>
              <a:t>in terms of </a:t>
            </a:r>
            <a:r>
              <a:rPr lang="en" altLang="en-US" i="1"/>
              <a:t>(a </a:t>
            </a:r>
            <a:r>
              <a:rPr lang="en" altLang="en-US" i="1" baseline="30000"/>
              <a:t>n/2 </a:t>
            </a:r>
            <a:r>
              <a:rPr lang="en" altLang="en-US" i="1"/>
              <a:t>) </a:t>
            </a:r>
            <a:r>
              <a:rPr lang="en" altLang="en-US" i="1" baseline="30000"/>
              <a:t>2</a:t>
            </a:r>
            <a:r>
              <a:rPr lang="en" altLang="en-US" i="1"/>
              <a:t> </a:t>
            </a:r>
            <a:r>
              <a:rPr lang="en" altLang="en-US"/>
              <a:t>when </a:t>
            </a:r>
            <a:r>
              <a:rPr lang="en" altLang="en-US" i="1"/>
              <a:t>n is </a:t>
            </a:r>
            <a:r>
              <a:rPr lang="en" altLang="en-US"/>
              <a:t>even.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/>
              <a:t> </a:t>
            </a:r>
            <a:br>
              <a:rPr lang="en-US" altLang="en-US"/>
            </a:br>
            <a:r>
              <a:rPr lang="en" altLang="en-US"/>
              <a:t>n even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/>
              <a:t>odd n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DD26E86-DA5C-434A-84AC-959BE171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81A76D93-088C-4EDF-A1F4-B00DA457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EA3E4A4C-F51B-4BFE-9CD2-91C1C04EC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743200"/>
          <a:ext cx="32829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711200" progId="Equation.3">
                  <p:embed/>
                </p:oleObj>
              </mc:Choice>
              <mc:Fallback>
                <p:oleObj name="Equation" r:id="rId2" imgW="1422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32829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668F46-5A3C-48A9-ACFA-9AF52835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>
                <a:latin typeface="Arial" panose="020B0604020202020204" pitchFamily="34" charset="0"/>
                <a:cs typeface="Arial" panose="020B0604020202020204" pitchFamily="34" charset="0"/>
              </a:rPr>
              <a:t>5. Calculation of exponentiation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A262FD5-64AC-443F-8E9D-E6246C45E07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gray">
          <a:xfrm>
            <a:off x="228600" y="1295400"/>
            <a:ext cx="89154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000" dirty="0"/>
              <a:t> 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000" dirty="0"/>
              <a:t>       </a:t>
            </a: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power( </a:t>
            </a:r>
            <a:r>
              <a:rPr lang="en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 == 0) return 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power( </a:t>
            </a:r>
            <a:r>
              <a:rPr lang="en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a,n </a:t>
            </a: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 %2 == 0)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x*x;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a*x*x;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" altLang="en-US" sz="2000" b="1" dirty="0">
                <a:solidFill>
                  <a:srgbClr val="C00000"/>
                </a:solidFill>
              </a:rPr>
              <a:t>T(n) = O( </a:t>
            </a:r>
            <a:r>
              <a:rPr lang="en" altLang="en-US" sz="2000" b="1" dirty="0" err="1">
                <a:solidFill>
                  <a:srgbClr val="C00000"/>
                </a:solidFill>
              </a:rPr>
              <a:t>logn </a:t>
            </a:r>
            <a:r>
              <a:rPr lang="en" altLang="en-US" sz="2000" b="1" dirty="0">
                <a:solidFill>
                  <a:srgbClr val="C00000"/>
                </a:solidFill>
              </a:rPr>
              <a:t>).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altLang="en-US" sz="2000" b="1" dirty="0" err="1">
                <a:solidFill>
                  <a:srgbClr val="C00000"/>
                </a:solidFill>
              </a:rPr>
              <a:t>problem</a:t>
            </a:r>
            <a:r>
              <a:rPr lang="en" altLang="en-US" sz="2000" b="1" dirty="0">
                <a:solidFill>
                  <a:srgbClr val="C00000"/>
                </a:solidFill>
              </a:rPr>
              <a:t> </a:t>
            </a:r>
            <a:r>
              <a:rPr lang="en" altLang="en-US" sz="2000" b="1" dirty="0" err="1">
                <a:solidFill>
                  <a:srgbClr val="C00000"/>
                </a:solidFill>
              </a:rPr>
              <a:t>subject </a:t>
            </a:r>
            <a:r>
              <a:rPr lang="en" altLang="en-US" sz="200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defRPr/>
            </a:pPr>
            <a:r>
              <a:rPr lang="en" altLang="en-US" sz="2000" b="1" dirty="0" err="1"/>
              <a:t>Type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evil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Whether</a:t>
            </a:r>
            <a:endParaRPr lang="en-US" altLang="en-US" sz="2000" b="1" dirty="0"/>
          </a:p>
          <a:p>
            <a:pPr eaLnBrk="1" hangingPunct="1">
              <a:defRPr/>
            </a:pPr>
            <a:r>
              <a:rPr lang="en" altLang="en-US" sz="2000" b="1" dirty="0"/>
              <a:t>Divide </a:t>
            </a:r>
            <a:r>
              <a:rPr lang="en" altLang="en-US" sz="2000" b="1" dirty="0" err="1"/>
              <a:t>the remainder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for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avoid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to spill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number</a:t>
            </a: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900A2BC-4192-4F96-BB92-6D5B9C51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5908DF2-63C8-4D46-A597-35B8C328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vi-VN" cap="all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07ED-2D90-4413-91E5-6AA0500C4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534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" dirty="0"/>
              <a:t> </a:t>
            </a:r>
            <a:r>
              <a:rPr lang="en" dirty="0" err="1"/>
              <a:t>With</a:t>
            </a:r>
            <a:r>
              <a:rPr lang="en" dirty="0"/>
              <a:t> </a:t>
            </a:r>
            <a:r>
              <a:rPr lang="en" dirty="0" err="1"/>
              <a:t>one</a:t>
            </a:r>
            <a:r>
              <a:rPr lang="en" dirty="0"/>
              <a:t> </a:t>
            </a:r>
            <a:r>
              <a:rPr lang="en" dirty="0" err="1"/>
              <a:t>price</a:t>
            </a:r>
            <a:r>
              <a:rPr lang="en" dirty="0"/>
              <a:t> </a:t>
            </a:r>
            <a:r>
              <a:rPr lang="en" dirty="0" err="1"/>
              <a:t>value </a:t>
            </a:r>
            <a:r>
              <a:rPr lang="en" dirty="0"/>
              <a:t>m, </a:t>
            </a:r>
            <a:r>
              <a:rPr lang="en" dirty="0" err="1"/>
              <a:t>the</a:t>
            </a:r>
            <a:r>
              <a:rPr lang="en" dirty="0"/>
              <a:t> </a:t>
            </a:r>
            <a:r>
              <a:rPr lang="en" dirty="0" err="1"/>
              <a:t>permission</a:t>
            </a:r>
            <a:r>
              <a:rPr lang="en" dirty="0"/>
              <a:t> </a:t>
            </a:r>
            <a:r>
              <a:rPr lang="en" dirty="0" err="1"/>
              <a:t>maths</a:t>
            </a:r>
            <a:r>
              <a:rPr lang="en" dirty="0"/>
              <a:t> </a:t>
            </a:r>
            <a:r>
              <a:rPr lang="en" dirty="0" err="1"/>
              <a:t>when </a:t>
            </a:r>
            <a:r>
              <a:rPr lang="en" dirty="0"/>
              <a:t>dividing modulo </a:t>
            </a:r>
            <a:r>
              <a:rPr lang="en" dirty="0" err="1"/>
              <a:t>by </a:t>
            </a:r>
            <a:r>
              <a:rPr lang="en" dirty="0"/>
              <a:t>m </a:t>
            </a:r>
            <a:r>
              <a:rPr lang="en" dirty="0" err="1"/>
              <a:t>will</a:t>
            </a:r>
            <a:r>
              <a:rPr lang="en" dirty="0"/>
              <a:t> </a:t>
            </a:r>
            <a:r>
              <a:rPr lang="en" dirty="0" err="1"/>
              <a:t>yes</a:t>
            </a:r>
            <a:r>
              <a:rPr lang="en" dirty="0"/>
              <a:t> </a:t>
            </a:r>
            <a:r>
              <a:rPr lang="en" dirty="0" err="1"/>
              <a:t>count</a:t>
            </a:r>
            <a:r>
              <a:rPr lang="en" dirty="0"/>
              <a:t> </a:t>
            </a:r>
            <a:r>
              <a:rPr lang="en" dirty="0" err="1"/>
              <a:t>matter</a:t>
            </a:r>
            <a:r>
              <a:rPr lang="en" dirty="0"/>
              <a:t> </a:t>
            </a:r>
            <a:r>
              <a:rPr lang="en" dirty="0" err="1"/>
              <a:t>after</a:t>
            </a:r>
            <a:endParaRPr lang="en-US" dirty="0"/>
          </a:p>
          <a:p>
            <a:pPr lvl="1" eaLnBrk="1" hangingPunct="1">
              <a:defRPr/>
            </a:pPr>
            <a:r>
              <a:rPr lang="en" sz="2000" b="1" dirty="0">
                <a:solidFill>
                  <a:srgbClr val="292B2C"/>
                </a:solidFill>
              </a:rPr>
              <a:t>Addition: </a:t>
            </a:r>
            <a:r>
              <a:rPr lang="en" sz="2000" dirty="0">
                <a:solidFill>
                  <a:srgbClr val="292B2C"/>
                </a:solidFill>
              </a:rPr>
              <a:t>(A+B) mod m = A mod m + B mod m</a:t>
            </a:r>
          </a:p>
          <a:p>
            <a:pPr lvl="1" eaLnBrk="1" hangingPunct="1">
              <a:defRPr/>
            </a:pPr>
            <a:r>
              <a:rPr lang="en" sz="2000" b="1" dirty="0">
                <a:solidFill>
                  <a:srgbClr val="292B2C"/>
                </a:solidFill>
              </a:rPr>
              <a:t>Subtraction: </a:t>
            </a:r>
            <a:r>
              <a:rPr lang="en" sz="2000" dirty="0">
                <a:solidFill>
                  <a:srgbClr val="292B2C"/>
                </a:solidFill>
              </a:rPr>
              <a:t>(AB) mod m = (A mod m – B mod m + m) mod m</a:t>
            </a:r>
          </a:p>
          <a:p>
            <a:pPr lvl="1" eaLnBrk="1" hangingPunct="1">
              <a:defRPr/>
            </a:pPr>
            <a:r>
              <a:rPr lang="en" sz="2000" b="1" dirty="0">
                <a:solidFill>
                  <a:srgbClr val="292B2C"/>
                </a:solidFill>
              </a:rPr>
              <a:t>Multiplication: </a:t>
            </a:r>
            <a:r>
              <a:rPr lang="en" sz="2000" dirty="0">
                <a:solidFill>
                  <a:srgbClr val="292B2C"/>
                </a:solidFill>
              </a:rPr>
              <a:t>(A*B) mod m = (A mod m * B mod m) mod m</a:t>
            </a:r>
          </a:p>
          <a:p>
            <a:pPr eaLnBrk="1" hangingPunct="1">
              <a:defRPr/>
            </a:pPr>
            <a:endParaRPr lang="vi-VN" dirty="0"/>
          </a:p>
          <a:p>
            <a:pPr eaLnBrk="1" hangingPunct="1">
              <a:defRPr/>
            </a:pPr>
            <a:r>
              <a:rPr lang="en" dirty="0"/>
              <a:t>Why often choose base m = 10^9+7</a:t>
            </a:r>
          </a:p>
          <a:p>
            <a:pPr lvl="1" eaLnBrk="1" hangingPunct="1">
              <a:defRPr/>
            </a:pPr>
            <a:r>
              <a:rPr lang="en" sz="2400" dirty="0">
                <a:solidFill>
                  <a:schemeClr val="tx1">
                    <a:lumMod val="50000"/>
                  </a:schemeClr>
                </a:solidFill>
              </a:rPr>
              <a:t>Is a prime number</a:t>
            </a:r>
          </a:p>
          <a:p>
            <a:pPr lvl="1" eaLnBrk="1" hangingPunct="1">
              <a:defRPr/>
            </a:pPr>
            <a:r>
              <a:rPr lang="en" sz="2400" dirty="0">
                <a:solidFill>
                  <a:schemeClr val="tx1">
                    <a:lumMod val="50000"/>
                  </a:schemeClr>
                </a:solidFill>
              </a:rPr>
              <a:t>The product of two numbers still doesn't exceed 2^64</a:t>
            </a:r>
          </a:p>
          <a:p>
            <a:pPr lvl="1" eaLnBrk="1" hangingPunct="1">
              <a:defRPr/>
            </a:pPr>
            <a:endParaRPr lang="vi-V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DD93DFF-EED6-4FDD-988D-1A03E24E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6. Fibonacci Word problem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29D6-1812-4BDE-9195-5DDB31D1D5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1430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" dirty="0"/>
              <a:t>Fibonacci </a:t>
            </a:r>
            <a:r>
              <a:rPr lang="en" dirty="0" err="1"/>
              <a:t>Sequence</a:t>
            </a:r>
          </a:p>
          <a:p>
            <a:pPr lvl="1" eaLnBrk="1" hangingPunct="1">
              <a:defRPr/>
            </a:pPr>
            <a:r>
              <a:rPr lang="en" sz="2000" i="1" dirty="0"/>
              <a:t>F[1] = 1</a:t>
            </a:r>
          </a:p>
          <a:p>
            <a:pPr lvl="1" eaLnBrk="1" hangingPunct="1">
              <a:defRPr/>
            </a:pPr>
            <a:r>
              <a:rPr lang="en" sz="2000" i="1" dirty="0"/>
              <a:t>F[2] = 1</a:t>
            </a:r>
          </a:p>
          <a:p>
            <a:pPr lvl="1" eaLnBrk="1" hangingPunct="1">
              <a:defRPr/>
            </a:pPr>
            <a:r>
              <a:rPr lang="en" sz="2000" i="1" dirty="0"/>
              <a:t>F[n] = F[n-1] + F[n-2]</a:t>
            </a:r>
          </a:p>
          <a:p>
            <a:pPr eaLnBrk="1" hangingPunct="1">
              <a:defRPr/>
            </a:pPr>
            <a:r>
              <a:rPr lang="en" dirty="0" err="1"/>
              <a:t>The</a:t>
            </a:r>
            <a:r>
              <a:rPr lang="en" dirty="0"/>
              <a:t> </a:t>
            </a:r>
            <a:r>
              <a:rPr lang="en" dirty="0" err="1"/>
              <a:t>part</a:t>
            </a:r>
            <a:r>
              <a:rPr lang="en" dirty="0"/>
              <a:t> </a:t>
            </a:r>
            <a:r>
              <a:rPr lang="en" dirty="0" err="1"/>
              <a:t>death</a:t>
            </a:r>
            <a:r>
              <a:rPr lang="en" dirty="0"/>
              <a:t> </a:t>
            </a:r>
            <a:r>
              <a:rPr lang="en" dirty="0" err="1"/>
              <a:t>head</a:t>
            </a:r>
            <a:r>
              <a:rPr lang="en" dirty="0"/>
              <a:t> </a:t>
            </a:r>
            <a:r>
              <a:rPr lang="en" dirty="0" err="1"/>
              <a:t>fairy</a:t>
            </a:r>
            <a:r>
              <a:rPr lang="en" dirty="0"/>
              <a:t> </a:t>
            </a:r>
            <a:r>
              <a:rPr lang="en" dirty="0" err="1"/>
              <a:t>belong to</a:t>
            </a:r>
            <a:r>
              <a:rPr lang="en" dirty="0"/>
              <a:t> </a:t>
            </a:r>
            <a:r>
              <a:rPr lang="en" dirty="0" err="1"/>
              <a:t>Range</a:t>
            </a:r>
            <a:endParaRPr lang="en-US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" sz="2400" dirty="0"/>
              <a:t>first; first; 2; 3; 5; 8; 13; 21; 34; 55; …</a:t>
            </a:r>
          </a:p>
          <a:p>
            <a:pPr eaLnBrk="1" hangingPunct="1">
              <a:defRPr/>
            </a:pPr>
            <a:r>
              <a:rPr lang="en" dirty="0" err="1"/>
              <a:t>Post</a:t>
            </a:r>
            <a:r>
              <a:rPr lang="en" dirty="0"/>
              <a:t> Fibonacci Word </a:t>
            </a:r>
            <a:r>
              <a:rPr lang="en" dirty="0" err="1"/>
              <a:t>math</a:t>
            </a:r>
          </a:p>
          <a:p>
            <a:pPr lvl="1" eaLnBrk="1" hangingPunct="1">
              <a:defRPr/>
            </a:pPr>
            <a:r>
              <a:rPr lang="en" sz="2400" dirty="0"/>
              <a:t>Given in </a:t>
            </a:r>
            <a:r>
              <a:rPr lang="en" sz="2400" dirty="0" err="1"/>
              <a:t>advance</a:t>
            </a:r>
            <a:r>
              <a:rPr lang="en" sz="2400" dirty="0"/>
              <a:t> </a:t>
            </a:r>
            <a:r>
              <a:rPr lang="en" sz="2400" dirty="0" err="1"/>
              <a:t>two</a:t>
            </a:r>
            <a:r>
              <a:rPr lang="en" sz="2400" dirty="0"/>
              <a:t> </a:t>
            </a:r>
            <a:r>
              <a:rPr lang="en" sz="2400" dirty="0" err="1"/>
              <a:t>strings </a:t>
            </a:r>
            <a:r>
              <a:rPr lang="en" sz="2400" dirty="0"/>
              <a:t>g1 </a:t>
            </a:r>
            <a:r>
              <a:rPr lang="en" sz="2400" dirty="0" err="1"/>
              <a:t>and </a:t>
            </a:r>
            <a:r>
              <a:rPr lang="en" sz="2400" dirty="0"/>
              <a:t>g2. </a:t>
            </a:r>
            <a:r>
              <a:rPr lang="en" sz="2400" dirty="0" err="1"/>
              <a:t>Quy</a:t>
            </a:r>
            <a:r>
              <a:rPr lang="en" sz="2400" dirty="0"/>
              <a:t> </a:t>
            </a:r>
            <a:r>
              <a:rPr lang="en" sz="2400" dirty="0" err="1"/>
              <a:t>switch</a:t>
            </a:r>
            <a:r>
              <a:rPr lang="en" sz="2400" dirty="0"/>
              <a:t> </a:t>
            </a:r>
            <a:r>
              <a:rPr lang="en" sz="2400" dirty="0" err="1"/>
              <a:t>create</a:t>
            </a:r>
            <a:r>
              <a:rPr lang="en" sz="2400" dirty="0"/>
              <a:t> </a:t>
            </a:r>
            <a:r>
              <a:rPr lang="en" sz="2400" dirty="0" err="1"/>
              <a:t>string</a:t>
            </a:r>
            <a:r>
              <a:rPr lang="en" sz="2400" dirty="0"/>
              <a:t> </a:t>
            </a:r>
            <a:r>
              <a:rPr lang="en" sz="2400" dirty="0" err="1"/>
              <a:t>next</a:t>
            </a:r>
            <a:r>
              <a:rPr lang="en" sz="2400" dirty="0"/>
              <a:t> </a:t>
            </a:r>
            <a:r>
              <a:rPr lang="en" sz="2400" dirty="0" err="1"/>
              <a:t>follow</a:t>
            </a:r>
            <a:r>
              <a:rPr lang="en" sz="2400" dirty="0"/>
              <a:t> </a:t>
            </a:r>
            <a:r>
              <a:rPr lang="en" sz="2400" dirty="0" err="1"/>
              <a:t>like</a:t>
            </a:r>
            <a:r>
              <a:rPr lang="en" sz="2400" dirty="0"/>
              <a:t> </a:t>
            </a:r>
            <a:r>
              <a:rPr lang="en" sz="2400" dirty="0" err="1"/>
              <a:t>after </a:t>
            </a:r>
            <a:r>
              <a:rPr lang="en" sz="2400" dirty="0"/>
              <a:t>( </a:t>
            </a:r>
            <a:r>
              <a:rPr lang="en" sz="2400" dirty="0" err="1"/>
              <a:t>with</a:t>
            </a:r>
            <a:r>
              <a:rPr lang="en" sz="2400" dirty="0"/>
              <a:t> the + </a:t>
            </a:r>
            <a:r>
              <a:rPr lang="en" sz="2400" dirty="0" err="1"/>
              <a:t>sign is</a:t>
            </a:r>
            <a:r>
              <a:rPr lang="en" sz="2400" dirty="0"/>
              <a:t> </a:t>
            </a:r>
            <a:r>
              <a:rPr lang="en" sz="2400" dirty="0" err="1"/>
              <a:t>connect</a:t>
            </a:r>
            <a:r>
              <a:rPr lang="en" sz="2400" dirty="0"/>
              <a:t> </a:t>
            </a:r>
            <a:r>
              <a:rPr lang="en" sz="2400" dirty="0" err="1"/>
              <a:t>string </a:t>
            </a:r>
            <a:r>
              <a:rPr lang="en" sz="2400" dirty="0"/>
              <a:t>)</a:t>
            </a:r>
          </a:p>
          <a:p>
            <a:pPr lvl="2" eaLnBrk="1" hangingPunct="1">
              <a:defRPr/>
            </a:pPr>
            <a:r>
              <a:rPr lang="en" sz="2000" i="1" dirty="0"/>
              <a:t>g( </a:t>
            </a:r>
            <a:r>
              <a:rPr lang="en" sz="2000" dirty="0"/>
              <a:t>1) = </a:t>
            </a:r>
            <a:r>
              <a:rPr lang="en" sz="2000" i="1" dirty="0"/>
              <a:t>A</a:t>
            </a:r>
          </a:p>
          <a:p>
            <a:pPr lvl="2" eaLnBrk="1" hangingPunct="1">
              <a:defRPr/>
            </a:pPr>
            <a:r>
              <a:rPr lang="en" sz="2000" i="1" dirty="0"/>
              <a:t>g( </a:t>
            </a:r>
            <a:r>
              <a:rPr lang="en" sz="2000" dirty="0"/>
              <a:t>2) = </a:t>
            </a:r>
            <a:r>
              <a:rPr lang="en" sz="2000" i="1" dirty="0"/>
              <a:t>B</a:t>
            </a:r>
          </a:p>
          <a:p>
            <a:pPr lvl="2" eaLnBrk="1" hangingPunct="1">
              <a:defRPr/>
            </a:pPr>
            <a:r>
              <a:rPr lang="en" sz="2000" i="1" dirty="0"/>
              <a:t>g(n) </a:t>
            </a:r>
            <a:r>
              <a:rPr lang="en" sz="2000" dirty="0"/>
              <a:t>= </a:t>
            </a:r>
            <a:r>
              <a:rPr lang="en" sz="2000" i="1" dirty="0"/>
              <a:t>g(n - </a:t>
            </a:r>
            <a:r>
              <a:rPr lang="en" sz="2000" dirty="0"/>
              <a:t>2) + </a:t>
            </a:r>
            <a:r>
              <a:rPr lang="en" sz="2000" i="1" dirty="0"/>
              <a:t>g(n - </a:t>
            </a:r>
            <a:r>
              <a:rPr lang="en" sz="2000" dirty="0"/>
              <a:t>1)</a:t>
            </a:r>
            <a:br>
              <a:rPr lang="vi-VN" sz="2000" dirty="0"/>
            </a:br>
            <a:endParaRPr lang="en-US" sz="2000" dirty="0"/>
          </a:p>
          <a:p>
            <a:pPr eaLnBrk="1" hangingPunct="1">
              <a:defRPr/>
            </a:pPr>
            <a:endParaRPr lang="vi-V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B239D68-71BE-4FA7-B686-2F5F84BA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6. Fibonacci Word problem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7CE8953-ADAF-4C61-A79F-508FF5810D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476375"/>
            <a:ext cx="8229600" cy="4800600"/>
          </a:xfrm>
        </p:spPr>
        <p:txBody>
          <a:bodyPr/>
          <a:lstStyle/>
          <a:p>
            <a:pPr eaLnBrk="1" hangingPunct="1"/>
            <a:r>
              <a:rPr lang="en" altLang="vi-VN"/>
              <a:t>The first strings in the sequence G</a:t>
            </a:r>
          </a:p>
          <a:p>
            <a:pPr marL="800100" lvl="2" indent="0" eaLnBrk="1" hangingPunct="1">
              <a:buFontTx/>
              <a:buNone/>
            </a:pP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AB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BAB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ABBAB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BABABBAB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ABBABBABABBAB </a:t>
            </a:r>
            <a:br>
              <a:rPr lang="it-IT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vi-VN" sz="2000" i="1">
                <a:latin typeface="Courier New" panose="02070309020205020404" pitchFamily="49" charset="0"/>
                <a:cs typeface="Courier New" panose="02070309020205020404" pitchFamily="49" charset="0"/>
              </a:rPr>
              <a:t>BABABBABABBABBABABBAB</a:t>
            </a: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vi-VN" altLang="vi-VN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378936FB-87F4-4561-97CB-BB3373AC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640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b="1">
                <a:solidFill>
                  <a:srgbClr val="C00000"/>
                </a:solidFill>
                <a:cs typeface="Arial" panose="020B0604020202020204" pitchFamily="34" charset="0"/>
              </a:rPr>
              <a:t>Comment: The length of the ith string is F[i]</a:t>
            </a:r>
            <a:endParaRPr lang="vi-VN" altLang="vi-VN" b="1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45525425-A2D1-48A8-AE9C-68BC7EA8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sz="2400" b="1">
                <a:cs typeface="Arial" panose="020B0604020202020204" pitchFamily="34" charset="0"/>
              </a:rPr>
              <a:t>PROBLEM: </a:t>
            </a:r>
            <a:r>
              <a:rPr lang="en" altLang="vi-VN" sz="2400">
                <a:cs typeface="Arial" panose="020B0604020202020204" pitchFamily="34" charset="0"/>
              </a:rPr>
              <a:t>Given a natural number N not exceeding 92 and position K. Determine the Kth character in the string G(n)</a:t>
            </a:r>
            <a:endParaRPr lang="vi-VN" altLang="vi-VN" sz="2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BF6D9B0-4077-4C83-A75B-F9FBA140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6. Fibonacci Word problem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19D079B-8DD3-45A7-906F-9D644D1ADF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219200"/>
            <a:ext cx="8229600" cy="4800600"/>
          </a:xfrm>
        </p:spPr>
        <p:txBody>
          <a:bodyPr/>
          <a:lstStyle/>
          <a:p>
            <a:pPr eaLnBrk="1" hangingPunct="1"/>
            <a:r>
              <a:rPr lang="en" altLang="vi-VN"/>
              <a:t>The Idea of Divide and Conquer</a:t>
            </a:r>
          </a:p>
          <a:p>
            <a:pPr lvl="1" eaLnBrk="1" hangingPunct="1"/>
            <a:r>
              <a:rPr lang="en" altLang="vi-VN" sz="2400"/>
              <a:t>Generate the Fibonacci sequence</a:t>
            </a:r>
            <a:endParaRPr lang="vi-VN" altLang="vi-VN" sz="2400"/>
          </a:p>
          <a:p>
            <a:pPr lvl="1" eaLnBrk="1" hangingPunct="1"/>
            <a:r>
              <a:rPr lang="en" altLang="vi-VN" sz="2400"/>
              <a:t>Compare position K with F[n-2]</a:t>
            </a:r>
          </a:p>
          <a:p>
            <a:pPr lvl="2" eaLnBrk="1" hangingPunct="1"/>
            <a:r>
              <a:rPr lang="en" altLang="vi-VN" sz="2000"/>
              <a:t>Less than or equal to: call recursively to find left</a:t>
            </a:r>
          </a:p>
          <a:p>
            <a:pPr lvl="2" eaLnBrk="1" hangingPunct="1"/>
            <a:r>
              <a:rPr lang="en" altLang="vi-VN" sz="2000"/>
              <a:t>Larger: call to attribute to find the right.</a:t>
            </a:r>
          </a:p>
          <a:p>
            <a:pPr lvl="1" eaLnBrk="1" hangingPunct="1"/>
            <a:r>
              <a:rPr lang="en" altLang="vi-VN" sz="2400"/>
              <a:t>Algorithm stops when it encounters position 1 or 2 (value known)</a:t>
            </a:r>
            <a:endParaRPr lang="vi-VN" altLang="vi-V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AC867B1-5410-4A2B-9497-ED94FE80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7. Calculate Nth Fibonacci number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5F8BA4C-403B-4466-B79E-4065B18BA7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8229600" cy="4800600"/>
          </a:xfrm>
        </p:spPr>
        <p:txBody>
          <a:bodyPr/>
          <a:lstStyle/>
          <a:p>
            <a:pPr eaLnBrk="1" hangingPunct="1"/>
            <a:r>
              <a:rPr lang="en" altLang="vi-VN" sz="2400"/>
              <a:t>Using a loop to calculate the Fibonacci sequence</a:t>
            </a:r>
          </a:p>
          <a:p>
            <a:pPr lvl="1" eaLnBrk="1" hangingPunct="1"/>
            <a:r>
              <a:rPr lang="en" altLang="vi-VN" sz="2400"/>
              <a:t>O(N) complexity</a:t>
            </a:r>
          </a:p>
          <a:p>
            <a:pPr eaLnBrk="1" hangingPunct="1"/>
            <a:endParaRPr lang="en-US" altLang="vi-VN" sz="2400"/>
          </a:p>
          <a:p>
            <a:pPr eaLnBrk="1" hangingPunct="1"/>
            <a:r>
              <a:rPr lang="en" altLang="vi-VN" sz="2400"/>
              <a:t>How to calculate F[N] with O(logN) complexity?</a:t>
            </a:r>
          </a:p>
          <a:p>
            <a:pPr eaLnBrk="1" hangingPunct="1"/>
            <a:endParaRPr lang="en-US" altLang="vi-VN" sz="2400"/>
          </a:p>
          <a:p>
            <a:pPr eaLnBrk="1" hangingPunct="1"/>
            <a:r>
              <a:rPr lang="en" altLang="vi-VN" sz="2400"/>
              <a:t>Idea</a:t>
            </a:r>
          </a:p>
          <a:p>
            <a:pPr lvl="1" eaLnBrk="1" hangingPunct="1"/>
            <a:r>
              <a:rPr lang="en" altLang="vi-VN" sz="2400"/>
              <a:t>Comment:</a:t>
            </a:r>
          </a:p>
          <a:p>
            <a:pPr eaLnBrk="1" hangingPunct="1"/>
            <a:endParaRPr lang="en-US" altLang="vi-VN" sz="2400"/>
          </a:p>
          <a:p>
            <a:pPr eaLnBrk="1" hangingPunct="1"/>
            <a:endParaRPr lang="en-US" altLang="vi-VN" sz="2400"/>
          </a:p>
          <a:p>
            <a:pPr lvl="1" eaLnBrk="1" hangingPunct="1"/>
            <a:r>
              <a:rPr lang="en" altLang="vi-VN" sz="2400"/>
              <a:t>Calculating matrix exponentiation using O(logN) exponentiation</a:t>
            </a:r>
            <a:endParaRPr lang="vi-VN" altLang="vi-VN" sz="2400"/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04796F11-FF9F-4B98-A8D8-35E7585B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2068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>
            <a:extLst>
              <a:ext uri="{FF2B5EF4-FFF2-40B4-BE49-F238E27FC236}">
                <a16:creationId xmlns:a16="http://schemas.microsoft.com/office/drawing/2014/main" id="{D9CE63D2-1792-4844-B41F-0442B38D3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724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A34048-E0FC-481F-AF7D-3B1E7A26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marL="12700" eaLnBrk="1" hangingPunct="1">
              <a:defRPr/>
            </a:pPr>
            <a:r>
              <a:rPr lang="en" altLang="vi-VN" sz="2400" b="1" cap="all" dirty="0"/>
              <a:t>Divide and Conquer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B64EAC9-D0BE-4D1E-9B26-205A3773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ANALYSIS OF COMPLEXITY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B9BFE3F-5C7A-4A37-9569-7FDD890F37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954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" altLang="vi-VN" sz="2000" dirty="0"/>
              <a:t>Let T(n) be degree complex </a:t>
            </a:r>
          </a:p>
          <a:p>
            <a:pPr eaLnBrk="1" hangingPunct="1">
              <a:defRPr/>
            </a:pPr>
            <a:r>
              <a:rPr lang="en" altLang="vi-VN" sz="1800" dirty="0"/>
              <a:t>	T(n) = </a:t>
            </a:r>
            <a:r>
              <a:rPr lang="en" altLang="vi-VN" sz="1800" dirty="0">
                <a:solidFill>
                  <a:srgbClr val="C00000"/>
                </a:solidFill>
              </a:rPr>
              <a:t>O(1)</a:t>
            </a:r>
            <a:r>
              <a:rPr lang="en" altLang="vi-VN" sz="1800" dirty="0"/>
              <a:t>  if n = n </a:t>
            </a:r>
            <a:r>
              <a:rPr lang="en" altLang="vi-VN" sz="1800" baseline="-25000" dirty="0"/>
              <a:t>0</a:t>
            </a:r>
          </a:p>
          <a:p>
            <a:pPr marL="685800" lvl="2" indent="0" eaLnBrk="1" hangingPunct="1">
              <a:buNone/>
              <a:defRPr/>
            </a:pPr>
            <a:r>
              <a:rPr lang="en" altLang="vi-VN" sz="1800" dirty="0"/>
              <a:t>T(n) = </a:t>
            </a:r>
            <a:r>
              <a:rPr lang="en" altLang="vi-VN" sz="1800" dirty="0" err="1">
                <a:solidFill>
                  <a:srgbClr val="C00000"/>
                </a:solidFill>
              </a:rPr>
              <a:t>aT </a:t>
            </a:r>
            <a:r>
              <a:rPr lang="en" altLang="vi-VN" sz="1800" dirty="0">
                <a:solidFill>
                  <a:srgbClr val="C00000"/>
                </a:solidFill>
              </a:rPr>
              <a:t>(n/b) + D(n) + C(n) </a:t>
            </a:r>
            <a:r>
              <a:rPr lang="en" altLang="vi-VN" sz="1800" dirty="0" err="1"/>
              <a:t>if </a:t>
            </a:r>
            <a:r>
              <a:rPr lang="en" altLang="vi-VN" sz="1800" dirty="0"/>
              <a:t>n&gt;n </a:t>
            </a:r>
            <a:r>
              <a:rPr lang="en" altLang="vi-VN" sz="1800" baseline="-25000" dirty="0"/>
              <a:t>0</a:t>
            </a:r>
          </a:p>
          <a:p>
            <a:pPr eaLnBrk="1" hangingPunct="1">
              <a:defRPr/>
            </a:pPr>
            <a:endParaRPr lang="en-US" altLang="vi-VN" sz="2000" dirty="0"/>
          </a:p>
          <a:p>
            <a:pPr eaLnBrk="1" hangingPunct="1">
              <a:defRPr/>
            </a:pPr>
            <a:r>
              <a:rPr lang="en" altLang="vi-VN" sz="2000" dirty="0" err="1"/>
              <a:t>In</a:t>
            </a:r>
            <a:r>
              <a:rPr lang="en" altLang="vi-VN" sz="2000" dirty="0"/>
              <a:t> </a:t>
            </a:r>
            <a:r>
              <a:rPr lang="en" altLang="vi-VN" sz="2000" dirty="0" err="1"/>
              <a:t>there</a:t>
            </a:r>
            <a:endParaRPr lang="en-US" altLang="vi-VN" sz="2000" dirty="0"/>
          </a:p>
          <a:p>
            <a:pPr lvl="2" eaLnBrk="1" hangingPunct="1">
              <a:defRPr/>
            </a:pPr>
            <a:r>
              <a:rPr lang="en" altLang="vi-VN" sz="1800" dirty="0"/>
              <a:t>a: </a:t>
            </a:r>
            <a:r>
              <a:rPr lang="en" altLang="vi-VN" sz="1800" dirty="0" err="1"/>
              <a:t>Number</a:t>
            </a:r>
            <a:r>
              <a:rPr lang="en" altLang="vi-VN" sz="1800" dirty="0"/>
              <a:t> </a:t>
            </a:r>
            <a:r>
              <a:rPr lang="en" altLang="vi-VN" sz="1800" dirty="0" err="1"/>
              <a:t>post</a:t>
            </a:r>
            <a:r>
              <a:rPr lang="en" altLang="vi-VN" sz="1800" dirty="0"/>
              <a:t> child </a:t>
            </a:r>
            <a:r>
              <a:rPr lang="en" altLang="vi-VN" sz="1800" dirty="0" err="1"/>
              <a:t>math</a:t>
            </a:r>
          </a:p>
          <a:p>
            <a:pPr lvl="2" eaLnBrk="1" hangingPunct="1">
              <a:defRPr/>
            </a:pPr>
            <a:r>
              <a:rPr lang="en" altLang="vi-VN" sz="1800" dirty="0"/>
              <a:t>n/b: </a:t>
            </a:r>
            <a:r>
              <a:rPr lang="en" altLang="vi-VN" sz="1800" dirty="0" err="1"/>
              <a:t>Size</a:t>
            </a:r>
            <a:r>
              <a:rPr lang="en" altLang="vi-VN" sz="1800" dirty="0"/>
              <a:t> </a:t>
            </a:r>
            <a:r>
              <a:rPr lang="en" altLang="vi-VN" sz="1800" dirty="0" err="1"/>
              <a:t>ruler</a:t>
            </a:r>
            <a:r>
              <a:rPr lang="en" altLang="vi-VN" sz="1800" dirty="0"/>
              <a:t> </a:t>
            </a:r>
            <a:r>
              <a:rPr lang="en" altLang="vi-VN" sz="1800" dirty="0" err="1"/>
              <a:t>post</a:t>
            </a:r>
            <a:r>
              <a:rPr lang="en" altLang="vi-VN" sz="1800" dirty="0"/>
              <a:t> child </a:t>
            </a:r>
            <a:r>
              <a:rPr lang="en" altLang="vi-VN" sz="1800" dirty="0" err="1"/>
              <a:t>math</a:t>
            </a:r>
          </a:p>
          <a:p>
            <a:pPr lvl="2" eaLnBrk="1" hangingPunct="1">
              <a:defRPr/>
            </a:pPr>
            <a:r>
              <a:rPr lang="en" altLang="vi-VN" sz="1800" dirty="0"/>
              <a:t>D(n): </a:t>
            </a:r>
            <a:r>
              <a:rPr lang="en" altLang="vi-VN" sz="1800" dirty="0" err="1"/>
              <a:t>Degree</a:t>
            </a:r>
            <a:r>
              <a:rPr lang="en" altLang="vi-VN" sz="1800" dirty="0"/>
              <a:t> </a:t>
            </a:r>
            <a:r>
              <a:rPr lang="en" altLang="vi-VN" sz="1800" dirty="0" err="1"/>
              <a:t>complex</a:t>
            </a:r>
            <a:r>
              <a:rPr lang="en" altLang="vi-VN" sz="1800" dirty="0"/>
              <a:t> </a:t>
            </a:r>
            <a:r>
              <a:rPr lang="en" altLang="vi-VN" sz="1800" dirty="0" err="1"/>
              <a:t>miscellaneous</a:t>
            </a:r>
            <a:r>
              <a:rPr lang="en" altLang="vi-VN" sz="1800" dirty="0"/>
              <a:t> </a:t>
            </a:r>
            <a:r>
              <a:rPr lang="en" altLang="vi-VN" sz="1800" dirty="0" err="1"/>
              <a:t>time</a:t>
            </a:r>
            <a:r>
              <a:rPr lang="en" altLang="vi-VN" sz="1800" dirty="0"/>
              <a:t> </a:t>
            </a:r>
            <a:r>
              <a:rPr lang="en" altLang="vi-VN" sz="1800" dirty="0" err="1"/>
              <a:t>time</a:t>
            </a:r>
            <a:r>
              <a:rPr lang="en" altLang="vi-VN" sz="1800" dirty="0"/>
              <a:t> </a:t>
            </a:r>
            <a:r>
              <a:rPr lang="en" altLang="vi-VN" sz="1800" dirty="0" err="1"/>
              <a:t>belong to</a:t>
            </a:r>
            <a:r>
              <a:rPr lang="en" altLang="vi-VN" sz="1800" dirty="0"/>
              <a:t> </a:t>
            </a:r>
            <a:r>
              <a:rPr lang="en" altLang="vi-VN" sz="1800" dirty="0" err="1"/>
              <a:t>part</a:t>
            </a:r>
            <a:r>
              <a:rPr lang="en" altLang="vi-VN" sz="1800" dirty="0"/>
              <a:t> </a:t>
            </a:r>
            <a:r>
              <a:rPr lang="en" altLang="vi-VN" sz="1800" dirty="0" err="1"/>
              <a:t>Devide</a:t>
            </a:r>
            <a:endParaRPr lang="en-US" altLang="vi-VN" sz="1800" dirty="0"/>
          </a:p>
          <a:p>
            <a:pPr lvl="2" eaLnBrk="1" hangingPunct="1">
              <a:defRPr/>
            </a:pPr>
            <a:r>
              <a:rPr lang="en" altLang="vi-VN" sz="1800" dirty="0"/>
              <a:t>C(n): </a:t>
            </a:r>
            <a:r>
              <a:rPr lang="en" altLang="vi-VN" sz="1800" dirty="0" err="1"/>
              <a:t>Degree</a:t>
            </a:r>
            <a:r>
              <a:rPr lang="en" altLang="vi-VN" sz="1800" dirty="0"/>
              <a:t> </a:t>
            </a:r>
            <a:r>
              <a:rPr lang="en" altLang="vi-VN" sz="1800" dirty="0" err="1"/>
              <a:t>complex</a:t>
            </a:r>
            <a:r>
              <a:rPr lang="en" altLang="vi-VN" sz="1800" dirty="0"/>
              <a:t> </a:t>
            </a:r>
            <a:r>
              <a:rPr lang="en" altLang="vi-VN" sz="1800" dirty="0" err="1"/>
              <a:t>miscellaneous</a:t>
            </a:r>
            <a:r>
              <a:rPr lang="en" altLang="vi-VN" sz="1800" dirty="0"/>
              <a:t> </a:t>
            </a:r>
            <a:r>
              <a:rPr lang="en" altLang="vi-VN" sz="1800" dirty="0" err="1"/>
              <a:t>time</a:t>
            </a:r>
            <a:r>
              <a:rPr lang="en" altLang="vi-VN" sz="1800" dirty="0"/>
              <a:t> </a:t>
            </a:r>
            <a:r>
              <a:rPr lang="en" altLang="vi-VN" sz="1800" dirty="0" err="1"/>
              <a:t>time</a:t>
            </a:r>
            <a:r>
              <a:rPr lang="en" altLang="vi-VN" sz="1800" dirty="0"/>
              <a:t> </a:t>
            </a:r>
            <a:r>
              <a:rPr lang="en" altLang="vi-VN" sz="1800" dirty="0" err="1"/>
              <a:t>belong to</a:t>
            </a:r>
            <a:r>
              <a:rPr lang="en" altLang="vi-VN" sz="1800" dirty="0"/>
              <a:t> Combine </a:t>
            </a:r>
            <a:r>
              <a:rPr lang="en" altLang="vi-VN" sz="1800" dirty="0" err="1"/>
              <a:t>part</a:t>
            </a:r>
          </a:p>
          <a:p>
            <a:pPr eaLnBrk="1" hangingPunct="1">
              <a:defRPr/>
            </a:pPr>
            <a:endParaRPr lang="en-US" altLang="vi-VN" sz="2000" dirty="0"/>
          </a:p>
          <a:p>
            <a:pPr eaLnBrk="1" hangingPunct="1">
              <a:defRPr/>
            </a:pPr>
            <a:r>
              <a:rPr lang="en" altLang="vi-VN" sz="2000" dirty="0"/>
              <a:t>With b=2.</a:t>
            </a:r>
          </a:p>
          <a:p>
            <a:pPr lvl="1" eaLnBrk="1" hangingPunct="1">
              <a:defRPr/>
            </a:pPr>
            <a:r>
              <a:rPr lang="en" altLang="vi-VN" sz="2000" dirty="0"/>
              <a:t>By Master logic : </a:t>
            </a:r>
            <a:r>
              <a:rPr lang="en" altLang="vi-VN" sz="2000" i="1" dirty="0"/>
              <a:t>T </a:t>
            </a:r>
            <a:r>
              <a:rPr lang="en" altLang="vi-VN" sz="2000" dirty="0"/>
              <a:t>( </a:t>
            </a:r>
            <a:r>
              <a:rPr lang="en" altLang="vi-VN" sz="2000" i="1" dirty="0"/>
              <a:t>n </a:t>
            </a:r>
            <a:r>
              <a:rPr lang="en" altLang="vi-VN" sz="2000" dirty="0"/>
              <a:t>) = 2 </a:t>
            </a:r>
            <a:r>
              <a:rPr lang="en" altLang="vi-VN" sz="2000" i="1" dirty="0"/>
              <a:t>T </a:t>
            </a:r>
            <a:r>
              <a:rPr lang="en" altLang="vi-VN" sz="2000" dirty="0"/>
              <a:t>( </a:t>
            </a:r>
            <a:r>
              <a:rPr lang="en" altLang="vi-VN" sz="2000" i="1" dirty="0"/>
              <a:t>n / </a:t>
            </a:r>
            <a:r>
              <a:rPr lang="en" altLang="vi-VN" sz="2000" dirty="0"/>
              <a:t>2) + </a:t>
            </a:r>
            <a:r>
              <a:rPr lang="en" altLang="vi-VN" sz="2000" i="1" dirty="0"/>
              <a:t>n </a:t>
            </a:r>
            <a:r>
              <a:rPr lang="en" altLang="vi-VN" sz="2000" dirty="0"/>
              <a:t>then the complexity will be </a:t>
            </a:r>
            <a:r>
              <a:rPr lang="en" altLang="vi-VN" sz="2000" i="1" dirty="0"/>
              <a:t>O </a:t>
            </a:r>
            <a:r>
              <a:rPr lang="en" altLang="vi-VN" sz="2000" dirty="0"/>
              <a:t>( </a:t>
            </a:r>
            <a:r>
              <a:rPr lang="en" altLang="vi-VN" sz="2000" i="1" dirty="0"/>
              <a:t>n </a:t>
            </a:r>
            <a:r>
              <a:rPr lang="en" altLang="vi-VN" sz="2000" dirty="0"/>
              <a:t>log </a:t>
            </a:r>
            <a:r>
              <a:rPr lang="en" altLang="vi-VN" sz="2000" i="1" dirty="0"/>
              <a:t>n </a:t>
            </a:r>
            <a:r>
              <a:rPr lang="en" altLang="vi-VN" sz="2000" dirty="0"/>
              <a:t>)</a:t>
            </a:r>
            <a:br>
              <a:rPr lang="vi-VN" altLang="vi-VN" sz="2000" dirty="0"/>
            </a:br>
            <a:br>
              <a:rPr lang="vi-VN" altLang="vi-VN" sz="2000" dirty="0"/>
            </a:br>
            <a:endParaRPr lang="vi-VN" altLang="vi-V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9579A2E-CF36-4A87-A09E-F24726DD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APPLICATION PROBLEMS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E1CAECA-EA16-4165-96E0-EE9DB6466D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6781800" cy="3962400"/>
          </a:xfrm>
        </p:spPr>
        <p:txBody>
          <a:bodyPr/>
          <a:lstStyle/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Binary search</a:t>
            </a:r>
          </a:p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Multiply large integers</a:t>
            </a:r>
          </a:p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Sum of the largest continuous subsequence</a:t>
            </a:r>
          </a:p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Mix sort</a:t>
            </a:r>
          </a:p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Calculate exponentiation</a:t>
            </a:r>
          </a:p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Fibonacci Sequence</a:t>
            </a:r>
          </a:p>
          <a:p>
            <a:pPr marL="514350" indent="-514350" eaLnBrk="1" hangingPunct="1">
              <a:buFont typeface="Verdana" panose="020B0604030504040204" pitchFamily="34" charset="0"/>
              <a:buAutoNum type="arabicPeriod"/>
            </a:pPr>
            <a:r>
              <a:rPr lang="en" altLang="vi-VN"/>
              <a:t>Calculate the Nth Fibonacci number with a large N</a:t>
            </a:r>
            <a:endParaRPr lang="vi-VN" alt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F208C0-4410-47CF-8A43-B620CAA9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BINARY SEARCH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22BD458-A1CB-4654-A9C2-EA766CB594AE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371600"/>
            <a:ext cx="8915400" cy="4876800"/>
          </a:xfrm>
        </p:spPr>
        <p:txBody>
          <a:bodyPr/>
          <a:lstStyle/>
          <a:p>
            <a:pPr marL="344488" indent="-344488" eaLnBrk="1" hangingPunct="1"/>
            <a:r>
              <a:rPr lang="en" altLang="en-US" sz="2400" u="sng" dirty="0"/>
              <a:t>Problem: </a:t>
            </a:r>
            <a:r>
              <a:rPr lang="en" altLang="en-US" sz="2400" dirty="0"/>
              <a:t>Given number x and array A[] of integers sorted in non-decreasing order. Find i such that A[i] = x.</a:t>
            </a:r>
            <a:br>
              <a:rPr lang="en-US" altLang="en-US" sz="2400" dirty="0"/>
            </a:br>
            <a:endParaRPr lang="en-US" altLang="en-US" sz="2400" dirty="0"/>
          </a:p>
          <a:p>
            <a:pPr marL="344488" indent="-344488" eaLnBrk="1" hangingPunct="1"/>
            <a:r>
              <a:rPr lang="en" altLang="en-US" sz="2400" dirty="0"/>
              <a:t>Problem analysis:</a:t>
            </a:r>
          </a:p>
          <a:p>
            <a:pPr marL="344488" indent="-344488" eaLnBrk="1" hangingPunct="1">
              <a:buFont typeface="Wingdings" panose="05000000000000000000" pitchFamily="2" charset="2"/>
              <a:buNone/>
            </a:pPr>
            <a:r>
              <a:rPr lang="en" altLang="en-US" sz="2400" dirty="0"/>
              <a:t>Given x number:</a:t>
            </a:r>
          </a:p>
          <a:p>
            <a:pPr lvl="2" eaLnBrk="1" hangingPunct="1"/>
            <a:r>
              <a:rPr lang="en" altLang="en-US" sz="2000" dirty="0"/>
              <a:t>Or is it equal to the element located in the middle of the array A</a:t>
            </a:r>
          </a:p>
          <a:p>
            <a:pPr lvl="2" eaLnBrk="1" hangingPunct="1"/>
            <a:r>
              <a:rPr lang="en" altLang="en-US" sz="2000" dirty="0"/>
              <a:t>Either is in the left half (x &lt; middle element of array A)</a:t>
            </a:r>
          </a:p>
          <a:p>
            <a:pPr lvl="2" eaLnBrk="1" hangingPunct="1"/>
            <a:r>
              <a:rPr lang="en" altLang="en-US" sz="2000" dirty="0"/>
              <a:t>Either is in the right half (x &gt; the element in the middle of array 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828534F7-F328-4E28-A5D8-36BC9E051418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762000" y="1524000"/>
            <a:ext cx="8382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en-US" sz="3200" dirty="0"/>
              <a:t>Algorithm</a:t>
            </a:r>
            <a:r>
              <a:rPr lang="en" altLang="en-US" sz="3200" i="1" dirty="0"/>
              <a:t>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en-US" sz="3200" i="1" dirty="0"/>
              <a:t> </a:t>
            </a:r>
            <a:r>
              <a:rPr lang="en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 location(index low, index high){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 mid;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 (low &gt; high) return 0;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high)/2 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 (x == A[mid]) return mid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A[mid]) return location(low, mid - 1)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location (mid + 1, high);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B08840BC-31F9-4BCD-9A28-B81DAECA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69729-4E82-4A5E-B145-8E2B26C3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21313"/>
            <a:ext cx="365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sz="2400" b="1">
                <a:solidFill>
                  <a:srgbClr val="C00000"/>
                </a:solidFill>
                <a:cs typeface="Arial" panose="020B0604020202020204" pitchFamily="34" charset="0"/>
              </a:rPr>
              <a:t>Decrease and Conquer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22DFEB-6FEB-470A-B830-F2295942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BINARY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95BF969B-06CD-4A99-B18D-442E1091A677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752600"/>
            <a:ext cx="8915400" cy="4572000"/>
          </a:xfrm>
        </p:spPr>
        <p:txBody>
          <a:bodyPr/>
          <a:lstStyle/>
          <a:p>
            <a:pPr eaLnBrk="1" hangingPunct="1"/>
            <a:r>
              <a:rPr lang="en" altLang="en-US"/>
              <a:t>Algorithm complexity: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400"/>
              <a:t>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" altLang="en-US" sz="2400"/>
              <a:t>Conclusion:</a:t>
            </a:r>
          </a:p>
        </p:txBody>
      </p:sp>
      <p:sp>
        <p:nvSpPr>
          <p:cNvPr id="16388" name="Rectangle 27">
            <a:extLst>
              <a:ext uri="{FF2B5EF4-FFF2-40B4-BE49-F238E27FC236}">
                <a16:creationId xmlns:a16="http://schemas.microsoft.com/office/drawing/2014/main" id="{01B17B08-37F6-4ED6-A7BD-5B6C6F6BE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6389" name="Object 26">
            <a:extLst>
              <a:ext uri="{FF2B5EF4-FFF2-40B4-BE49-F238E27FC236}">
                <a16:creationId xmlns:a16="http://schemas.microsoft.com/office/drawing/2014/main" id="{C5F682E2-8B93-44F6-A3AC-E1038C3BE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43200"/>
          <a:ext cx="3886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584200" progId="Equation.3">
                  <p:embed/>
                </p:oleObj>
              </mc:Choice>
              <mc:Fallback>
                <p:oleObj name="Equation" r:id="rId2" imgW="1943100" imgH="584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886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29">
            <a:extLst>
              <a:ext uri="{FF2B5EF4-FFF2-40B4-BE49-F238E27FC236}">
                <a16:creationId xmlns:a16="http://schemas.microsoft.com/office/drawing/2014/main" id="{C5B15409-7F99-4717-8CC5-465D16B40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16391" name="Object 28">
            <a:extLst>
              <a:ext uri="{FF2B5EF4-FFF2-40B4-BE49-F238E27FC236}">
                <a16:creationId xmlns:a16="http://schemas.microsoft.com/office/drawing/2014/main" id="{41EC406E-0DC5-4B83-A66D-49FC05D06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029200"/>
          <a:ext cx="243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15806" progId="Equation.3">
                  <p:embed/>
                </p:oleObj>
              </mc:Choice>
              <mc:Fallback>
                <p:oleObj name="Equation" r:id="rId4" imgW="1079032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43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E9748E7-F050-4134-8CEC-AED16C1E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BINARY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60F8D3-80C0-4FCD-8C51-A961E104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cap="all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altLang="en-US" cap="all" dirty="0">
                <a:latin typeface="Arial" panose="020B0604020202020204" pitchFamily="34" charset="0"/>
                <a:cs typeface="Arial" panose="020B0604020202020204" pitchFamily="34" charset="0"/>
              </a:rPr>
              <a:t>multiply two large integers</a:t>
            </a:r>
            <a:endParaRPr lang="en" altLang="en-US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86E6D82-EB86-4820-8C2A-0C021A3CC46A}"/>
              </a:ext>
            </a:extLst>
          </p:cNvPr>
          <p:cNvSpPr>
            <a:spLocks noGrp="1"/>
          </p:cNvSpPr>
          <p:nvPr>
            <p:ph idx="4294967295"/>
          </p:nvPr>
        </p:nvSpPr>
        <p:spPr bwMode="gray">
          <a:xfrm>
            <a:off x="228600" y="1828800"/>
            <a:ext cx="8915400" cy="4572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" altLang="en-US" sz="2000"/>
              <a:t>Classical Algorithms</a:t>
            </a:r>
          </a:p>
          <a:p>
            <a:pPr lvl="1" eaLnBrk="1" hangingPunct="1">
              <a:spcBef>
                <a:spcPct val="30000"/>
              </a:spcBef>
            </a:pPr>
            <a:r>
              <a:rPr lang="en" altLang="en-US" sz="2000"/>
              <a:t>Multiplying two n digit integers has a complexity of O(n </a:t>
            </a:r>
            <a:r>
              <a:rPr lang="en" altLang="en-US" sz="2000" baseline="30000"/>
              <a:t>2 </a:t>
            </a:r>
            <a:r>
              <a:rPr lang="en" altLang="en-US" sz="2000"/>
              <a:t>).</a:t>
            </a:r>
          </a:p>
          <a:p>
            <a:pPr lvl="1" eaLnBrk="1" hangingPunct="1">
              <a:spcBef>
                <a:spcPct val="30000"/>
              </a:spcBef>
            </a:pPr>
            <a:endParaRPr lang="en-US" altLang="en-US" sz="2000"/>
          </a:p>
          <a:p>
            <a:pPr eaLnBrk="1" hangingPunct="1">
              <a:spcBef>
                <a:spcPct val="30000"/>
              </a:spcBef>
            </a:pPr>
            <a:r>
              <a:rPr lang="en" altLang="en-US" sz="2000"/>
              <a:t>Improvement 1:</a:t>
            </a:r>
          </a:p>
          <a:p>
            <a:pPr lvl="1" eaLnBrk="1" hangingPunct="1">
              <a:spcBef>
                <a:spcPct val="30000"/>
              </a:spcBef>
            </a:pPr>
            <a:r>
              <a:rPr lang="en" altLang="en-US" sz="2000"/>
              <a:t>Simplify the multiplication of two n-digit integers to four multiplications of two n/2 . integers</a:t>
            </a:r>
          </a:p>
          <a:p>
            <a:pPr lvl="1" eaLnBrk="1" hangingPunct="1">
              <a:spcBef>
                <a:spcPct val="30000"/>
              </a:spcBef>
            </a:pPr>
            <a:endParaRPr lang="en-US" altLang="en-US" sz="2000"/>
          </a:p>
          <a:p>
            <a:pPr eaLnBrk="1" hangingPunct="1">
              <a:spcBef>
                <a:spcPct val="30000"/>
              </a:spcBef>
            </a:pPr>
            <a:r>
              <a:rPr lang="en" altLang="en-US" sz="2000"/>
              <a:t>Improvement 2 ( </a:t>
            </a:r>
            <a:r>
              <a:rPr lang="en" altLang="en-US" sz="2000" i="1"/>
              <a:t>Karatsuba algorithm)</a:t>
            </a:r>
          </a:p>
          <a:p>
            <a:pPr lvl="1" eaLnBrk="1" hangingPunct="1">
              <a:spcBef>
                <a:spcPct val="30000"/>
              </a:spcBef>
            </a:pPr>
            <a:r>
              <a:rPr lang="en" altLang="en-US" sz="2000"/>
              <a:t>Reduced to 3 multiplications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2362</TotalTime>
  <Words>1859</Words>
  <Application>Microsoft Office PowerPoint</Application>
  <PresentationFormat>On-screen Show (4:3)</PresentationFormat>
  <Paragraphs>244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Verdana</vt:lpstr>
      <vt:lpstr>Wingdings</vt:lpstr>
      <vt:lpstr>naver</vt:lpstr>
      <vt:lpstr>Equation</vt:lpstr>
      <vt:lpstr>LESSON 3. DIVIDE AND CONQUEUR</vt:lpstr>
      <vt:lpstr>Divide and Conquer Algorithms</vt:lpstr>
      <vt:lpstr>Divide and Conquer Algorithms</vt:lpstr>
      <vt:lpstr>ANALYSIS OF COMPLEXITY</vt:lpstr>
      <vt:lpstr>APPLICATION PROBLEMS</vt:lpstr>
      <vt:lpstr>1. BINARY SEARCH</vt:lpstr>
      <vt:lpstr>1. BINARY SEARCH</vt:lpstr>
      <vt:lpstr>1. BINARY SEARCH</vt:lpstr>
      <vt:lpstr>2. multiply two large integers</vt:lpstr>
      <vt:lpstr>2. multiply two large integers</vt:lpstr>
      <vt:lpstr>Improvement 1</vt:lpstr>
      <vt:lpstr>Improvement 2: Karatsuba Algorithm</vt:lpstr>
      <vt:lpstr>Karatsuba's Algorithm</vt:lpstr>
      <vt:lpstr>Karatsuba's Algorithm</vt:lpstr>
      <vt:lpstr>3. Find the sum of the largest continuous subsequences</vt:lpstr>
      <vt:lpstr>3. Find the sum of the largest continuous subsequences</vt:lpstr>
      <vt:lpstr>3. Find the sum of the largest continuous subsequences</vt:lpstr>
      <vt:lpstr>3. Find the sum of the largest continuous subsequences</vt:lpstr>
      <vt:lpstr>4. SORTING PROBLEM</vt:lpstr>
      <vt:lpstr>5. Calculation of exponentiation</vt:lpstr>
      <vt:lpstr>5. Calculation of exponentiation</vt:lpstr>
      <vt:lpstr>5. Calculation of exponentiation</vt:lpstr>
      <vt:lpstr>module</vt:lpstr>
      <vt:lpstr>6. Fibonacci Word problem</vt:lpstr>
      <vt:lpstr>6. Fibonacci Word problem</vt:lpstr>
      <vt:lpstr>6. Fibonacci Word problem</vt:lpstr>
      <vt:lpstr>7. Calculate Nth Fibonacci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174</cp:revision>
  <cp:lastPrinted>1601-01-01T00:00:00Z</cp:lastPrinted>
  <dcterms:created xsi:type="dcterms:W3CDTF">1601-01-01T00:00:00Z</dcterms:created>
  <dcterms:modified xsi:type="dcterms:W3CDTF">2022-12-24T08:53:35Z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