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notesMasterIdLst>
    <p:notesMasterId r:id="rId40"/>
  </p:notesMasterIdLst>
  <p:sldIdLst>
    <p:sldId id="316" r:id="rId2"/>
    <p:sldId id="257" r:id="rId3"/>
    <p:sldId id="300" r:id="rId4"/>
    <p:sldId id="299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5" r:id="rId15"/>
    <p:sldId id="276" r:id="rId16"/>
    <p:sldId id="277" r:id="rId17"/>
    <p:sldId id="278" r:id="rId18"/>
    <p:sldId id="279" r:id="rId19"/>
    <p:sldId id="280" r:id="rId20"/>
    <p:sldId id="286" r:id="rId21"/>
    <p:sldId id="289" r:id="rId22"/>
    <p:sldId id="291" r:id="rId23"/>
    <p:sldId id="293" r:id="rId24"/>
    <p:sldId id="295" r:id="rId25"/>
    <p:sldId id="296" r:id="rId26"/>
    <p:sldId id="297" r:id="rId27"/>
    <p:sldId id="298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3" r:id="rId36"/>
    <p:sldId id="311" r:id="rId37"/>
    <p:sldId id="312" r:id="rId38"/>
    <p:sldId id="314" r:id="rId39"/>
  </p:sldIdLst>
  <p:sldSz cx="9144000" cy="6858000" type="screen4x3"/>
  <p:notesSz cx="6858000" cy="91440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7" autoAdjust="0"/>
    <p:restoredTop sz="94434" autoAdjust="0"/>
  </p:normalViewPr>
  <p:slideViewPr>
    <p:cSldViewPr>
      <p:cViewPr varScale="1">
        <p:scale>
          <a:sx n="67" d="100"/>
          <a:sy n="67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F28F28-48D5-4495-A94D-8161DB0525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17D23-BC20-4C29-8126-00A32FA411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12B8582-ACE4-4B26-BCE0-ACAE02846B98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404A6E8-6B20-4E54-9EA9-8338BA7EC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7D5787C-1E7F-4B9F-B504-D39DF79C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5329B-7C6E-4D3E-A83D-F915D2C32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34827-2047-4303-A0A0-FE5E122E4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BF72D3-1814-4ACF-96E5-B4C8F071AE2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71CB3955-B8E8-4FC5-8E25-443A56F613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B7CE382E-F811-400B-973C-3047D6B6C4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A3D15549-0D9F-4A3E-8749-E29B112DCA9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96C9D1F-53C4-41CC-BA34-88322316AC20}" type="slidenum">
              <a:rPr lang="en-CA" altLang="vi-VN" sz="1200">
                <a:latin typeface="Calibri" panose="020F0502020204030204" pitchFamily="34" charset="0"/>
              </a:rPr>
              <a:pPr algn="r" eaLnBrk="1" hangingPunct="1"/>
              <a:t>5</a:t>
            </a:fld>
            <a:endParaRPr lang="en-CA" altLang="vi-V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EE513CB6-C3BA-4C6C-8DC6-79DC7A5212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CD3EBAA7-EE54-429E-9226-6AAAAD622B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312F28DC-70CE-4284-AD84-72C94CAFC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DB94C3-3D1E-47B5-B23C-BEF620C2DC29}" type="slidenum">
              <a:rPr lang="en-CA" altLang="vi-VN">
                <a:latin typeface="Tahoma" panose="020B0604030504040204" pitchFamily="34" charset="0"/>
              </a:rPr>
              <a:pPr/>
              <a:t>18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819E7DCC-9489-490D-9A31-3821ED2BD1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2A7B91DA-40A6-44A1-8435-7EADE009DC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1583E0C-927A-4559-B63A-BF6F122D6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2BD1B9-AFA0-4794-B3BC-505DF4B8A892}" type="slidenum">
              <a:rPr lang="en-CA" altLang="vi-VN">
                <a:latin typeface="Tahoma" panose="020B0604030504040204" pitchFamily="34" charset="0"/>
              </a:rPr>
              <a:pPr/>
              <a:t>19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83639836-A396-492E-B989-001BFD8275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017E58C0-3F20-4C52-BE92-7895C2C8FF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947B0EC1-A6C3-4C60-A8CA-D34C5554942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F110654-8A2F-44AD-A293-064DA942D878}" type="slidenum">
              <a:rPr lang="en-CA" altLang="vi-VN" sz="1200">
                <a:latin typeface="Calibri" panose="020F0502020204030204" pitchFamily="34" charset="0"/>
              </a:rPr>
              <a:pPr algn="r" eaLnBrk="1" hangingPunct="1"/>
              <a:t>20</a:t>
            </a:fld>
            <a:endParaRPr lang="en-CA" altLang="vi-V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48F73F9B-96C7-421C-9462-AC4E4D8138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D1EB4B28-D313-40BB-96D9-DBECE06EFB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28CC54CC-56F0-47D6-8953-06FB5F3AE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AE249C-FB39-4464-983F-F980634F3AB2}" type="slidenum">
              <a:rPr lang="en-CA" altLang="vi-VN">
                <a:latin typeface="Tahoma" panose="020B0604030504040204" pitchFamily="34" charset="0"/>
              </a:rPr>
              <a:pPr/>
              <a:t>21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AF69FE84-9108-42B8-9B8A-F02DED7DD5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9D4F4280-6125-496F-8B96-F5B4D4E413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7AB52E01-4AD7-445F-A7F8-857A54931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0BCC1B-6471-4BBE-8076-898C60FE93EC}" type="slidenum">
              <a:rPr lang="en-CA" altLang="vi-VN">
                <a:latin typeface="Tahoma" panose="020B0604030504040204" pitchFamily="34" charset="0"/>
              </a:rPr>
              <a:pPr/>
              <a:t>22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D2237197-B287-4F10-BB23-9BAFFE5769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50D88711-CF8E-4DCB-B3BF-0019EB5807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BC979F2B-53A5-4095-9A1C-B68645C4B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2BA376-290E-4969-8B2D-C6C75F26C3EC}" type="slidenum">
              <a:rPr lang="en-CA" altLang="vi-VN">
                <a:latin typeface="Tahoma" panose="020B0604030504040204" pitchFamily="34" charset="0"/>
              </a:rPr>
              <a:pPr/>
              <a:t>23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E6416A01-E92E-4A73-BCD5-4F015406BB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E16BE8CD-C399-489B-A3DE-03DBED762F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A07AD683-354C-4237-B2C8-2AFF98805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E26182-DCAF-4BBE-AE13-0DDF9950DDA2}" type="slidenum">
              <a:rPr lang="en-CA" altLang="vi-VN">
                <a:latin typeface="Tahoma" panose="020B0604030504040204" pitchFamily="34" charset="0"/>
              </a:rPr>
              <a:pPr/>
              <a:t>24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CA826EA2-89EC-4528-977A-E9D9F11B56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B2411547-6A68-4E8C-8E9E-4638B3D44B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C2BA4579-CB41-488B-8FDE-D0C7C1F15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A3BE59-0892-4DD1-BF31-8760A1B24E5A}" type="slidenum">
              <a:rPr lang="en-CA" altLang="vi-VN">
                <a:latin typeface="Tahoma" panose="020B0604030504040204" pitchFamily="34" charset="0"/>
              </a:rPr>
              <a:pPr/>
              <a:t>25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7CCBD9B9-8FF7-4670-A83F-537770082B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4F09057E-661C-420B-A37B-A358364B09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F979D421-7FB5-40DB-B836-FA72AE9BE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15246-75D8-45DE-A9FE-8B67ED1250D2}" type="slidenum">
              <a:rPr lang="en-CA" altLang="vi-VN">
                <a:latin typeface="Tahoma" panose="020B0604030504040204" pitchFamily="34" charset="0"/>
              </a:rPr>
              <a:pPr/>
              <a:t>26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588A072D-D234-4F16-BC20-A6B14895BB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1EFE28B9-5515-49A4-993B-F07B2559BB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E623200B-0352-4C9D-9DA7-CBB8F187C0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8AD656-3CAE-4DDB-A402-B3DE014DE501}" type="slidenum">
              <a:rPr lang="en-CA" altLang="vi-VN">
                <a:latin typeface="Tahoma" panose="020B0604030504040204" pitchFamily="34" charset="0"/>
              </a:rPr>
              <a:pPr/>
              <a:t>27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8305B578-3EE3-4242-B18D-723C33DC6A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7879D529-C23D-481A-8AEA-B944B1423F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115713A-01D7-4FC3-BF5D-D8087FF1494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B8E169E-F69B-4A91-96C6-568DAED5D509}" type="slidenum">
              <a:rPr lang="en-CA" altLang="vi-VN" sz="1200">
                <a:latin typeface="Calibri" panose="020F0502020204030204" pitchFamily="34" charset="0"/>
              </a:rPr>
              <a:pPr algn="r" eaLnBrk="1" hangingPunct="1"/>
              <a:t>6</a:t>
            </a:fld>
            <a:endParaRPr lang="en-CA" altLang="vi-V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5AA9ABB8-1B43-4BB3-81E8-49ACBE05B1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0FA186CA-4EB7-473C-B6A9-DBA665EB6D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F4F6373-1BB7-4B82-A8DA-A4D9AB4354D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4C68F14-252D-481C-99FB-17211CF1B98E}" type="slidenum">
              <a:rPr lang="en-CA" altLang="vi-VN" sz="1200">
                <a:latin typeface="Calibri" panose="020F0502020204030204" pitchFamily="34" charset="0"/>
              </a:rPr>
              <a:pPr algn="r" eaLnBrk="1" hangingPunct="1"/>
              <a:t>7</a:t>
            </a:fld>
            <a:endParaRPr lang="en-CA" altLang="vi-V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E553373-8C90-4697-949D-5F0D441604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C02CBB58-6A75-4350-8D33-6685795C14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1EEF2AF-017A-41E5-A1DA-0909AA7D3B2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5D637A4-4767-4A45-A7B4-AE6F966DB700}" type="slidenum">
              <a:rPr lang="en-CA" altLang="vi-VN" sz="1200">
                <a:latin typeface="Calibri" panose="020F0502020204030204" pitchFamily="34" charset="0"/>
              </a:rPr>
              <a:pPr algn="r" eaLnBrk="1" hangingPunct="1"/>
              <a:t>8</a:t>
            </a:fld>
            <a:endParaRPr lang="en-CA" altLang="vi-V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C6764E6-2E98-4BB4-A3C3-05A6154530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DE678B41-584A-474D-A951-81E4C23B5B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6A192F1-D265-45D8-9841-3158E8F004F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F34A6A3-0933-46D4-92E5-01C036ABDD76}" type="slidenum">
              <a:rPr lang="en-CA" altLang="vi-VN" sz="1200">
                <a:latin typeface="Calibri" panose="020F0502020204030204" pitchFamily="34" charset="0"/>
              </a:rPr>
              <a:pPr algn="r" eaLnBrk="1" hangingPunct="1"/>
              <a:t>9</a:t>
            </a:fld>
            <a:endParaRPr lang="en-CA" altLang="vi-V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F6AF1CA4-4769-4257-BE1A-7BC1D9D491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E9FCA8D0-DCF5-4B8C-8CEF-CB15BB3ABD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5D43197D-D67E-4AC4-8672-83152E3A8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1ADCD5-0C2A-4A86-9D72-E8AE2AF213A3}" type="slidenum">
              <a:rPr lang="en-CA" altLang="vi-VN">
                <a:latin typeface="Tahoma" panose="020B0604030504040204" pitchFamily="34" charset="0"/>
              </a:rPr>
              <a:pPr/>
              <a:t>14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C1301A62-E806-45F8-9B82-8F2E5C58C2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C428644-5421-4A4F-9ACE-95B52F2932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2E13A40F-634B-4FDE-B400-3314F460E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F941EC-C091-4356-BBEB-3EA64947B3DB}" type="slidenum">
              <a:rPr lang="en-CA" altLang="vi-VN">
                <a:latin typeface="Tahoma" panose="020B0604030504040204" pitchFamily="34" charset="0"/>
              </a:rPr>
              <a:pPr/>
              <a:t>15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2D6FF356-8CAE-435C-8FA2-0DF59BB9CD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02959E7D-5117-4EC7-94F1-6B682C423B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D9240741-E04F-4CBE-B673-DBB7ECD2C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8BB3F3-C4F3-4532-801E-A97EA726D817}" type="slidenum">
              <a:rPr lang="en-CA" altLang="vi-VN">
                <a:latin typeface="Tahoma" panose="020B0604030504040204" pitchFamily="34" charset="0"/>
              </a:rPr>
              <a:pPr/>
              <a:t>16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68A7414-6B0F-4A28-9D45-A02514FFB6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C2BACCD8-83A6-4C1F-9CD8-933B445B92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7AC44EA4-CF43-4703-9978-84E6C862F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C7D6A7-1D61-45CC-BD14-1FE9021D7A22}" type="slidenum">
              <a:rPr lang="en-CA" altLang="vi-VN">
                <a:latin typeface="Tahoma" panose="020B0604030504040204" pitchFamily="34" charset="0"/>
              </a:rPr>
              <a:pPr/>
              <a:t>17</a:t>
            </a:fld>
            <a:endParaRPr lang="en-CA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B06F82-640D-4733-80DF-19720BB8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95" y="2078018"/>
            <a:ext cx="5732807" cy="21811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96" y="4535992"/>
            <a:ext cx="3830682" cy="127821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9E3E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60847" y="1569800"/>
            <a:ext cx="5732859" cy="431800"/>
          </a:xfr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1748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2B458C1-5F13-4C6F-B60A-5C84ED123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5613"/>
            <a:ext cx="3841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89" y="365126"/>
            <a:ext cx="7294762" cy="74768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CF294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59920" y="1285875"/>
            <a:ext cx="7855430" cy="46926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69416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2584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44E7EE-44A3-4B55-AD2F-5510459FCA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A13157-7171-4516-9E8A-810E5A0218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 i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AC32D2-6988-48FF-BAFB-BFF07F859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fld id="{97B84783-2DEA-4979-83D3-A721599D6E4A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9961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009" y="609600"/>
            <a:ext cx="7543800" cy="487363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84283E-A9F2-49CC-8A58-ED43F3926D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94F2455-876B-4602-8280-E65587A1D10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9CAC5-3C88-49C0-A635-FC2AA3BD1D0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D65F5E1-5595-46EB-B223-9F116EB049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E6D297F-9263-47CD-BD67-4B8BCA5991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734A3-E63F-4068-8597-6204F522850C}"/>
              </a:ext>
            </a:extLst>
          </p:cNvPr>
          <p:cNvSpPr txBox="1"/>
          <p:nvPr/>
        </p:nvSpPr>
        <p:spPr>
          <a:xfrm>
            <a:off x="7862888" y="6311900"/>
            <a:ext cx="1101725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t>Page</a:t>
            </a:r>
            <a:fld id="{E7F36EA1-82D2-47A0-A765-8EF0E51C1ED7}" type="slidenum">
              <a:rPr lang="en-US" altLang="vi-VN" sz="1000" smtClean="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vi-VN" sz="1000">
              <a:solidFill>
                <a:srgbClr val="CF294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6" r:id="rId3"/>
    <p:sldLayoutId id="2147484159" r:id="rId4"/>
    <p:sldLayoutId id="2147484160" r:id="rId5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E6DDF13-DBA6-4C86-9D77-20285214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632700" cy="1646238"/>
          </a:xfrm>
        </p:spPr>
        <p:txBody>
          <a:bodyPr/>
          <a:lstStyle/>
          <a:p>
            <a:pPr algn="ctr" eaLnBrk="1" hangingPunct="1"/>
            <a:r>
              <a:rPr lang="en" altLang="vi-VN" sz="3600" b="1" dirty="0">
                <a:solidFill>
                  <a:srgbClr val="C00000"/>
                </a:solidFill>
              </a:rPr>
              <a:t>LESSON 4. GREEDY</a:t>
            </a:r>
            <a:endParaRPr lang="vi-VN" altLang="vi-VN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511F992-099C-477E-B0C8-C4BF4CC0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MONEY EXCHANGE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49D3950-2825-4C5E-A7CC-88F2A8E948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>
                <a:cs typeface="Arial" panose="020B0604020202020204" pitchFamily="34" charset="0"/>
              </a:rPr>
              <a:t> </a:t>
            </a:r>
            <a:r>
              <a:rPr lang="en" altLang="en-US">
                <a:solidFill>
                  <a:srgbClr val="FF0000"/>
                </a:solidFill>
                <a:cs typeface="Arial" panose="020B0604020202020204" pitchFamily="34" charset="0"/>
              </a:rPr>
              <a:t>Case 2: </a:t>
            </a:r>
            <a:r>
              <a:rPr lang="en" altLang="en-US">
                <a:cs typeface="Arial" panose="020B0604020202020204" pitchFamily="34" charset="0"/>
              </a:rPr>
              <a:t>Set of coins 1, 4, 9, 16, 25, 36, 49</a:t>
            </a:r>
          </a:p>
        </p:txBody>
      </p:sp>
      <p:pic>
        <p:nvPicPr>
          <p:cNvPr id="22532" name="Picture 26" descr="25">
            <a:extLst>
              <a:ext uri="{FF2B5EF4-FFF2-40B4-BE49-F238E27FC236}">
                <a16:creationId xmlns:a16="http://schemas.microsoft.com/office/drawing/2014/main" id="{9DA25D48-725B-4645-93D5-A767E5CFB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738563"/>
            <a:ext cx="7445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27" descr="04">
            <a:extLst>
              <a:ext uri="{FF2B5EF4-FFF2-40B4-BE49-F238E27FC236}">
                <a16:creationId xmlns:a16="http://schemas.microsoft.com/office/drawing/2014/main" id="{CA8463EC-FF5B-4A24-A439-9CC1464DA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017838"/>
            <a:ext cx="7445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28" descr="09">
            <a:extLst>
              <a:ext uri="{FF2B5EF4-FFF2-40B4-BE49-F238E27FC236}">
                <a16:creationId xmlns:a16="http://schemas.microsoft.com/office/drawing/2014/main" id="{43268B20-A38B-496E-A6A3-5B84EF298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810000"/>
            <a:ext cx="7445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29" descr="16">
            <a:extLst>
              <a:ext uri="{FF2B5EF4-FFF2-40B4-BE49-F238E27FC236}">
                <a16:creationId xmlns:a16="http://schemas.microsoft.com/office/drawing/2014/main" id="{862D85F5-2933-42DA-A990-519B63BB2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883025"/>
            <a:ext cx="7445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30" descr="36">
            <a:extLst>
              <a:ext uri="{FF2B5EF4-FFF2-40B4-BE49-F238E27FC236}">
                <a16:creationId xmlns:a16="http://schemas.microsoft.com/office/drawing/2014/main" id="{E202DF76-765C-48C9-92F6-BA5002E1C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675188"/>
            <a:ext cx="7445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31" descr="49">
            <a:extLst>
              <a:ext uri="{FF2B5EF4-FFF2-40B4-BE49-F238E27FC236}">
                <a16:creationId xmlns:a16="http://schemas.microsoft.com/office/drawing/2014/main" id="{0B99FBB0-B497-479E-B5DD-CC16705F9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75188"/>
            <a:ext cx="7445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32" descr="01">
            <a:extLst>
              <a:ext uri="{FF2B5EF4-FFF2-40B4-BE49-F238E27FC236}">
                <a16:creationId xmlns:a16="http://schemas.microsoft.com/office/drawing/2014/main" id="{D291F2D3-99B0-4D72-B23E-3BBF2DDF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46400"/>
            <a:ext cx="7445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EA20EFA-0088-49AF-9999-2C1AF33C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MONEY EXCHANGE PROBLEM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C48AB8F-976A-47BE-958A-E8CF10423E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>
                <a:cs typeface="Arial" panose="020B0604020202020204" pitchFamily="34" charset="0"/>
              </a:rPr>
              <a:t>Results according to greedy algorithm:</a:t>
            </a:r>
          </a:p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" altLang="en-US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72 = 49 + 16 + 4 + 1 + 1 + 1</a:t>
            </a:r>
          </a:p>
        </p:txBody>
      </p:sp>
      <p:pic>
        <p:nvPicPr>
          <p:cNvPr id="23556" name="Picture 11" descr="49">
            <a:extLst>
              <a:ext uri="{FF2B5EF4-FFF2-40B4-BE49-F238E27FC236}">
                <a16:creationId xmlns:a16="http://schemas.microsoft.com/office/drawing/2014/main" id="{8161C57C-4BF5-444A-83FE-DBBD9D4C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97200"/>
            <a:ext cx="7445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5" descr="16">
            <a:extLst>
              <a:ext uri="{FF2B5EF4-FFF2-40B4-BE49-F238E27FC236}">
                <a16:creationId xmlns:a16="http://schemas.microsoft.com/office/drawing/2014/main" id="{E074EC9F-6183-4F58-84BD-27EB5188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852738"/>
            <a:ext cx="7445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6" descr="04">
            <a:extLst>
              <a:ext uri="{FF2B5EF4-FFF2-40B4-BE49-F238E27FC236}">
                <a16:creationId xmlns:a16="http://schemas.microsoft.com/office/drawing/2014/main" id="{441D11FF-5B3E-4FC3-B98C-BAFD30197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860800"/>
            <a:ext cx="7445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 descr="01">
            <a:extLst>
              <a:ext uri="{FF2B5EF4-FFF2-40B4-BE49-F238E27FC236}">
                <a16:creationId xmlns:a16="http://schemas.microsoft.com/office/drawing/2014/main" id="{3D46A4D5-81A3-4D4F-8CF4-7F8375D34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852738"/>
            <a:ext cx="7445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9" descr="01">
            <a:extLst>
              <a:ext uri="{FF2B5EF4-FFF2-40B4-BE49-F238E27FC236}">
                <a16:creationId xmlns:a16="http://schemas.microsoft.com/office/drawing/2014/main" id="{F5B3B4F0-FB16-4EDC-89F9-6F65FCF1E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716338"/>
            <a:ext cx="7445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20" descr="01">
            <a:extLst>
              <a:ext uri="{FF2B5EF4-FFF2-40B4-BE49-F238E27FC236}">
                <a16:creationId xmlns:a16="http://schemas.microsoft.com/office/drawing/2014/main" id="{12627AC7-C7B5-4F9E-8F3E-1E15DD34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581525"/>
            <a:ext cx="7445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21" descr="25">
            <a:extLst>
              <a:ext uri="{FF2B5EF4-FFF2-40B4-BE49-F238E27FC236}">
                <a16:creationId xmlns:a16="http://schemas.microsoft.com/office/drawing/2014/main" id="{A8DFFEB8-061E-4219-8D94-EA65906F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738563"/>
            <a:ext cx="7445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22" descr="04">
            <a:extLst>
              <a:ext uri="{FF2B5EF4-FFF2-40B4-BE49-F238E27FC236}">
                <a16:creationId xmlns:a16="http://schemas.microsoft.com/office/drawing/2014/main" id="{598E82B7-5C70-448D-AB10-199F6ADF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017838"/>
            <a:ext cx="7445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23" descr="09">
            <a:extLst>
              <a:ext uri="{FF2B5EF4-FFF2-40B4-BE49-F238E27FC236}">
                <a16:creationId xmlns:a16="http://schemas.microsoft.com/office/drawing/2014/main" id="{633E5CDF-0391-4EFF-B3C8-DCB997A0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810000"/>
            <a:ext cx="7445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24" descr="16">
            <a:extLst>
              <a:ext uri="{FF2B5EF4-FFF2-40B4-BE49-F238E27FC236}">
                <a16:creationId xmlns:a16="http://schemas.microsoft.com/office/drawing/2014/main" id="{F9B4933E-67E4-482D-AE2B-58174FD84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883025"/>
            <a:ext cx="7445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25" descr="36">
            <a:extLst>
              <a:ext uri="{FF2B5EF4-FFF2-40B4-BE49-F238E27FC236}">
                <a16:creationId xmlns:a16="http://schemas.microsoft.com/office/drawing/2014/main" id="{42EE82BB-B18C-4ACE-81E8-34161EDA8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675188"/>
            <a:ext cx="7445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26" descr="49">
            <a:extLst>
              <a:ext uri="{FF2B5EF4-FFF2-40B4-BE49-F238E27FC236}">
                <a16:creationId xmlns:a16="http://schemas.microsoft.com/office/drawing/2014/main" id="{F1987180-6AF1-4CEF-A6A4-55FAFE1D4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75188"/>
            <a:ext cx="7445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27" descr="01">
            <a:extLst>
              <a:ext uri="{FF2B5EF4-FFF2-40B4-BE49-F238E27FC236}">
                <a16:creationId xmlns:a16="http://schemas.microsoft.com/office/drawing/2014/main" id="{3B176781-3301-461F-9736-82D3B02A1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46400"/>
            <a:ext cx="7445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4CEB220-C0EA-48A6-90D7-146CAAF4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MONEY EXCHANGE PROBLEM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EEE368B-90C1-4F30-B61B-05D6027CCB2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>
                <a:cs typeface="Arial" panose="020B0604020202020204" pitchFamily="34" charset="0"/>
              </a:rPr>
              <a:t>Optimal results: Just 2 coins 36.</a:t>
            </a:r>
          </a:p>
        </p:txBody>
      </p:sp>
      <p:pic>
        <p:nvPicPr>
          <p:cNvPr id="24580" name="Picture 10" descr="25">
            <a:extLst>
              <a:ext uri="{FF2B5EF4-FFF2-40B4-BE49-F238E27FC236}">
                <a16:creationId xmlns:a16="http://schemas.microsoft.com/office/drawing/2014/main" id="{3AC0BDB7-47A3-4523-A775-DBA12B939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738563"/>
            <a:ext cx="7445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11" descr="04">
            <a:extLst>
              <a:ext uri="{FF2B5EF4-FFF2-40B4-BE49-F238E27FC236}">
                <a16:creationId xmlns:a16="http://schemas.microsoft.com/office/drawing/2014/main" id="{C98378A6-7D8B-4A2D-AB17-170790A36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017838"/>
            <a:ext cx="7445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2" descr="09">
            <a:extLst>
              <a:ext uri="{FF2B5EF4-FFF2-40B4-BE49-F238E27FC236}">
                <a16:creationId xmlns:a16="http://schemas.microsoft.com/office/drawing/2014/main" id="{593F5711-1DCF-4D8B-8043-0972F6D7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810000"/>
            <a:ext cx="7445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3" descr="16">
            <a:extLst>
              <a:ext uri="{FF2B5EF4-FFF2-40B4-BE49-F238E27FC236}">
                <a16:creationId xmlns:a16="http://schemas.microsoft.com/office/drawing/2014/main" id="{4247CE5C-BEBC-4F23-B040-CD649F2C0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883025"/>
            <a:ext cx="7445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4" descr="36">
            <a:extLst>
              <a:ext uri="{FF2B5EF4-FFF2-40B4-BE49-F238E27FC236}">
                <a16:creationId xmlns:a16="http://schemas.microsoft.com/office/drawing/2014/main" id="{B10C74E7-043E-448D-8EB6-7687F5550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675188"/>
            <a:ext cx="7445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5" descr="49">
            <a:extLst>
              <a:ext uri="{FF2B5EF4-FFF2-40B4-BE49-F238E27FC236}">
                <a16:creationId xmlns:a16="http://schemas.microsoft.com/office/drawing/2014/main" id="{EEEDD100-1A00-4066-A066-B3BBDA9E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75188"/>
            <a:ext cx="7445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6" descr="01">
            <a:extLst>
              <a:ext uri="{FF2B5EF4-FFF2-40B4-BE49-F238E27FC236}">
                <a16:creationId xmlns:a16="http://schemas.microsoft.com/office/drawing/2014/main" id="{A4755EDC-23E3-40A5-8F48-44CC2AACC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46400"/>
            <a:ext cx="7445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7" descr="36">
            <a:extLst>
              <a:ext uri="{FF2B5EF4-FFF2-40B4-BE49-F238E27FC236}">
                <a16:creationId xmlns:a16="http://schemas.microsoft.com/office/drawing/2014/main" id="{85F6EA8D-42C5-4140-9796-4120F62F1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429000"/>
            <a:ext cx="7445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8" descr="36">
            <a:extLst>
              <a:ext uri="{FF2B5EF4-FFF2-40B4-BE49-F238E27FC236}">
                <a16:creationId xmlns:a16="http://schemas.microsoft.com/office/drawing/2014/main" id="{12297012-65E7-40C8-A145-4BA3CC6A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789363"/>
            <a:ext cx="7445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EA9201F-AF74-4B14-B4F7-43C8292F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MONEY EXCHANGE PROBLEM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63EA276-7F87-48D3-8FBA-676B9BE125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371600"/>
            <a:ext cx="8267700" cy="914400"/>
          </a:xfrm>
        </p:spPr>
        <p:txBody>
          <a:bodyPr/>
          <a:lstStyle/>
          <a:p>
            <a:pPr eaLnBrk="1" hangingPunct="1"/>
            <a:r>
              <a:rPr lang="en" altLang="en-US" b="1">
                <a:cs typeface="Arial" panose="020B0604020202020204" pitchFamily="34" charset="0"/>
              </a:rPr>
              <a:t>Comments </a:t>
            </a:r>
            <a:r>
              <a:rPr lang="en" altLang="en-US">
                <a:cs typeface="Arial" panose="020B0604020202020204" pitchFamily="34" charset="0"/>
              </a:rPr>
              <a:t>:</a:t>
            </a:r>
          </a:p>
          <a:p>
            <a:pPr eaLnBrk="1" hangingPunct="1"/>
            <a:r>
              <a:rPr lang="en" altLang="en-US">
                <a:cs typeface="Arial" panose="020B0604020202020204" pitchFamily="34" charset="0"/>
              </a:rPr>
              <a:t>Why is the case 1 the greedy algorithm gives the optimal result, the case 2 does not?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2A3A21-1CD7-4679-8779-8C873EA3EBD4}"/>
              </a:ext>
            </a:extLst>
          </p:cNvPr>
          <p:cNvSpPr txBox="1">
            <a:spLocks/>
          </p:cNvSpPr>
          <p:nvPr/>
        </p:nvSpPr>
        <p:spPr bwMode="gray">
          <a:xfrm>
            <a:off x="228600" y="2590800"/>
            <a:ext cx="8267700" cy="335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" altLang="en-US" sz="1800" kern="0" dirty="0">
                <a:cs typeface="Arial" panose="020B0604020202020204" pitchFamily="34" charset="0"/>
              </a:rPr>
              <a:t> </a:t>
            </a:r>
            <a:r>
              <a:rPr lang="en" altLang="en-US" sz="1800" b="1" kern="0" dirty="0" err="1">
                <a:cs typeface="Arial" panose="020B0604020202020204" pitchFamily="34" charset="0"/>
              </a:rPr>
              <a:t>Wallet</a:t>
            </a:r>
            <a:r>
              <a:rPr lang="en" altLang="en-US" sz="1800" b="1" kern="0" dirty="0">
                <a:cs typeface="Arial" panose="020B0604020202020204" pitchFamily="34" charset="0"/>
              </a:rPr>
              <a:t> </a:t>
            </a:r>
            <a:r>
              <a:rPr lang="en" altLang="en-US" sz="1800" b="1" kern="0" dirty="0" err="1">
                <a:cs typeface="Arial" panose="020B0604020202020204" pitchFamily="34" charset="0"/>
              </a:rPr>
              <a:t>example</a:t>
            </a:r>
            <a:r>
              <a:rPr lang="en" altLang="en-US" sz="1800" b="1" kern="0" dirty="0">
                <a:cs typeface="Arial" panose="020B0604020202020204" pitchFamily="34" charset="0"/>
              </a:rPr>
              <a:t> </a:t>
            </a:r>
            <a:r>
              <a:rPr lang="en" altLang="en-US" sz="1800" b="1" kern="0" dirty="0" err="1">
                <a:cs typeface="Arial" panose="020B0604020202020204" pitchFamily="34" charset="0"/>
              </a:rPr>
              <a:t>install</a:t>
            </a:r>
            <a:r>
              <a:rPr lang="en" altLang="en-US" sz="1800" b="1" kern="0" dirty="0">
                <a:cs typeface="Arial" panose="020B0604020202020204" pitchFamily="34" charset="0"/>
              </a:rPr>
              <a:t> </a:t>
            </a:r>
            <a:r>
              <a:rPr lang="en" altLang="en-US" sz="1800" b="1" kern="0" dirty="0" err="1">
                <a:cs typeface="Arial" panose="020B0604020202020204" pitchFamily="34" charset="0"/>
              </a:rPr>
              <a:t>put</a:t>
            </a:r>
            <a:r>
              <a:rPr lang="en" altLang="en-US" sz="1800" b="1" kern="0" dirty="0">
                <a:cs typeface="Arial" panose="020B0604020202020204" pitchFamily="34" charset="0"/>
              </a:rPr>
              <a:t> </a:t>
            </a:r>
            <a:r>
              <a:rPr lang="en" altLang="en-US" sz="1800" b="1" kern="0" dirty="0" err="1">
                <a:cs typeface="Arial" panose="020B0604020202020204" pitchFamily="34" charset="0"/>
              </a:rPr>
              <a:t>greedy for </a:t>
            </a:r>
            <a:r>
              <a:rPr lang="en" altLang="en-US" sz="1800" b="1" kern="0" dirty="0">
                <a:cs typeface="Arial" panose="020B0604020202020204" pitchFamily="34" charset="0"/>
              </a:rPr>
              <a:t>_ </a:t>
            </a:r>
            <a:r>
              <a:rPr lang="en" altLang="en-US" sz="1800" b="1" kern="0" dirty="0" err="1">
                <a:cs typeface="Arial" panose="020B0604020202020204" pitchFamily="34" charset="0"/>
              </a:rPr>
              <a:t>post</a:t>
            </a:r>
            <a:r>
              <a:rPr lang="en" altLang="en-US" sz="1800" b="1" kern="0" dirty="0">
                <a:cs typeface="Arial" panose="020B0604020202020204" pitchFamily="34" charset="0"/>
              </a:rPr>
              <a:t> </a:t>
            </a:r>
            <a:r>
              <a:rPr lang="en" altLang="en-US" sz="1800" b="1" kern="0" dirty="0" err="1">
                <a:cs typeface="Arial" panose="020B0604020202020204" pitchFamily="34" charset="0"/>
              </a:rPr>
              <a:t>maths</a:t>
            </a:r>
            <a:r>
              <a:rPr lang="en" altLang="en-US" sz="1800" b="1" kern="0" dirty="0">
                <a:cs typeface="Arial" panose="020B0604020202020204" pitchFamily="34" charset="0"/>
              </a:rPr>
              <a:t> </a:t>
            </a:r>
            <a:r>
              <a:rPr lang="en" altLang="en-US" sz="1800" b="1" kern="0" dirty="0" err="1">
                <a:cs typeface="Arial" panose="020B0604020202020204" pitchFamily="34" charset="0"/>
              </a:rPr>
              <a:t>change</a:t>
            </a:r>
            <a:r>
              <a:rPr lang="en" altLang="en-US" sz="1800" b="1" kern="0" dirty="0">
                <a:cs typeface="Arial" panose="020B0604020202020204" pitchFamily="34" charset="0"/>
              </a:rPr>
              <a:t> </a:t>
            </a:r>
            <a:r>
              <a:rPr lang="en" altLang="en-US" sz="1800" b="1" kern="0" dirty="0" err="1">
                <a:cs typeface="Arial" panose="020B0604020202020204" pitchFamily="34" charset="0"/>
              </a:rPr>
              <a:t>money</a:t>
            </a:r>
            <a:endParaRPr lang="en-US" altLang="en-US" sz="1800" b="1" kern="0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CA" altLang="en-US" sz="1800" kern="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Tx/>
              <a:buNone/>
              <a:defRPr/>
            </a:pP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greedy(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value,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coins[],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ans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n) {</a:t>
            </a:r>
          </a:p>
          <a:p>
            <a:pPr lvl="2">
              <a:buFontTx/>
              <a:buNone/>
              <a:defRPr/>
            </a:pP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 - 1;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&gt;= 0; --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>
              <a:buFontTx/>
              <a:buNone/>
              <a:defRPr/>
            </a:pP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ans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pPr lvl="2">
              <a:buFontTx/>
              <a:buNone/>
              <a:defRPr/>
            </a:pP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 coins[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&lt;= value ) {</a:t>
            </a:r>
          </a:p>
          <a:p>
            <a:pPr lvl="2">
              <a:buFontTx/>
              <a:buNone/>
              <a:defRPr/>
            </a:pP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 -= coins[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2">
              <a:buFontTx/>
              <a:buNone/>
              <a:defRPr/>
            </a:pP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ans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" altLang="en-US" sz="1800" kern="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]++;</a:t>
            </a:r>
          </a:p>
          <a:p>
            <a:pPr lvl="2">
              <a:buFontTx/>
              <a:buNone/>
              <a:defRPr/>
            </a:pP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>
              <a:buFontTx/>
              <a:buNone/>
              <a:defRPr/>
            </a:pP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>
              <a:buFontTx/>
              <a:buNone/>
              <a:defRPr/>
            </a:pPr>
            <a:r>
              <a:rPr lang="en" altLang="en-US" sz="1800" kern="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s00">
            <a:extLst>
              <a:ext uri="{FF2B5EF4-FFF2-40B4-BE49-F238E27FC236}">
                <a16:creationId xmlns:a16="http://schemas.microsoft.com/office/drawing/2014/main" id="{13B68171-F6C4-4CEC-B8B3-74B35626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280828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>
            <a:extLst>
              <a:ext uri="{FF2B5EF4-FFF2-40B4-BE49-F238E27FC236}">
                <a16:creationId xmlns:a16="http://schemas.microsoft.com/office/drawing/2014/main" id="{45E20FA8-C558-4CAD-8D35-91A0F412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PROBLEM SUDOKU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 descr="s01">
            <a:extLst>
              <a:ext uri="{FF2B5EF4-FFF2-40B4-BE49-F238E27FC236}">
                <a16:creationId xmlns:a16="http://schemas.microsoft.com/office/drawing/2014/main" id="{9D055804-2E42-4C02-9688-55D38B5B5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636838"/>
            <a:ext cx="2808287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>
            <a:extLst>
              <a:ext uri="{FF2B5EF4-FFF2-40B4-BE49-F238E27FC236}">
                <a16:creationId xmlns:a16="http://schemas.microsoft.com/office/drawing/2014/main" id="{B85DD07E-6FF4-4BA0-A852-48794B62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PROBLEM SUDOKU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CD5C0C9-9709-4142-97C3-A275D2040A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>
                <a:cs typeface="Arial" panose="020B0604020202020204" pitchFamily="34" charset="0"/>
              </a:rPr>
              <a:t>Consider how to be greedy by value from small to large.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s02">
            <a:extLst>
              <a:ext uri="{FF2B5EF4-FFF2-40B4-BE49-F238E27FC236}">
                <a16:creationId xmlns:a16="http://schemas.microsoft.com/office/drawing/2014/main" id="{4A243A50-B16C-48D7-8E75-1178A945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636838"/>
            <a:ext cx="2808287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>
            <a:extLst>
              <a:ext uri="{FF2B5EF4-FFF2-40B4-BE49-F238E27FC236}">
                <a16:creationId xmlns:a16="http://schemas.microsoft.com/office/drawing/2014/main" id="{2E809310-9BE4-4704-B423-D0FA297F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PROBLEM SUDOKU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8412BDD-E31D-4E20-9136-5B15A7E1E1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8" descr="s03">
            <a:extLst>
              <a:ext uri="{FF2B5EF4-FFF2-40B4-BE49-F238E27FC236}">
                <a16:creationId xmlns:a16="http://schemas.microsoft.com/office/drawing/2014/main" id="{AD33E6E8-B9C5-438F-A317-DE7B5F4BB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636838"/>
            <a:ext cx="2808287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>
            <a:extLst>
              <a:ext uri="{FF2B5EF4-FFF2-40B4-BE49-F238E27FC236}">
                <a16:creationId xmlns:a16="http://schemas.microsoft.com/office/drawing/2014/main" id="{FEEB971F-6533-4630-949E-954C240A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PROBLEM SUDOKU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1D4C451-3E12-461A-B298-C403512AA4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D9F08FB-C353-42B7-9E2A-F30D282C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PROBLEM SUDOKU</a:t>
            </a:r>
          </a:p>
        </p:txBody>
      </p:sp>
      <p:pic>
        <p:nvPicPr>
          <p:cNvPr id="34819" name="Picture 4" descr="s05">
            <a:extLst>
              <a:ext uri="{FF2B5EF4-FFF2-40B4-BE49-F238E27FC236}">
                <a16:creationId xmlns:a16="http://schemas.microsoft.com/office/drawing/2014/main" id="{E3CD6995-5984-404C-A1C7-66382D45D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636838"/>
            <a:ext cx="2808287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s06">
            <a:extLst>
              <a:ext uri="{FF2B5EF4-FFF2-40B4-BE49-F238E27FC236}">
                <a16:creationId xmlns:a16="http://schemas.microsoft.com/office/drawing/2014/main" id="{7B49BA3C-7E7A-43E2-9F77-DB9C54C45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636838"/>
            <a:ext cx="2808287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>
            <a:extLst>
              <a:ext uri="{FF2B5EF4-FFF2-40B4-BE49-F238E27FC236}">
                <a16:creationId xmlns:a16="http://schemas.microsoft.com/office/drawing/2014/main" id="{B7847065-ACE5-40B4-89EE-B40B1DA0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PROBLEM SUDOKU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71D1D-B96F-4D0D-958C-2B6F894A4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6096000"/>
            <a:ext cx="632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>
                <a:solidFill>
                  <a:srgbClr val="C00000"/>
                </a:solidFill>
                <a:latin typeface="Tahoma" panose="020B0604030504040204" pitchFamily="34" charset="0"/>
              </a:rPr>
              <a:t>Unsolvable with greed!</a:t>
            </a:r>
            <a:endParaRPr lang="vi-VN" altLang="vi-VN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FEFA4F3-BB48-49FF-BF8A-B714B9DC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400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C64C722-E7D7-4D58-9A99-A9CBC14F71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371600"/>
            <a:ext cx="7696200" cy="4343400"/>
          </a:xfrm>
        </p:spPr>
        <p:txBody>
          <a:bodyPr/>
          <a:lstStyle/>
          <a:p>
            <a:pPr marL="571500" indent="-571500" eaLnBrk="1" hangingPunct="1">
              <a:buFont typeface="Arial" panose="020B0604020202020204" pitchFamily="34" charset="0"/>
              <a:buAutoNum type="arabicPeriod"/>
            </a:pPr>
            <a:r>
              <a:rPr lang="en" altLang="vi-VN"/>
              <a:t>Introduction to the greedy algorithm</a:t>
            </a:r>
          </a:p>
          <a:p>
            <a:pPr marL="571500" indent="-571500" eaLnBrk="1" hangingPunct="1">
              <a:buFont typeface="Arial" panose="020B0604020202020204" pitchFamily="34" charset="0"/>
              <a:buAutoNum type="arabicPeriod"/>
            </a:pPr>
            <a:endParaRPr lang="en-US" altLang="vi-VN"/>
          </a:p>
          <a:p>
            <a:pPr marL="571500" indent="-571500" eaLnBrk="1" hangingPunct="1">
              <a:buFont typeface="Arial" panose="020B0604020202020204" pitchFamily="34" charset="0"/>
              <a:buAutoNum type="arabicPeriod"/>
            </a:pPr>
            <a:r>
              <a:rPr lang="en" altLang="vi-VN"/>
              <a:t>Problems with greedy algorithms</a:t>
            </a:r>
          </a:p>
          <a:p>
            <a:pPr marL="571500" indent="-571500" eaLnBrk="1" hangingPunct="1">
              <a:buFont typeface="Arial" panose="020B0604020202020204" pitchFamily="34" charset="0"/>
              <a:buAutoNum type="arabicPeriod"/>
            </a:pPr>
            <a:endParaRPr lang="en-US" altLang="vi-VN"/>
          </a:p>
          <a:p>
            <a:pPr marL="571500" indent="-571500" eaLnBrk="1" hangingPunct="1">
              <a:buFont typeface="Arial" panose="020B0604020202020204" pitchFamily="34" charset="0"/>
              <a:buAutoNum type="arabicPeriod"/>
            </a:pPr>
            <a:r>
              <a:rPr lang="en" altLang="vi-VN"/>
              <a:t>Approximate greed</a:t>
            </a:r>
          </a:p>
          <a:p>
            <a:pPr marL="571500" indent="-571500" eaLnBrk="1" hangingPunct="1">
              <a:buFont typeface="Arial" panose="020B0604020202020204" pitchFamily="34" charset="0"/>
              <a:buAutoNum type="arabicPeriod"/>
            </a:pPr>
            <a:endParaRPr lang="en-US" altLang="vi-VN"/>
          </a:p>
          <a:p>
            <a:pPr marL="571500" indent="-571500" eaLnBrk="1" hangingPunct="1">
              <a:buFont typeface="Arial" panose="020B0604020202020204" pitchFamily="34" charset="0"/>
              <a:buAutoNum type="arabicPeriod"/>
            </a:pPr>
            <a:r>
              <a:rPr lang="en" altLang="vi-VN"/>
              <a:t>Some applied 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5BB6698-9184-46CA-8928-8146AE10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0-1 KNAPSACK PROBLEM</a:t>
            </a:r>
            <a:endParaRPr lang="e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6F58F5C-D40F-4277-B3C8-9352FC0F7C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600200"/>
            <a:ext cx="7886700" cy="43513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 altLang="en-US">
                <a:cs typeface="Arial" panose="020B0604020202020204" pitchFamily="34" charset="0"/>
              </a:rPr>
              <a:t> </a:t>
            </a:r>
            <a:r>
              <a:rPr lang="en" altLang="en-US" b="1">
                <a:cs typeface="Arial" panose="020B0604020202020204" pitchFamily="34" charset="0"/>
              </a:rPr>
              <a:t>Consider the following problem (a version of the bag problem)</a:t>
            </a:r>
          </a:p>
          <a:p>
            <a:pPr marL="34290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" altLang="en-US">
                <a:cs typeface="Arial" panose="020B0604020202020204" pitchFamily="34" charset="0"/>
              </a:rPr>
              <a:t>A production project has a total lead time of 26 weeks</a:t>
            </a:r>
          </a:p>
          <a:p>
            <a:pPr marL="34290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" altLang="en-US">
                <a:cs typeface="Arial" panose="020B0604020202020204" pitchFamily="34" charset="0"/>
              </a:rPr>
              <a:t>Each product (from A to J) has a given execution time and value</a:t>
            </a:r>
          </a:p>
          <a:p>
            <a:pPr marL="34290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" altLang="en-US">
                <a:cs typeface="Arial" panose="020B0604020202020204" pitchFamily="34" charset="0"/>
              </a:rPr>
              <a:t>Arrange the order of production of the products so that the total value is maximum.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819" name="Group 91">
            <a:extLst>
              <a:ext uri="{FF2B5EF4-FFF2-40B4-BE49-F238E27FC236}">
                <a16:creationId xmlns:a16="http://schemas.microsoft.com/office/drawing/2014/main" id="{A256194A-2938-48A0-9DC8-AC4C8CACE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38514"/>
              </p:ext>
            </p:extLst>
          </p:nvPr>
        </p:nvGraphicFramePr>
        <p:xfrm>
          <a:off x="1752600" y="1524000"/>
          <a:ext cx="5903913" cy="466403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8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Product 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Completion Time (wks)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Expected Revenue </a:t>
                      </a:r>
                      <a:b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($1000)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C76FC48F-7B55-4692-B1EA-94F5CE34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0-1 KNAPSACK PROBLEM</a:t>
            </a:r>
            <a:endParaRPr lang="e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8C51D1DC-2580-4B97-9FED-205DCF7DB9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>
                <a:cs typeface="Arial" panose="020B0604020202020204" pitchFamily="34" charset="0"/>
              </a:rPr>
              <a:t> </a:t>
            </a:r>
            <a:r>
              <a:rPr lang="en" altLang="en-US">
                <a:solidFill>
                  <a:srgbClr val="FF0000"/>
                </a:solidFill>
                <a:cs typeface="Arial" panose="020B0604020202020204" pitchFamily="34" charset="0"/>
              </a:rPr>
              <a:t>Solution Greed over time:</a:t>
            </a:r>
          </a:p>
          <a:p>
            <a:pPr lvl="1" eaLnBrk="1" hangingPunct="1"/>
            <a:r>
              <a:rPr lang="en" altLang="en-US">
                <a:cs typeface="Arial" panose="020B0604020202020204" pitchFamily="34" charset="0"/>
              </a:rPr>
              <a:t>Project A: 15 wks</a:t>
            </a:r>
          </a:p>
          <a:p>
            <a:pPr lvl="1" eaLnBrk="1" hangingPunct="1"/>
            <a:r>
              <a:rPr lang="en" altLang="en-US">
                <a:cs typeface="Arial" panose="020B0604020202020204" pitchFamily="34" charset="0"/>
              </a:rPr>
              <a:t>Project C: 10 wks</a:t>
            </a:r>
          </a:p>
          <a:p>
            <a:pPr lvl="1" eaLnBrk="1" hangingPunct="1"/>
            <a:r>
              <a:rPr lang="en" altLang="en-US">
                <a:cs typeface="Arial" panose="020B0604020202020204" pitchFamily="34" charset="0"/>
              </a:rPr>
              <a:t>Project J: 1 wk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" altLang="en-US">
                <a:cs typeface="Arial" panose="020B0604020202020204" pitchFamily="34" charset="0"/>
              </a:rPr>
              <a:t> </a:t>
            </a:r>
            <a:r>
              <a:rPr lang="en" altLang="en-US">
                <a:solidFill>
                  <a:srgbClr val="FF0000"/>
                </a:solidFill>
                <a:cs typeface="Arial" panose="020B0604020202020204" pitchFamily="34" charset="0"/>
              </a:rPr>
              <a:t>Total time: </a:t>
            </a:r>
            <a:r>
              <a:rPr lang="en" altLang="en-US">
                <a:cs typeface="Arial" panose="020B0604020202020204" pitchFamily="34" charset="0"/>
              </a:rPr>
              <a:t>26 wks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" altLang="en-US">
                <a:cs typeface="Arial" panose="020B0604020202020204" pitchFamily="34" charset="0"/>
              </a:rPr>
              <a:t> </a:t>
            </a:r>
            <a:r>
              <a:rPr lang="en" altLang="en-US">
                <a:solidFill>
                  <a:srgbClr val="FF0000"/>
                </a:solidFill>
                <a:cs typeface="Arial" panose="020B0604020202020204" pitchFamily="34" charset="0"/>
              </a:rPr>
              <a:t>Value:</a:t>
            </a:r>
          </a:p>
          <a:p>
            <a:pPr lvl="1" eaLnBrk="1" hangingPunct="1">
              <a:buFontTx/>
              <a:buNone/>
            </a:pPr>
            <a:r>
              <a:rPr lang="en" altLang="en-US">
                <a:cs typeface="Arial" panose="020B0604020202020204" pitchFamily="34" charset="0"/>
              </a:rPr>
              <a:t>$400 000</a:t>
            </a:r>
          </a:p>
          <a:p>
            <a:pPr lvl="1" eaLnBrk="1" hangingPunct="1"/>
            <a:endParaRPr lang="en-US" altLang="en-US">
              <a:cs typeface="Arial" panose="020B0604020202020204" pitchFamily="34" charset="0"/>
            </a:endParaRPr>
          </a:p>
        </p:txBody>
      </p:sp>
      <p:graphicFrame>
        <p:nvGraphicFramePr>
          <p:cNvPr id="29751" name="Group 55">
            <a:extLst>
              <a:ext uri="{FF2B5EF4-FFF2-40B4-BE49-F238E27FC236}">
                <a16:creationId xmlns:a16="http://schemas.microsoft.com/office/drawing/2014/main" id="{BF35A7B2-7CD0-4C46-9FBC-7A0A9321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03693"/>
              </p:ext>
            </p:extLst>
          </p:nvPr>
        </p:nvGraphicFramePr>
        <p:xfrm>
          <a:off x="4495800" y="1811337"/>
          <a:ext cx="4648200" cy="46275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7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9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Product ID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Completion Time (wks)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Expected 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(1000$)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160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170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vi-V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28" marB="45728"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A12FE10-8AA4-4B20-8C16-F91890BF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0-1 KNAPSACK PROBLEM</a:t>
            </a:r>
            <a:endParaRPr lang="e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AD551369-38F7-46C1-B62A-CD8BBEEBEA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>
                <a:solidFill>
                  <a:srgbClr val="FF0000"/>
                </a:solidFill>
                <a:cs typeface="Arial" panose="020B0604020202020204" pitchFamily="34" charset="0"/>
              </a:rPr>
              <a:t>Greedy solution by value:</a:t>
            </a:r>
          </a:p>
          <a:p>
            <a:pPr lvl="1" eaLnBrk="1" hangingPunct="1"/>
            <a:r>
              <a:rPr lang="en" altLang="en-US" dirty="0">
                <a:cs typeface="Arial" panose="020B0604020202020204" pitchFamily="34" charset="0"/>
              </a:rPr>
              <a:t>Project B: $220K CZK</a:t>
            </a:r>
          </a:p>
          <a:p>
            <a:pPr lvl="1" eaLnBrk="1" hangingPunct="1"/>
            <a:r>
              <a:rPr lang="en" altLang="en-US" dirty="0">
                <a:cs typeface="Arial" panose="020B0604020202020204" pitchFamily="34" charset="0"/>
              </a:rPr>
              <a:t>Project C: $180K CZK</a:t>
            </a:r>
          </a:p>
          <a:p>
            <a:pPr lvl="1" eaLnBrk="1" hangingPunct="1"/>
            <a:r>
              <a:rPr lang="en" altLang="en-US" dirty="0">
                <a:cs typeface="Arial" panose="020B0604020202020204" pitchFamily="34" charset="0"/>
              </a:rPr>
              <a:t>Project H: $60K CZK</a:t>
            </a:r>
          </a:p>
          <a:p>
            <a:pPr lvl="1" eaLnBrk="1" hangingPunct="1"/>
            <a:r>
              <a:rPr lang="en" altLang="en-US" dirty="0">
                <a:cs typeface="Arial" panose="020B0604020202020204" pitchFamily="34" charset="0"/>
              </a:rPr>
              <a:t>Project K: $10K CZK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>
                <a:solidFill>
                  <a:srgbClr val="FF0000"/>
                </a:solidFill>
                <a:cs typeface="Arial" panose="020B0604020202020204" pitchFamily="34" charset="0"/>
              </a:rPr>
              <a:t>Total time: </a:t>
            </a:r>
            <a:r>
              <a:rPr lang="en" altLang="en-US" dirty="0">
                <a:cs typeface="Arial" panose="020B0604020202020204" pitchFamily="34" charset="0"/>
              </a:rPr>
              <a:t>26 wks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>
                <a:solidFill>
                  <a:srgbClr val="FF0000"/>
                </a:solidFill>
                <a:cs typeface="Arial" panose="020B0604020202020204" pitchFamily="34" charset="0"/>
              </a:rPr>
              <a:t>Value:</a:t>
            </a:r>
          </a:p>
          <a:p>
            <a:pPr lvl="1" eaLnBrk="1" hangingPunct="1">
              <a:buFontTx/>
              <a:buNone/>
            </a:pPr>
            <a:r>
              <a:rPr lang="en" altLang="en-US" dirty="0">
                <a:cs typeface="Arial" panose="020B0604020202020204" pitchFamily="34" charset="0"/>
              </a:rPr>
              <a:t>$470 000</a:t>
            </a:r>
          </a:p>
          <a:p>
            <a:pPr lvl="1" eaLnBrk="1" hangingPunct="1"/>
            <a:endParaRPr lang="en-US" altLang="en-US" dirty="0">
              <a:cs typeface="Arial" panose="020B0604020202020204" pitchFamily="34" charset="0"/>
            </a:endParaRPr>
          </a:p>
        </p:txBody>
      </p:sp>
      <p:graphicFrame>
        <p:nvGraphicFramePr>
          <p:cNvPr id="31799" name="Group 55">
            <a:extLst>
              <a:ext uri="{FF2B5EF4-FFF2-40B4-BE49-F238E27FC236}">
                <a16:creationId xmlns:a16="http://schemas.microsoft.com/office/drawing/2014/main" id="{6ECBDB77-D153-4F90-BF6D-7DB78888B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51970"/>
              </p:ext>
            </p:extLst>
          </p:nvPr>
        </p:nvGraphicFramePr>
        <p:xfrm>
          <a:off x="3613150" y="1825625"/>
          <a:ext cx="5530850" cy="4846293"/>
        </p:xfrm>
        <a:graphic>
          <a:graphicData uri="http://schemas.openxmlformats.org/drawingml/2006/table">
            <a:tbl>
              <a:tblPr/>
              <a:tblGrid>
                <a:gridCol w="114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 ID</a:t>
                      </a:r>
                    </a:p>
                  </a:txBody>
                  <a:tcPr marL="91436" marR="9143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Completion Time (wks)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Expected 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(1000$)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220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6" marR="9143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210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6" marR="9143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170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6" marR="9143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marL="91436" marR="9143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L="91436" marR="9143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marL="91436" marR="9143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42B98B69-8269-4FFA-9CA0-7C1A9922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0-1 KNAPSACK PROBLEM</a:t>
            </a:r>
            <a:endParaRPr lang="e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94" name="Group 74">
            <a:extLst>
              <a:ext uri="{FF2B5EF4-FFF2-40B4-BE49-F238E27FC236}">
                <a16:creationId xmlns:a16="http://schemas.microsoft.com/office/drawing/2014/main" id="{3B92EA1F-F448-4A45-8D43-4E11C7B5F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87029"/>
              </p:ext>
            </p:extLst>
          </p:nvPr>
        </p:nvGraphicFramePr>
        <p:xfrm>
          <a:off x="1066799" y="1600200"/>
          <a:ext cx="7272338" cy="4389440"/>
        </p:xfrm>
        <a:graphic>
          <a:graphicData uri="http://schemas.openxmlformats.org/drawingml/2006/table">
            <a:tbl>
              <a:tblPr/>
              <a:tblGrid>
                <a:gridCol w="108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 ID</a:t>
                      </a:r>
                    </a:p>
                  </a:txBody>
                  <a:tcPr marL="91446" marR="9144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Completion Time (wks)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Expected Revenue ($1000)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Revenue Density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($/wk)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6" marR="9144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14,000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6" marR="9144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18 333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6" marR="9144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18 000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6" marR="9144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13 333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46" marR="9144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20 000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46" marR="9144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24 286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6" marR="9144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18 000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L="91446" marR="9144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10 000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marL="91446" marR="9144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20 000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marL="91446" marR="91446"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10 000</a:t>
                      </a:r>
                    </a:p>
                  </a:txBody>
                  <a:tcPr marL="91446" marR="91446"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B647934-5BEE-45B5-A83D-2E0F16B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0-1 KNAPSACK PROBLEM</a:t>
            </a:r>
            <a:endParaRPr lang="e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83" name="Group 67">
            <a:extLst>
              <a:ext uri="{FF2B5EF4-FFF2-40B4-BE49-F238E27FC236}">
                <a16:creationId xmlns:a16="http://schemas.microsoft.com/office/drawing/2014/main" id="{F25A91B3-1D1F-4242-A4B8-170DA5F49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585141"/>
              </p:ext>
            </p:extLst>
          </p:nvPr>
        </p:nvGraphicFramePr>
        <p:xfrm>
          <a:off x="3810000" y="1752600"/>
          <a:ext cx="5192713" cy="4627561"/>
        </p:xfrm>
        <a:graphic>
          <a:graphicData uri="http://schemas.openxmlformats.org/drawingml/2006/table">
            <a:tbl>
              <a:tblPr/>
              <a:tblGrid>
                <a:gridCol w="105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9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 ID</a:t>
                      </a:r>
                    </a:p>
                  </a:txBody>
                  <a:tcPr marL="91436" marR="91436" marT="45727" marB="45727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Completion Time (wks)</a:t>
                      </a:r>
                    </a:p>
                  </a:txBody>
                  <a:tcPr marL="91436" marR="91436" marT="45727" marB="4572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Expected Revenue ($1000)</a:t>
                      </a:r>
                    </a:p>
                  </a:txBody>
                  <a:tcPr marL="91436" marR="91436" marT="45727" marB="4572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Revenue Density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($/wk)</a:t>
                      </a:r>
                    </a:p>
                  </a:txBody>
                  <a:tcPr marL="91436" marR="91436" marT="45727" marB="4572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24 286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20 000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20 000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18 333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18 000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18 000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14,000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13 333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10 000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10 000 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4035" name="Rectangle 3">
            <a:extLst>
              <a:ext uri="{FF2B5EF4-FFF2-40B4-BE49-F238E27FC236}">
                <a16:creationId xmlns:a16="http://schemas.microsoft.com/office/drawing/2014/main" id="{3D55EA4C-84F9-4022-AB31-B821482703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05000"/>
            <a:ext cx="8267700" cy="4648200"/>
          </a:xfrm>
        </p:spPr>
        <p:txBody>
          <a:bodyPr/>
          <a:lstStyle/>
          <a:p>
            <a:pPr eaLnBrk="1" hangingPunct="1"/>
            <a:r>
              <a:rPr lang="en" altLang="en-US" sz="1800" dirty="0">
                <a:cs typeface="Arial" panose="020B0604020202020204" pitchFamily="34" charset="0"/>
              </a:rPr>
              <a:t> </a:t>
            </a:r>
            <a:r>
              <a:rPr lang="e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Greedy solution in value-to-time ratio:</a:t>
            </a:r>
          </a:p>
          <a:p>
            <a:pPr lvl="1" eaLnBrk="1" hangingPunct="1"/>
            <a:r>
              <a:rPr lang="en" altLang="en-US" dirty="0">
                <a:cs typeface="Arial" panose="020B0604020202020204" pitchFamily="34" charset="0"/>
              </a:rPr>
              <a:t>Project F: $24 286/wk</a:t>
            </a:r>
          </a:p>
          <a:p>
            <a:pPr lvl="1" eaLnBrk="1" hangingPunct="1"/>
            <a:r>
              <a:rPr lang="en" altLang="en-US" dirty="0">
                <a:cs typeface="Arial" panose="020B0604020202020204" pitchFamily="34" charset="0"/>
              </a:rPr>
              <a:t>Project E: $20 000/wk</a:t>
            </a:r>
          </a:p>
          <a:p>
            <a:pPr lvl="1" eaLnBrk="1" hangingPunct="1"/>
            <a:r>
              <a:rPr lang="en" altLang="en-US" dirty="0">
                <a:cs typeface="Arial" panose="020B0604020202020204" pitchFamily="34" charset="0"/>
              </a:rPr>
              <a:t>Project I: $20 000/wk</a:t>
            </a:r>
          </a:p>
          <a:p>
            <a:pPr lvl="1" eaLnBrk="1" hangingPunct="1"/>
            <a:r>
              <a:rPr lang="en" altLang="en-US" dirty="0">
                <a:cs typeface="Arial" panose="020B0604020202020204" pitchFamily="34" charset="0"/>
              </a:rPr>
              <a:t>Project G: $18,000/wk</a:t>
            </a:r>
          </a:p>
          <a:p>
            <a:pPr lvl="1" eaLnBrk="1" hangingPunct="1"/>
            <a:r>
              <a:rPr lang="en" altLang="en-US" dirty="0">
                <a:cs typeface="Arial" panose="020B0604020202020204" pitchFamily="34" charset="0"/>
              </a:rPr>
              <a:t>Project J: $10 000/wk</a:t>
            </a: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r>
              <a:rPr lang="en" altLang="en-US" sz="1800" dirty="0">
                <a:cs typeface="Arial" panose="020B0604020202020204" pitchFamily="34" charset="0"/>
              </a:rPr>
              <a:t> </a:t>
            </a:r>
            <a:r>
              <a:rPr lang="e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Total time: </a:t>
            </a:r>
            <a:r>
              <a:rPr lang="en" altLang="en-US" sz="1800" dirty="0">
                <a:cs typeface="Arial" panose="020B0604020202020204" pitchFamily="34" charset="0"/>
              </a:rPr>
              <a:t>24 wks</a:t>
            </a: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r>
              <a:rPr lang="en" altLang="en-US" sz="1800" dirty="0">
                <a:cs typeface="Arial" panose="020B0604020202020204" pitchFamily="34" charset="0"/>
              </a:rPr>
              <a:t> </a:t>
            </a:r>
            <a:r>
              <a:rPr lang="e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Value:</a:t>
            </a:r>
          </a:p>
          <a:p>
            <a:pPr lvl="1" eaLnBrk="1" hangingPunct="1">
              <a:buFontTx/>
              <a:buNone/>
            </a:pPr>
            <a:r>
              <a:rPr lang="en" altLang="en-US" dirty="0">
                <a:cs typeface="Arial" panose="020B0604020202020204" pitchFamily="34" charset="0"/>
              </a:rPr>
              <a:t>$490 000</a:t>
            </a: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r>
              <a:rPr lang="en" altLang="en-US" sz="1800" dirty="0">
                <a:cs typeface="Arial" panose="020B0604020202020204" pitchFamily="34" charset="0"/>
              </a:rPr>
              <a:t> </a:t>
            </a:r>
            <a:br>
              <a:rPr lang="en-US" altLang="en-US" sz="1800" dirty="0">
                <a:cs typeface="Arial" panose="020B0604020202020204" pitchFamily="34" charset="0"/>
              </a:rPr>
            </a:b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B9C7BC-809B-4FA6-B470-56A9FFFB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0-1 KNAPSACK PROBLEM</a:t>
            </a:r>
            <a:endParaRPr lang="e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38AA3012-60F0-47F7-B79A-71098228D5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 sz="1800">
                <a:cs typeface="Arial" panose="020B0604020202020204" pitchFamily="34" charset="0"/>
              </a:rPr>
              <a:t> </a:t>
            </a:r>
            <a:r>
              <a:rPr lang="en" altLang="en-US" sz="1800">
                <a:solidFill>
                  <a:srgbClr val="FF0000"/>
                </a:solidFill>
                <a:cs typeface="Arial" panose="020B0604020202020204" pitchFamily="34" charset="0"/>
              </a:rPr>
              <a:t>Exhaustive browsing solution:</a:t>
            </a:r>
          </a:p>
          <a:p>
            <a:pPr lvl="1" eaLnBrk="1" hangingPunct="1"/>
            <a:r>
              <a:rPr lang="en" altLang="en-US">
                <a:cs typeface="Arial" panose="020B0604020202020204" pitchFamily="34" charset="0"/>
              </a:rPr>
              <a:t>Project C: $180 000</a:t>
            </a:r>
          </a:p>
          <a:p>
            <a:pPr lvl="1" eaLnBrk="1" hangingPunct="1"/>
            <a:r>
              <a:rPr lang="en" altLang="en-US">
                <a:cs typeface="Arial" panose="020B0604020202020204" pitchFamily="34" charset="0"/>
              </a:rPr>
              <a:t>Project E: $170 000</a:t>
            </a:r>
          </a:p>
          <a:p>
            <a:pPr lvl="1" eaLnBrk="1" hangingPunct="1"/>
            <a:r>
              <a:rPr lang="en" altLang="en-US">
                <a:cs typeface="Arial" panose="020B0604020202020204" pitchFamily="34" charset="0"/>
              </a:rPr>
              <a:t>Project F: $150,000</a:t>
            </a:r>
          </a:p>
          <a:p>
            <a:pPr lvl="1" eaLnBrk="1" hangingPunct="1"/>
            <a:r>
              <a:rPr lang="en" altLang="en-US">
                <a:cs typeface="Arial" panose="020B0604020202020204" pitchFamily="34" charset="0"/>
              </a:rPr>
              <a:t>Project J: $10 000</a:t>
            </a:r>
          </a:p>
          <a:p>
            <a:pPr eaLnBrk="1" hangingPunct="1"/>
            <a:endParaRPr lang="en-US" altLang="en-US" sz="1800">
              <a:cs typeface="Arial" panose="020B0604020202020204" pitchFamily="34" charset="0"/>
            </a:endParaRPr>
          </a:p>
          <a:p>
            <a:pPr eaLnBrk="1" hangingPunct="1"/>
            <a:r>
              <a:rPr lang="en" altLang="en-US" sz="1800">
                <a:cs typeface="Arial" panose="020B0604020202020204" pitchFamily="34" charset="0"/>
              </a:rPr>
              <a:t> </a:t>
            </a:r>
            <a:r>
              <a:rPr lang="en" altLang="en-US" sz="1800">
                <a:solidFill>
                  <a:srgbClr val="FF0000"/>
                </a:solidFill>
                <a:cs typeface="Arial" panose="020B0604020202020204" pitchFamily="34" charset="0"/>
              </a:rPr>
              <a:t>Total time: </a:t>
            </a:r>
            <a:r>
              <a:rPr lang="en" altLang="en-US" sz="1800">
                <a:cs typeface="Arial" panose="020B0604020202020204" pitchFamily="34" charset="0"/>
              </a:rPr>
              <a:t>26 wks</a:t>
            </a:r>
          </a:p>
          <a:p>
            <a:pPr eaLnBrk="1" hangingPunct="1"/>
            <a:endParaRPr lang="en-US" altLang="en-US" sz="1800">
              <a:cs typeface="Arial" panose="020B0604020202020204" pitchFamily="34" charset="0"/>
            </a:endParaRPr>
          </a:p>
          <a:p>
            <a:pPr eaLnBrk="1" hangingPunct="1"/>
            <a:r>
              <a:rPr lang="en" altLang="en-US" sz="1800">
                <a:cs typeface="Arial" panose="020B0604020202020204" pitchFamily="34" charset="0"/>
              </a:rPr>
              <a:t> </a:t>
            </a:r>
            <a:r>
              <a:rPr lang="en" altLang="en-US" sz="1800">
                <a:solidFill>
                  <a:srgbClr val="FF0000"/>
                </a:solidFill>
                <a:cs typeface="Arial" panose="020B0604020202020204" pitchFamily="34" charset="0"/>
              </a:rPr>
              <a:t>Value:</a:t>
            </a:r>
          </a:p>
          <a:p>
            <a:pPr lvl="1" eaLnBrk="1" hangingPunct="1">
              <a:buFontTx/>
              <a:buNone/>
            </a:pPr>
            <a:r>
              <a:rPr lang="en" altLang="en-US">
                <a:cs typeface="Arial" panose="020B0604020202020204" pitchFamily="34" charset="0"/>
              </a:rPr>
              <a:t>$520 000</a:t>
            </a:r>
          </a:p>
        </p:txBody>
      </p:sp>
      <p:graphicFrame>
        <p:nvGraphicFramePr>
          <p:cNvPr id="5" name="Group 67">
            <a:extLst>
              <a:ext uri="{FF2B5EF4-FFF2-40B4-BE49-F238E27FC236}">
                <a16:creationId xmlns:a16="http://schemas.microsoft.com/office/drawing/2014/main" id="{61799BD1-247D-4778-A1FB-656232BF5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35452"/>
              </p:ext>
            </p:extLst>
          </p:nvPr>
        </p:nvGraphicFramePr>
        <p:xfrm>
          <a:off x="3995738" y="2114550"/>
          <a:ext cx="5040312" cy="4627561"/>
        </p:xfrm>
        <a:graphic>
          <a:graphicData uri="http://schemas.openxmlformats.org/drawingml/2006/table">
            <a:tbl>
              <a:tblPr/>
              <a:tblGrid>
                <a:gridCol w="108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9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 ID</a:t>
                      </a:r>
                    </a:p>
                  </a:txBody>
                  <a:tcPr marL="91436" marR="91436" marT="45727" marB="45727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Completion Time (wks)</a:t>
                      </a:r>
                    </a:p>
                  </a:txBody>
                  <a:tcPr marL="91436" marR="91436" marT="45727" marB="4572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Expected Revenue ($1000)</a:t>
                      </a:r>
                    </a:p>
                  </a:txBody>
                  <a:tcPr marL="91436" marR="91436" marT="45727" marB="4572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Revenue Density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($/wk)</a:t>
                      </a:r>
                    </a:p>
                  </a:txBody>
                  <a:tcPr marL="91436" marR="91436" marT="45727" marB="4572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14,000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18 333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18 000 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13 333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20 000 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24 286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18 000 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10 000 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20 000 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marL="91436" marR="91436" marT="45727" marB="4572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10 000 </a:t>
                      </a:r>
                    </a:p>
                  </a:txBody>
                  <a:tcPr marL="91436" marR="91436" marT="45727" marB="457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0089FF2-ED99-48BE-8E9B-B0AE046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0-1 KNAPSACK PROBLEM</a:t>
            </a:r>
            <a:endParaRPr lang="e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51417E0B-E5C0-4541-84D3-37D6DC58CA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825625"/>
            <a:ext cx="8153400" cy="4351338"/>
          </a:xfrm>
        </p:spPr>
        <p:txBody>
          <a:bodyPr/>
          <a:lstStyle/>
          <a:p>
            <a:pPr eaLnBrk="1" hangingPunct="1"/>
            <a:r>
              <a:rPr lang="en" altLang="en-US">
                <a:cs typeface="Arial" panose="020B0604020202020204" pitchFamily="34" charset="0"/>
              </a:rPr>
              <a:t> </a:t>
            </a:r>
            <a:r>
              <a:rPr lang="en" altLang="en-US" b="1">
                <a:solidFill>
                  <a:srgbClr val="C00000"/>
                </a:solidFill>
                <a:cs typeface="Arial" panose="020B0604020202020204" pitchFamily="34" charset="0"/>
              </a:rPr>
              <a:t>Comment: </a:t>
            </a:r>
            <a:r>
              <a:rPr lang="en" altLang="en-US">
                <a:cs typeface="Arial" panose="020B0604020202020204" pitchFamily="34" charset="0"/>
              </a:rPr>
              <a:t>Greedy solutions give only near-optimal values.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graphicFrame>
        <p:nvGraphicFramePr>
          <p:cNvPr id="85026" name="Group 34">
            <a:extLst>
              <a:ext uri="{FF2B5EF4-FFF2-40B4-BE49-F238E27FC236}">
                <a16:creationId xmlns:a16="http://schemas.microsoft.com/office/drawing/2014/main" id="{59F590B7-59FF-4A09-916C-DFAFD5F1DDB9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276475"/>
          <a:ext cx="6335712" cy="2320925"/>
        </p:xfrm>
        <a:graphic>
          <a:graphicData uri="http://schemas.openxmlformats.org/drawingml/2006/table">
            <a:tbl>
              <a:tblPr/>
              <a:tblGrid>
                <a:gridCol w="424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marT="45710" marB="4571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 Revenue</a:t>
                      </a:r>
                    </a:p>
                  </a:txBody>
                  <a:tcPr marT="45710" marB="4571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</a:t>
                      </a:r>
                      <a:r>
                        <a:rPr kumimoji="0" lang="e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$400 000</a:t>
                      </a:r>
                    </a:p>
                  </a:txBody>
                  <a:tcPr marT="45710" marB="457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</a:t>
                      </a:r>
                      <a:r>
                        <a:rPr kumimoji="0" lang="e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treat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$470 000</a:t>
                      </a:r>
                    </a:p>
                  </a:txBody>
                  <a:tcPr marT="45710" marB="457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</a:t>
                      </a:r>
                      <a:r>
                        <a:rPr kumimoji="0" lang="e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billion</a:t>
                      </a: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rate</a:t>
                      </a: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</a:t>
                      </a: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</a:t>
                      </a:r>
                      <a:r>
                        <a:rPr kumimoji="0" lang="e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$490 000</a:t>
                      </a:r>
                    </a:p>
                  </a:txBody>
                  <a:tcPr marT="45710" marB="457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Vet</a:t>
                      </a: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shallow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$520 000</a:t>
                      </a:r>
                    </a:p>
                  </a:txBody>
                  <a:tcPr marT="45710" marB="457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D23C8D9-ADDD-461E-8604-FEA68484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0-1 KNAPSACK PROBLEM</a:t>
            </a:r>
            <a:endParaRPr lang="e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54517D81-3298-44FD-8108-CA6B9386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APPLICATION PROBLEMS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F34CC50A-7D57-489B-B209-AD81719D22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0600" y="1600200"/>
            <a:ext cx="7886700" cy="4351338"/>
          </a:xfrm>
        </p:spPr>
        <p:txBody>
          <a:bodyPr/>
          <a:lstStyle/>
          <a:p>
            <a:pPr eaLnBrk="1" hangingPunct="1"/>
            <a:r>
              <a:rPr lang="en" altLang="vi-VN" b="1">
                <a:solidFill>
                  <a:srgbClr val="002060"/>
                </a:solidFill>
              </a:rPr>
              <a:t>In graph theory</a:t>
            </a:r>
          </a:p>
          <a:p>
            <a:pPr lvl="1" eaLnBrk="1" hangingPunct="1"/>
            <a:r>
              <a:rPr lang="en" altLang="vi-VN"/>
              <a:t>Find the smallest spanning tree: KRUSKAL, PRIM, BORUVKA</a:t>
            </a:r>
          </a:p>
          <a:p>
            <a:pPr lvl="1" eaLnBrk="1" hangingPunct="1"/>
            <a:r>
              <a:rPr lang="en" altLang="vi-VN"/>
              <a:t>Find the shortest path DIJKSTRA</a:t>
            </a:r>
          </a:p>
          <a:p>
            <a:pPr eaLnBrk="1" hangingPunct="1"/>
            <a:endParaRPr lang="en-US" altLang="vi-VN"/>
          </a:p>
          <a:p>
            <a:pPr eaLnBrk="1" hangingPunct="1"/>
            <a:r>
              <a:rPr lang="en" altLang="vi-VN" b="1">
                <a:solidFill>
                  <a:srgbClr val="002060"/>
                </a:solidFill>
              </a:rPr>
              <a:t>Other math problems</a:t>
            </a:r>
          </a:p>
          <a:p>
            <a:pPr lvl="1" eaLnBrk="1" hangingPunct="1"/>
            <a:r>
              <a:rPr lang="en" altLang="vi-VN"/>
              <a:t>Money exchange problem</a:t>
            </a:r>
          </a:p>
          <a:p>
            <a:pPr lvl="1" eaLnBrk="1" hangingPunct="1"/>
            <a:r>
              <a:rPr lang="en" altLang="vi-VN"/>
              <a:t>Work arrangement problem</a:t>
            </a:r>
          </a:p>
          <a:p>
            <a:pPr lvl="1" eaLnBrk="1" hangingPunct="1"/>
            <a:r>
              <a:rPr lang="en" altLang="vi-VN"/>
              <a:t>Wiring problem</a:t>
            </a:r>
          </a:p>
          <a:p>
            <a:pPr lvl="1" eaLnBrk="1" hangingPunct="1"/>
            <a:r>
              <a:rPr lang="en" altLang="vi-VN"/>
              <a:t>Character string sorting problem</a:t>
            </a:r>
            <a:endParaRPr lang="vi-VN" altLang="vi-VN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4B07F400-BA50-41D6-B8CC-31A728AC82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9653EC-595E-4A73-A510-50D0DD137B63}" type="slidenum">
              <a:rPr lang="en-US" altLang="vi-VN" sz="1000"/>
              <a:pPr eaLnBrk="1" hangingPunct="1"/>
              <a:t>28</a:t>
            </a:fld>
            <a:endParaRPr lang="en-US" altLang="vi-VN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BE09174C-A47D-4D42-836F-0A0CA506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WORK ORDERING PROBLEM</a:t>
            </a:r>
          </a:p>
        </p:txBody>
      </p:sp>
      <p:sp>
        <p:nvSpPr>
          <p:cNvPr id="57347" name="object 2">
            <a:extLst>
              <a:ext uri="{FF2B5EF4-FFF2-40B4-BE49-F238E27FC236}">
                <a16:creationId xmlns:a16="http://schemas.microsoft.com/office/drawing/2014/main" id="{2C14B7EC-A26E-4B2B-93D1-5AF00C8B8D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7650" y="1371600"/>
            <a:ext cx="7448550" cy="3985194"/>
          </a:xfrm>
        </p:spPr>
        <p:txBody>
          <a:bodyPr wrap="square" lIns="0" tIns="88900" rIns="0" bIns="0">
            <a:spAutoFit/>
          </a:bodyPr>
          <a:lstStyle/>
          <a:p>
            <a:pPr marL="12700" algn="just" eaLnBrk="1" hangingPunct="1">
              <a:spcBef>
                <a:spcPts val="700"/>
              </a:spcBef>
            </a:pPr>
            <a:r>
              <a:rPr lang="en" altLang="vi-VN" b="1" dirty="0">
                <a:cs typeface="Arial" panose="020B0604020202020204" pitchFamily="34" charset="0"/>
              </a:rPr>
              <a:t>Problem:</a:t>
            </a:r>
          </a:p>
          <a:p>
            <a:pPr marL="812800" lvl="2" algn="just" eaLnBrk="1" hangingPunct="1">
              <a:spcBef>
                <a:spcPts val="700"/>
              </a:spcBef>
            </a:pPr>
            <a:r>
              <a:rPr lang="en" altLang="vi-VN" dirty="0">
                <a:cs typeface="Arial" panose="020B0604020202020204" pitchFamily="34" charset="0"/>
              </a:rPr>
              <a:t>Given a set of n jobs, each job is represented by a pair of start time si and finish time fi (i=1, 2, .., n).</a:t>
            </a:r>
          </a:p>
          <a:p>
            <a:pPr marL="812800" lvl="2" algn="just" eaLnBrk="1" hangingPunct="1">
              <a:spcBef>
                <a:spcPts val="700"/>
              </a:spcBef>
            </a:pPr>
            <a:r>
              <a:rPr lang="en" altLang="vi-VN" dirty="0">
                <a:cs typeface="Arial" panose="020B0604020202020204" pitchFamily="34" charset="0"/>
              </a:rPr>
              <a:t>Select as many jobs as can be performed sequentially by a single machine or individual without conflict.</a:t>
            </a:r>
          </a:p>
          <a:p>
            <a:pPr marL="812800" lvl="2" algn="just" eaLnBrk="1" hangingPunct="1">
              <a:spcBef>
                <a:spcPts val="700"/>
              </a:spcBef>
            </a:pPr>
            <a:r>
              <a:rPr lang="en" altLang="vi-VN" dirty="0">
                <a:cs typeface="Arial" panose="020B0604020202020204" pitchFamily="34" charset="0"/>
              </a:rPr>
              <a:t>Each job executes only one at a time.</a:t>
            </a:r>
          </a:p>
          <a:p>
            <a:pPr marL="12700" algn="just" eaLnBrk="1" hangingPunct="1">
              <a:spcBef>
                <a:spcPts val="700"/>
              </a:spcBef>
            </a:pPr>
            <a:r>
              <a:rPr lang="en" altLang="vi-VN" dirty="0">
                <a:solidFill>
                  <a:srgbClr val="FF0000"/>
                </a:solidFill>
                <a:cs typeface="Arial" panose="020B0604020202020204" pitchFamily="34" charset="0"/>
              </a:rPr>
              <a:t>FOR EXAMPLE:</a:t>
            </a:r>
          </a:p>
          <a:p>
            <a:pPr marL="869950" lvl="1" eaLnBrk="1" hangingPunct="1">
              <a:spcBef>
                <a:spcPts val="600"/>
              </a:spcBef>
            </a:pPr>
            <a:r>
              <a:rPr lang="en" altLang="vi-VN" b="1" dirty="0">
                <a:cs typeface="Arial" panose="020B0604020202020204" pitchFamily="34" charset="0"/>
              </a:rPr>
              <a:t>Input:</a:t>
            </a:r>
            <a:endParaRPr lang="vi-VN" altLang="vi-VN" dirty="0">
              <a:cs typeface="Arial" panose="020B0604020202020204" pitchFamily="34" charset="0"/>
            </a:endParaRPr>
          </a:p>
          <a:p>
            <a:pPr marL="869950" lvl="1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Number of jobs: 6</a:t>
            </a:r>
          </a:p>
          <a:p>
            <a:pPr marL="869950" lvl="1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Start time Start []= { 1, 3, 0, 5, 8, 5}</a:t>
            </a:r>
          </a:p>
          <a:p>
            <a:pPr marL="869950" lvl="1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Finish time Finish[]= { 2, 4, 6, 7, 9, 9}</a:t>
            </a:r>
          </a:p>
          <a:p>
            <a:pPr marL="869950" lvl="1" eaLnBrk="1" hangingPunct="1">
              <a:spcBef>
                <a:spcPts val="600"/>
              </a:spcBef>
            </a:pPr>
            <a:r>
              <a:rPr lang="en" altLang="vi-VN" b="1" dirty="0">
                <a:cs typeface="Arial" panose="020B0604020202020204" pitchFamily="34" charset="0"/>
              </a:rPr>
              <a:t>Output:</a:t>
            </a:r>
            <a:endParaRPr lang="vi-VN" altLang="vi-VN" dirty="0">
              <a:cs typeface="Arial" panose="020B0604020202020204" pitchFamily="34" charset="0"/>
            </a:endParaRPr>
          </a:p>
          <a:p>
            <a:pPr marL="812800" lvl="2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OPT[] = {0, 1, 3, 4 }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D987899A-6AD2-4D5C-8BB6-2B0ACCC479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ADF323-72E5-4F4A-8C9C-FECD83C52B2C}" type="slidenum">
              <a:rPr lang="en-US" altLang="vi-VN" sz="1000"/>
              <a:pPr eaLnBrk="1" hangingPunct="1"/>
              <a:t>29</a:t>
            </a:fld>
            <a:endParaRPr lang="en-US" altLang="vi-VN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202DDE4-62A8-46A7-871E-D2A1E66A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OPTIMIZATION PROBLEM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4235930-816E-41B0-92D6-B5B6B88CC2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1752600"/>
            <a:ext cx="7886700" cy="4351338"/>
          </a:xfrm>
        </p:spPr>
        <p:txBody>
          <a:bodyPr/>
          <a:lstStyle/>
          <a:p>
            <a:pPr algn="just" defTabSz="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" altLang="vi-VN" b="1">
                <a:solidFill>
                  <a:srgbClr val="002060"/>
                </a:solidFill>
                <a:cs typeface="Arial" panose="020B0604020202020204" pitchFamily="34" charset="0"/>
              </a:rPr>
              <a:t>Find </a:t>
            </a:r>
            <a:r>
              <a:rPr lang="en" altLang="vi-VN" b="1">
                <a:solidFill>
                  <a:srgbClr val="C00000"/>
                </a:solidFill>
                <a:cs typeface="Arial" panose="020B0604020202020204" pitchFamily="34" charset="0"/>
              </a:rPr>
              <a:t>min </a:t>
            </a:r>
            <a:r>
              <a:rPr lang="en" altLang="vi-VN" b="1">
                <a:solidFill>
                  <a:srgbClr val="002060"/>
                </a:solidFill>
                <a:cs typeface="Arial" panose="020B0604020202020204" pitchFamily="34" charset="0"/>
              </a:rPr>
              <a:t>{ </a:t>
            </a:r>
            <a:r>
              <a:rPr lang="en" altLang="vi-VN" b="1" i="1">
                <a:solidFill>
                  <a:srgbClr val="002060"/>
                </a:solidFill>
                <a:cs typeface="Arial" panose="020B0604020202020204" pitchFamily="34" charset="0"/>
              </a:rPr>
              <a:t>f(X) : X </a:t>
            </a:r>
            <a:r>
              <a:rPr lang="en" altLang="vi-VN" b="1" i="1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D </a:t>
            </a:r>
            <a:r>
              <a:rPr lang="en" altLang="vi-VN" b="1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}.</a:t>
            </a:r>
          </a:p>
          <a:p>
            <a:pPr algn="just" defTabSz="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" altLang="vi-VN" b="1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or find </a:t>
            </a:r>
            <a:r>
              <a:rPr lang="en" altLang="vi-VN" b="1">
                <a:solidFill>
                  <a:srgbClr val="C00000"/>
                </a:solidFill>
                <a:cs typeface="Arial" panose="020B0604020202020204" pitchFamily="34" charset="0"/>
              </a:rPr>
              <a:t>max </a:t>
            </a:r>
            <a:r>
              <a:rPr lang="en" altLang="vi-VN" b="1">
                <a:solidFill>
                  <a:srgbClr val="002060"/>
                </a:solidFill>
                <a:cs typeface="Arial" panose="020B0604020202020204" pitchFamily="34" charset="0"/>
              </a:rPr>
              <a:t>{ </a:t>
            </a:r>
            <a:r>
              <a:rPr lang="en" altLang="vi-VN" b="1" i="1">
                <a:solidFill>
                  <a:srgbClr val="002060"/>
                </a:solidFill>
                <a:cs typeface="Arial" panose="020B0604020202020204" pitchFamily="34" charset="0"/>
              </a:rPr>
              <a:t>f(X) : X </a:t>
            </a:r>
            <a:r>
              <a:rPr lang="en" altLang="vi-VN" b="1" i="1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D </a:t>
            </a:r>
            <a:r>
              <a:rPr lang="en" altLang="vi-VN" b="1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}.</a:t>
            </a:r>
          </a:p>
          <a:p>
            <a:pPr algn="just" defTabSz="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" altLang="vi-VN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1" algn="just" defTabSz="457200" eaLnBrk="1" hangingPunct="1">
              <a:spcBef>
                <a:spcPct val="0"/>
              </a:spcBef>
            </a:pPr>
            <a:r>
              <a:rPr lang="en" altLang="vi-VN" i="1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 </a:t>
            </a:r>
            <a:r>
              <a:rPr lang="en" altLang="vi-VN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is a finite set of elements satisfying some property P.</a:t>
            </a:r>
          </a:p>
          <a:p>
            <a:pPr lvl="1" algn="just" defTabSz="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" altLang="vi-VN" i="1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" altLang="vi-VN" i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 = </a:t>
            </a:r>
            <a:r>
              <a:rPr lang="en" altLang="vi-VN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{ </a:t>
            </a:r>
            <a:r>
              <a:rPr lang="en" altLang="vi-VN" i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= </a:t>
            </a:r>
            <a:r>
              <a:rPr lang="en" altLang="vi-VN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 </a:t>
            </a:r>
            <a:r>
              <a:rPr lang="en" altLang="vi-VN" i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" altLang="vi-VN" baseline="-2500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" altLang="vi-VN" i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x </a:t>
            </a:r>
            <a:r>
              <a:rPr lang="en" altLang="vi-VN" baseline="-2500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" altLang="vi-VN" i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,..,x </a:t>
            </a:r>
            <a:r>
              <a:rPr lang="en" altLang="vi-VN" baseline="-2500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" altLang="vi-VN" i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A </a:t>
            </a:r>
            <a:r>
              <a:rPr lang="en" altLang="vi-VN" baseline="-2500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" altLang="vi-VN" i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A </a:t>
            </a:r>
            <a:r>
              <a:rPr lang="en" altLang="vi-VN" baseline="-2500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" altLang="vi-VN" i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A </a:t>
            </a:r>
            <a:r>
              <a:rPr lang="en" altLang="vi-VN" baseline="-2500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" altLang="vi-VN" i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 X satisfies the property P </a:t>
            </a:r>
            <a:r>
              <a:rPr lang="en" altLang="vi-VN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1" algn="just" defTabSz="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vi-VN">
              <a:solidFill>
                <a:srgbClr val="00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algn="just" defTabSz="457200" eaLnBrk="1" hangingPunct="1">
              <a:spcBef>
                <a:spcPct val="0"/>
              </a:spcBef>
            </a:pPr>
            <a:r>
              <a:rPr lang="en" altLang="vi-VN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D: option</a:t>
            </a:r>
          </a:p>
          <a:p>
            <a:pPr lvl="1" algn="just" defTabSz="457200" eaLnBrk="1" hangingPunct="1">
              <a:spcBef>
                <a:spcPct val="0"/>
              </a:spcBef>
            </a:pPr>
            <a:endParaRPr lang="en-US" altLang="vi-VN">
              <a:solidFill>
                <a:srgbClr val="00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algn="just" defTabSz="457200" eaLnBrk="1" hangingPunct="1">
              <a:spcBef>
                <a:spcPct val="0"/>
              </a:spcBef>
            </a:pPr>
            <a:r>
              <a:rPr lang="en" altLang="vi-VN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Function f(X): objective function</a:t>
            </a:r>
          </a:p>
          <a:p>
            <a:pPr lvl="1" algn="just" defTabSz="457200" eaLnBrk="1" hangingPunct="1">
              <a:spcBef>
                <a:spcPct val="0"/>
              </a:spcBef>
            </a:pPr>
            <a:endParaRPr lang="en-US" altLang="vi-VN">
              <a:solidFill>
                <a:srgbClr val="00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algn="just" defTabSz="457200" eaLnBrk="1" hangingPunct="1">
              <a:spcBef>
                <a:spcPct val="0"/>
              </a:spcBef>
            </a:pPr>
            <a:r>
              <a:rPr lang="en" altLang="vi-VN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Domain D: Set of options.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78564EA9-5FB8-43AB-BBCF-B5E1220B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WORK ORDERING PROBLEM</a:t>
            </a:r>
          </a:p>
        </p:txBody>
      </p:sp>
      <p:sp>
        <p:nvSpPr>
          <p:cNvPr id="58371" name="object 2">
            <a:extLst>
              <a:ext uri="{FF2B5EF4-FFF2-40B4-BE49-F238E27FC236}">
                <a16:creationId xmlns:a16="http://schemas.microsoft.com/office/drawing/2014/main" id="{6AE5659D-E13F-4645-AAF1-7BB0B7DDB1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6300" y="1219200"/>
            <a:ext cx="8267700" cy="5059363"/>
          </a:xfrm>
        </p:spPr>
        <p:txBody>
          <a:bodyPr lIns="0" tIns="11430" rIns="0" bIns="0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tabLst>
                <a:tab pos="5192713" algn="l"/>
                <a:tab pos="6076950" algn="l"/>
              </a:tabLst>
            </a:pPr>
            <a:r>
              <a:rPr lang="en" altLang="vi-VN">
                <a:solidFill>
                  <a:srgbClr val="FF0000"/>
                </a:solidFill>
                <a:cs typeface="Arial" panose="020B0604020202020204" pitchFamily="34" charset="0"/>
              </a:rPr>
              <a:t>Sort work ( N,S[], F[]):</a:t>
            </a:r>
          </a:p>
          <a:p>
            <a:pPr eaLnBrk="1" hangingPunct="1">
              <a:tabLst>
                <a:tab pos="5192713" algn="l"/>
                <a:tab pos="6076950" algn="l"/>
              </a:tabLst>
            </a:pPr>
            <a:r>
              <a:rPr lang="en" altLang="vi-VN" b="1">
                <a:cs typeface="Arial" panose="020B0604020202020204" pitchFamily="34" charset="0"/>
              </a:rPr>
              <a:t>Input </a:t>
            </a:r>
            <a:r>
              <a:rPr lang="en" altLang="vi-VN">
                <a:cs typeface="Arial" panose="020B0604020202020204" pitchFamily="34" charset="0"/>
              </a:rPr>
              <a:t>:</a:t>
            </a:r>
          </a:p>
          <a:p>
            <a:pPr marL="1211263" lvl="1" eaLnBrk="1" hangingPunct="1">
              <a:tabLst>
                <a:tab pos="5192713" algn="l"/>
                <a:tab pos="6076950" algn="l"/>
              </a:tabLst>
            </a:pPr>
            <a:r>
              <a:rPr lang="en" altLang="vi-VN">
                <a:cs typeface="Arial" panose="020B0604020202020204" pitchFamily="34" charset="0"/>
              </a:rPr>
              <a:t>N is the number of jobs.</a:t>
            </a:r>
          </a:p>
          <a:p>
            <a:pPr marL="1211263" lvl="1" eaLnBrk="1" hangingPunct="1">
              <a:tabLst>
                <a:tab pos="5192713" algn="l"/>
                <a:tab pos="6076950" algn="l"/>
              </a:tabLst>
            </a:pPr>
            <a:r>
              <a:rPr lang="en" altLang="vi-VN">
                <a:cs typeface="Arial" panose="020B0604020202020204" pitchFamily="34" charset="0"/>
              </a:rPr>
              <a:t>S[] start time.</a:t>
            </a:r>
          </a:p>
          <a:p>
            <a:pPr marL="1211263" lvl="1" eaLnBrk="1" hangingPunct="1">
              <a:tabLst>
                <a:tab pos="5192713" algn="l"/>
                <a:tab pos="6076950" algn="l"/>
              </a:tabLst>
            </a:pPr>
            <a:r>
              <a:rPr lang="en" altLang="vi-VN">
                <a:cs typeface="Arial" panose="020B0604020202020204" pitchFamily="34" charset="0"/>
              </a:rPr>
              <a:t>F[] end time.</a:t>
            </a:r>
          </a:p>
          <a:p>
            <a:pPr eaLnBrk="1" hangingPunct="1">
              <a:tabLst>
                <a:tab pos="5192713" algn="l"/>
                <a:tab pos="6076950" algn="l"/>
              </a:tabLst>
            </a:pPr>
            <a:r>
              <a:rPr lang="en" altLang="vi-VN" b="1">
                <a:cs typeface="Arial" panose="020B0604020202020204" pitchFamily="34" charset="0"/>
              </a:rPr>
              <a:t>Ouput </a:t>
            </a:r>
            <a:r>
              <a:rPr lang="en" altLang="vi-VN">
                <a:cs typeface="Arial" panose="020B0604020202020204" pitchFamily="34" charset="0"/>
              </a:rPr>
              <a:t>: The most executed list.</a:t>
            </a:r>
          </a:p>
          <a:p>
            <a:pPr eaLnBrk="1" hangingPunct="1">
              <a:tabLst>
                <a:tab pos="5192713" algn="l"/>
                <a:tab pos="6076950" algn="l"/>
              </a:tabLst>
            </a:pPr>
            <a:r>
              <a:rPr lang="en" altLang="vi-VN" b="1">
                <a:cs typeface="Arial" panose="020B0604020202020204" pitchFamily="34" charset="0"/>
              </a:rPr>
              <a:t>Actions </a:t>
            </a:r>
            <a:r>
              <a:rPr lang="en" altLang="vi-VN">
                <a:cs typeface="Arial" panose="020B0604020202020204" pitchFamily="34" charset="0"/>
              </a:rPr>
              <a:t>:</a:t>
            </a:r>
          </a:p>
          <a:p>
            <a:pPr marL="1211263" lvl="1" eaLnBrk="1" hangingPunct="1">
              <a:tabLst>
                <a:tab pos="5192713" algn="l"/>
                <a:tab pos="6076950" algn="l"/>
              </a:tabLst>
            </a:pPr>
            <a:r>
              <a:rPr lang="en" altLang="vi-VN" b="1">
                <a:cs typeface="Arial" panose="020B0604020202020204" pitchFamily="34" charset="0"/>
              </a:rPr>
              <a:t>Step 1 </a:t>
            </a:r>
            <a:r>
              <a:rPr lang="en" altLang="vi-VN">
                <a:cs typeface="Arial" panose="020B0604020202020204" pitchFamily="34" charset="0"/>
              </a:rPr>
              <a:t>Sort in ascending order of end time.</a:t>
            </a:r>
          </a:p>
          <a:p>
            <a:pPr marL="1211263" lvl="1" eaLnBrk="1" hangingPunct="1">
              <a:tabLst>
                <a:tab pos="5192713" algn="l"/>
                <a:tab pos="6076950" algn="l"/>
              </a:tabLst>
            </a:pPr>
            <a:r>
              <a:rPr lang="en" altLang="vi-VN" b="1">
                <a:cs typeface="Arial" panose="020B0604020202020204" pitchFamily="34" charset="0"/>
              </a:rPr>
              <a:t>Step 2 </a:t>
            </a:r>
            <a:r>
              <a:rPr lang="en" altLang="vi-VN">
                <a:cs typeface="Arial" panose="020B0604020202020204" pitchFamily="34" charset="0"/>
              </a:rPr>
              <a:t>(Initialization) Select the first job as the optimal solution (OPT=1). N = N\{1};</a:t>
            </a:r>
          </a:p>
          <a:p>
            <a:pPr marL="1211263" lvl="1" eaLnBrk="1" hangingPunct="1">
              <a:tabLst>
                <a:tab pos="5192713" algn="l"/>
                <a:tab pos="6076950" algn="l"/>
              </a:tabLst>
            </a:pPr>
            <a:r>
              <a:rPr lang="en" altLang="vi-VN" b="1">
                <a:cs typeface="Arial" panose="020B0604020202020204" pitchFamily="34" charset="0"/>
              </a:rPr>
              <a:t>Step 3 </a:t>
            </a:r>
            <a:r>
              <a:rPr lang="en" altLang="vi-VN">
                <a:cs typeface="Arial" panose="020B0604020202020204" pitchFamily="34" charset="0"/>
              </a:rPr>
              <a:t>(Repeat).</a:t>
            </a:r>
          </a:p>
          <a:p>
            <a:pPr marL="1270000" lvl="2" eaLnBrk="1" hangingPunct="1">
              <a:tabLst>
                <a:tab pos="5192713" algn="l"/>
                <a:tab pos="6076950" algn="l"/>
              </a:tabLst>
            </a:pPr>
            <a:r>
              <a:rPr lang="en" altLang="vi-VN">
                <a:cs typeface="Arial" panose="020B0604020202020204" pitchFamily="34" charset="0"/>
              </a:rPr>
              <a:t>For each job </a:t>
            </a:r>
            <a:r>
              <a:rPr lang="en" altLang="vi-VN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j </a:t>
            </a:r>
            <a:r>
              <a:rPr lang="en" altLang="vi-VN">
                <a:cs typeface="Arial" panose="020B0604020202020204" pitchFamily="34" charset="0"/>
              </a:rPr>
              <a:t>N</a:t>
            </a:r>
          </a:p>
          <a:p>
            <a:pPr marL="1270000" lvl="2" eaLnBrk="1" hangingPunct="1">
              <a:buFontTx/>
              <a:buNone/>
              <a:tabLst>
                <a:tab pos="5192713" algn="l"/>
                <a:tab pos="6076950" algn="l"/>
              </a:tabLst>
            </a:pPr>
            <a:r>
              <a:rPr lang="en" altLang="vi-VN">
                <a:cs typeface="Arial" panose="020B0604020202020204" pitchFamily="34" charset="0"/>
              </a:rPr>
              <a:t>if ( S[j] &gt;=F[i]) { OPT = OPT </a:t>
            </a:r>
            <a:r>
              <a:rPr lang="en" altLang="vi-VN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 </a:t>
            </a:r>
            <a:r>
              <a:rPr lang="en" altLang="vi-VN">
                <a:cs typeface="Arial" panose="020B0604020202020204" pitchFamily="34" charset="0"/>
              </a:rPr>
              <a:t>j; i = j; N = N\{i} }</a:t>
            </a:r>
          </a:p>
          <a:p>
            <a:pPr marL="1211263" lvl="1" eaLnBrk="1" hangingPunct="1">
              <a:tabLst>
                <a:tab pos="5192713" algn="l"/>
                <a:tab pos="6076950" algn="l"/>
              </a:tabLst>
            </a:pPr>
            <a:r>
              <a:rPr lang="en" altLang="vi-VN" b="1">
                <a:cs typeface="Arial" panose="020B0604020202020204" pitchFamily="34" charset="0"/>
              </a:rPr>
              <a:t>Step 4 </a:t>
            </a:r>
            <a:r>
              <a:rPr lang="en" altLang="vi-VN">
                <a:cs typeface="Arial" panose="020B0604020202020204" pitchFamily="34" charset="0"/>
              </a:rPr>
              <a:t>(Return Result)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A7AB1053-BF94-4D36-8D6C-364533D572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DD8039-4C9C-4B9B-81AA-055B07011959}" type="slidenum">
              <a:rPr lang="en-US" altLang="vi-VN" sz="1000"/>
              <a:pPr eaLnBrk="1" hangingPunct="1"/>
              <a:t>30</a:t>
            </a:fld>
            <a:endParaRPr lang="en-US" altLang="vi-VN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31CF8DAC-CFAB-4F64-9FC6-C7CCD050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WORK ORDERING PROBLEM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3B10036D-5528-4D17-810C-DE3005332C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A437DE-B291-4C6B-A701-A8D740E494C5}" type="slidenum">
              <a:rPr lang="en-US" altLang="vi-VN" sz="1000"/>
              <a:pPr eaLnBrk="1" hangingPunct="1"/>
              <a:t>31</a:t>
            </a:fld>
            <a:endParaRPr lang="en-US" altLang="vi-VN" sz="100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62A2C52-9530-4741-8E3E-A23CA81A69B3}"/>
              </a:ext>
            </a:extLst>
          </p:cNvPr>
          <p:cNvGraphicFramePr>
            <a:graphicFrameLocks noGrp="1"/>
          </p:cNvGraphicFramePr>
          <p:nvPr/>
        </p:nvGraphicFramePr>
        <p:xfrm>
          <a:off x="471488" y="3021013"/>
          <a:ext cx="8686800" cy="365125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 </a:t>
                      </a: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66C7"/>
                    </a:solidFill>
                  </a:tcPr>
                </a:tc>
                <a:tc>
                  <a:txBody>
                    <a:bodyPr/>
                    <a:lstStyle>
                      <a:lvl1pPr marL="87313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 ? j =?</a:t>
                      </a: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4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66C7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(S[j] &gt;=F[i]) ? i=?</a:t>
                      </a: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66C7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OPT=?</a:t>
                      </a: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6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OPT = OPT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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{1}.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first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i=1; j=2;</a:t>
                      </a:r>
                    </a:p>
                  </a:txBody>
                  <a:tcPr marL="0" marR="0" marT="4064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3873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87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(3&gt;=2): Yes; i=2.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OPT = OPT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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{2}.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2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i=2; j=3;</a:t>
                      </a:r>
                    </a:p>
                  </a:txBody>
                  <a:tcPr marL="0" marR="0" marT="4064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412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12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(0&gt;=4): No; i=2.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OPT = OPT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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.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3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i=2; j=4;</a:t>
                      </a:r>
                    </a:p>
                  </a:txBody>
                  <a:tcPr marL="0" marR="0" marT="4064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3873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87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(5&gt;=4): Yes; i=4.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OPT = OPT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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{4}.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4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i=4; j=5;</a:t>
                      </a:r>
                    </a:p>
                  </a:txBody>
                  <a:tcPr marL="0" marR="0" marT="4127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3873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87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(8&gt;=7): Yes; i=5.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OPT = OPT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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{5}.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5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i=5; j=6;</a:t>
                      </a:r>
                    </a:p>
                  </a:txBody>
                  <a:tcPr marL="0" marR="0" marT="4127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412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12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(5&gt;=9): No; i=5.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OPT = OPT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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.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6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i=5; j=7;</a:t>
                      </a:r>
                    </a:p>
                  </a:txBody>
                  <a:tcPr marL="0" marR="0" marT="4127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3873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87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(9&gt;=9): Yes; i=7.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OPT = OPT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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{7}.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7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i=7; j=8;</a:t>
                      </a:r>
                    </a:p>
                  </a:txBody>
                  <a:tcPr marL="0" marR="0" marT="4127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2667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6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(14&gt;=12): Yes; i=8.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OPT = OPT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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{8}.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OPT = { 1, 2, 4, 5, 7, 8}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73FB5E-AF30-444D-95A6-ACD5EE39FB5F}"/>
              </a:ext>
            </a:extLst>
          </p:cNvPr>
          <p:cNvSpPr txBox="1"/>
          <p:nvPr/>
        </p:nvSpPr>
        <p:spPr>
          <a:xfrm>
            <a:off x="1371600" y="1320800"/>
            <a:ext cx="6477000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latin typeface="+mn-lt"/>
              </a:rPr>
              <a:t>Eg:</a:t>
            </a:r>
          </a:p>
          <a:p>
            <a:pPr marL="624840" indent="-155575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25475" algn="l"/>
              </a:tabLst>
              <a:defRPr/>
            </a:pPr>
            <a:r>
              <a:rPr lang="en" spc="-10" dirty="0">
                <a:latin typeface="Arial"/>
                <a:cs typeface="Arial"/>
              </a:rPr>
              <a:t>Number of actions </a:t>
            </a:r>
            <a:r>
              <a:rPr lang="en" spc="-5" dirty="0">
                <a:latin typeface="Arial"/>
                <a:cs typeface="Arial"/>
              </a:rPr>
              <a:t>n =</a:t>
            </a:r>
            <a:r>
              <a:rPr lang="en" spc="105" dirty="0">
                <a:latin typeface="Arial"/>
                <a:cs typeface="Arial"/>
              </a:rPr>
              <a:t> </a:t>
            </a:r>
            <a:r>
              <a:rPr lang="en" spc="-10" dirty="0">
                <a:latin typeface="Arial"/>
                <a:cs typeface="Arial"/>
              </a:rPr>
              <a:t>8.</a:t>
            </a:r>
            <a:endParaRPr lang="vi-VN" dirty="0">
              <a:latin typeface="Arial"/>
              <a:cs typeface="Arial"/>
            </a:endParaRPr>
          </a:p>
          <a:p>
            <a:pPr marL="619125" indent="-14986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19760" algn="l"/>
              </a:tabLst>
              <a:defRPr/>
            </a:pPr>
            <a:r>
              <a:rPr lang="en" spc="-5" dirty="0">
                <a:latin typeface="Arial"/>
                <a:cs typeface="Arial"/>
              </a:rPr>
              <a:t>Start </a:t>
            </a:r>
            <a:r>
              <a:rPr lang="en" spc="-10" dirty="0">
                <a:latin typeface="Arial"/>
                <a:cs typeface="Arial"/>
              </a:rPr>
              <a:t>time S[] </a:t>
            </a:r>
            <a:r>
              <a:rPr lang="en" spc="-5" dirty="0">
                <a:latin typeface="Arial"/>
                <a:cs typeface="Arial"/>
              </a:rPr>
              <a:t>= {1, </a:t>
            </a:r>
            <a:r>
              <a:rPr lang="en" spc="-10" dirty="0">
                <a:latin typeface="Arial"/>
                <a:cs typeface="Arial"/>
              </a:rPr>
              <a:t>3, 0, 5, 8, 5, 9,</a:t>
            </a:r>
            <a:r>
              <a:rPr lang="en" spc="105" dirty="0">
                <a:latin typeface="Arial"/>
                <a:cs typeface="Arial"/>
              </a:rPr>
              <a:t> </a:t>
            </a:r>
            <a:r>
              <a:rPr lang="en" spc="-10" dirty="0">
                <a:latin typeface="Arial"/>
                <a:cs typeface="Arial"/>
              </a:rPr>
              <a:t>14}.</a:t>
            </a:r>
            <a:endParaRPr lang="vi-VN" dirty="0">
              <a:latin typeface="Arial"/>
              <a:cs typeface="Arial"/>
            </a:endParaRPr>
          </a:p>
          <a:p>
            <a:pPr marL="688975" indent="-21971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88975" algn="l"/>
                <a:tab pos="689610" algn="l"/>
              </a:tabLst>
              <a:defRPr/>
            </a:pPr>
            <a:r>
              <a:rPr lang="en" spc="5" dirty="0">
                <a:latin typeface="Arial"/>
                <a:cs typeface="Arial"/>
              </a:rPr>
              <a:t>End </a:t>
            </a:r>
            <a:r>
              <a:rPr lang="en" spc="-5" dirty="0">
                <a:latin typeface="Arial"/>
                <a:cs typeface="Arial"/>
              </a:rPr>
              <a:t>time </a:t>
            </a:r>
            <a:r>
              <a:rPr lang="en" spc="-10" dirty="0">
                <a:latin typeface="Arial"/>
                <a:cs typeface="Arial"/>
              </a:rPr>
              <a:t>F </a:t>
            </a:r>
            <a:r>
              <a:rPr lang="en" spc="-5" dirty="0">
                <a:latin typeface="Arial"/>
                <a:cs typeface="Arial"/>
              </a:rPr>
              <a:t>[] = {2, </a:t>
            </a:r>
            <a:r>
              <a:rPr lang="en" spc="-10" dirty="0">
                <a:latin typeface="Arial"/>
                <a:cs typeface="Arial"/>
              </a:rPr>
              <a:t>4 , 6, 7, 9, 9, 12,</a:t>
            </a:r>
            <a:r>
              <a:rPr lang="en" spc="25" dirty="0">
                <a:latin typeface="Arial"/>
                <a:cs typeface="Arial"/>
              </a:rPr>
              <a:t> </a:t>
            </a:r>
            <a:r>
              <a:rPr lang="en" spc="-10" dirty="0">
                <a:latin typeface="Arial"/>
                <a:cs typeface="Arial"/>
              </a:rPr>
              <a:t>18}.</a:t>
            </a:r>
            <a:endParaRPr lang="vi-VN" dirty="0">
              <a:latin typeface="Arial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dirty="0">
              <a:latin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C751075D-ED54-49AD-863F-FFD05BD7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WIRING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1E42-F1FE-4F6F-8938-7AE8A92200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6300" y="1219200"/>
            <a:ext cx="8267700" cy="5486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b="1" dirty="0">
                <a:solidFill>
                  <a:srgbClr val="C00000"/>
                </a:solidFill>
              </a:rPr>
              <a:t>Problem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pc="-5" dirty="0">
                <a:cs typeface="Arial"/>
              </a:rPr>
              <a:t>Given n </a:t>
            </a:r>
            <a:r>
              <a:rPr lang="en" spc="5" dirty="0">
                <a:cs typeface="Arial"/>
              </a:rPr>
              <a:t>strings </a:t>
            </a:r>
            <a:r>
              <a:rPr lang="en" dirty="0">
                <a:cs typeface="Arial"/>
              </a:rPr>
              <a:t>of different </a:t>
            </a:r>
            <a:r>
              <a:rPr lang="en" spc="-5" dirty="0">
                <a:cs typeface="Arial"/>
              </a:rPr>
              <a:t>lengths </a:t>
            </a:r>
            <a:r>
              <a:rPr lang="en" spc="-10" dirty="0">
                <a:cs typeface="Arial"/>
              </a:rPr>
              <a:t>. It </a:t>
            </a:r>
            <a:r>
              <a:rPr lang="en" spc="5" dirty="0">
                <a:cs typeface="Arial"/>
              </a:rPr>
              <a:t>is </a:t>
            </a:r>
            <a:r>
              <a:rPr lang="en" spc="-5" dirty="0">
                <a:cs typeface="Arial"/>
              </a:rPr>
              <a:t>necessary </a:t>
            </a:r>
            <a:r>
              <a:rPr lang="en" dirty="0">
                <a:cs typeface="Arial"/>
              </a:rPr>
              <a:t>to </a:t>
            </a:r>
            <a:r>
              <a:rPr lang="en" spc="-10" dirty="0">
                <a:cs typeface="Arial"/>
              </a:rPr>
              <a:t>connect </a:t>
            </a:r>
            <a:r>
              <a:rPr lang="en" spc="-5" dirty="0">
                <a:cs typeface="Arial"/>
              </a:rPr>
              <a:t>the </a:t>
            </a:r>
            <a:r>
              <a:rPr lang="en" spc="5" dirty="0">
                <a:cs typeface="Arial"/>
              </a:rPr>
              <a:t>wires </a:t>
            </a:r>
            <a:r>
              <a:rPr lang="en" spc="-5" dirty="0">
                <a:cs typeface="Arial"/>
              </a:rPr>
              <a:t>together </a:t>
            </a:r>
            <a:r>
              <a:rPr lang="en" spc="-10" dirty="0">
                <a:cs typeface="Arial"/>
              </a:rPr>
              <a:t>into </a:t>
            </a:r>
            <a:r>
              <a:rPr lang="en" spc="-5" dirty="0">
                <a:cs typeface="Arial"/>
              </a:rPr>
              <a:t>one </a:t>
            </a:r>
            <a:r>
              <a:rPr lang="en" spc="-50" dirty="0">
                <a:cs typeface="Arial"/>
              </a:rPr>
              <a:t>wire.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dirty="0">
                <a:cs typeface="Arial"/>
              </a:rPr>
              <a:t>The </a:t>
            </a:r>
            <a:r>
              <a:rPr lang="en" spc="-5" dirty="0">
                <a:cs typeface="Arial"/>
              </a:rPr>
              <a:t>cost of joining two </a:t>
            </a:r>
            <a:r>
              <a:rPr lang="en" spc="5" dirty="0">
                <a:cs typeface="Arial"/>
              </a:rPr>
              <a:t>wires </a:t>
            </a:r>
            <a:r>
              <a:rPr lang="en" spc="-5" dirty="0">
                <a:cs typeface="Arial"/>
              </a:rPr>
              <a:t>together </a:t>
            </a:r>
            <a:r>
              <a:rPr lang="en" spc="-10" dirty="0">
                <a:cs typeface="Arial"/>
              </a:rPr>
              <a:t>is </a:t>
            </a:r>
            <a:r>
              <a:rPr lang="en" spc="-5" dirty="0">
                <a:cs typeface="Arial"/>
              </a:rPr>
              <a:t>calculated as the </a:t>
            </a:r>
            <a:r>
              <a:rPr lang="en" spc="-10" dirty="0">
                <a:cs typeface="Arial"/>
              </a:rPr>
              <a:t>total </a:t>
            </a:r>
            <a:r>
              <a:rPr lang="en" dirty="0">
                <a:cs typeface="Arial"/>
              </a:rPr>
              <a:t>length of the </a:t>
            </a:r>
            <a:r>
              <a:rPr lang="en" spc="-5" dirty="0">
                <a:cs typeface="Arial"/>
              </a:rPr>
              <a:t>two </a:t>
            </a:r>
            <a:r>
              <a:rPr lang="en" spc="-45" dirty="0">
                <a:cs typeface="Arial"/>
              </a:rPr>
              <a:t>wires.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pc="-5" dirty="0">
                <a:cs typeface="Arial"/>
              </a:rPr>
              <a:t>The task of </a:t>
            </a:r>
            <a:r>
              <a:rPr lang="en" spc="-15" dirty="0">
                <a:cs typeface="Arial"/>
              </a:rPr>
              <a:t>the </a:t>
            </a:r>
            <a:r>
              <a:rPr lang="en" spc="-10" dirty="0">
                <a:cs typeface="Arial"/>
              </a:rPr>
              <a:t>problem is </a:t>
            </a:r>
            <a:r>
              <a:rPr lang="en" spc="-5" dirty="0">
                <a:cs typeface="Arial"/>
              </a:rPr>
              <a:t>to find a way to connect </a:t>
            </a:r>
            <a:r>
              <a:rPr lang="en" spc="-10" dirty="0">
                <a:cs typeface="Arial"/>
              </a:rPr>
              <a:t>the </a:t>
            </a:r>
            <a:r>
              <a:rPr lang="en" spc="-5" dirty="0">
                <a:cs typeface="Arial"/>
              </a:rPr>
              <a:t>wires </a:t>
            </a:r>
            <a:r>
              <a:rPr lang="en" spc="5" dirty="0">
                <a:cs typeface="Arial"/>
              </a:rPr>
              <a:t>together </a:t>
            </a:r>
            <a:r>
              <a:rPr lang="en" spc="-5" dirty="0">
                <a:cs typeface="Arial"/>
              </a:rPr>
              <a:t>into </a:t>
            </a:r>
            <a:r>
              <a:rPr lang="en" dirty="0">
                <a:cs typeface="Arial"/>
              </a:rPr>
              <a:t>a </a:t>
            </a:r>
            <a:r>
              <a:rPr lang="en" spc="-5" dirty="0">
                <a:cs typeface="Arial"/>
              </a:rPr>
              <a:t>wire so </a:t>
            </a:r>
            <a:r>
              <a:rPr lang="en" spc="5" dirty="0">
                <a:cs typeface="Arial"/>
              </a:rPr>
              <a:t>that the </a:t>
            </a:r>
            <a:r>
              <a:rPr lang="en" dirty="0">
                <a:cs typeface="Arial"/>
              </a:rPr>
              <a:t>cost </a:t>
            </a:r>
            <a:r>
              <a:rPr lang="en" spc="-5" dirty="0">
                <a:cs typeface="Arial"/>
              </a:rPr>
              <a:t>of connecting the </a:t>
            </a:r>
            <a:r>
              <a:rPr lang="en" spc="5" dirty="0">
                <a:cs typeface="Arial"/>
              </a:rPr>
              <a:t>wires </a:t>
            </a:r>
            <a:r>
              <a:rPr lang="en" spc="-10" dirty="0">
                <a:cs typeface="Arial"/>
              </a:rPr>
              <a:t>together is </a:t>
            </a:r>
            <a:r>
              <a:rPr lang="en" spc="-5" dirty="0">
                <a:cs typeface="Arial"/>
              </a:rPr>
              <a:t>minimal .</a:t>
            </a:r>
            <a:r>
              <a:rPr lang="en" spc="5" dirty="0">
                <a:cs typeface="Arial"/>
              </a:rPr>
              <a:t> </a:t>
            </a:r>
            <a:r>
              <a:rPr lang="en" spc="-10" dirty="0">
                <a:cs typeface="Arial"/>
              </a:rPr>
              <a:t>best.</a:t>
            </a:r>
            <a:endParaRPr lang="vi-VN" dirty="0">
              <a:cs typeface="Arial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b="1" dirty="0">
                <a:solidFill>
                  <a:srgbClr val="C00000"/>
                </a:solidFill>
              </a:rPr>
              <a:t>Eg:</a:t>
            </a:r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pc="-5" dirty="0">
                <a:cs typeface="Arial"/>
              </a:rPr>
              <a:t>Number of wires: 4; String length L[]={4, 3, 2, 6}</a:t>
            </a:r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pc="-10" dirty="0">
                <a:cs typeface="Arial"/>
              </a:rPr>
              <a:t>Small wiring costs</a:t>
            </a:r>
            <a:r>
              <a:rPr lang="en" spc="30" dirty="0">
                <a:cs typeface="Arial"/>
              </a:rPr>
              <a:t> </a:t>
            </a:r>
            <a:r>
              <a:rPr lang="en" spc="-10" dirty="0">
                <a:cs typeface="Arial"/>
              </a:rPr>
              <a:t>most: OPT </a:t>
            </a:r>
            <a:r>
              <a:rPr lang="en" spc="-5" dirty="0">
                <a:cs typeface="Arial"/>
              </a:rPr>
              <a:t>= </a:t>
            </a:r>
            <a:r>
              <a:rPr lang="en" spc="-60" dirty="0">
                <a:cs typeface="Arial"/>
              </a:rPr>
              <a:t>2 </a:t>
            </a:r>
            <a:r>
              <a:rPr lang="en" spc="-10" dirty="0">
                <a:cs typeface="Arial"/>
              </a:rPr>
              <a:t>9</a:t>
            </a:r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pc="5" dirty="0">
                <a:cs typeface="Arial"/>
              </a:rPr>
              <a:t>Making:</a:t>
            </a:r>
          </a:p>
          <a:p>
            <a:pPr marL="869950" lvl="1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pc="5" dirty="0">
                <a:cs typeface="Arial"/>
              </a:rPr>
              <a:t>Wire </a:t>
            </a:r>
            <a:r>
              <a:rPr lang="en" dirty="0">
                <a:cs typeface="Arial"/>
              </a:rPr>
              <a:t>3 </a:t>
            </a:r>
            <a:r>
              <a:rPr lang="en" spc="-5" dirty="0">
                <a:cs typeface="Arial"/>
              </a:rPr>
              <a:t>connects to </a:t>
            </a:r>
            <a:r>
              <a:rPr lang="en" spc="5" dirty="0">
                <a:cs typeface="Arial"/>
              </a:rPr>
              <a:t>wire </a:t>
            </a:r>
            <a:r>
              <a:rPr lang="en" dirty="0">
                <a:cs typeface="Arial"/>
              </a:rPr>
              <a:t>2 </a:t>
            </a:r>
            <a:r>
              <a:rPr lang="en" spc="-5" dirty="0">
                <a:cs typeface="Arial"/>
              </a:rPr>
              <a:t>=&gt;</a:t>
            </a:r>
            <a:r>
              <a:rPr lang="en" spc="-10" dirty="0">
                <a:cs typeface="Arial"/>
              </a:rPr>
              <a:t> </a:t>
            </a:r>
            <a:r>
              <a:rPr lang="en" spc="-5" dirty="0">
                <a:cs typeface="Arial"/>
              </a:rPr>
              <a:t>3 </a:t>
            </a:r>
            <a:r>
              <a:rPr lang="en" spc="5" dirty="0">
                <a:cs typeface="Arial"/>
              </a:rPr>
              <a:t>strings </a:t>
            </a:r>
            <a:r>
              <a:rPr lang="en" dirty="0">
                <a:cs typeface="Arial"/>
              </a:rPr>
              <a:t>with </a:t>
            </a:r>
            <a:r>
              <a:rPr lang="en" spc="-10" dirty="0">
                <a:cs typeface="Arial"/>
              </a:rPr>
              <a:t>lengths 4, 5, 6.</a:t>
            </a:r>
          </a:p>
          <a:p>
            <a:pPr marL="869950" lvl="1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pc="5" dirty="0">
                <a:cs typeface="Arial"/>
              </a:rPr>
              <a:t>Wire </a:t>
            </a:r>
            <a:r>
              <a:rPr lang="en" spc="-10" dirty="0">
                <a:cs typeface="Arial"/>
              </a:rPr>
              <a:t>length </a:t>
            </a:r>
            <a:r>
              <a:rPr lang="en" spc="-5" dirty="0">
                <a:cs typeface="Arial"/>
              </a:rPr>
              <a:t>4 connected </a:t>
            </a:r>
            <a:r>
              <a:rPr lang="en" spc="-10" dirty="0">
                <a:cs typeface="Arial"/>
              </a:rPr>
              <a:t>to </a:t>
            </a:r>
            <a:r>
              <a:rPr lang="en" spc="5" dirty="0">
                <a:cs typeface="Arial"/>
              </a:rPr>
              <a:t>wire </a:t>
            </a:r>
            <a:r>
              <a:rPr lang="en" spc="-10" dirty="0">
                <a:cs typeface="Arial"/>
              </a:rPr>
              <a:t>length </a:t>
            </a:r>
            <a:r>
              <a:rPr lang="en" spc="-5" dirty="0">
                <a:cs typeface="Arial"/>
              </a:rPr>
              <a:t>5 =&gt;</a:t>
            </a:r>
            <a:r>
              <a:rPr lang="en" spc="-10" dirty="0">
                <a:cs typeface="Arial"/>
              </a:rPr>
              <a:t> </a:t>
            </a:r>
            <a:r>
              <a:rPr lang="en" spc="-5" dirty="0">
                <a:cs typeface="Arial"/>
              </a:rPr>
              <a:t>2 </a:t>
            </a:r>
            <a:r>
              <a:rPr lang="en" spc="5" dirty="0">
                <a:cs typeface="Arial"/>
              </a:rPr>
              <a:t>strings </a:t>
            </a:r>
            <a:r>
              <a:rPr lang="en" spc="-5" dirty="0">
                <a:cs typeface="Arial"/>
              </a:rPr>
              <a:t>with </a:t>
            </a:r>
            <a:r>
              <a:rPr lang="en" dirty="0">
                <a:cs typeface="Arial"/>
              </a:rPr>
              <a:t>lengths of </a:t>
            </a:r>
            <a:r>
              <a:rPr lang="en" spc="-5" dirty="0">
                <a:cs typeface="Arial"/>
              </a:rPr>
              <a:t>6 </a:t>
            </a:r>
            <a:r>
              <a:rPr lang="en" spc="-10" dirty="0">
                <a:cs typeface="Arial"/>
              </a:rPr>
              <a:t>, 9.</a:t>
            </a:r>
          </a:p>
          <a:p>
            <a:pPr marL="869950" lvl="1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pc="-5" dirty="0">
                <a:cs typeface="Arial"/>
              </a:rPr>
              <a:t>Connect the remaining two </a:t>
            </a:r>
            <a:r>
              <a:rPr lang="en" spc="5" dirty="0">
                <a:cs typeface="Arial"/>
              </a:rPr>
              <a:t>wires </a:t>
            </a:r>
            <a:r>
              <a:rPr lang="en" spc="-15" dirty="0">
                <a:cs typeface="Arial"/>
              </a:rPr>
              <a:t>6+9 </a:t>
            </a:r>
            <a:r>
              <a:rPr lang="en" spc="-10" dirty="0">
                <a:cs typeface="Arial"/>
              </a:rPr>
              <a:t>= 15.</a:t>
            </a:r>
          </a:p>
          <a:p>
            <a:pPr marL="869950" lvl="1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pc="-5" dirty="0">
                <a:cs typeface="Arial"/>
              </a:rPr>
              <a:t>Minimum total </a:t>
            </a:r>
            <a:r>
              <a:rPr lang="en" spc="-10" dirty="0">
                <a:cs typeface="Arial"/>
              </a:rPr>
              <a:t>cost is </a:t>
            </a:r>
            <a:r>
              <a:rPr lang="en" spc="-5" dirty="0">
                <a:cs typeface="Arial"/>
              </a:rPr>
              <a:t>5 + 9 + </a:t>
            </a:r>
            <a:r>
              <a:rPr lang="en" spc="-10" dirty="0">
                <a:cs typeface="Arial"/>
              </a:rPr>
              <a:t>15 </a:t>
            </a:r>
            <a:r>
              <a:rPr lang="en" spc="-5" dirty="0">
                <a:cs typeface="Arial"/>
              </a:rPr>
              <a:t>=</a:t>
            </a:r>
            <a:r>
              <a:rPr lang="en" spc="114" dirty="0">
                <a:cs typeface="Arial"/>
              </a:rPr>
              <a:t> </a:t>
            </a:r>
            <a:r>
              <a:rPr lang="en" spc="-10" dirty="0">
                <a:cs typeface="Arial"/>
              </a:rPr>
              <a:t>29.</a:t>
            </a:r>
            <a:endParaRPr lang="vi-VN" dirty="0">
              <a:cs typeface="Arial"/>
            </a:endParaRPr>
          </a:p>
          <a:p>
            <a:pPr marL="9271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tabLst>
                <a:tab pos="2929255" algn="l"/>
              </a:tabLst>
              <a:defRPr/>
            </a:pPr>
            <a:endParaRPr lang="vi-VN" dirty="0"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endParaRPr lang="vi-VN" dirty="0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34645AEC-5E67-482C-93AE-C8EFD83721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595F31-CD70-41D5-954D-7780ADBBF3E4}" type="slidenum">
              <a:rPr lang="en-US" altLang="vi-VN" sz="1000"/>
              <a:pPr eaLnBrk="1" hangingPunct="1"/>
              <a:t>32</a:t>
            </a:fld>
            <a:endParaRPr lang="en-US" altLang="vi-VN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5BF1BF4-6FD2-4B45-8374-63469CFC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WIRING PROBLEM</a:t>
            </a:r>
          </a:p>
        </p:txBody>
      </p:sp>
      <p:sp>
        <p:nvSpPr>
          <p:cNvPr id="61443" name="object 2">
            <a:extLst>
              <a:ext uri="{FF2B5EF4-FFF2-40B4-BE49-F238E27FC236}">
                <a16:creationId xmlns:a16="http://schemas.microsoft.com/office/drawing/2014/main" id="{D06ABD07-9BCC-4DD7-9228-C08FDFFAA8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250950"/>
            <a:ext cx="7848600" cy="5121275"/>
          </a:xfrm>
        </p:spPr>
        <p:txBody>
          <a:bodyPr lIns="0" tIns="11430" rIns="0" bIns="0">
            <a:spAutoFit/>
          </a:bodyPr>
          <a:lstStyle/>
          <a:p>
            <a:pPr algn="ctr" eaLnBrk="1" hangingPunct="1">
              <a:spcBef>
                <a:spcPts val="88"/>
              </a:spcBef>
              <a:buFont typeface="Wingdings" panose="05000000000000000000" pitchFamily="2" charset="2"/>
              <a:buNone/>
            </a:pPr>
            <a:r>
              <a:rPr lang="en" altLang="vi-VN" b="1">
                <a:solidFill>
                  <a:srgbClr val="C00000"/>
                </a:solidFill>
                <a:cs typeface="Arial" panose="020B0604020202020204" pitchFamily="34" charset="0"/>
              </a:rPr>
              <a:t>Algorithm</a:t>
            </a:r>
            <a:r>
              <a:rPr lang="en" altLang="vi-VN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" altLang="vi-VN" i="1">
                <a:solidFill>
                  <a:srgbClr val="C00000"/>
                </a:solidFill>
                <a:cs typeface="Arial" panose="020B0604020202020204" pitchFamily="34" charset="0"/>
              </a:rPr>
              <a:t>greedily using priority queues </a:t>
            </a:r>
            <a:r>
              <a:rPr lang="en" altLang="vi-VN">
                <a:solidFill>
                  <a:srgbClr val="C00000"/>
                </a:solidFill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" altLang="vi-VN" b="1">
                <a:cs typeface="Arial" panose="020B0604020202020204" pitchFamily="34" charset="0"/>
              </a:rPr>
              <a:t>Input: </a:t>
            </a:r>
            <a:r>
              <a:rPr lang="en" altLang="vi-VN">
                <a:cs typeface="Arial" panose="020B0604020202020204" pitchFamily="34" charset="0"/>
              </a:rPr>
              <a:t>n: number of wires; L[] : wiring cost.</a:t>
            </a:r>
          </a:p>
          <a:p>
            <a:pPr eaLnBrk="1" hangingPunct="1"/>
            <a:r>
              <a:rPr lang="en" altLang="vi-VN" b="1">
                <a:cs typeface="Arial" panose="020B0604020202020204" pitchFamily="34" charset="0"/>
              </a:rPr>
              <a:t>Output: Minimum </a:t>
            </a:r>
            <a:r>
              <a:rPr lang="en" altLang="vi-VN">
                <a:cs typeface="Arial" panose="020B0604020202020204" pitchFamily="34" charset="0"/>
              </a:rPr>
              <a:t>wiring cost.</a:t>
            </a:r>
          </a:p>
          <a:p>
            <a:pPr eaLnBrk="1" hangingPunct="1"/>
            <a:r>
              <a:rPr lang="en" altLang="vi-VN" b="1">
                <a:cs typeface="Arial" panose="020B0604020202020204" pitchFamily="34" charset="0"/>
              </a:rPr>
              <a:t>Actions </a:t>
            </a:r>
            <a:r>
              <a:rPr lang="en" altLang="vi-VN">
                <a:cs typeface="Arial" panose="020B0604020202020204" pitchFamily="34" charset="0"/>
              </a:rPr>
              <a:t>:</a:t>
            </a:r>
          </a:p>
          <a:p>
            <a:pPr eaLnBrk="1" hangingPunct="1"/>
            <a:r>
              <a:rPr lang="en" altLang="vi-VN" b="1">
                <a:cs typeface="Arial" panose="020B0604020202020204" pitchFamily="34" charset="0"/>
              </a:rPr>
              <a:t>Step 1 </a:t>
            </a:r>
            <a:r>
              <a:rPr lang="en" altLang="vi-VN">
                <a:cs typeface="Arial" panose="020B0604020202020204" pitchFamily="34" charset="0"/>
              </a:rPr>
              <a:t>. Make pq a priority queue that stores length n wires.</a:t>
            </a:r>
          </a:p>
          <a:p>
            <a:pPr eaLnBrk="1" hangingPunct="1"/>
            <a:r>
              <a:rPr lang="en" altLang="vi-VN" b="1">
                <a:cs typeface="Arial" panose="020B0604020202020204" pitchFamily="34" charset="0"/>
              </a:rPr>
              <a:t>Step 2 </a:t>
            </a:r>
            <a:r>
              <a:rPr lang="en" altLang="vi-VN">
                <a:cs typeface="Arial" panose="020B0604020202020204" pitchFamily="34" charset="0"/>
              </a:rPr>
              <a:t>(Iteration).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>
                <a:cs typeface="Arial" panose="020B0604020202020204" pitchFamily="34" charset="0"/>
              </a:rPr>
              <a:t>OPT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>
                <a:cs typeface="Arial" panose="020B0604020202020204" pitchFamily="34" charset="0"/>
              </a:rPr>
              <a:t>while (pq.size&gt;1) {</a:t>
            </a:r>
          </a:p>
          <a:p>
            <a:pPr marL="1439863" lvl="1" indent="0" eaLnBrk="1" hangingPunct="1">
              <a:buFont typeface="Wingdings" panose="05000000000000000000" pitchFamily="2" charset="2"/>
              <a:buNone/>
            </a:pPr>
            <a:r>
              <a:rPr lang="en" altLang="vi-VN">
                <a:cs typeface="Arial" panose="020B0604020202020204" pitchFamily="34" charset="0"/>
              </a:rPr>
              <a:t>First = pq.top; pq.pop();</a:t>
            </a:r>
          </a:p>
          <a:p>
            <a:pPr marL="1439863" lvl="1" indent="0" eaLnBrk="1" hangingPunct="1">
              <a:buFont typeface="Wingdings" panose="05000000000000000000" pitchFamily="2" charset="2"/>
              <a:buNone/>
            </a:pPr>
            <a:r>
              <a:rPr lang="en" altLang="vi-VN">
                <a:cs typeface="Arial" panose="020B0604020202020204" pitchFamily="34" charset="0"/>
              </a:rPr>
              <a:t>Second = pq.top; pq.pop();</a:t>
            </a:r>
          </a:p>
          <a:p>
            <a:pPr marL="1439863" lvl="1" indent="0" eaLnBrk="1" hangingPunct="1">
              <a:buFont typeface="Wingdings" panose="05000000000000000000" pitchFamily="2" charset="2"/>
              <a:buNone/>
            </a:pPr>
            <a:r>
              <a:rPr lang="en" altLang="vi-VN">
                <a:cs typeface="Arial" panose="020B0604020202020204" pitchFamily="34" charset="0"/>
              </a:rPr>
              <a:t>OPT = OPT + First + Second;</a:t>
            </a:r>
          </a:p>
          <a:p>
            <a:pPr marL="1439863" lvl="1" indent="0" eaLnBrk="1" hangingPunct="1">
              <a:buFont typeface="Wingdings" panose="05000000000000000000" pitchFamily="2" charset="2"/>
              <a:buNone/>
            </a:pPr>
            <a:r>
              <a:rPr lang="en" altLang="vi-VN">
                <a:cs typeface="Arial" panose="020B0604020202020204" pitchFamily="34" charset="0"/>
              </a:rPr>
              <a:t>Pq.push(First + Second);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" altLang="vi-VN" b="1">
                <a:cs typeface="Arial" panose="020B0604020202020204" pitchFamily="34" charset="0"/>
              </a:rPr>
              <a:t>Step 3 </a:t>
            </a:r>
            <a:r>
              <a:rPr lang="en" altLang="vi-VN">
                <a:cs typeface="Arial" panose="020B0604020202020204" pitchFamily="34" charset="0"/>
              </a:rPr>
              <a:t>(Return results). Return(OPT);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21B7962F-23DA-4E5C-B1B3-03F209D8A9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BC86FB-6D44-4A0B-9C0B-87A6AE2A85F1}" type="slidenum">
              <a:rPr lang="en-US" altLang="vi-VN" sz="1000"/>
              <a:pPr eaLnBrk="1" hangingPunct="1"/>
              <a:t>33</a:t>
            </a:fld>
            <a:endParaRPr lang="en-US" altLang="vi-VN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3CC18FB5-E2A6-4B08-ADB4-315962F8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WIRING PROBLEM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AC41E05F-8825-428F-A03B-F923E37E27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41BCC0-6908-43ED-941B-8EE892092970}" type="slidenum">
              <a:rPr lang="en-US" altLang="vi-VN" sz="1000"/>
              <a:pPr eaLnBrk="1" hangingPunct="1"/>
              <a:t>34</a:t>
            </a:fld>
            <a:endParaRPr lang="en-US" altLang="vi-VN" sz="100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7E8A693-EA02-4276-8FEA-F90A84D0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96474"/>
              </p:ext>
            </p:extLst>
          </p:nvPr>
        </p:nvGraphicFramePr>
        <p:xfrm>
          <a:off x="228600" y="2616835"/>
          <a:ext cx="8686800" cy="387604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 </a:t>
                      </a: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66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Value </a:t>
                      </a:r>
                      <a:r>
                        <a:rPr kumimoji="0" lang="en" altLang="vi-V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</a:t>
                      </a:r>
                      <a:r>
                        <a:rPr kumimoji="0" lang="en" altLang="vi-V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, Second</a:t>
                      </a: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4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66C7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OPT=?</a:t>
                      </a: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66C7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Priority status </a:t>
                      </a:r>
                      <a:r>
                        <a:rPr kumimoji="0" lang="en" altLang="vi-V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kumimoji="0" lang="en" altLang="vi-V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goods . </a:t>
                      </a: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6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0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4, 5, 6, 7, 8, 9, 12, 14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1</a:t>
                      </a:r>
                      <a:endParaRPr kumimoji="0" lang="en" alt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288925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89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First=4; Second=5</a:t>
                      </a:r>
                    </a:p>
                  </a:txBody>
                  <a:tcPr marL="0" marR="0" marT="4064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9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6, 7, 8, 9,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9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, 12, 14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2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288925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89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First=6; Second=7</a:t>
                      </a:r>
                    </a:p>
                  </a:txBody>
                  <a:tcPr marL="0" marR="0" marT="4127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22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8, 9, 9, 12,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13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, 14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3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288925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89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First=8; Second=9</a:t>
                      </a:r>
                    </a:p>
                  </a:txBody>
                  <a:tcPr marL="0" marR="0" marT="4064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39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9, 12, 13, 14, 17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4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230188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301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First=9; Second=12</a:t>
                      </a:r>
                    </a:p>
                  </a:txBody>
                  <a:tcPr marL="0" marR="0" marT="4127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60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13, 14, 17,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21</a:t>
                      </a: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5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First=13; Second=14</a:t>
                      </a:r>
                    </a:p>
                  </a:txBody>
                  <a:tcPr marL="0" marR="0" marT="4127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eighty seven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17, 21,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27</a:t>
                      </a: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6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First=17; Second=21</a:t>
                      </a:r>
                    </a:p>
                  </a:txBody>
                  <a:tcPr marL="0" marR="0" marT="4127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314325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14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125</a:t>
                      </a: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27, </a:t>
                      </a: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38</a:t>
                      </a: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275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7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First=27; Second=38</a:t>
                      </a:r>
                    </a:p>
                  </a:txBody>
                  <a:tcPr marL="0" marR="0" marT="4064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314325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14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190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65</a:t>
                      </a:r>
                      <a:endParaRPr kumimoji="0" lang="vi-VN" altLang="vi-V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OPT = 190</a:t>
                      </a:r>
                    </a:p>
                  </a:txBody>
                  <a:tcPr marL="0" marR="0" marT="4064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522" name="object 2">
            <a:extLst>
              <a:ext uri="{FF2B5EF4-FFF2-40B4-BE49-F238E27FC236}">
                <a16:creationId xmlns:a16="http://schemas.microsoft.com/office/drawing/2014/main" id="{D6FDEB4E-6F63-413C-B9D9-8C9A3C01A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382000" cy="124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3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en" altLang="vi-VN" sz="2000" b="1" dirty="0">
                <a:cs typeface="Arial" panose="020B0604020202020204" pitchFamily="34" charset="0"/>
              </a:rPr>
              <a:t>Input:</a:t>
            </a:r>
            <a:endParaRPr lang="vi-VN" altLang="vi-VN" sz="2000" dirty="0">
              <a:cs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" altLang="vi-VN" sz="2000" dirty="0">
                <a:cs typeface="Arial" panose="020B0604020202020204" pitchFamily="34" charset="0"/>
              </a:rPr>
              <a:t>Number of wires n = 8.</a:t>
            </a:r>
          </a:p>
          <a:p>
            <a:pPr eaLnBrk="1" hangingPunct="1">
              <a:buFontTx/>
              <a:buChar char="•"/>
            </a:pPr>
            <a:r>
              <a:rPr lang="en" altLang="vi-VN" sz="2000" dirty="0">
                <a:cs typeface="Arial" panose="020B0604020202020204" pitchFamily="34" charset="0"/>
              </a:rPr>
              <a:t>Wiring cost L[] = { 9, 7, 12, 8, 6, 5, 14, 4}.</a:t>
            </a:r>
          </a:p>
          <a:p>
            <a:pPr eaLnBrk="1" hangingPunct="1"/>
            <a:r>
              <a:rPr lang="en" altLang="vi-VN" sz="2000" b="1" dirty="0">
                <a:cs typeface="Arial" panose="020B0604020202020204" pitchFamily="34" charset="0"/>
              </a:rPr>
              <a:t>Output: Minimum </a:t>
            </a:r>
            <a:r>
              <a:rPr lang="en" altLang="vi-VN" sz="2000" dirty="0">
                <a:cs typeface="Arial" panose="020B0604020202020204" pitchFamily="34" charset="0"/>
              </a:rPr>
              <a:t>wiring cost.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6E426A34-1CBD-4716-8CF5-BABEEA3A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PROBLEM TO SET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194A-B48B-4C94-ABFD-361B834D0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828800"/>
            <a:ext cx="8458200" cy="43513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z="2400" dirty="0"/>
              <a:t>Problem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z="2400" spc="-10" dirty="0">
                <a:cs typeface="Arial"/>
              </a:rPr>
              <a:t>Given </a:t>
            </a:r>
            <a:r>
              <a:rPr lang="en" sz="2400" spc="-5" dirty="0">
                <a:cs typeface="Arial"/>
              </a:rPr>
              <a:t>a </a:t>
            </a:r>
            <a:r>
              <a:rPr lang="en" sz="2400" spc="20" dirty="0">
                <a:cs typeface="Arial"/>
              </a:rPr>
              <a:t>character </a:t>
            </a:r>
            <a:r>
              <a:rPr lang="en" sz="2400" dirty="0">
                <a:cs typeface="Arial"/>
              </a:rPr>
              <a:t>string s[] </a:t>
            </a:r>
            <a:r>
              <a:rPr lang="en" sz="2400" spc="-10" dirty="0">
                <a:cs typeface="Arial"/>
              </a:rPr>
              <a:t>of </a:t>
            </a:r>
            <a:r>
              <a:rPr lang="en" sz="2400" spc="-5" dirty="0">
                <a:cs typeface="Arial"/>
              </a:rPr>
              <a:t>length n </a:t>
            </a:r>
            <a:r>
              <a:rPr lang="en" sz="2400" spc="-15" dirty="0">
                <a:cs typeface="Arial"/>
              </a:rPr>
              <a:t>and a </a:t>
            </a:r>
            <a:r>
              <a:rPr lang="en" sz="2400" spc="-5" dirty="0">
                <a:cs typeface="Arial"/>
              </a:rPr>
              <a:t>natural </a:t>
            </a:r>
            <a:r>
              <a:rPr lang="en" sz="2400" dirty="0">
                <a:cs typeface="Arial"/>
              </a:rPr>
              <a:t>number </a:t>
            </a:r>
            <a:r>
              <a:rPr lang="en" sz="2400" spc="-10" dirty="0">
                <a:cs typeface="Arial"/>
              </a:rPr>
              <a:t>d.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z="2400" dirty="0">
                <a:cs typeface="Arial"/>
              </a:rPr>
              <a:t>Rearrange </a:t>
            </a:r>
            <a:r>
              <a:rPr lang="en" sz="2400" spc="-10" dirty="0">
                <a:cs typeface="Arial"/>
              </a:rPr>
              <a:t>the </a:t>
            </a:r>
            <a:r>
              <a:rPr lang="en" sz="2400" spc="10" dirty="0">
                <a:cs typeface="Arial"/>
              </a:rPr>
              <a:t>characters in </a:t>
            </a:r>
            <a:r>
              <a:rPr lang="en" sz="2400" spc="-5" dirty="0">
                <a:cs typeface="Arial"/>
              </a:rPr>
              <a:t>the string </a:t>
            </a:r>
            <a:r>
              <a:rPr lang="en" sz="2400" dirty="0">
                <a:cs typeface="Arial"/>
              </a:rPr>
              <a:t>s[] </a:t>
            </a:r>
            <a:r>
              <a:rPr lang="en" sz="2400" spc="-5" dirty="0">
                <a:cs typeface="Arial"/>
              </a:rPr>
              <a:t>so that two identical characters are separated </a:t>
            </a:r>
            <a:r>
              <a:rPr lang="en" sz="2400" spc="20" dirty="0">
                <a:cs typeface="Arial"/>
              </a:rPr>
              <a:t>by </a:t>
            </a:r>
            <a:r>
              <a:rPr lang="en" sz="2400" dirty="0">
                <a:cs typeface="Arial"/>
              </a:rPr>
              <a:t>a </a:t>
            </a:r>
            <a:r>
              <a:rPr lang="en" sz="2400" spc="5" dirty="0">
                <a:cs typeface="Arial"/>
              </a:rPr>
              <a:t>distance </a:t>
            </a:r>
            <a:r>
              <a:rPr lang="en" sz="2400" spc="-5" dirty="0">
                <a:cs typeface="Arial"/>
              </a:rPr>
              <a:t>d </a:t>
            </a:r>
            <a:r>
              <a:rPr lang="en" sz="2400" spc="-10" dirty="0">
                <a:cs typeface="Arial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z="2400" spc="-5" dirty="0">
                <a:cs typeface="Arial"/>
              </a:rPr>
              <a:t>If </a:t>
            </a:r>
            <a:r>
              <a:rPr lang="en" sz="2400" spc="-10" dirty="0">
                <a:cs typeface="Arial"/>
              </a:rPr>
              <a:t>the </a:t>
            </a:r>
            <a:r>
              <a:rPr lang="en" sz="2400" spc="-5" dirty="0">
                <a:cs typeface="Arial"/>
              </a:rPr>
              <a:t>problem </a:t>
            </a:r>
            <a:r>
              <a:rPr lang="en" sz="2400" dirty="0">
                <a:cs typeface="Arial"/>
              </a:rPr>
              <a:t>has </a:t>
            </a:r>
            <a:r>
              <a:rPr lang="en" sz="2400" spc="-10" dirty="0">
                <a:cs typeface="Arial"/>
              </a:rPr>
              <a:t>multiple solutions </a:t>
            </a:r>
            <a:r>
              <a:rPr lang="en" sz="2400" dirty="0">
                <a:cs typeface="Arial"/>
              </a:rPr>
              <a:t>, </a:t>
            </a:r>
            <a:r>
              <a:rPr lang="en" sz="2400" spc="-5" dirty="0">
                <a:cs typeface="Arial"/>
              </a:rPr>
              <a:t>give the </a:t>
            </a:r>
            <a:r>
              <a:rPr lang="en" sz="2400" spc="5" dirty="0">
                <a:cs typeface="Arial"/>
              </a:rPr>
              <a:t>first </a:t>
            </a:r>
            <a:r>
              <a:rPr lang="en" sz="2400" spc="-10" dirty="0">
                <a:cs typeface="Arial"/>
              </a:rPr>
              <a:t>arrangement </a:t>
            </a:r>
            <a:r>
              <a:rPr lang="en" sz="2400" spc="-5" dirty="0">
                <a:cs typeface="Arial"/>
              </a:rPr>
              <a:t>found . </a:t>
            </a:r>
            <a:r>
              <a:rPr lang="en" sz="2400" spc="-10" dirty="0">
                <a:cs typeface="Arial"/>
              </a:rPr>
              <a:t>If the problem </a:t>
            </a:r>
            <a:r>
              <a:rPr lang="en" sz="2400" dirty="0">
                <a:cs typeface="Arial"/>
              </a:rPr>
              <a:t>has </a:t>
            </a:r>
            <a:r>
              <a:rPr lang="en" sz="2400" spc="-5" dirty="0">
                <a:cs typeface="Arial"/>
              </a:rPr>
              <a:t>no </a:t>
            </a:r>
            <a:r>
              <a:rPr lang="en" sz="2400" spc="-10" dirty="0">
                <a:cs typeface="Arial"/>
              </a:rPr>
              <a:t>solution, </a:t>
            </a:r>
            <a:r>
              <a:rPr lang="en" sz="2400" spc="-15" dirty="0">
                <a:cs typeface="Arial"/>
              </a:rPr>
              <a:t>give </a:t>
            </a:r>
            <a:r>
              <a:rPr lang="en" sz="2400" spc="-5" dirty="0">
                <a:cs typeface="Arial"/>
              </a:rPr>
              <a:t>the </a:t>
            </a:r>
            <a:r>
              <a:rPr lang="en" sz="2400" spc="-10" dirty="0">
                <a:cs typeface="Arial"/>
              </a:rPr>
              <a:t>message "No".</a:t>
            </a:r>
            <a:r>
              <a:rPr lang="en" sz="2400" spc="160" dirty="0">
                <a:cs typeface="Arial"/>
              </a:rPr>
              <a:t> </a:t>
            </a:r>
            <a:r>
              <a:rPr lang="en" sz="2400" spc="-5" dirty="0">
                <a:cs typeface="Arial"/>
              </a:rPr>
              <a:t>experience”.</a:t>
            </a:r>
            <a:endParaRPr lang="vi-VN" sz="2400" dirty="0"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endParaRPr lang="vi-V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24019E33-B603-4CDC-8961-C2D9562E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PROBLEM TO SET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9C91-65E6-4EC3-B70D-741F49980C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447800"/>
            <a:ext cx="7886700" cy="43513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b="1" dirty="0">
                <a:solidFill>
                  <a:srgbClr val="C00000"/>
                </a:solidFill>
              </a:rPr>
              <a:t>Eg:</a:t>
            </a:r>
          </a:p>
          <a:p>
            <a:pPr marL="9271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b="1" spc="-5" dirty="0">
                <a:cs typeface="Arial"/>
              </a:rPr>
              <a:t>Input:</a:t>
            </a:r>
            <a:endParaRPr lang="vi-VN" dirty="0">
              <a:cs typeface="Arial"/>
            </a:endParaRPr>
          </a:p>
          <a:p>
            <a:pPr marL="1539240" lvl="2" indent="-15621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Char char="•"/>
              <a:tabLst>
                <a:tab pos="1539875" algn="l"/>
              </a:tabLst>
              <a:defRPr/>
            </a:pPr>
            <a:r>
              <a:rPr lang="en" spc="-5" dirty="0">
                <a:cs typeface="Arial"/>
              </a:rPr>
              <a:t>String </a:t>
            </a:r>
            <a:r>
              <a:rPr lang="en" spc="10" dirty="0">
                <a:cs typeface="Arial"/>
              </a:rPr>
              <a:t>S </a:t>
            </a:r>
            <a:r>
              <a:rPr lang="en" spc="-5" dirty="0">
                <a:cs typeface="Arial"/>
              </a:rPr>
              <a:t>[ </a:t>
            </a:r>
            <a:r>
              <a:rPr lang="en" spc="-10" dirty="0">
                <a:cs typeface="Arial"/>
              </a:rPr>
              <a:t>]</a:t>
            </a:r>
            <a:r>
              <a:rPr lang="en" spc="-40" dirty="0">
                <a:cs typeface="Arial"/>
              </a:rPr>
              <a:t> </a:t>
            </a:r>
            <a:r>
              <a:rPr lang="en" spc="-10" dirty="0">
                <a:cs typeface="Arial"/>
              </a:rPr>
              <a:t>=“ABB”;</a:t>
            </a:r>
            <a:endParaRPr lang="vi-VN" dirty="0">
              <a:cs typeface="Arial"/>
            </a:endParaRPr>
          </a:p>
          <a:p>
            <a:pPr marL="1539240" lvl="2" indent="-15621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Char char="•"/>
              <a:tabLst>
                <a:tab pos="1539875" algn="l"/>
              </a:tabLst>
              <a:defRPr/>
            </a:pPr>
            <a:r>
              <a:rPr lang="en" spc="-10" dirty="0">
                <a:cs typeface="Arial"/>
              </a:rPr>
              <a:t>Distance </a:t>
            </a:r>
            <a:r>
              <a:rPr lang="en" spc="-5" dirty="0">
                <a:cs typeface="Arial"/>
              </a:rPr>
              <a:t>d =</a:t>
            </a:r>
            <a:r>
              <a:rPr lang="en" spc="35" dirty="0">
                <a:cs typeface="Arial"/>
              </a:rPr>
              <a:t> </a:t>
            </a:r>
            <a:r>
              <a:rPr lang="en" spc="-10" dirty="0">
                <a:cs typeface="Arial"/>
              </a:rPr>
              <a:t>2.</a:t>
            </a:r>
            <a:endParaRPr lang="vi-VN" dirty="0">
              <a:cs typeface="Arial"/>
            </a:endParaRPr>
          </a:p>
          <a:p>
            <a:pPr marL="9271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b="1" dirty="0">
                <a:cs typeface="Arial"/>
              </a:rPr>
              <a:t>Output </a:t>
            </a:r>
            <a:r>
              <a:rPr lang="en" dirty="0">
                <a:cs typeface="Arial"/>
              </a:rPr>
              <a:t>:</a:t>
            </a:r>
            <a:r>
              <a:rPr lang="en" spc="-60" dirty="0">
                <a:cs typeface="Arial"/>
              </a:rPr>
              <a:t> </a:t>
            </a:r>
            <a:r>
              <a:rPr lang="en" spc="-15" dirty="0">
                <a:cs typeface="Arial"/>
              </a:rPr>
              <a:t>BAB</a:t>
            </a:r>
            <a:endParaRPr lang="vi-VN" dirty="0">
              <a:cs typeface="Arial"/>
            </a:endParaRPr>
          </a:p>
          <a:p>
            <a:pPr marL="9271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b="1" spc="-5" dirty="0">
                <a:cs typeface="Arial"/>
              </a:rPr>
              <a:t>Input:</a:t>
            </a:r>
            <a:endParaRPr lang="vi-VN" dirty="0">
              <a:cs typeface="Arial"/>
            </a:endParaRPr>
          </a:p>
          <a:p>
            <a:pPr marL="1383030" lvl="2" indent="0" eaLnBrk="1" fontAlgn="auto" hangingPunct="1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539875" algn="l"/>
              </a:tabLst>
              <a:defRPr/>
            </a:pPr>
            <a:r>
              <a:rPr lang="en" spc="-5" dirty="0">
                <a:cs typeface="Arial"/>
              </a:rPr>
              <a:t>String </a:t>
            </a:r>
            <a:r>
              <a:rPr lang="en" spc="10" dirty="0">
                <a:cs typeface="Arial"/>
              </a:rPr>
              <a:t>S </a:t>
            </a:r>
            <a:r>
              <a:rPr lang="en" spc="-5" dirty="0">
                <a:cs typeface="Arial"/>
              </a:rPr>
              <a:t>[ </a:t>
            </a:r>
            <a:r>
              <a:rPr lang="en" spc="-10" dirty="0">
                <a:cs typeface="Arial"/>
              </a:rPr>
              <a:t>]</a:t>
            </a:r>
            <a:r>
              <a:rPr lang="en" spc="-40" dirty="0">
                <a:cs typeface="Arial"/>
              </a:rPr>
              <a:t> </a:t>
            </a:r>
            <a:r>
              <a:rPr lang="en" spc="-10" dirty="0">
                <a:cs typeface="Arial"/>
              </a:rPr>
              <a:t>= “AAA”;</a:t>
            </a:r>
            <a:endParaRPr lang="vi-VN" dirty="0">
              <a:cs typeface="Arial"/>
            </a:endParaRPr>
          </a:p>
          <a:p>
            <a:pPr marL="1383030" lvl="2" indent="0" eaLnBrk="1" fontAlgn="auto" hangingPunct="1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539875" algn="l"/>
              </a:tabLst>
              <a:defRPr/>
            </a:pPr>
            <a:r>
              <a:rPr lang="en" spc="-10" dirty="0">
                <a:cs typeface="Arial"/>
              </a:rPr>
              <a:t>Distance </a:t>
            </a:r>
            <a:r>
              <a:rPr lang="en" spc="-5" dirty="0">
                <a:cs typeface="Arial"/>
              </a:rPr>
              <a:t>d = </a:t>
            </a:r>
            <a:r>
              <a:rPr lang="en" spc="-10" dirty="0">
                <a:cs typeface="Arial"/>
              </a:rPr>
              <a:t>2.</a:t>
            </a:r>
          </a:p>
          <a:p>
            <a:pPr marL="92583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tabLst>
                <a:tab pos="1539875" algn="l"/>
              </a:tabLst>
              <a:defRPr/>
            </a:pPr>
            <a:r>
              <a:rPr lang="en" b="1" dirty="0">
                <a:cs typeface="Arial"/>
              </a:rPr>
              <a:t>Output </a:t>
            </a:r>
            <a:r>
              <a:rPr lang="en" dirty="0">
                <a:cs typeface="Arial"/>
              </a:rPr>
              <a:t>: </a:t>
            </a:r>
            <a:r>
              <a:rPr lang="en" spc="-10" dirty="0">
                <a:cs typeface="Arial"/>
              </a:rPr>
              <a:t>No </a:t>
            </a:r>
            <a:r>
              <a:rPr lang="en" spc="-5" dirty="0">
                <a:cs typeface="Arial"/>
              </a:rPr>
              <a:t>solution.</a:t>
            </a:r>
          </a:p>
          <a:p>
            <a:pPr marL="92583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tabLst>
                <a:tab pos="1539875" algn="l"/>
              </a:tabLst>
              <a:defRPr/>
            </a:pPr>
            <a:r>
              <a:rPr lang="en" b="1" spc="-5" dirty="0">
                <a:cs typeface="Arial"/>
              </a:rPr>
              <a:t>Input:</a:t>
            </a:r>
            <a:endParaRPr lang="vi-VN" dirty="0">
              <a:cs typeface="Arial"/>
            </a:endParaRPr>
          </a:p>
          <a:p>
            <a:pPr marL="1539240" lvl="2" indent="-15621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Char char="•"/>
              <a:tabLst>
                <a:tab pos="1539875" algn="l"/>
              </a:tabLst>
              <a:defRPr/>
            </a:pPr>
            <a:r>
              <a:rPr lang="en" spc="-5" dirty="0">
                <a:cs typeface="Arial"/>
              </a:rPr>
              <a:t>String </a:t>
            </a:r>
            <a:r>
              <a:rPr lang="en" spc="10" dirty="0">
                <a:cs typeface="Arial"/>
              </a:rPr>
              <a:t>S </a:t>
            </a:r>
            <a:r>
              <a:rPr lang="en" spc="-5" dirty="0">
                <a:cs typeface="Arial"/>
              </a:rPr>
              <a:t>[ </a:t>
            </a:r>
            <a:r>
              <a:rPr lang="en" spc="-10" dirty="0">
                <a:cs typeface="Arial"/>
              </a:rPr>
              <a:t>]</a:t>
            </a:r>
            <a:r>
              <a:rPr lang="en" spc="-40" dirty="0">
                <a:cs typeface="Arial"/>
              </a:rPr>
              <a:t> </a:t>
            </a:r>
            <a:r>
              <a:rPr lang="en" spc="-10" dirty="0">
                <a:cs typeface="Arial"/>
              </a:rPr>
              <a:t>=“GEEKSFORGEEKS”;</a:t>
            </a:r>
            <a:endParaRPr lang="vi-VN" dirty="0">
              <a:cs typeface="Arial"/>
            </a:endParaRPr>
          </a:p>
          <a:p>
            <a:pPr marL="1539240" lvl="2" indent="-15621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Char char="•"/>
              <a:tabLst>
                <a:tab pos="1539875" algn="l"/>
              </a:tabLst>
              <a:defRPr/>
            </a:pPr>
            <a:r>
              <a:rPr lang="en" spc="-10" dirty="0">
                <a:cs typeface="Arial"/>
              </a:rPr>
              <a:t>Distance </a:t>
            </a:r>
            <a:r>
              <a:rPr lang="en" spc="-5" dirty="0">
                <a:cs typeface="Arial"/>
              </a:rPr>
              <a:t>d =</a:t>
            </a:r>
            <a:r>
              <a:rPr lang="en" spc="35" dirty="0">
                <a:cs typeface="Arial"/>
              </a:rPr>
              <a:t> </a:t>
            </a:r>
            <a:r>
              <a:rPr lang="en" spc="-10" dirty="0">
                <a:cs typeface="Arial"/>
              </a:rPr>
              <a:t>3.</a:t>
            </a:r>
            <a:endParaRPr lang="vi-VN" dirty="0">
              <a:cs typeface="Arial"/>
            </a:endParaRPr>
          </a:p>
          <a:p>
            <a:pPr marL="9271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b="1" dirty="0">
                <a:cs typeface="Arial"/>
              </a:rPr>
              <a:t>Output </a:t>
            </a:r>
            <a:r>
              <a:rPr lang="en" dirty="0">
                <a:cs typeface="Arial"/>
              </a:rPr>
              <a:t>:</a:t>
            </a:r>
            <a:r>
              <a:rPr lang="en" spc="-60" dirty="0">
                <a:cs typeface="Arial"/>
              </a:rPr>
              <a:t> </a:t>
            </a:r>
            <a:r>
              <a:rPr lang="en" spc="-10" dirty="0">
                <a:cs typeface="Arial"/>
              </a:rPr>
              <a:t>EGKEGKESFESFO</a:t>
            </a:r>
            <a:endParaRPr lang="vi-VN" dirty="0"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endParaRPr lang="vi-VN" dirty="0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1325E9FF-7F11-4396-B452-C785720B97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47B82D-7958-44CF-8765-6307906A9392}" type="slidenum">
              <a:rPr lang="en-US" altLang="vi-VN" sz="1000"/>
              <a:pPr eaLnBrk="1" hangingPunct="1"/>
              <a:t>36</a:t>
            </a:fld>
            <a:endParaRPr lang="en-US" altLang="vi-VN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406041E8-16C3-41B2-83A6-51590530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PROBLEM TO SET CHARACTERISTICS</a:t>
            </a:r>
          </a:p>
        </p:txBody>
      </p:sp>
      <p:sp>
        <p:nvSpPr>
          <p:cNvPr id="65539" name="object 2">
            <a:extLst>
              <a:ext uri="{FF2B5EF4-FFF2-40B4-BE49-F238E27FC236}">
                <a16:creationId xmlns:a16="http://schemas.microsoft.com/office/drawing/2014/main" id="{F3961CED-C3D4-4562-A0F8-EFB6EF04FD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6300" y="1295400"/>
            <a:ext cx="8267700" cy="5033963"/>
          </a:xfrm>
        </p:spPr>
        <p:txBody>
          <a:bodyPr lIns="0" tIns="11430" rIns="0" bIns="0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" altLang="vi-VN" sz="2400" b="1">
                <a:solidFill>
                  <a:srgbClr val="C00000"/>
                </a:solidFill>
                <a:cs typeface="Arial" panose="020B0604020202020204" pitchFamily="34" charset="0"/>
              </a:rPr>
              <a:t>Algorithm</a:t>
            </a:r>
          </a:p>
          <a:p>
            <a:pPr eaLnBrk="1" hangingPunct="1"/>
            <a:r>
              <a:rPr lang="en" altLang="vi-VN" b="1">
                <a:cs typeface="Arial" panose="020B0604020202020204" pitchFamily="34" charset="0"/>
              </a:rPr>
              <a:t>Input: </a:t>
            </a:r>
            <a:r>
              <a:rPr lang="en" altLang="vi-VN">
                <a:cs typeface="Arial" panose="020B0604020202020204" pitchFamily="34" charset="0"/>
              </a:rPr>
              <a:t>Character string S[]. Spacing between characters d.</a:t>
            </a:r>
          </a:p>
          <a:p>
            <a:pPr eaLnBrk="1" hangingPunct="1"/>
            <a:r>
              <a:rPr lang="en" altLang="vi-VN" b="1">
                <a:cs typeface="Arial" panose="020B0604020202020204" pitchFamily="34" charset="0"/>
              </a:rPr>
              <a:t>Output </a:t>
            </a:r>
            <a:r>
              <a:rPr lang="en" altLang="vi-VN">
                <a:cs typeface="Arial" panose="020B0604020202020204" pitchFamily="34" charset="0"/>
              </a:rPr>
              <a:t>: The sequence of characters is rearranged to satisfy the requirements of the problem.</a:t>
            </a:r>
          </a:p>
          <a:p>
            <a:pPr eaLnBrk="1" hangingPunct="1"/>
            <a:r>
              <a:rPr lang="en" altLang="vi-VN" b="1">
                <a:cs typeface="Arial" panose="020B0604020202020204" pitchFamily="34" charset="0"/>
              </a:rPr>
              <a:t>Actions </a:t>
            </a:r>
            <a:r>
              <a:rPr lang="en" altLang="vi-VN">
                <a:cs typeface="Arial" panose="020B0604020202020204" pitchFamily="34" charset="0"/>
              </a:rPr>
              <a:t>:</a:t>
            </a:r>
          </a:p>
          <a:p>
            <a:pPr marL="869950" lvl="1" eaLnBrk="1" hangingPunct="1"/>
            <a:r>
              <a:rPr lang="en" altLang="vi-VN" sz="1600" b="1">
                <a:cs typeface="Arial" panose="020B0604020202020204" pitchFamily="34" charset="0"/>
              </a:rPr>
              <a:t>Step 1 </a:t>
            </a:r>
            <a:r>
              <a:rPr lang="en" altLang="vi-VN" sz="1600">
                <a:cs typeface="Arial" panose="020B0604020202020204" pitchFamily="34" charset="0"/>
              </a:rPr>
              <a:t>. Find Freq[] is the number of occurrences of each character in the string.</a:t>
            </a:r>
          </a:p>
          <a:p>
            <a:pPr marL="869950" lvl="1" eaLnBrk="1" hangingPunct="1"/>
            <a:r>
              <a:rPr lang="en" altLang="vi-VN" sz="1600" b="1">
                <a:cs typeface="Arial" panose="020B0604020202020204" pitchFamily="34" charset="0"/>
              </a:rPr>
              <a:t>Step 2. </a:t>
            </a:r>
            <a:r>
              <a:rPr lang="en" altLang="vi-VN" sz="1600">
                <a:cs typeface="Arial" panose="020B0604020202020204" pitchFamily="34" charset="0"/>
              </a:rPr>
              <a:t>Sort in descending order by the number of characters appearing.</a:t>
            </a:r>
          </a:p>
          <a:p>
            <a:pPr marL="869950" lvl="1" eaLnBrk="1" hangingPunct="1"/>
            <a:r>
              <a:rPr lang="en" altLang="vi-VN" sz="1600" b="1">
                <a:cs typeface="Arial" panose="020B0604020202020204" pitchFamily="34" charset="0"/>
              </a:rPr>
              <a:t>Step 3 </a:t>
            </a:r>
            <a:r>
              <a:rPr lang="en" altLang="vi-VN" sz="1600">
                <a:cs typeface="Arial" panose="020B0604020202020204" pitchFamily="34" charset="0"/>
              </a:rPr>
              <a:t>. (Repeat).</a:t>
            </a:r>
          </a:p>
          <a:p>
            <a:pPr marL="869950" lvl="1" eaLnBrk="1" hangingPunct="1">
              <a:buFont typeface="Wingdings" panose="05000000000000000000" pitchFamily="2" charset="2"/>
              <a:buNone/>
            </a:pPr>
            <a:r>
              <a:rPr lang="en" altLang="vi-VN" sz="1600">
                <a:cs typeface="Arial" panose="020B0604020202020204" pitchFamily="34" charset="0"/>
              </a:rPr>
              <a:t>i = 0; k =&lt;Number of characters in Freq[]&gt;;</a:t>
            </a:r>
          </a:p>
          <a:p>
            <a:pPr marL="869950" lvl="1" eaLnBrk="1" hangingPunct="1">
              <a:buFont typeface="Wingdings" panose="05000000000000000000" pitchFamily="2" charset="2"/>
              <a:buNone/>
            </a:pPr>
            <a:r>
              <a:rPr lang="en" altLang="vi-VN" sz="1600">
                <a:cs typeface="Arial" panose="020B0604020202020204" pitchFamily="34" charset="0"/>
              </a:rPr>
              <a:t>while ( (i &lt; k ) {</a:t>
            </a:r>
          </a:p>
          <a:p>
            <a:pPr marL="1270000" lvl="2" eaLnBrk="1" hangingPunct="1">
              <a:buFont typeface="Wingdings" panose="05000000000000000000" pitchFamily="2" charset="2"/>
              <a:buNone/>
            </a:pPr>
            <a:r>
              <a:rPr lang="en" altLang="vi-VN" sz="1600">
                <a:cs typeface="Arial" panose="020B0604020202020204" pitchFamily="34" charset="0"/>
              </a:rPr>
              <a:t>p = Max(Freq);</a:t>
            </a:r>
          </a:p>
          <a:p>
            <a:pPr marL="1270000" lvl="2" eaLnBrk="1" hangingPunct="1">
              <a:buFont typeface="Wingdings" panose="05000000000000000000" pitchFamily="2" charset="2"/>
              <a:buNone/>
            </a:pPr>
            <a:r>
              <a:rPr lang="en" altLang="vi-VN" sz="1600">
                <a:cs typeface="Arial" panose="020B0604020202020204" pitchFamily="34" charset="0"/>
              </a:rPr>
              <a:t>for ( t = 0; t&lt;p; t++ )</a:t>
            </a:r>
          </a:p>
          <a:p>
            <a:pPr marL="1270000" lvl="2" eaLnBrk="1" hangingPunct="1">
              <a:buFont typeface="Wingdings" panose="05000000000000000000" pitchFamily="2" charset="2"/>
              <a:buNone/>
            </a:pPr>
            <a:r>
              <a:rPr lang="en" altLang="vi-VN" sz="1600">
                <a:cs typeface="Arial" panose="020B0604020202020204" pitchFamily="34" charset="0"/>
              </a:rPr>
              <a:t>if (i+(t*d)&gt;n ) { &lt; No solution&gt;; return;&gt;}</a:t>
            </a:r>
          </a:p>
          <a:p>
            <a:pPr marL="1270000" lvl="2" eaLnBrk="1" hangingPunct="1">
              <a:buFont typeface="Wingdings" panose="05000000000000000000" pitchFamily="2" charset="2"/>
              <a:buNone/>
            </a:pPr>
            <a:r>
              <a:rPr lang="en" altLang="vi-VN" sz="1600">
                <a:cs typeface="Arial" panose="020B0604020202020204" pitchFamily="34" charset="0"/>
              </a:rPr>
              <a:t>KQ[i + (t*d)]= Freq[i].kytu;</a:t>
            </a:r>
          </a:p>
          <a:p>
            <a:pPr marL="1270000" lvl="2" eaLnBrk="1" hangingPunct="1">
              <a:buFont typeface="Wingdings" panose="05000000000000000000" pitchFamily="2" charset="2"/>
              <a:buNone/>
            </a:pPr>
            <a:r>
              <a:rPr lang="en" altLang="vi-VN" sz="1600">
                <a:cs typeface="Arial" panose="020B0604020202020204" pitchFamily="34" charset="0"/>
              </a:rPr>
              <a:t>} i++;</a:t>
            </a:r>
          </a:p>
          <a:p>
            <a:pPr marL="869950" lvl="1" eaLnBrk="1" hangingPunct="1">
              <a:buFont typeface="Wingdings" panose="05000000000000000000" pitchFamily="2" charset="2"/>
              <a:buNone/>
            </a:pPr>
            <a:r>
              <a:rPr lang="en" altLang="vi-VN" sz="1600">
                <a:cs typeface="Arial" panose="020B0604020202020204" pitchFamily="34" charset="0"/>
              </a:rPr>
              <a:t>}</a:t>
            </a:r>
          </a:p>
          <a:p>
            <a:pPr marL="869950" lvl="1" eaLnBrk="1" hangingPunct="1"/>
            <a:r>
              <a:rPr lang="en" altLang="vi-VN" sz="1600" b="1">
                <a:cs typeface="Arial" panose="020B0604020202020204" pitchFamily="34" charset="0"/>
              </a:rPr>
              <a:t>Step 4 </a:t>
            </a:r>
            <a:r>
              <a:rPr lang="en" altLang="vi-VN" sz="1600">
                <a:cs typeface="Arial" panose="020B0604020202020204" pitchFamily="34" charset="0"/>
              </a:rPr>
              <a:t>(Return Result): Return(KQ);</a:t>
            </a: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F3EADD3E-BAD4-4F73-A5E4-561B861B32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F9BBBA-C046-49FB-AC6B-9EC0BCBA9BB7}" type="slidenum">
              <a:rPr lang="en-US" altLang="vi-VN" sz="1000"/>
              <a:pPr eaLnBrk="1" hangingPunct="1"/>
              <a:t>37</a:t>
            </a:fld>
            <a:endParaRPr lang="en-US" altLang="vi-VN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2E586A55-DC0B-4D5F-AC6F-C2665E12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PROBLEM TO SET CHARACTERISTICS</a:t>
            </a: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84854787-3DB4-44E9-B262-97200ABED8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9D84ED-189D-40A0-9E95-40BE4D8D80D4}" type="slidenum">
              <a:rPr lang="en-US" altLang="vi-VN" sz="1000"/>
              <a:pPr eaLnBrk="1" hangingPunct="1"/>
              <a:t>38</a:t>
            </a:fld>
            <a:endParaRPr lang="en-US" altLang="vi-VN" sz="100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0753E3D-6ADC-4C62-B9F5-39C646499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72440"/>
              </p:ext>
            </p:extLst>
          </p:nvPr>
        </p:nvGraphicFramePr>
        <p:xfrm>
          <a:off x="1060450" y="1447800"/>
          <a:ext cx="1447800" cy="268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59">
                <a:tc gridSpan="2"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Freq[]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38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D66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vi-VN" sz="1600" dirty="0">
                          <a:latin typeface="Trebuchet MS"/>
                          <a:cs typeface="Trebuchet MS"/>
                        </a:rPr>
                        <a:t>G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38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8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8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</a:p>
                  </a:txBody>
                  <a:tcPr marL="0" marR="0" marT="438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vi-VN" sz="1600" dirty="0">
                          <a:latin typeface="Trebuchet MS"/>
                          <a:cs typeface="Trebuchet MS"/>
                        </a:rPr>
                        <a:t>K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31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1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1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1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F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8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vi-VN"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38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O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38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vi-VN"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38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vi-VN" sz="1600" dirty="0">
                          <a:latin typeface="Trebuchet MS"/>
                          <a:cs typeface="Trebuchet MS"/>
                        </a:rPr>
                        <a:t>R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38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vi-VN"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38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592" name="object 4">
            <a:extLst>
              <a:ext uri="{FF2B5EF4-FFF2-40B4-BE49-F238E27FC236}">
                <a16:creationId xmlns:a16="http://schemas.microsoft.com/office/drawing/2014/main" id="{387D5134-A343-415E-BEAB-9B9D3EBC9199}"/>
              </a:ext>
            </a:extLst>
          </p:cNvPr>
          <p:cNvSpPr>
            <a:spLocks/>
          </p:cNvSpPr>
          <p:nvPr/>
        </p:nvSpPr>
        <p:spPr bwMode="auto">
          <a:xfrm>
            <a:off x="2514600" y="2259013"/>
            <a:ext cx="3048000" cy="103187"/>
          </a:xfrm>
          <a:custGeom>
            <a:avLst/>
            <a:gdLst>
              <a:gd name="T0" fmla="*/ 3012479 w 3048000"/>
              <a:gd name="T1" fmla="*/ 49978 h 104139"/>
              <a:gd name="T2" fmla="*/ 2956560 w 3048000"/>
              <a:gd name="T3" fmla="*/ 78943 h 104139"/>
              <a:gd name="T4" fmla="*/ 2953512 w 3048000"/>
              <a:gd name="T5" fmla="*/ 78943 h 104139"/>
              <a:gd name="T6" fmla="*/ 2953512 w 3048000"/>
              <a:gd name="T7" fmla="*/ 81573 h 104139"/>
              <a:gd name="T8" fmla="*/ 2956560 w 3048000"/>
              <a:gd name="T9" fmla="*/ 84209 h 104139"/>
              <a:gd name="T10" fmla="*/ 2956560 w 3048000"/>
              <a:gd name="T11" fmla="*/ 86838 h 104139"/>
              <a:gd name="T12" fmla="*/ 2959608 w 3048000"/>
              <a:gd name="T13" fmla="*/ 89471 h 104139"/>
              <a:gd name="T14" fmla="*/ 2962655 w 3048000"/>
              <a:gd name="T15" fmla="*/ 86838 h 104139"/>
              <a:gd name="T16" fmla="*/ 3037332 w 3048000"/>
              <a:gd name="T17" fmla="*/ 49998 h 104139"/>
              <a:gd name="T18" fmla="*/ 3012479 w 3048000"/>
              <a:gd name="T19" fmla="*/ 49978 h 104139"/>
              <a:gd name="T20" fmla="*/ 3032760 w 3048000"/>
              <a:gd name="T21" fmla="*/ 49994 h 104139"/>
              <a:gd name="T22" fmla="*/ 3035808 w 3048000"/>
              <a:gd name="T23" fmla="*/ 49998 h 104139"/>
              <a:gd name="T24" fmla="*/ 3032760 w 3048000"/>
              <a:gd name="T25" fmla="*/ 49994 h 104139"/>
              <a:gd name="T26" fmla="*/ 3035808 w 3048000"/>
              <a:gd name="T27" fmla="*/ 39472 h 104139"/>
              <a:gd name="T28" fmla="*/ 3032760 w 3048000"/>
              <a:gd name="T29" fmla="*/ 39472 h 104139"/>
              <a:gd name="T30" fmla="*/ 3032760 w 3048000"/>
              <a:gd name="T31" fmla="*/ 49994 h 104139"/>
              <a:gd name="T32" fmla="*/ 3035808 w 3048000"/>
              <a:gd name="T33" fmla="*/ 49998 h 104139"/>
              <a:gd name="T34" fmla="*/ 3035808 w 3048000"/>
              <a:gd name="T35" fmla="*/ 39472 h 104139"/>
              <a:gd name="T36" fmla="*/ 2962655 w 3048000"/>
              <a:gd name="T37" fmla="*/ 0 h 104139"/>
              <a:gd name="T38" fmla="*/ 2956560 w 3048000"/>
              <a:gd name="T39" fmla="*/ 0 h 104139"/>
              <a:gd name="T40" fmla="*/ 2956560 w 3048000"/>
              <a:gd name="T41" fmla="*/ 2632 h 104139"/>
              <a:gd name="T42" fmla="*/ 2953512 w 3048000"/>
              <a:gd name="T43" fmla="*/ 5263 h 104139"/>
              <a:gd name="T44" fmla="*/ 2953512 w 3048000"/>
              <a:gd name="T45" fmla="*/ 7894 h 104139"/>
              <a:gd name="T46" fmla="*/ 2956560 w 3048000"/>
              <a:gd name="T47" fmla="*/ 10526 h 104139"/>
              <a:gd name="T48" fmla="*/ 3012400 w 3048000"/>
              <a:gd name="T49" fmla="*/ 39451 h 104139"/>
              <a:gd name="T50" fmla="*/ 3035808 w 3048000"/>
              <a:gd name="T51" fmla="*/ 39472 h 104139"/>
              <a:gd name="T52" fmla="*/ 3035808 w 3048000"/>
              <a:gd name="T53" fmla="*/ 49998 h 104139"/>
              <a:gd name="T54" fmla="*/ 3037332 w 3048000"/>
              <a:gd name="T55" fmla="*/ 49998 h 104139"/>
              <a:gd name="T56" fmla="*/ 3048000 w 3048000"/>
              <a:gd name="T57" fmla="*/ 44736 h 104139"/>
              <a:gd name="T58" fmla="*/ 2962655 w 3048000"/>
              <a:gd name="T59" fmla="*/ 0 h 104139"/>
              <a:gd name="T60" fmla="*/ 3032760 w 3048000"/>
              <a:gd name="T61" fmla="*/ 39472 h 104139"/>
              <a:gd name="T62" fmla="*/ 3022600 w 3048000"/>
              <a:gd name="T63" fmla="*/ 44736 h 104139"/>
              <a:gd name="T64" fmla="*/ 3032760 w 3048000"/>
              <a:gd name="T65" fmla="*/ 49994 h 104139"/>
              <a:gd name="T66" fmla="*/ 3032760 w 3048000"/>
              <a:gd name="T67" fmla="*/ 39472 h 104139"/>
              <a:gd name="T68" fmla="*/ 3022600 w 3048000"/>
              <a:gd name="T69" fmla="*/ 44736 h 104139"/>
              <a:gd name="T70" fmla="*/ 3012479 w 3048000"/>
              <a:gd name="T71" fmla="*/ 49978 h 104139"/>
              <a:gd name="T72" fmla="*/ 3032754 w 3048000"/>
              <a:gd name="T73" fmla="*/ 49994 h 104139"/>
              <a:gd name="T74" fmla="*/ 3022600 w 3048000"/>
              <a:gd name="T75" fmla="*/ 44736 h 104139"/>
              <a:gd name="T76" fmla="*/ 0 w 3048000"/>
              <a:gd name="T77" fmla="*/ 36841 h 104139"/>
              <a:gd name="T78" fmla="*/ 0 w 3048000"/>
              <a:gd name="T79" fmla="*/ 47367 h 104139"/>
              <a:gd name="T80" fmla="*/ 3012479 w 3048000"/>
              <a:gd name="T81" fmla="*/ 49978 h 104139"/>
              <a:gd name="T82" fmla="*/ 3022600 w 3048000"/>
              <a:gd name="T83" fmla="*/ 44736 h 104139"/>
              <a:gd name="T84" fmla="*/ 3012400 w 3048000"/>
              <a:gd name="T85" fmla="*/ 39451 h 104139"/>
              <a:gd name="T86" fmla="*/ 0 w 3048000"/>
              <a:gd name="T87" fmla="*/ 36841 h 104139"/>
              <a:gd name="T88" fmla="*/ 3012400 w 3048000"/>
              <a:gd name="T89" fmla="*/ 39451 h 104139"/>
              <a:gd name="T90" fmla="*/ 3022600 w 3048000"/>
              <a:gd name="T91" fmla="*/ 44736 h 104139"/>
              <a:gd name="T92" fmla="*/ 3032760 w 3048000"/>
              <a:gd name="T93" fmla="*/ 39472 h 104139"/>
              <a:gd name="T94" fmla="*/ 3035808 w 3048000"/>
              <a:gd name="T95" fmla="*/ 39472 h 104139"/>
              <a:gd name="T96" fmla="*/ 3012400 w 3048000"/>
              <a:gd name="T97" fmla="*/ 39451 h 10413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048000" h="104139">
                <a:moveTo>
                  <a:pt x="3012479" y="57888"/>
                </a:moveTo>
                <a:lnTo>
                  <a:pt x="2956560" y="91440"/>
                </a:lnTo>
                <a:lnTo>
                  <a:pt x="2953512" y="91440"/>
                </a:lnTo>
                <a:lnTo>
                  <a:pt x="2953512" y="94487"/>
                </a:lnTo>
                <a:lnTo>
                  <a:pt x="2956560" y="97536"/>
                </a:lnTo>
                <a:lnTo>
                  <a:pt x="2956560" y="100584"/>
                </a:lnTo>
                <a:lnTo>
                  <a:pt x="2959608" y="103632"/>
                </a:lnTo>
                <a:lnTo>
                  <a:pt x="2962655" y="100584"/>
                </a:lnTo>
                <a:lnTo>
                  <a:pt x="3037332" y="57912"/>
                </a:lnTo>
                <a:lnTo>
                  <a:pt x="3012479" y="57888"/>
                </a:lnTo>
                <a:close/>
              </a:path>
              <a:path w="3048000" h="104139">
                <a:moveTo>
                  <a:pt x="3032760" y="57908"/>
                </a:moveTo>
                <a:lnTo>
                  <a:pt x="3035808" y="57912"/>
                </a:lnTo>
                <a:lnTo>
                  <a:pt x="3032760" y="57908"/>
                </a:lnTo>
                <a:close/>
              </a:path>
              <a:path w="3048000" h="104139">
                <a:moveTo>
                  <a:pt x="3035808" y="45720"/>
                </a:moveTo>
                <a:lnTo>
                  <a:pt x="3032760" y="45720"/>
                </a:lnTo>
                <a:lnTo>
                  <a:pt x="3032760" y="57908"/>
                </a:lnTo>
                <a:lnTo>
                  <a:pt x="3035808" y="57912"/>
                </a:lnTo>
                <a:lnTo>
                  <a:pt x="3035808" y="45720"/>
                </a:lnTo>
                <a:close/>
              </a:path>
              <a:path w="3048000" h="104139">
                <a:moveTo>
                  <a:pt x="2962655" y="0"/>
                </a:moveTo>
                <a:lnTo>
                  <a:pt x="2956560" y="0"/>
                </a:lnTo>
                <a:lnTo>
                  <a:pt x="2956560" y="3048"/>
                </a:lnTo>
                <a:lnTo>
                  <a:pt x="2953512" y="6096"/>
                </a:lnTo>
                <a:lnTo>
                  <a:pt x="2953512" y="9144"/>
                </a:lnTo>
                <a:lnTo>
                  <a:pt x="2956560" y="12192"/>
                </a:lnTo>
                <a:lnTo>
                  <a:pt x="3012400" y="45696"/>
                </a:lnTo>
                <a:lnTo>
                  <a:pt x="3035808" y="45720"/>
                </a:lnTo>
                <a:lnTo>
                  <a:pt x="3035808" y="57912"/>
                </a:lnTo>
                <a:lnTo>
                  <a:pt x="3037332" y="57912"/>
                </a:lnTo>
                <a:lnTo>
                  <a:pt x="3048000" y="51816"/>
                </a:lnTo>
                <a:lnTo>
                  <a:pt x="2962655" y="0"/>
                </a:lnTo>
                <a:close/>
              </a:path>
              <a:path w="3048000" h="104139">
                <a:moveTo>
                  <a:pt x="3032760" y="45720"/>
                </a:moveTo>
                <a:lnTo>
                  <a:pt x="3022600" y="51816"/>
                </a:lnTo>
                <a:lnTo>
                  <a:pt x="3032760" y="57908"/>
                </a:lnTo>
                <a:lnTo>
                  <a:pt x="3032760" y="45720"/>
                </a:lnTo>
                <a:close/>
              </a:path>
              <a:path w="3048000" h="104139">
                <a:moveTo>
                  <a:pt x="3022600" y="51816"/>
                </a:moveTo>
                <a:lnTo>
                  <a:pt x="3012479" y="57888"/>
                </a:lnTo>
                <a:lnTo>
                  <a:pt x="3032754" y="57908"/>
                </a:lnTo>
                <a:lnTo>
                  <a:pt x="3022600" y="51816"/>
                </a:lnTo>
                <a:close/>
              </a:path>
              <a:path w="3048000" h="104139">
                <a:moveTo>
                  <a:pt x="0" y="42672"/>
                </a:moveTo>
                <a:lnTo>
                  <a:pt x="0" y="54864"/>
                </a:lnTo>
                <a:lnTo>
                  <a:pt x="3012479" y="57888"/>
                </a:lnTo>
                <a:lnTo>
                  <a:pt x="3022600" y="51816"/>
                </a:lnTo>
                <a:lnTo>
                  <a:pt x="3012400" y="45696"/>
                </a:lnTo>
                <a:lnTo>
                  <a:pt x="0" y="42672"/>
                </a:lnTo>
                <a:close/>
              </a:path>
              <a:path w="3048000" h="104139">
                <a:moveTo>
                  <a:pt x="3012400" y="45696"/>
                </a:moveTo>
                <a:lnTo>
                  <a:pt x="3022600" y="51816"/>
                </a:lnTo>
                <a:lnTo>
                  <a:pt x="3032760" y="45720"/>
                </a:lnTo>
                <a:lnTo>
                  <a:pt x="3035808" y="45720"/>
                </a:lnTo>
                <a:lnTo>
                  <a:pt x="3012400" y="45696"/>
                </a:lnTo>
                <a:close/>
              </a:path>
            </a:pathLst>
          </a:custGeom>
          <a:solidFill>
            <a:srgbClr val="4D66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vi-VN"/>
          </a:p>
        </p:txBody>
      </p:sp>
      <p:sp>
        <p:nvSpPr>
          <p:cNvPr id="66593" name="object 5">
            <a:extLst>
              <a:ext uri="{FF2B5EF4-FFF2-40B4-BE49-F238E27FC236}">
                <a16:creationId xmlns:a16="http://schemas.microsoft.com/office/drawing/2014/main" id="{37223040-A169-4749-AC1D-028791FF79D5}"/>
              </a:ext>
            </a:extLst>
          </p:cNvPr>
          <p:cNvSpPr>
            <a:spLocks/>
          </p:cNvSpPr>
          <p:nvPr/>
        </p:nvSpPr>
        <p:spPr bwMode="auto">
          <a:xfrm>
            <a:off x="2438400" y="3224213"/>
            <a:ext cx="3124200" cy="104775"/>
          </a:xfrm>
          <a:custGeom>
            <a:avLst/>
            <a:gdLst>
              <a:gd name="T0" fmla="*/ 3087231 w 3124200"/>
              <a:gd name="T1" fmla="*/ 67170 h 104139"/>
              <a:gd name="T2" fmla="*/ 3032760 w 3124200"/>
              <a:gd name="T3" fmla="*/ 100794 h 104139"/>
              <a:gd name="T4" fmla="*/ 3029712 w 3124200"/>
              <a:gd name="T5" fmla="*/ 104156 h 104139"/>
              <a:gd name="T6" fmla="*/ 3029712 w 3124200"/>
              <a:gd name="T7" fmla="*/ 107517 h 104139"/>
              <a:gd name="T8" fmla="*/ 3032760 w 3124200"/>
              <a:gd name="T9" fmla="*/ 110875 h 104139"/>
              <a:gd name="T10" fmla="*/ 3032760 w 3124200"/>
              <a:gd name="T11" fmla="*/ 114235 h 104139"/>
              <a:gd name="T12" fmla="*/ 3038855 w 3124200"/>
              <a:gd name="T13" fmla="*/ 114235 h 104139"/>
              <a:gd name="T14" fmla="*/ 3109143 w 3124200"/>
              <a:gd name="T15" fmla="*/ 67193 h 104139"/>
              <a:gd name="T16" fmla="*/ 3087231 w 3124200"/>
              <a:gd name="T17" fmla="*/ 67170 h 104139"/>
              <a:gd name="T18" fmla="*/ 3112008 w 3124200"/>
              <a:gd name="T19" fmla="*/ 65277 h 104139"/>
              <a:gd name="T20" fmla="*/ 3109143 w 3124200"/>
              <a:gd name="T21" fmla="*/ 67193 h 104139"/>
              <a:gd name="T22" fmla="*/ 3112008 w 3124200"/>
              <a:gd name="T23" fmla="*/ 67198 h 104139"/>
              <a:gd name="T24" fmla="*/ 3112008 w 3124200"/>
              <a:gd name="T25" fmla="*/ 65277 h 104139"/>
              <a:gd name="T26" fmla="*/ 3100795 w 3124200"/>
              <a:gd name="T27" fmla="*/ 58798 h 104139"/>
              <a:gd name="T28" fmla="*/ 3087231 w 3124200"/>
              <a:gd name="T29" fmla="*/ 67170 h 104139"/>
              <a:gd name="T30" fmla="*/ 3109143 w 3124200"/>
              <a:gd name="T31" fmla="*/ 67193 h 104139"/>
              <a:gd name="T32" fmla="*/ 3112008 w 3124200"/>
              <a:gd name="T33" fmla="*/ 65277 h 104139"/>
              <a:gd name="T34" fmla="*/ 3112008 w 3124200"/>
              <a:gd name="T35" fmla="*/ 63838 h 104139"/>
              <a:gd name="T36" fmla="*/ 3108960 w 3124200"/>
              <a:gd name="T37" fmla="*/ 63838 h 104139"/>
              <a:gd name="T38" fmla="*/ 3100795 w 3124200"/>
              <a:gd name="T39" fmla="*/ 58798 h 104139"/>
              <a:gd name="T40" fmla="*/ 3087188 w 3124200"/>
              <a:gd name="T41" fmla="*/ 50397 h 104139"/>
              <a:gd name="T42" fmla="*/ 0 w 3124200"/>
              <a:gd name="T43" fmla="*/ 50397 h 104139"/>
              <a:gd name="T44" fmla="*/ 0 w 3124200"/>
              <a:gd name="T45" fmla="*/ 63838 h 104139"/>
              <a:gd name="T46" fmla="*/ 3087231 w 3124200"/>
              <a:gd name="T47" fmla="*/ 67170 h 104139"/>
              <a:gd name="T48" fmla="*/ 3100795 w 3124200"/>
              <a:gd name="T49" fmla="*/ 58798 h 104139"/>
              <a:gd name="T50" fmla="*/ 3087188 w 3124200"/>
              <a:gd name="T51" fmla="*/ 50397 h 104139"/>
              <a:gd name="T52" fmla="*/ 3113531 w 3124200"/>
              <a:gd name="T53" fmla="*/ 50397 h 104139"/>
              <a:gd name="T54" fmla="*/ 3112008 w 3124200"/>
              <a:gd name="T55" fmla="*/ 50397 h 104139"/>
              <a:gd name="T56" fmla="*/ 3112008 w 3124200"/>
              <a:gd name="T57" fmla="*/ 65277 h 104139"/>
              <a:gd name="T58" fmla="*/ 3124200 w 3124200"/>
              <a:gd name="T59" fmla="*/ 57113 h 104139"/>
              <a:gd name="T60" fmla="*/ 3113531 w 3124200"/>
              <a:gd name="T61" fmla="*/ 50397 h 104139"/>
              <a:gd name="T62" fmla="*/ 3108960 w 3124200"/>
              <a:gd name="T63" fmla="*/ 53756 h 104139"/>
              <a:gd name="T64" fmla="*/ 3100795 w 3124200"/>
              <a:gd name="T65" fmla="*/ 58798 h 104139"/>
              <a:gd name="T66" fmla="*/ 3108960 w 3124200"/>
              <a:gd name="T67" fmla="*/ 63838 h 104139"/>
              <a:gd name="T68" fmla="*/ 3108960 w 3124200"/>
              <a:gd name="T69" fmla="*/ 53756 h 104139"/>
              <a:gd name="T70" fmla="*/ 3112008 w 3124200"/>
              <a:gd name="T71" fmla="*/ 53756 h 104139"/>
              <a:gd name="T72" fmla="*/ 3108960 w 3124200"/>
              <a:gd name="T73" fmla="*/ 53756 h 104139"/>
              <a:gd name="T74" fmla="*/ 3108960 w 3124200"/>
              <a:gd name="T75" fmla="*/ 63838 h 104139"/>
              <a:gd name="T76" fmla="*/ 3112008 w 3124200"/>
              <a:gd name="T77" fmla="*/ 63838 h 104139"/>
              <a:gd name="T78" fmla="*/ 3112008 w 3124200"/>
              <a:gd name="T79" fmla="*/ 53756 h 104139"/>
              <a:gd name="T80" fmla="*/ 3035808 w 3124200"/>
              <a:gd name="T81" fmla="*/ 0 h 104139"/>
              <a:gd name="T82" fmla="*/ 3032760 w 3124200"/>
              <a:gd name="T83" fmla="*/ 3360 h 104139"/>
              <a:gd name="T84" fmla="*/ 3032760 w 3124200"/>
              <a:gd name="T85" fmla="*/ 6719 h 104139"/>
              <a:gd name="T86" fmla="*/ 3029712 w 3124200"/>
              <a:gd name="T87" fmla="*/ 10079 h 104139"/>
              <a:gd name="T88" fmla="*/ 3029712 w 3124200"/>
              <a:gd name="T89" fmla="*/ 13439 h 104139"/>
              <a:gd name="T90" fmla="*/ 3032760 w 3124200"/>
              <a:gd name="T91" fmla="*/ 16799 h 104139"/>
              <a:gd name="T92" fmla="*/ 3100795 w 3124200"/>
              <a:gd name="T93" fmla="*/ 58798 h 104139"/>
              <a:gd name="T94" fmla="*/ 3108960 w 3124200"/>
              <a:gd name="T95" fmla="*/ 53756 h 104139"/>
              <a:gd name="T96" fmla="*/ 3112008 w 3124200"/>
              <a:gd name="T97" fmla="*/ 53756 h 104139"/>
              <a:gd name="T98" fmla="*/ 3112008 w 3124200"/>
              <a:gd name="T99" fmla="*/ 50397 h 104139"/>
              <a:gd name="T100" fmla="*/ 3113531 w 3124200"/>
              <a:gd name="T101" fmla="*/ 50397 h 104139"/>
              <a:gd name="T102" fmla="*/ 3038855 w 3124200"/>
              <a:gd name="T103" fmla="*/ 3360 h 104139"/>
              <a:gd name="T104" fmla="*/ 3035808 w 3124200"/>
              <a:gd name="T105" fmla="*/ 0 h 10413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3124200" h="104139">
                <a:moveTo>
                  <a:pt x="3087231" y="60935"/>
                </a:moveTo>
                <a:lnTo>
                  <a:pt x="3032760" y="91439"/>
                </a:lnTo>
                <a:lnTo>
                  <a:pt x="3029712" y="94487"/>
                </a:lnTo>
                <a:lnTo>
                  <a:pt x="3029712" y="97536"/>
                </a:lnTo>
                <a:lnTo>
                  <a:pt x="3032760" y="100583"/>
                </a:lnTo>
                <a:lnTo>
                  <a:pt x="3032760" y="103631"/>
                </a:lnTo>
                <a:lnTo>
                  <a:pt x="3038855" y="103631"/>
                </a:lnTo>
                <a:lnTo>
                  <a:pt x="3109143" y="60957"/>
                </a:lnTo>
                <a:lnTo>
                  <a:pt x="3087231" y="60935"/>
                </a:lnTo>
                <a:close/>
              </a:path>
              <a:path w="3124200" h="104139">
                <a:moveTo>
                  <a:pt x="3112008" y="59218"/>
                </a:moveTo>
                <a:lnTo>
                  <a:pt x="3109143" y="60957"/>
                </a:lnTo>
                <a:lnTo>
                  <a:pt x="3112008" y="60960"/>
                </a:lnTo>
                <a:lnTo>
                  <a:pt x="3112008" y="59218"/>
                </a:lnTo>
                <a:close/>
              </a:path>
              <a:path w="3124200" h="104139">
                <a:moveTo>
                  <a:pt x="3100795" y="53339"/>
                </a:moveTo>
                <a:lnTo>
                  <a:pt x="3087231" y="60935"/>
                </a:lnTo>
                <a:lnTo>
                  <a:pt x="3109143" y="60957"/>
                </a:lnTo>
                <a:lnTo>
                  <a:pt x="3112008" y="59218"/>
                </a:lnTo>
                <a:lnTo>
                  <a:pt x="3112008" y="57912"/>
                </a:lnTo>
                <a:lnTo>
                  <a:pt x="3108960" y="57912"/>
                </a:lnTo>
                <a:lnTo>
                  <a:pt x="3100795" y="53339"/>
                </a:lnTo>
                <a:close/>
              </a:path>
              <a:path w="3124200" h="104139">
                <a:moveTo>
                  <a:pt x="3087188" y="45719"/>
                </a:moveTo>
                <a:lnTo>
                  <a:pt x="0" y="45719"/>
                </a:lnTo>
                <a:lnTo>
                  <a:pt x="0" y="57912"/>
                </a:lnTo>
                <a:lnTo>
                  <a:pt x="3087231" y="60935"/>
                </a:lnTo>
                <a:lnTo>
                  <a:pt x="3100795" y="53339"/>
                </a:lnTo>
                <a:lnTo>
                  <a:pt x="3087188" y="45719"/>
                </a:lnTo>
                <a:close/>
              </a:path>
              <a:path w="3124200" h="104139">
                <a:moveTo>
                  <a:pt x="3113531" y="45719"/>
                </a:moveTo>
                <a:lnTo>
                  <a:pt x="3112008" y="45719"/>
                </a:lnTo>
                <a:lnTo>
                  <a:pt x="3112008" y="59218"/>
                </a:lnTo>
                <a:lnTo>
                  <a:pt x="3124200" y="51815"/>
                </a:lnTo>
                <a:lnTo>
                  <a:pt x="3113531" y="45719"/>
                </a:lnTo>
                <a:close/>
              </a:path>
              <a:path w="3124200" h="104139">
                <a:moveTo>
                  <a:pt x="3108960" y="48767"/>
                </a:moveTo>
                <a:lnTo>
                  <a:pt x="3100795" y="53339"/>
                </a:lnTo>
                <a:lnTo>
                  <a:pt x="3108960" y="57912"/>
                </a:lnTo>
                <a:lnTo>
                  <a:pt x="3108960" y="48767"/>
                </a:lnTo>
                <a:close/>
              </a:path>
              <a:path w="3124200" h="104139">
                <a:moveTo>
                  <a:pt x="3112008" y="48767"/>
                </a:moveTo>
                <a:lnTo>
                  <a:pt x="3108960" y="48767"/>
                </a:lnTo>
                <a:lnTo>
                  <a:pt x="3108960" y="57912"/>
                </a:lnTo>
                <a:lnTo>
                  <a:pt x="3112008" y="57912"/>
                </a:lnTo>
                <a:lnTo>
                  <a:pt x="3112008" y="48767"/>
                </a:lnTo>
                <a:close/>
              </a:path>
              <a:path w="3124200" h="104139">
                <a:moveTo>
                  <a:pt x="3035808" y="0"/>
                </a:moveTo>
                <a:lnTo>
                  <a:pt x="3032760" y="3048"/>
                </a:lnTo>
                <a:lnTo>
                  <a:pt x="3032760" y="6095"/>
                </a:lnTo>
                <a:lnTo>
                  <a:pt x="3029712" y="9143"/>
                </a:lnTo>
                <a:lnTo>
                  <a:pt x="3029712" y="12191"/>
                </a:lnTo>
                <a:lnTo>
                  <a:pt x="3032760" y="15239"/>
                </a:lnTo>
                <a:lnTo>
                  <a:pt x="3100795" y="53339"/>
                </a:lnTo>
                <a:lnTo>
                  <a:pt x="3108960" y="48767"/>
                </a:lnTo>
                <a:lnTo>
                  <a:pt x="3112008" y="48767"/>
                </a:lnTo>
                <a:lnTo>
                  <a:pt x="3112008" y="45719"/>
                </a:lnTo>
                <a:lnTo>
                  <a:pt x="3113531" y="45719"/>
                </a:lnTo>
                <a:lnTo>
                  <a:pt x="3038855" y="3048"/>
                </a:lnTo>
                <a:lnTo>
                  <a:pt x="3035808" y="0"/>
                </a:lnTo>
                <a:close/>
              </a:path>
            </a:pathLst>
          </a:custGeom>
          <a:solidFill>
            <a:srgbClr val="4D66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vi-VN"/>
          </a:p>
        </p:txBody>
      </p:sp>
      <p:sp>
        <p:nvSpPr>
          <p:cNvPr id="66594" name="object 7">
            <a:extLst>
              <a:ext uri="{FF2B5EF4-FFF2-40B4-BE49-F238E27FC236}">
                <a16:creationId xmlns:a16="http://schemas.microsoft.com/office/drawing/2014/main" id="{A9F9F3D6-35C8-4582-A6C5-9EC228E3D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2508250"/>
            <a:ext cx="26162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" altLang="vi-VN">
                <a:cs typeface="Arial" panose="020B0604020202020204" pitchFamily="34" charset="0"/>
              </a:rPr>
              <a:t>Sort in descending order of occurrences.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9DAA711-41A5-4BC6-BBC3-D47A51AA5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54844"/>
              </p:ext>
            </p:extLst>
          </p:nvPr>
        </p:nvGraphicFramePr>
        <p:xfrm>
          <a:off x="5556250" y="1441450"/>
          <a:ext cx="1447800" cy="2682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59">
                <a:tc gridSpan="2"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Freq[]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D66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vi-VN" sz="1600" dirty="0">
                          <a:latin typeface="Trebuchet MS"/>
                          <a:cs typeface="Trebuchet MS"/>
                        </a:rPr>
                        <a:t>G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vi-VN" sz="1600" dirty="0">
                          <a:latin typeface="Trebuchet MS"/>
                          <a:cs typeface="Trebuchet MS"/>
                        </a:rPr>
                        <a:t>K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F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vi-VN"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O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vi-VN"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vi-VN" sz="1600" dirty="0">
                          <a:latin typeface="Trebuchet MS"/>
                          <a:cs typeface="Trebuchet MS"/>
                        </a:rPr>
                        <a:t>R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vi-VN"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B5FC4F2C-394B-490D-8396-5D24284A9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30532"/>
              </p:ext>
            </p:extLst>
          </p:nvPr>
        </p:nvGraphicFramePr>
        <p:xfrm>
          <a:off x="755650" y="4260850"/>
          <a:ext cx="7854950" cy="2289175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5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66C7"/>
                    </a:solidFill>
                  </a:tcPr>
                </a:tc>
                <a:tc gridSpan="13">
                  <a:txBody>
                    <a:bodyPr/>
                    <a:lstStyle>
                      <a:lvl1pPr marL="90488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Performance[I + p*d]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66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35"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 =0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2476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59"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i=1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2476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829"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i=2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K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K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2476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735"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i=3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K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K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2476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S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252413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524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S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827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59"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i=4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K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K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2476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S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252413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524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S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0651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829"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i=5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K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K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2476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S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252413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524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S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 marL="236538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36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192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100"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i=6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K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K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2476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S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252413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524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S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 marL="236538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36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vi-V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</a:t>
                      </a:r>
                      <a:endParaRPr kumimoji="0" lang="vi-VN" altLang="vi-V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R</a:t>
                      </a:r>
                      <a:endParaRPr kumimoji="0" lang="vi-VN" altLang="vi-V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43192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60BE6E5-F045-4D6B-98E8-B80FC4EF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GRAY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39FE-0B9C-4603-B341-C69297C8D82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219200"/>
            <a:ext cx="8534400" cy="4648200"/>
          </a:xfrm>
        </p:spPr>
        <p:txBody>
          <a:bodyPr rtlCol="0">
            <a:normAutofit/>
          </a:bodyPr>
          <a:lstStyle/>
          <a:p>
            <a:pPr marL="12700" algn="just" eaLnBrk="1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2400" b="1" dirty="0">
                <a:solidFill>
                  <a:srgbClr val="000000"/>
                </a:solidFill>
                <a:cs typeface="Arial" panose="020B0604020202020204" pitchFamily="34" charset="0"/>
              </a:rPr>
              <a:t>Greedy Algorithm:</a:t>
            </a:r>
          </a:p>
          <a:p>
            <a:pPr marL="12700" algn="just" eaLnBrk="1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b="1" dirty="0">
                <a:solidFill>
                  <a:srgbClr val="000000"/>
                </a:solidFill>
                <a:cs typeface="Arial" panose="020B0604020202020204" pitchFamily="34" charset="0"/>
              </a:rPr>
              <a:t>Main idea:</a:t>
            </a:r>
          </a:p>
          <a:p>
            <a:pPr marL="698500" lvl="1" indent="-285750" algn="just" eaLnBrk="1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altLang="vi-VN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" altLang="vi-VN" dirty="0">
                <a:solidFill>
                  <a:srgbClr val="000000"/>
                </a:solidFill>
                <a:cs typeface="Arial" panose="020B0604020202020204" pitchFamily="34" charset="0"/>
              </a:rPr>
              <a:t>Select local optimum at each step</a:t>
            </a:r>
          </a:p>
          <a:p>
            <a:pPr marL="698500" lvl="1" indent="-285750" algn="just" eaLnBrk="1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altLang="vi-VN" dirty="0">
                <a:solidFill>
                  <a:srgbClr val="000000"/>
                </a:solidFill>
                <a:cs typeface="Arial" panose="020B0604020202020204" pitchFamily="34" charset="0"/>
              </a:rPr>
              <a:t>Desire to find the globally optimal choice.</a:t>
            </a:r>
          </a:p>
          <a:p>
            <a:pPr marL="355600" algn="just" eaLnBrk="1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dirty="0">
                <a:solidFill>
                  <a:srgbClr val="000000"/>
                </a:solidFill>
                <a:cs typeface="Arial" panose="020B0604020202020204" pitchFamily="34" charset="0"/>
              </a:rPr>
              <a:t>Greedy algorithms are often not general. There needs to be a solid foundation in math.</a:t>
            </a:r>
          </a:p>
          <a:p>
            <a:pPr marL="355600" algn="just" eaLnBrk="1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dirty="0">
                <a:solidFill>
                  <a:srgbClr val="000000"/>
                </a:solidFill>
                <a:cs typeface="Arial" panose="020B0604020202020204" pitchFamily="34" charset="0"/>
              </a:rPr>
              <a:t>Time complexity is usually much better than Full Browsing and Branching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1CDE7F5-57C6-46D5-94F0-33945207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MONEY EXCHANGE PROBLEM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DE8610B-78A5-476C-8046-C407A3B5C9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143000"/>
            <a:ext cx="8267700" cy="4648200"/>
          </a:xfrm>
        </p:spPr>
        <p:txBody>
          <a:bodyPr/>
          <a:lstStyle/>
          <a:p>
            <a:pPr eaLnBrk="1" hangingPunct="1"/>
            <a:r>
              <a:rPr lang="en" altLang="en-US">
                <a:cs typeface="Arial" panose="020B0604020202020204" pitchFamily="34" charset="0"/>
              </a:rPr>
              <a:t>Description of the problem:</a:t>
            </a:r>
          </a:p>
          <a:p>
            <a:pPr lvl="1" eaLnBrk="1" hangingPunct="1"/>
            <a:r>
              <a:rPr lang="en" altLang="en-US">
                <a:cs typeface="Arial" panose="020B0604020202020204" pitchFamily="34" charset="0"/>
              </a:rPr>
              <a:t>Given an amount of money and set of coins.</a:t>
            </a:r>
          </a:p>
          <a:p>
            <a:pPr lvl="1" eaLnBrk="1" hangingPunct="1"/>
            <a:r>
              <a:rPr lang="en" altLang="en-US">
                <a:cs typeface="Arial" panose="020B0604020202020204" pitchFamily="34" charset="0"/>
              </a:rPr>
              <a:t>Find a way to change money so that the number of coins is the minimum.</a:t>
            </a:r>
          </a:p>
          <a:p>
            <a:pPr eaLnBrk="1" hangingPunct="1"/>
            <a:r>
              <a:rPr lang="en" altLang="en-US">
                <a:cs typeface="Arial" panose="020B0604020202020204" pitchFamily="34" charset="0"/>
              </a:rPr>
              <a:t> </a:t>
            </a:r>
            <a:r>
              <a:rPr lang="en" altLang="en-US" b="1">
                <a:solidFill>
                  <a:srgbClr val="FF0000"/>
                </a:solidFill>
                <a:cs typeface="Arial" panose="020B0604020202020204" pitchFamily="34" charset="0"/>
              </a:rPr>
              <a:t>Case 1: </a:t>
            </a:r>
            <a:r>
              <a:rPr lang="en" altLang="en-US">
                <a:cs typeface="Arial" panose="020B0604020202020204" pitchFamily="34" charset="0"/>
              </a:rPr>
              <a:t>consider the set of coins 1, 2, 5, 10, 20, 50</a:t>
            </a:r>
          </a:p>
        </p:txBody>
      </p:sp>
      <p:pic>
        <p:nvPicPr>
          <p:cNvPr id="12292" name="Picture 6" descr="01">
            <a:extLst>
              <a:ext uri="{FF2B5EF4-FFF2-40B4-BE49-F238E27FC236}">
                <a16:creationId xmlns:a16="http://schemas.microsoft.com/office/drawing/2014/main" id="{81258D3F-792F-4356-9B3E-7E3575ED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271963"/>
            <a:ext cx="53181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02">
            <a:extLst>
              <a:ext uri="{FF2B5EF4-FFF2-40B4-BE49-F238E27FC236}">
                <a16:creationId xmlns:a16="http://schemas.microsoft.com/office/drawing/2014/main" id="{3633B49D-563C-4751-9155-2E347A5A4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335338"/>
            <a:ext cx="53181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05">
            <a:extLst>
              <a:ext uri="{FF2B5EF4-FFF2-40B4-BE49-F238E27FC236}">
                <a16:creationId xmlns:a16="http://schemas.microsoft.com/office/drawing/2014/main" id="{DB5DC485-4179-4858-A589-60FCD09F0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840163"/>
            <a:ext cx="53181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9" descr="10">
            <a:extLst>
              <a:ext uri="{FF2B5EF4-FFF2-40B4-BE49-F238E27FC236}">
                <a16:creationId xmlns:a16="http://schemas.microsoft.com/office/drawing/2014/main" id="{B44CC95A-7EEB-4794-AFFF-DFCEC6E3A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43400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1" descr="50">
            <a:extLst>
              <a:ext uri="{FF2B5EF4-FFF2-40B4-BE49-F238E27FC236}">
                <a16:creationId xmlns:a16="http://schemas.microsoft.com/office/drawing/2014/main" id="{F02E6836-A31C-4234-9CC1-7AC13AAD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33533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2" descr="100">
            <a:extLst>
              <a:ext uri="{FF2B5EF4-FFF2-40B4-BE49-F238E27FC236}">
                <a16:creationId xmlns:a16="http://schemas.microsoft.com/office/drawing/2014/main" id="{A25A79DF-EBFB-4632-9E65-30DA08A0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434657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4" descr="02">
            <a:extLst>
              <a:ext uri="{FF2B5EF4-FFF2-40B4-BE49-F238E27FC236}">
                <a16:creationId xmlns:a16="http://schemas.microsoft.com/office/drawing/2014/main" id="{6C09D768-EAD4-48FE-84BF-35BD3EBA2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3911600"/>
            <a:ext cx="531813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6" descr="200">
            <a:extLst>
              <a:ext uri="{FF2B5EF4-FFF2-40B4-BE49-F238E27FC236}">
                <a16:creationId xmlns:a16="http://schemas.microsoft.com/office/drawing/2014/main" id="{5CAEF8E6-C401-4146-BC4B-2D8FDF5D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52832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7" descr="20">
            <a:extLst>
              <a:ext uri="{FF2B5EF4-FFF2-40B4-BE49-F238E27FC236}">
                <a16:creationId xmlns:a16="http://schemas.microsoft.com/office/drawing/2014/main" id="{E18AE4C0-3B7E-4D60-BD12-C73A8BE6F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38" y="4706938"/>
            <a:ext cx="579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8" descr="20">
            <a:extLst>
              <a:ext uri="{FF2B5EF4-FFF2-40B4-BE49-F238E27FC236}">
                <a16:creationId xmlns:a16="http://schemas.microsoft.com/office/drawing/2014/main" id="{659053F2-2AF9-42FE-ADCA-1282C38FA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5138738"/>
            <a:ext cx="579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B355BA5-0202-4470-88F2-D0A1B78B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MONEY EXCHANGE PROBLEM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3CF3C42-CE9F-4EDA-AECC-6993DB30FF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828800"/>
            <a:ext cx="7886700" cy="43513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en-US" dirty="0" err="1">
                <a:cs typeface="Arial" panose="020B0604020202020204" pitchFamily="34" charset="0"/>
              </a:rPr>
              <a:t>Solution</a:t>
            </a:r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 err="1">
                <a:cs typeface="Arial" panose="020B0604020202020204" pitchFamily="34" charset="0"/>
              </a:rPr>
              <a:t>France</a:t>
            </a:r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 err="1">
                <a:cs typeface="Arial" panose="020B0604020202020204" pitchFamily="34" charset="0"/>
              </a:rPr>
              <a:t>greed </a:t>
            </a:r>
            <a:r>
              <a:rPr lang="en" altLang="en-US" dirty="0">
                <a:cs typeface="Arial" panose="020B0604020202020204" pitchFamily="34" charset="0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altLang="en-US" dirty="0" err="1">
                <a:cs typeface="Arial" panose="020B0604020202020204" pitchFamily="34" charset="0"/>
              </a:rPr>
              <a:t>Choose</a:t>
            </a:r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 err="1">
                <a:cs typeface="Arial" panose="020B0604020202020204" pitchFamily="34" charset="0"/>
              </a:rPr>
              <a:t>the</a:t>
            </a:r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 err="1">
                <a:cs typeface="Arial" panose="020B0604020202020204" pitchFamily="34" charset="0"/>
              </a:rPr>
              <a:t>copper</a:t>
            </a:r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 err="1">
                <a:cs typeface="Arial" panose="020B0604020202020204" pitchFamily="34" charset="0"/>
              </a:rPr>
              <a:t>coin</a:t>
            </a:r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 err="1">
                <a:cs typeface="Arial" panose="020B0604020202020204" pitchFamily="34" charset="0"/>
              </a:rPr>
              <a:t>are from</a:t>
            </a:r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 err="1">
                <a:cs typeface="Arial" panose="020B0604020202020204" pitchFamily="34" charset="0"/>
              </a:rPr>
              <a:t>price</a:t>
            </a:r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 err="1">
                <a:cs typeface="Arial" panose="020B0604020202020204" pitchFamily="34" charset="0"/>
              </a:rPr>
              <a:t>treat</a:t>
            </a:r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 err="1">
                <a:cs typeface="Arial" panose="020B0604020202020204" pitchFamily="34" charset="0"/>
              </a:rPr>
              <a:t>big</a:t>
            </a:r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 err="1">
                <a:cs typeface="Arial" panose="020B0604020202020204" pitchFamily="34" charset="0"/>
              </a:rPr>
              <a:t>arrive</a:t>
            </a:r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 err="1">
                <a:cs typeface="Arial" panose="020B0604020202020204" pitchFamily="34" charset="0"/>
              </a:rPr>
              <a:t>small</a:t>
            </a:r>
            <a:endParaRPr lang="en-US" altLang="en-US" dirty="0">
              <a:cs typeface="Arial" panose="020B0604020202020204" pitchFamily="34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en-US" dirty="0">
                <a:cs typeface="Arial" panose="020B0604020202020204" pitchFamily="34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en-US" dirty="0" err="1">
                <a:cs typeface="Arial" panose="020B0604020202020204" pitchFamily="34" charset="0"/>
              </a:rPr>
              <a:t>Need</a:t>
            </a:r>
            <a:r>
              <a:rPr lang="en" altLang="en-US" dirty="0">
                <a:cs typeface="Arial" panose="020B0604020202020204" pitchFamily="34" charset="0"/>
              </a:rPr>
              <a:t> </a:t>
            </a:r>
            <a:r>
              <a:rPr lang="en" altLang="en-US" dirty="0" err="1">
                <a:cs typeface="Arial" panose="020B0604020202020204" pitchFamily="34" charset="0"/>
              </a:rPr>
              <a:t>exchange </a:t>
            </a:r>
            <a:r>
              <a:rPr lang="en" altLang="en-US" dirty="0">
                <a:cs typeface="Arial" panose="020B0604020202020204" pitchFamily="34" charset="0"/>
              </a:rPr>
              <a:t>72 </a:t>
            </a:r>
            <a:r>
              <a:rPr lang="en" altLang="en-US" dirty="0" err="1">
                <a:cs typeface="Arial" panose="020B0604020202020204" pitchFamily="34" charset="0"/>
              </a:rPr>
              <a:t>cents</a:t>
            </a:r>
            <a:endParaRPr lang="en-US" altLang="en-US" dirty="0">
              <a:cs typeface="Arial" panose="020B0604020202020204" pitchFamily="34" charset="0"/>
            </a:endParaRPr>
          </a:p>
        </p:txBody>
      </p:sp>
      <p:pic>
        <p:nvPicPr>
          <p:cNvPr id="14340" name="Picture 9" descr="50">
            <a:extLst>
              <a:ext uri="{FF2B5EF4-FFF2-40B4-BE49-F238E27FC236}">
                <a16:creationId xmlns:a16="http://schemas.microsoft.com/office/drawing/2014/main" id="{B9B6CC36-4A5F-4396-8E35-1065D8D20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4451350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 descr="01">
            <a:extLst>
              <a:ext uri="{FF2B5EF4-FFF2-40B4-BE49-F238E27FC236}">
                <a16:creationId xmlns:a16="http://schemas.microsoft.com/office/drawing/2014/main" id="{507D5511-8C88-45BF-B5EA-D3E2CC170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4649788"/>
            <a:ext cx="531813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7" descr="02">
            <a:extLst>
              <a:ext uri="{FF2B5EF4-FFF2-40B4-BE49-F238E27FC236}">
                <a16:creationId xmlns:a16="http://schemas.microsoft.com/office/drawing/2014/main" id="{A689DA87-2AA2-46EA-8172-CDE1BCCC9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3713163"/>
            <a:ext cx="531813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 descr="05">
            <a:extLst>
              <a:ext uri="{FF2B5EF4-FFF2-40B4-BE49-F238E27FC236}">
                <a16:creationId xmlns:a16="http://schemas.microsoft.com/office/drawing/2014/main" id="{6CCCB6DA-E62A-4206-8371-B3470DFE5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4217988"/>
            <a:ext cx="531813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9" descr="10">
            <a:extLst>
              <a:ext uri="{FF2B5EF4-FFF2-40B4-BE49-F238E27FC236}">
                <a16:creationId xmlns:a16="http://schemas.microsoft.com/office/drawing/2014/main" id="{DB755FF9-6A72-4504-82AB-76C5A7FC7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4721225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2" descr="100">
            <a:extLst>
              <a:ext uri="{FF2B5EF4-FFF2-40B4-BE49-F238E27FC236}">
                <a16:creationId xmlns:a16="http://schemas.microsoft.com/office/drawing/2014/main" id="{5C739C3D-C6F2-4F68-B90B-208D768A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244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4" descr="02">
            <a:extLst>
              <a:ext uri="{FF2B5EF4-FFF2-40B4-BE49-F238E27FC236}">
                <a16:creationId xmlns:a16="http://schemas.microsoft.com/office/drawing/2014/main" id="{9AB74785-C97E-4FDB-B3A9-8A3737BAA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4289425"/>
            <a:ext cx="531812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6" descr="200">
            <a:extLst>
              <a:ext uri="{FF2B5EF4-FFF2-40B4-BE49-F238E27FC236}">
                <a16:creationId xmlns:a16="http://schemas.microsoft.com/office/drawing/2014/main" id="{B84DD8B5-0543-4653-8193-A42AFA74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566102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7" descr="20">
            <a:extLst>
              <a:ext uri="{FF2B5EF4-FFF2-40B4-BE49-F238E27FC236}">
                <a16:creationId xmlns:a16="http://schemas.microsoft.com/office/drawing/2014/main" id="{971244F6-6384-48F5-AC0D-C4D968E2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5084763"/>
            <a:ext cx="579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8" descr="20">
            <a:extLst>
              <a:ext uri="{FF2B5EF4-FFF2-40B4-BE49-F238E27FC236}">
                <a16:creationId xmlns:a16="http://schemas.microsoft.com/office/drawing/2014/main" id="{A63C4BE3-E8A5-4A83-BC19-3FEAB0CA2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5516563"/>
            <a:ext cx="579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62159E3-9E68-457E-808B-2E59674A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MONEY EXCHANGE PROBLEM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1CA47D7-EFA0-4527-ACD9-53FF5A27582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6388" name="Picture 8" descr="20">
            <a:extLst>
              <a:ext uri="{FF2B5EF4-FFF2-40B4-BE49-F238E27FC236}">
                <a16:creationId xmlns:a16="http://schemas.microsoft.com/office/drawing/2014/main" id="{8DF98029-3FE3-46B1-83F8-0159855F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3933825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9" descr="50">
            <a:extLst>
              <a:ext uri="{FF2B5EF4-FFF2-40B4-BE49-F238E27FC236}">
                <a16:creationId xmlns:a16="http://schemas.microsoft.com/office/drawing/2014/main" id="{21D5F153-A979-4540-BF01-CF56439B0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4092575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01">
            <a:extLst>
              <a:ext uri="{FF2B5EF4-FFF2-40B4-BE49-F238E27FC236}">
                <a16:creationId xmlns:a16="http://schemas.microsoft.com/office/drawing/2014/main" id="{920707AF-18C0-4700-AD40-9602DBFC0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291013"/>
            <a:ext cx="53181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 descr="02">
            <a:extLst>
              <a:ext uri="{FF2B5EF4-FFF2-40B4-BE49-F238E27FC236}">
                <a16:creationId xmlns:a16="http://schemas.microsoft.com/office/drawing/2014/main" id="{346E405A-8C72-4683-9531-5904D0242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3354388"/>
            <a:ext cx="53181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 descr="05">
            <a:extLst>
              <a:ext uri="{FF2B5EF4-FFF2-40B4-BE49-F238E27FC236}">
                <a16:creationId xmlns:a16="http://schemas.microsoft.com/office/drawing/2014/main" id="{607AD06D-4D8A-4193-A720-30CEE2097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859213"/>
            <a:ext cx="53181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 descr="10">
            <a:extLst>
              <a:ext uri="{FF2B5EF4-FFF2-40B4-BE49-F238E27FC236}">
                <a16:creationId xmlns:a16="http://schemas.microsoft.com/office/drawing/2014/main" id="{99067494-A18A-40E1-9898-99234E0B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4362450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2" descr="100">
            <a:extLst>
              <a:ext uri="{FF2B5EF4-FFF2-40B4-BE49-F238E27FC236}">
                <a16:creationId xmlns:a16="http://schemas.microsoft.com/office/drawing/2014/main" id="{26F2F54A-5353-4418-BB72-FE525E233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36562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14" descr="02">
            <a:extLst>
              <a:ext uri="{FF2B5EF4-FFF2-40B4-BE49-F238E27FC236}">
                <a16:creationId xmlns:a16="http://schemas.microsoft.com/office/drawing/2014/main" id="{4C7215C1-187B-4355-A854-76BD201F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0650"/>
            <a:ext cx="531813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16" descr="200">
            <a:extLst>
              <a:ext uri="{FF2B5EF4-FFF2-40B4-BE49-F238E27FC236}">
                <a16:creationId xmlns:a16="http://schemas.microsoft.com/office/drawing/2014/main" id="{01C8086D-E1D0-4476-B058-204BCBFD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530225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17" descr="20">
            <a:extLst>
              <a:ext uri="{FF2B5EF4-FFF2-40B4-BE49-F238E27FC236}">
                <a16:creationId xmlns:a16="http://schemas.microsoft.com/office/drawing/2014/main" id="{BEB96869-B1A3-4837-B584-5FD56E95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25988"/>
            <a:ext cx="579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CE5BEC-61F6-48F6-9F2F-13C7A822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MONEY EXCHANGE PROBLEM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859DDE1-0CAE-46CB-8455-BF399C2808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8436" name="Picture 7" descr="20">
            <a:extLst>
              <a:ext uri="{FF2B5EF4-FFF2-40B4-BE49-F238E27FC236}">
                <a16:creationId xmlns:a16="http://schemas.microsoft.com/office/drawing/2014/main" id="{E62EA234-6367-43A3-859E-B09036AB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3933825"/>
            <a:ext cx="579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8" descr="50">
            <a:extLst>
              <a:ext uri="{FF2B5EF4-FFF2-40B4-BE49-F238E27FC236}">
                <a16:creationId xmlns:a16="http://schemas.microsoft.com/office/drawing/2014/main" id="{FFBCB9F9-4134-4A64-A875-AB6AB12B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4092575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0" descr="02">
            <a:extLst>
              <a:ext uri="{FF2B5EF4-FFF2-40B4-BE49-F238E27FC236}">
                <a16:creationId xmlns:a16="http://schemas.microsoft.com/office/drawing/2014/main" id="{01671A0E-8830-417D-AECE-73409CD2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4652963"/>
            <a:ext cx="531813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6" descr="01">
            <a:extLst>
              <a:ext uri="{FF2B5EF4-FFF2-40B4-BE49-F238E27FC236}">
                <a16:creationId xmlns:a16="http://schemas.microsoft.com/office/drawing/2014/main" id="{E302F11C-EAD5-4BFE-B25E-581768E32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291013"/>
            <a:ext cx="53181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7" descr="02">
            <a:extLst>
              <a:ext uri="{FF2B5EF4-FFF2-40B4-BE49-F238E27FC236}">
                <a16:creationId xmlns:a16="http://schemas.microsoft.com/office/drawing/2014/main" id="{3715C8F9-3FB7-49FD-BCBA-AD566ACE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3354388"/>
            <a:ext cx="53181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8" descr="05">
            <a:extLst>
              <a:ext uri="{FF2B5EF4-FFF2-40B4-BE49-F238E27FC236}">
                <a16:creationId xmlns:a16="http://schemas.microsoft.com/office/drawing/2014/main" id="{298E0D3E-552A-4A16-87E6-0369B49D9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859213"/>
            <a:ext cx="53181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9" descr="10">
            <a:extLst>
              <a:ext uri="{FF2B5EF4-FFF2-40B4-BE49-F238E27FC236}">
                <a16:creationId xmlns:a16="http://schemas.microsoft.com/office/drawing/2014/main" id="{4D76B3F9-2406-416E-B565-63715CF5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4362450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2" descr="100">
            <a:extLst>
              <a:ext uri="{FF2B5EF4-FFF2-40B4-BE49-F238E27FC236}">
                <a16:creationId xmlns:a16="http://schemas.microsoft.com/office/drawing/2014/main" id="{455E8820-B7F8-44B1-A76D-3C7B439EC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36562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16" descr="200">
            <a:extLst>
              <a:ext uri="{FF2B5EF4-FFF2-40B4-BE49-F238E27FC236}">
                <a16:creationId xmlns:a16="http://schemas.microsoft.com/office/drawing/2014/main" id="{16990220-CB3A-460D-9603-73CE6E743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530225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17" descr="20">
            <a:extLst>
              <a:ext uri="{FF2B5EF4-FFF2-40B4-BE49-F238E27FC236}">
                <a16:creationId xmlns:a16="http://schemas.microsoft.com/office/drawing/2014/main" id="{F3D0E8F7-B098-4B04-86B7-F6A9F0E7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25988"/>
            <a:ext cx="579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8EAED23-187D-4DA8-A830-BD799F79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latin typeface="Arial" panose="020B0604020202020204" pitchFamily="34" charset="0"/>
                <a:cs typeface="Arial" panose="020B0604020202020204" pitchFamily="34" charset="0"/>
              </a:rPr>
              <a:t>MONEY EXCHANGE PROBLEM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7223893-456C-4756-91D2-928D5284F8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>
                <a:cs typeface="Arial" panose="020B0604020202020204" pitchFamily="34" charset="0"/>
              </a:rPr>
              <a:t>The result is optimal!</a:t>
            </a:r>
          </a:p>
        </p:txBody>
      </p:sp>
      <p:pic>
        <p:nvPicPr>
          <p:cNvPr id="20484" name="Picture 7" descr="20">
            <a:extLst>
              <a:ext uri="{FF2B5EF4-FFF2-40B4-BE49-F238E27FC236}">
                <a16:creationId xmlns:a16="http://schemas.microsoft.com/office/drawing/2014/main" id="{8DB7A149-8203-476D-9258-414BEA0B8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3933825"/>
            <a:ext cx="579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8" descr="50">
            <a:extLst>
              <a:ext uri="{FF2B5EF4-FFF2-40B4-BE49-F238E27FC236}">
                <a16:creationId xmlns:a16="http://schemas.microsoft.com/office/drawing/2014/main" id="{6A794965-9985-4B39-A2A2-C56EDC9B5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4092575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0" descr="02">
            <a:extLst>
              <a:ext uri="{FF2B5EF4-FFF2-40B4-BE49-F238E27FC236}">
                <a16:creationId xmlns:a16="http://schemas.microsoft.com/office/drawing/2014/main" id="{5C7435C9-1B77-4B88-AE1F-37B5B2AD8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4652963"/>
            <a:ext cx="531813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IT_tgmt_07_Image_classification.pptx" id="{F484ADD0-142F-4927-9F76-73A826B448C6}" vid="{C79B1B84-680B-4CFE-8859-4B70D35EA2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naver</Template>
  <TotalTime>1719</TotalTime>
  <Words>2526</Words>
  <Application>Microsoft Office PowerPoint</Application>
  <PresentationFormat>On-screen Show (4:3)</PresentationFormat>
  <Paragraphs>693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Symbol</vt:lpstr>
      <vt:lpstr>Tahoma</vt:lpstr>
      <vt:lpstr>Times New Roman</vt:lpstr>
      <vt:lpstr>Trebuchet MS</vt:lpstr>
      <vt:lpstr>Wingdings</vt:lpstr>
      <vt:lpstr>naver</vt:lpstr>
      <vt:lpstr>LESSON 4. GREEDY</vt:lpstr>
      <vt:lpstr>Content</vt:lpstr>
      <vt:lpstr>OPTIMIZATION PROBLEM</vt:lpstr>
      <vt:lpstr>GRAY ALWAYS</vt:lpstr>
      <vt:lpstr>MONEY EXCHANGE PROBLEM</vt:lpstr>
      <vt:lpstr>MONEY EXCHANGE PROBLEM</vt:lpstr>
      <vt:lpstr>MONEY EXCHANGE PROBLEM</vt:lpstr>
      <vt:lpstr>MONEY EXCHANGE PROBLEM</vt:lpstr>
      <vt:lpstr>MONEY EXCHANGE PROBLEM</vt:lpstr>
      <vt:lpstr>MONEY EXCHANGE PROBLEM</vt:lpstr>
      <vt:lpstr>MONEY EXCHANGE PROBLEM</vt:lpstr>
      <vt:lpstr>MONEY EXCHANGE PROBLEM</vt:lpstr>
      <vt:lpstr>MONEY EXCHANGE PROBLEM</vt:lpstr>
      <vt:lpstr>PROBLEM SUDOKU</vt:lpstr>
      <vt:lpstr>PROBLEM SUDOKU</vt:lpstr>
      <vt:lpstr>PROBLEM SUDOKU</vt:lpstr>
      <vt:lpstr>PROBLEM SUDOKU</vt:lpstr>
      <vt:lpstr>PROBLEM SUDOKU</vt:lpstr>
      <vt:lpstr>PROBLEM SUDOKU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APPLICATION PROBLEMS</vt:lpstr>
      <vt:lpstr>WORK ORDERING PROBLEM</vt:lpstr>
      <vt:lpstr>WORK ORDERING PROBLEM</vt:lpstr>
      <vt:lpstr>WORK ORDERING PROBLEM</vt:lpstr>
      <vt:lpstr>WIRING PROBLEM</vt:lpstr>
      <vt:lpstr>WIRING PROBLEM</vt:lpstr>
      <vt:lpstr>WIRING PROBLEM</vt:lpstr>
      <vt:lpstr>PROBLEM TO SET CHARACTERISTICS</vt:lpstr>
      <vt:lpstr>PROBLEM TO SET CHARACTERISTICS</vt:lpstr>
      <vt:lpstr>PROBLEM TO SET CHARACTERISTICS</vt:lpstr>
      <vt:lpstr>PROBLEM TO SET CHARACTERISTICS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Son</dc:creator>
  <cp:lastModifiedBy>Manh Son Nguyen</cp:lastModifiedBy>
  <cp:revision>126</cp:revision>
  <cp:lastPrinted>1601-01-01T00:00:00Z</cp:lastPrinted>
  <dcterms:created xsi:type="dcterms:W3CDTF">1601-01-01T00:00:00Z</dcterms:created>
  <dcterms:modified xsi:type="dcterms:W3CDTF">2022-12-24T09:03:09Z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