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8" r:id="rId1"/>
  </p:sldMasterIdLst>
  <p:notesMasterIdLst>
    <p:notesMasterId r:id="rId30"/>
  </p:notesMasterIdLst>
  <p:sldIdLst>
    <p:sldId id="413" r:id="rId2"/>
    <p:sldId id="257" r:id="rId3"/>
    <p:sldId id="319" r:id="rId4"/>
    <p:sldId id="407" r:id="rId5"/>
    <p:sldId id="331" r:id="rId6"/>
    <p:sldId id="334" r:id="rId7"/>
    <p:sldId id="384" r:id="rId8"/>
    <p:sldId id="398" r:id="rId9"/>
    <p:sldId id="341" r:id="rId10"/>
    <p:sldId id="342" r:id="rId11"/>
    <p:sldId id="400" r:id="rId12"/>
    <p:sldId id="345" r:id="rId13"/>
    <p:sldId id="348" r:id="rId14"/>
    <p:sldId id="350" r:id="rId15"/>
    <p:sldId id="351" r:id="rId16"/>
    <p:sldId id="355" r:id="rId17"/>
    <p:sldId id="356" r:id="rId18"/>
    <p:sldId id="357" r:id="rId19"/>
    <p:sldId id="359" r:id="rId20"/>
    <p:sldId id="386" r:id="rId21"/>
    <p:sldId id="387" r:id="rId22"/>
    <p:sldId id="389" r:id="rId23"/>
    <p:sldId id="409" r:id="rId24"/>
    <p:sldId id="390" r:id="rId25"/>
    <p:sldId id="391" r:id="rId26"/>
    <p:sldId id="392" r:id="rId27"/>
    <p:sldId id="410" r:id="rId28"/>
    <p:sldId id="411" r:id="rId29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7" autoAdjust="0"/>
    <p:restoredTop sz="92153" autoAdjust="0"/>
  </p:normalViewPr>
  <p:slideViewPr>
    <p:cSldViewPr>
      <p:cViewPr varScale="1">
        <p:scale>
          <a:sx n="66" d="100"/>
          <a:sy n="66" d="100"/>
        </p:scale>
        <p:origin x="12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8242E3-0C6B-4985-9231-534CD6A76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FFC16-FCE1-4A96-9B1E-F378BF518A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E66F74B-63E0-4E30-A53F-D6EC507DE8F0}" type="datetimeFigureOut">
              <a:rPr lang="en-US"/>
              <a:pPr>
                <a:defRPr/>
              </a:pPr>
              <a:t>12/24/2022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966E7D-4C86-42CC-86E7-F3AE47B386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58CD67C-948C-4204-8779-3496C8E7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Click to edit Master text styles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0D5C-F7EB-431E-B37B-A3695B1532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7F802-4291-493F-B30D-29DEEA770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647CD8-6B73-4269-9F54-AEE7474D845C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69C0D198-A363-489F-BBCE-3AD625C1C8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152C9645-433F-403C-B935-20AAF231AD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AAD538F8-E01D-430C-8892-39E56E0D9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5E7C73-FF00-4C36-81B6-9DFCE88BD3C1}" type="slidenum">
              <a:rPr lang="en-US" altLang="vi-VN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vi-V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E55966E0-89F0-414F-BECC-AFDF4B6A7E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B5B93551-9B42-4274-858B-BB3C8204E9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vi-VN" altLang="vi-VN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A73BF92B-753B-446E-B67E-E7895A213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FB87D3-DFA1-4286-B854-E51A616EFAED}" type="slidenum">
              <a:rPr lang="en-US" altLang="vi-VN">
                <a:latin typeface="Tahoma" panose="020B0604030504040204" pitchFamily="34" charset="0"/>
              </a:rPr>
              <a:pPr/>
              <a:t>12</a:t>
            </a:fld>
            <a:endParaRPr lang="en-US" altLang="vi-V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bì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264493-034B-4F69-B7C4-D4D9D937D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95" y="2078018"/>
            <a:ext cx="5732807" cy="21811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96" y="4535992"/>
            <a:ext cx="3830682" cy="1278213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F9E3E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60847" y="1569800"/>
            <a:ext cx="5732859" cy="431800"/>
          </a:xfrm>
        </p:spPr>
        <p:txBody>
          <a:bodyPr anchor="ctr">
            <a:normAutofit/>
          </a:bodyPr>
          <a:lstStyle>
            <a:lvl1pPr marL="0" indent="0">
              <a:buNone/>
              <a:defRPr sz="135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80517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4E54762-2153-4D92-8FF7-6DF2C85E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5613"/>
            <a:ext cx="384175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589" y="365126"/>
            <a:ext cx="7294762" cy="747683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CF294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659920" y="1285875"/>
            <a:ext cx="7855430" cy="46926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z="15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99571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ang trắ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951187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DB3C-0384-4135-866B-0FE4F1E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65F9497-005C-4C6F-A8CF-6B507DD89D70}" type="datetime1">
              <a:rPr lang="vi-VN"/>
              <a:pPr>
                <a:defRPr/>
              </a:pPr>
              <a:t>24/12/2022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F12F-CAD8-4EAE-9F9E-FAD3DB68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177E-06B1-49C3-8F00-59A670BD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4AC1536-8BD0-4004-9A4F-433C725DF22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7072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954" y="1828800"/>
            <a:ext cx="7877046" cy="441960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304800"/>
            <a:ext cx="75438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4D87-05BD-4986-B9B5-4D1FA63B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26CF129-F38C-4CF2-AA57-CA75B6E44AD7}" type="datetime1">
              <a:rPr lang="vi-VN"/>
              <a:pPr>
                <a:defRPr/>
              </a:pPr>
              <a:t>24/12/2022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1E72-A362-4FF6-A10A-111253DB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6411-4A1B-47DE-B30D-A3838441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9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954" y="1828800"/>
            <a:ext cx="7877046" cy="4419600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1290" y="223256"/>
            <a:ext cx="7543800" cy="9906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CBAA-29C1-4CCF-BB82-34775BF4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C8DC519-A6F4-4662-8EA7-F89300C0021B}" type="datetime1">
              <a:rPr lang="vi-VN"/>
              <a:pPr>
                <a:defRPr/>
              </a:pPr>
              <a:t>24/12/2022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2DC41-CD75-4258-BED5-8243C0AB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7857-5064-42F6-9A1F-60B99D0E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A720A2F3-1EA8-42EA-8462-200E76EEB971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77445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9158137-24D1-487B-BD26-3E4638DCB8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0ECF9CE-6B2B-4A16-8977-78F85ADD2B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vi-VN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C1CEE-3BDD-4AD0-81C3-CE71CA1FCF85}"/>
              </a:ext>
            </a:extLst>
          </p:cNvPr>
          <p:cNvSpPr txBox="1"/>
          <p:nvPr/>
        </p:nvSpPr>
        <p:spPr>
          <a:xfrm>
            <a:off x="7862888" y="6311900"/>
            <a:ext cx="1101725" cy="254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" altLang="vi-VN" sz="100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t>Page</a:t>
            </a:r>
            <a:fld id="{85A16940-45D2-4D5C-B47C-23056C3D50A9}" type="slidenum">
              <a:rPr lang="en-US" altLang="vi-VN" sz="1000" smtClean="0">
                <a:solidFill>
                  <a:srgbClr val="CF2941"/>
                </a:solidFill>
                <a:ea typeface="Roboto" panose="02000000000000000000" pitchFamily="2" charset="0"/>
                <a:cs typeface="Arial" panose="020B0604020202020204" pitchFamily="34" charset="0"/>
              </a:rPr>
              <a:pPr eaLnBrk="1" hangingPunct="1">
                <a:defRPr/>
              </a:pPr>
              <a:t>‹#›</a:t>
            </a:fld>
            <a:endParaRPr lang="en-US" altLang="vi-VN" sz="1000">
              <a:solidFill>
                <a:srgbClr val="CF294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4" r:id="rId1"/>
    <p:sldLayoutId id="2147484605" r:id="rId2"/>
    <p:sldLayoutId id="2147484603" r:id="rId3"/>
    <p:sldLayoutId id="2147484606" r:id="rId4"/>
    <p:sldLayoutId id="2147484607" r:id="rId5"/>
    <p:sldLayoutId id="2147484608" r:id="rId6"/>
  </p:sldLayoutIdLst>
  <p:hf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B7F0-0DB7-42B5-985D-8CA1F77B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8229600" cy="164623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" sz="3200" b="1" dirty="0">
                <a:solidFill>
                  <a:srgbClr val="C00000"/>
                </a:solidFill>
              </a:rPr>
              <a:t>LESSON 5. DYNAMIC PROGAMMING</a:t>
            </a:r>
            <a:endParaRPr lang="vi-V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93A58AE-A590-48FE-90F6-577F3D95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bag problem (form 0-1)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9CBDCC1-BD3A-428A-9995-4F08AF2B21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676400"/>
            <a:ext cx="7467600" cy="38798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en-US" sz="2000" b="1" dirty="0" err="1"/>
              <a:t>Post</a:t>
            </a:r>
            <a:r>
              <a:rPr lang="en" altLang="en-US" sz="2000" b="1" dirty="0"/>
              <a:t> </a:t>
            </a:r>
            <a:r>
              <a:rPr lang="en" altLang="en-US" sz="2000" b="1" dirty="0" err="1"/>
              <a:t>maths</a:t>
            </a:r>
            <a:endParaRPr lang="en-US" altLang="en-US" sz="2000" dirty="0"/>
          </a:p>
          <a:p>
            <a:pPr marL="342900" indent="-34290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" altLang="en-US" sz="2000" dirty="0" err="1"/>
              <a:t>There are </a:t>
            </a:r>
            <a:r>
              <a:rPr lang="en" altLang="en-US" sz="2000" dirty="0"/>
              <a:t>N </a:t>
            </a:r>
            <a:r>
              <a:rPr lang="en" altLang="en-US" sz="2000" dirty="0" err="1"/>
              <a:t>packs</a:t>
            </a:r>
            <a:r>
              <a:rPr lang="en" altLang="en-US" sz="2000" dirty="0"/>
              <a:t> </a:t>
            </a:r>
            <a:r>
              <a:rPr lang="en" altLang="en-US" sz="2000" dirty="0" err="1"/>
              <a:t>thing</a:t>
            </a:r>
            <a:r>
              <a:rPr lang="en" altLang="en-US" sz="2000" dirty="0"/>
              <a:t> </a:t>
            </a:r>
            <a:r>
              <a:rPr lang="en" altLang="en-US" sz="2000" dirty="0" err="1"/>
              <a:t>object </a:t>
            </a:r>
            <a:r>
              <a:rPr lang="en" altLang="en-US" sz="2000" dirty="0"/>
              <a:t>, </a:t>
            </a:r>
            <a:r>
              <a:rPr lang="en" altLang="en-US" sz="2000" dirty="0" err="1"/>
              <a:t>package</a:t>
            </a:r>
            <a:r>
              <a:rPr lang="en" altLang="en-US" sz="2000" dirty="0"/>
              <a:t> </a:t>
            </a:r>
            <a:r>
              <a:rPr lang="en" altLang="en-US" sz="2000" dirty="0" err="1"/>
              <a:t>rank</a:t>
            </a:r>
            <a:r>
              <a:rPr lang="en" altLang="en-US" sz="2000" dirty="0"/>
              <a:t> </a:t>
            </a:r>
            <a:r>
              <a:rPr lang="en" altLang="en-US" sz="2000" dirty="0" err="1"/>
              <a:t>i</a:t>
            </a:r>
            <a:r>
              <a:rPr lang="en" altLang="en-US" sz="2000" dirty="0"/>
              <a:t> </a:t>
            </a:r>
            <a:r>
              <a:rPr lang="en" altLang="en-US" sz="2000" dirty="0" err="1"/>
              <a:t>yes</a:t>
            </a:r>
            <a:r>
              <a:rPr lang="en" altLang="en-US" sz="2000" dirty="0"/>
              <a:t> </a:t>
            </a:r>
            <a:r>
              <a:rPr lang="en" altLang="en-US" sz="2000" dirty="0" err="1"/>
              <a:t>block</a:t>
            </a:r>
            <a:r>
              <a:rPr lang="en" altLang="en-US" sz="2000" dirty="0"/>
              <a:t> </a:t>
            </a:r>
            <a:r>
              <a:rPr lang="en" altLang="en-US" sz="2000" dirty="0" err="1"/>
              <a:t>quantity</a:t>
            </a:r>
            <a:r>
              <a:rPr lang="en" altLang="en-US" sz="2000" dirty="0"/>
              <a:t> </a:t>
            </a:r>
            <a:r>
              <a:rPr lang="en" altLang="en-US" sz="2000" dirty="0" err="1"/>
              <a:t>is </a:t>
            </a:r>
            <a:r>
              <a:rPr lang="en" altLang="en-US" sz="2000" dirty="0"/>
              <a:t>w[ </a:t>
            </a:r>
            <a:r>
              <a:rPr lang="en" altLang="en-US" sz="2000" dirty="0" err="1"/>
              <a:t>i </a:t>
            </a:r>
            <a:r>
              <a:rPr lang="en" altLang="en-US" sz="2000" dirty="0"/>
              <a:t>], </a:t>
            </a:r>
            <a:r>
              <a:rPr lang="en" altLang="en-US" sz="2000" dirty="0" err="1"/>
              <a:t>yes</a:t>
            </a:r>
            <a:r>
              <a:rPr lang="en" altLang="en-US" sz="2000" dirty="0"/>
              <a:t> </a:t>
            </a:r>
            <a:r>
              <a:rPr lang="en" altLang="en-US" sz="2000" dirty="0" err="1"/>
              <a:t>price</a:t>
            </a:r>
            <a:r>
              <a:rPr lang="en" altLang="en-US" sz="2000" dirty="0"/>
              <a:t> </a:t>
            </a:r>
            <a:r>
              <a:rPr lang="en" altLang="en-US" sz="2000" dirty="0" err="1"/>
              <a:t>treat</a:t>
            </a:r>
            <a:r>
              <a:rPr lang="en" altLang="en-US" sz="2000" dirty="0"/>
              <a:t> </a:t>
            </a:r>
            <a:r>
              <a:rPr lang="en" altLang="en-US" sz="2000" dirty="0" err="1"/>
              <a:t>is </a:t>
            </a:r>
            <a:r>
              <a:rPr lang="en" altLang="en-US" sz="2000" dirty="0"/>
              <a:t>v[ </a:t>
            </a:r>
            <a:r>
              <a:rPr lang="en" altLang="en-US" sz="2000" dirty="0" err="1"/>
              <a:t>i </a:t>
            </a:r>
            <a:r>
              <a:rPr lang="en" altLang="en-US" sz="2000" dirty="0"/>
              <a:t>]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" altLang="en-US" sz="2000" dirty="0" err="1"/>
              <a:t>Female</a:t>
            </a:r>
            <a:r>
              <a:rPr lang="en" altLang="en-US" sz="2000" dirty="0"/>
              <a:t> </a:t>
            </a:r>
            <a:r>
              <a:rPr lang="en" altLang="en-US" sz="2000" dirty="0" err="1"/>
              <a:t>the bag</a:t>
            </a:r>
            <a:r>
              <a:rPr lang="en" altLang="en-US" sz="2000" dirty="0"/>
              <a:t> </a:t>
            </a:r>
            <a:r>
              <a:rPr lang="en" altLang="en-US" sz="2000" dirty="0" err="1"/>
              <a:t>only</a:t>
            </a:r>
            <a:r>
              <a:rPr lang="en" altLang="en-US" sz="2000" dirty="0"/>
              <a:t> </a:t>
            </a:r>
            <a:r>
              <a:rPr lang="en" altLang="en-US" sz="2000" dirty="0" err="1"/>
              <a:t>yes</a:t>
            </a:r>
            <a:r>
              <a:rPr lang="en" altLang="en-US" sz="2000" dirty="0"/>
              <a:t> </a:t>
            </a:r>
            <a:r>
              <a:rPr lang="en" altLang="en-US" sz="2000" dirty="0" err="1"/>
              <a:t>can</a:t>
            </a:r>
            <a:r>
              <a:rPr lang="en" altLang="en-US" sz="2000" dirty="0"/>
              <a:t> </a:t>
            </a:r>
            <a:r>
              <a:rPr lang="en" altLang="en-US" sz="2000" dirty="0" err="1"/>
              <a:t>Carry</a:t>
            </a:r>
            <a:r>
              <a:rPr lang="en" altLang="en-US" sz="2000" dirty="0"/>
              <a:t> </a:t>
            </a:r>
            <a:r>
              <a:rPr lang="en" altLang="en-US" sz="2000" dirty="0" err="1"/>
              <a:t>Okay</a:t>
            </a:r>
            <a:r>
              <a:rPr lang="en" altLang="en-US" sz="2000" dirty="0"/>
              <a:t> </a:t>
            </a:r>
            <a:r>
              <a:rPr lang="en" altLang="en-US" sz="2000" dirty="0" err="1"/>
              <a:t>block</a:t>
            </a:r>
            <a:r>
              <a:rPr lang="en" altLang="en-US" sz="2000" dirty="0"/>
              <a:t> </a:t>
            </a:r>
            <a:r>
              <a:rPr lang="en" altLang="en-US" sz="2000" dirty="0" err="1"/>
              <a:t>quantity</a:t>
            </a:r>
            <a:r>
              <a:rPr lang="en" altLang="en-US" sz="2000" dirty="0"/>
              <a:t> </a:t>
            </a:r>
            <a:r>
              <a:rPr lang="en" altLang="en-US" sz="2000" dirty="0" err="1"/>
              <a:t>dark</a:t>
            </a:r>
            <a:r>
              <a:rPr lang="en" altLang="en-US" sz="2000" dirty="0"/>
              <a:t> </a:t>
            </a:r>
            <a:r>
              <a:rPr lang="en" altLang="en-US" sz="2000" dirty="0" err="1"/>
              <a:t>multi</a:t>
            </a:r>
            <a:r>
              <a:rPr lang="en" altLang="en-US" sz="2000" dirty="0"/>
              <a:t> </a:t>
            </a:r>
            <a:r>
              <a:rPr lang="en" altLang="en-US" sz="2000" dirty="0" err="1"/>
              <a:t>to be</a:t>
            </a:r>
            <a:r>
              <a:rPr lang="en" altLang="en-US" sz="2000" dirty="0"/>
              <a:t> </a:t>
            </a:r>
            <a:r>
              <a:rPr lang="en" altLang="en-US" sz="2000" b="1" dirty="0">
                <a:solidFill>
                  <a:srgbClr val="C00000"/>
                </a:solidFill>
              </a:rPr>
              <a:t>M </a:t>
            </a:r>
            <a:r>
              <a:rPr lang="en" altLang="en-US" sz="2000" dirty="0"/>
              <a:t>.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" altLang="en-US" sz="2000" dirty="0" err="1"/>
              <a:t>In</a:t>
            </a:r>
            <a:r>
              <a:rPr lang="en" altLang="en-US" sz="2000" dirty="0"/>
              <a:t> </a:t>
            </a:r>
            <a:r>
              <a:rPr lang="en" altLang="en-US" sz="2000" dirty="0" err="1"/>
              <a:t>post</a:t>
            </a:r>
            <a:r>
              <a:rPr lang="en" altLang="en-US" sz="2000" dirty="0"/>
              <a:t> </a:t>
            </a:r>
            <a:r>
              <a:rPr lang="en" altLang="en-US" sz="2000" dirty="0" err="1"/>
              <a:t>maths</a:t>
            </a:r>
            <a:r>
              <a:rPr lang="en" altLang="en-US" sz="2000" dirty="0"/>
              <a:t> </a:t>
            </a:r>
            <a:r>
              <a:rPr lang="en" altLang="en-US" sz="2000" dirty="0" err="1"/>
              <a:t>female</a:t>
            </a:r>
            <a:r>
              <a:rPr lang="en" altLang="en-US" sz="2000" dirty="0"/>
              <a:t> </a:t>
            </a:r>
            <a:r>
              <a:rPr lang="en" altLang="en-US" sz="2000" dirty="0" err="1"/>
              <a:t>the bag</a:t>
            </a:r>
            <a:r>
              <a:rPr lang="en" altLang="en-US" sz="2000" dirty="0"/>
              <a:t> </a:t>
            </a:r>
            <a:r>
              <a:rPr lang="en" altLang="en-US" sz="2000" dirty="0" err="1"/>
              <a:t>form </a:t>
            </a:r>
            <a:r>
              <a:rPr lang="en" altLang="en-US" sz="2000" dirty="0"/>
              <a:t>0 </a:t>
            </a:r>
            <a:r>
              <a:rPr lang="en" altLang="en-US" sz="2000" dirty="0">
                <a:sym typeface="Symbol" panose="05050102010706020507" pitchFamily="18" charset="2"/>
              </a:rPr>
              <a:t>1 </a:t>
            </a:r>
            <a:r>
              <a:rPr lang="en" altLang="en-US" sz="2000" dirty="0"/>
              <a:t>, </a:t>
            </a:r>
            <a:r>
              <a:rPr lang="en" altLang="en-US" sz="2000" dirty="0" err="1"/>
              <a:t>each</a:t>
            </a:r>
            <a:r>
              <a:rPr lang="en" altLang="en-US" sz="2000" dirty="0"/>
              <a:t> </a:t>
            </a:r>
            <a:r>
              <a:rPr lang="en" altLang="en-US" sz="2000" dirty="0" err="1"/>
              <a:t>package</a:t>
            </a:r>
            <a:r>
              <a:rPr lang="en" altLang="en-US" sz="2000" dirty="0"/>
              <a:t> </a:t>
            </a:r>
            <a:r>
              <a:rPr lang="en" altLang="en-US" sz="2000" dirty="0" err="1"/>
              <a:t>thing</a:t>
            </a:r>
            <a:r>
              <a:rPr lang="en" altLang="en-US" sz="2000" dirty="0"/>
              <a:t> </a:t>
            </a:r>
            <a:r>
              <a:rPr lang="en" altLang="en-US" sz="2000" dirty="0" err="1"/>
              <a:t>object</a:t>
            </a:r>
            <a:r>
              <a:rPr lang="en" altLang="en-US" sz="2000" dirty="0"/>
              <a:t> </a:t>
            </a:r>
            <a:r>
              <a:rPr lang="en" altLang="en-US" sz="2000" dirty="0" err="1"/>
              <a:t>only</a:t>
            </a:r>
            <a:r>
              <a:rPr lang="en" altLang="en-US" sz="2000" dirty="0"/>
              <a:t> </a:t>
            </a:r>
            <a:r>
              <a:rPr lang="en" altLang="en-US" sz="2000" dirty="0" err="1"/>
              <a:t>yes</a:t>
            </a:r>
            <a:r>
              <a:rPr lang="en" altLang="en-US" sz="2000" dirty="0"/>
              <a:t> </a:t>
            </a:r>
            <a:r>
              <a:rPr lang="en" altLang="en-US" sz="2000" dirty="0" err="1"/>
              <a:t>can</a:t>
            </a:r>
            <a:r>
              <a:rPr lang="en" altLang="en-US" sz="2000" dirty="0"/>
              <a:t> </a:t>
            </a:r>
            <a:r>
              <a:rPr lang="en" altLang="en-US" sz="2000" dirty="0" err="1"/>
              <a:t>take</a:t>
            </a:r>
            <a:r>
              <a:rPr lang="en" altLang="en-US" sz="2000" dirty="0"/>
              <a:t> </a:t>
            </a:r>
            <a:r>
              <a:rPr lang="en" altLang="en-US" sz="2000" dirty="0" err="1"/>
              <a:t>original</a:t>
            </a:r>
            <a:r>
              <a:rPr lang="en" altLang="en-US" sz="2000" dirty="0"/>
              <a:t> </a:t>
            </a:r>
            <a:r>
              <a:rPr lang="en" altLang="en-US" sz="2000" dirty="0" err="1"/>
              <a:t>whole</a:t>
            </a:r>
            <a:r>
              <a:rPr lang="en" altLang="en-US" sz="2000" dirty="0"/>
              <a:t> </a:t>
            </a:r>
            <a:r>
              <a:rPr lang="en" altLang="en-US" sz="2000" dirty="0" err="1"/>
              <a:t>or</a:t>
            </a:r>
            <a:r>
              <a:rPr lang="en" altLang="en-US" sz="2000" dirty="0"/>
              <a:t> </a:t>
            </a:r>
            <a:r>
              <a:rPr lang="en" altLang="en-US" sz="2000" dirty="0" err="1"/>
              <a:t>No</a:t>
            </a:r>
            <a:r>
              <a:rPr lang="en" altLang="en-US" sz="2000" dirty="0"/>
              <a:t> </a:t>
            </a:r>
            <a:r>
              <a:rPr lang="en" altLang="en-US" sz="2000" dirty="0" err="1"/>
              <a:t>take </a:t>
            </a:r>
            <a:r>
              <a:rPr lang="en" altLang="en-US" sz="20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7840C4A-0D45-4971-9960-562D1FD0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The bag problem (form 0-1)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Content Placeholder 1">
            <a:extLst>
              <a:ext uri="{FF2B5EF4-FFF2-40B4-BE49-F238E27FC236}">
                <a16:creationId xmlns:a16="http://schemas.microsoft.com/office/drawing/2014/main" id="{D0A2BC6D-181B-4F59-8C8B-B11F0E0024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1600200"/>
            <a:ext cx="7877175" cy="4419600"/>
          </a:xfrm>
        </p:spPr>
        <p:txBody>
          <a:bodyPr/>
          <a:lstStyle/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" altLang="en-US"/>
              <a:t>Let C[i, L] be the maximum value obtained when considering i objects from 1 to i with bag size L.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" altLang="en-US" sz="2000" b="1">
                <a:solidFill>
                  <a:srgbClr val="C00000"/>
                </a:solidFill>
              </a:rPr>
              <a:t>Two cases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" altLang="en-US" b="1"/>
              <a:t>Subproblem 1 </a:t>
            </a:r>
            <a:r>
              <a:rPr lang="en" altLang="en-US"/>
              <a:t>:</a:t>
            </a:r>
          </a:p>
          <a:p>
            <a:pPr lvl="2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" altLang="en-US"/>
              <a:t>If the i-th object is chosen (if w[i] ≤ L), the maximum possible value is: </a:t>
            </a:r>
            <a:r>
              <a:rPr lang="en" altLang="en-US" b="1"/>
              <a:t>C(i </a:t>
            </a:r>
            <a:r>
              <a:rPr lang="en" altLang="en-US" b="1">
                <a:sym typeface="Symbol" panose="05050102010706020507" pitchFamily="18" charset="2"/>
              </a:rPr>
              <a:t> </a:t>
            </a:r>
            <a:r>
              <a:rPr lang="en" altLang="en-US" b="1"/>
              <a:t>1, L </a:t>
            </a:r>
            <a:r>
              <a:rPr lang="en" altLang="en-US" b="1">
                <a:sym typeface="Symbol" panose="05050102010706020507" pitchFamily="18" charset="2"/>
              </a:rPr>
              <a:t> </a:t>
            </a:r>
            <a:r>
              <a:rPr lang="en" altLang="en-US" b="1"/>
              <a:t>w[i]) + v[i] </a:t>
            </a:r>
            <a:r>
              <a:rPr lang="en" altLang="en-US"/>
              <a:t>;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" altLang="en-US" b="1"/>
              <a:t>Subproblem 2 </a:t>
            </a:r>
            <a:r>
              <a:rPr lang="en" altLang="en-US"/>
              <a:t>:</a:t>
            </a:r>
          </a:p>
          <a:p>
            <a:pPr lvl="2" eaLnBrk="1" hangingPunct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" altLang="en-US"/>
              <a:t>If the i-th item is not selected, the maximum value is </a:t>
            </a:r>
            <a:r>
              <a:rPr lang="en" altLang="en-US" b="1"/>
              <a:t>C(i </a:t>
            </a:r>
            <a:r>
              <a:rPr lang="en" altLang="en-US" b="1">
                <a:sym typeface="Symbol" panose="05050102010706020507" pitchFamily="18" charset="2"/>
              </a:rPr>
              <a:t> </a:t>
            </a:r>
            <a:r>
              <a:rPr lang="en" altLang="en-US" b="1"/>
              <a:t>1, L)</a:t>
            </a:r>
          </a:p>
          <a:p>
            <a:pPr eaLnBrk="1" hangingPunct="1"/>
            <a:endParaRPr lang="en-US" altLang="en-US" sz="2000" b="1">
              <a:solidFill>
                <a:srgbClr val="C00000"/>
              </a:solidFill>
            </a:endParaRPr>
          </a:p>
          <a:p>
            <a:pPr eaLnBrk="1" hangingPunct="1"/>
            <a:r>
              <a:rPr lang="en" altLang="en-US" sz="2000" b="1">
                <a:solidFill>
                  <a:srgbClr val="C00000"/>
                </a:solidFill>
              </a:rPr>
              <a:t>Retrieval Formula</a:t>
            </a:r>
          </a:p>
          <a:p>
            <a:pPr lvl="1" eaLnBrk="1" hangingPunct="1"/>
            <a:r>
              <a:rPr lang="en" altLang="en-US"/>
              <a:t>C(i, L) =max{C(i 1 </a:t>
            </a:r>
            <a:r>
              <a:rPr lang="en" altLang="en-US">
                <a:sym typeface="Symbol" panose="05050102010706020507" pitchFamily="18" charset="2"/>
              </a:rPr>
              <a:t>, </a:t>
            </a:r>
            <a:r>
              <a:rPr lang="en" altLang="en-US"/>
              <a:t>L </a:t>
            </a:r>
            <a:r>
              <a:rPr lang="en" altLang="en-US">
                <a:sym typeface="Symbol" panose="05050102010706020507" pitchFamily="18" charset="2"/>
              </a:rPr>
              <a:t></a:t>
            </a:r>
            <a:r>
              <a:rPr lang="en" altLang="en-US"/>
              <a:t> w [i ] ) +v[i] , C(i </a:t>
            </a:r>
            <a:r>
              <a:rPr lang="en" altLang="en-US">
                <a:sym typeface="Symbol" panose="05050102010706020507" pitchFamily="18" charset="2"/>
              </a:rPr>
              <a:t> </a:t>
            </a:r>
            <a:r>
              <a:rPr lang="en" altLang="en-US"/>
              <a:t>1,L) }</a:t>
            </a:r>
            <a:endParaRPr lang="en-US" altLang="en-US" sz="2800"/>
          </a:p>
          <a:p>
            <a:pPr eaLnBrk="1" hangingPunct="1"/>
            <a:endParaRPr lang="vi-VN" altLang="vi-V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8EB916A-D5D6-446A-8EAA-1D61BAB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vi-V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lgorithm for the bag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005E0B9-C31D-4E77-857D-7A4B457C1F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7543800" cy="4114800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" altLang="en-US" sz="1800" b="1"/>
              <a:t>{Initialization}: </a:t>
            </a:r>
            <a:r>
              <a:rPr lang="en" altLang="en-US" sz="1800"/>
              <a:t>For L: = 0 to M do C[0,L] :=0 ;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altLang="en-US" sz="18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" altLang="en-US" sz="1800" b="1"/>
              <a:t>{Repeat:}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" altLang="en-US" sz="1800"/>
              <a:t>For i = 1 to N do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" altLang="en-US" sz="1800"/>
              <a:t>For L = 1 to M do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" altLang="en-US" sz="1800"/>
              <a:t>Begin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" altLang="en-US" sz="1800">
                <a:solidFill>
                  <a:srgbClr val="FFFF66"/>
                </a:solidFill>
              </a:rPr>
              <a:t>          </a:t>
            </a:r>
            <a:r>
              <a:rPr lang="en" altLang="en-US" sz="1800">
                <a:solidFill>
                  <a:srgbClr val="0033CC"/>
                </a:solidFill>
              </a:rPr>
              <a:t>C[i,L] := C[ i </a:t>
            </a:r>
            <a:r>
              <a:rPr lang="en" altLang="en-US" sz="1800">
                <a:solidFill>
                  <a:srgbClr val="0033CC"/>
                </a:solidFill>
                <a:sym typeface="Symbol" panose="05050102010706020507" pitchFamily="18" charset="2"/>
              </a:rPr>
              <a:t> </a:t>
            </a:r>
            <a:r>
              <a:rPr lang="en" altLang="en-US" sz="1800">
                <a:solidFill>
                  <a:srgbClr val="0033CC"/>
                </a:solidFill>
              </a:rPr>
              <a:t>1,L];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" altLang="en-US" sz="1800"/>
              <a:t>If (w[i] L) and (C[i </a:t>
            </a:r>
            <a:r>
              <a:rPr lang="en" altLang="en-US" sz="1800">
                <a:sym typeface="Symbol" panose="05050102010706020507" pitchFamily="18" charset="2"/>
              </a:rPr>
              <a:t> </a:t>
            </a:r>
            <a:r>
              <a:rPr lang="en" altLang="en-US" sz="1800"/>
              <a:t>1,L </a:t>
            </a:r>
            <a:r>
              <a:rPr lang="en" altLang="en-US" sz="1800">
                <a:sym typeface="Symbol" panose="05050102010706020507" pitchFamily="18" charset="2"/>
              </a:rPr>
              <a:t> </a:t>
            </a:r>
            <a:r>
              <a:rPr lang="en" altLang="en-US" sz="1800"/>
              <a:t>w[i] ] + v[i] &gt; C[i-1, L]) then</a:t>
            </a:r>
            <a:r>
              <a:rPr lang="en" altLang="en-US" sz="1800">
                <a:solidFill>
                  <a:srgbClr val="FFFF66"/>
                </a:solidFill>
              </a:rPr>
              <a:t>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" altLang="en-US" sz="1800">
                <a:solidFill>
                  <a:srgbClr val="FFFF66"/>
                </a:solidFill>
              </a:rPr>
              <a:t>   </a:t>
            </a:r>
            <a:r>
              <a:rPr lang="en" altLang="en-US" sz="1800">
                <a:solidFill>
                  <a:srgbClr val="0033CC"/>
                </a:solidFill>
              </a:rPr>
              <a:t>C[i, L] := C[i </a:t>
            </a:r>
            <a:r>
              <a:rPr lang="en" altLang="en-US" sz="1800">
                <a:solidFill>
                  <a:srgbClr val="0033CC"/>
                </a:solidFill>
                <a:sym typeface="Symbol" panose="05050102010706020507" pitchFamily="18" charset="2"/>
              </a:rPr>
              <a:t> </a:t>
            </a:r>
            <a:r>
              <a:rPr lang="en" altLang="en-US" sz="1800">
                <a:solidFill>
                  <a:srgbClr val="0033CC"/>
                </a:solidFill>
              </a:rPr>
              <a:t>1,L </a:t>
            </a:r>
            <a:r>
              <a:rPr lang="en" altLang="en-US" sz="1800">
                <a:solidFill>
                  <a:srgbClr val="0033CC"/>
                </a:solidFill>
                <a:sym typeface="Symbol" panose="05050102010706020507" pitchFamily="18" charset="2"/>
              </a:rPr>
              <a:t> </a:t>
            </a:r>
            <a:r>
              <a:rPr lang="en" altLang="en-US" sz="1800">
                <a:solidFill>
                  <a:srgbClr val="0033CC"/>
                </a:solidFill>
              </a:rPr>
              <a:t>w[i] ]+ v[i] 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" altLang="en-US" sz="1800"/>
              <a:t>End;</a:t>
            </a:r>
            <a:endParaRPr lang="vi-VN" altLang="en-US" sz="1800"/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" altLang="en-US" sz="1800"/>
              <a:t>Return C(N, M)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D8E54FC-F6D9-437E-9259-38F4FDC2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 sz="3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 longest common subsequence problem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B6D46EA-CD59-4985-8B41-A363A7E546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752600"/>
            <a:ext cx="8353425" cy="2978150"/>
          </a:xfrm>
        </p:spPr>
        <p:txBody>
          <a:bodyPr/>
          <a:lstStyle/>
          <a:p>
            <a:pPr eaLnBrk="1" hangingPunct="1"/>
            <a:r>
              <a:rPr lang="en" altLang="en-US" b="1"/>
              <a:t>Problem</a:t>
            </a:r>
            <a:endParaRPr lang="en-US" altLang="en-US"/>
          </a:p>
          <a:p>
            <a:pPr lvl="1" eaLnBrk="1" hangingPunct="1"/>
            <a:r>
              <a:rPr lang="en" altLang="en-US" sz="2000"/>
              <a:t>Given two sequences X = (x </a:t>
            </a:r>
            <a:r>
              <a:rPr lang="en" altLang="en-US" sz="2000" baseline="-25000"/>
              <a:t>1 </a:t>
            </a:r>
            <a:r>
              <a:rPr lang="en" altLang="en-US" sz="2000"/>
              <a:t>,x </a:t>
            </a:r>
            <a:r>
              <a:rPr lang="en" altLang="en-US" sz="2000" baseline="-25000"/>
              <a:t>2 </a:t>
            </a:r>
            <a:r>
              <a:rPr lang="en" altLang="en-US" sz="2000"/>
              <a:t>,…,x </a:t>
            </a:r>
            <a:r>
              <a:rPr lang="en" altLang="en-US" sz="2000" baseline="-25000"/>
              <a:t>m </a:t>
            </a:r>
            <a:r>
              <a:rPr lang="en" altLang="en-US" sz="2000"/>
              <a:t>) and Y = (y </a:t>
            </a:r>
            <a:r>
              <a:rPr lang="en" altLang="en-US" sz="2000" baseline="-25000"/>
              <a:t>1 </a:t>
            </a:r>
            <a:r>
              <a:rPr lang="en" altLang="en-US" sz="2000"/>
              <a:t>,y </a:t>
            </a:r>
            <a:r>
              <a:rPr lang="en" altLang="en-US" sz="2000" baseline="-25000"/>
              <a:t>2 </a:t>
            </a:r>
            <a:r>
              <a:rPr lang="en" altLang="en-US" sz="2000"/>
              <a:t>,…,y </a:t>
            </a:r>
            <a:r>
              <a:rPr lang="en" altLang="en-US" sz="2000" baseline="-25000"/>
              <a:t>n </a:t>
            </a:r>
            <a:r>
              <a:rPr lang="en" altLang="en-US" sz="2000"/>
              <a:t>) consisting of integers.</a:t>
            </a:r>
          </a:p>
          <a:p>
            <a:pPr lvl="1" eaLnBrk="1" hangingPunct="1"/>
            <a:r>
              <a:rPr lang="en" altLang="en-US" sz="2000"/>
              <a:t>Need to find the longest common subsequence of two sequences X and Y.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" altLang="en-US" sz="2000"/>
              <a:t>Similar problem: Given two character strings X of length m and Y of length n. Find the longest common substring.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2D5EC28-4BC0-4146-A5C3-4FE1F8FA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 sz="3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 longest common subsequence problem</a:t>
            </a:r>
            <a:endParaRPr lang="en-US" altLang="vi-VN" sz="32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1905B13C-2D7E-4DC0-AE85-29839A58137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33400" y="1447800"/>
            <a:ext cx="8229600" cy="4997450"/>
          </a:xfrm>
        </p:spPr>
        <p:txBody>
          <a:bodyPr rtlCol="0">
            <a:normAutofit fontScale="92500"/>
          </a:bodyPr>
          <a:lstStyle/>
          <a:p>
            <a:pPr marL="91440" indent="-91440" eaLnBrk="1" fontAlgn="auto" hangingPunct="1">
              <a:lnSpc>
                <a:spcPct val="16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en-US" b="1" dirty="0" err="1">
                <a:solidFill>
                  <a:srgbClr val="C00000"/>
                </a:solidFill>
              </a:rPr>
              <a:t>Post</a:t>
            </a:r>
            <a:r>
              <a:rPr lang="en" altLang="en-US" b="1" dirty="0">
                <a:solidFill>
                  <a:srgbClr val="C00000"/>
                </a:solidFill>
              </a:rPr>
              <a:t> </a:t>
            </a:r>
            <a:r>
              <a:rPr lang="en" altLang="en-US" b="1" dirty="0" err="1">
                <a:solidFill>
                  <a:srgbClr val="C00000"/>
                </a:solidFill>
              </a:rPr>
              <a:t>calculus </a:t>
            </a:r>
            <a:r>
              <a:rPr lang="en" altLang="en-US" b="1" dirty="0">
                <a:solidFill>
                  <a:srgbClr val="C00000"/>
                </a:solidFill>
              </a:rPr>
              <a:t>_ </a:t>
            </a:r>
            <a:r>
              <a:rPr lang="en" altLang="en-US" b="1" dirty="0" err="1">
                <a:solidFill>
                  <a:srgbClr val="C00000"/>
                </a:solidFill>
              </a:rPr>
              <a:t>_</a:t>
            </a:r>
            <a:r>
              <a:rPr lang="en" altLang="en-US" b="1" dirty="0">
                <a:solidFill>
                  <a:srgbClr val="C00000"/>
                </a:solidFill>
              </a:rPr>
              <a:t> </a:t>
            </a:r>
            <a:r>
              <a:rPr lang="en" altLang="en-US" b="1" dirty="0" err="1">
                <a:solidFill>
                  <a:srgbClr val="C00000"/>
                </a:solidFill>
              </a:rPr>
              <a:t>department</a:t>
            </a:r>
            <a:endParaRPr lang="en-US" altLang="en-US" b="1" dirty="0">
              <a:solidFill>
                <a:srgbClr val="C00000"/>
              </a:solidFill>
            </a:endParaRPr>
          </a:p>
          <a:p>
            <a:pPr marL="91440" indent="-91440" eaLnBrk="1" fontAlgn="auto" hangingPunct="1">
              <a:lnSpc>
                <a:spcPct val="16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C[0, j] = 0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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 = 0.. n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C[i,0] =0,i = 0.. m. </a:t>
            </a:r>
            <a:b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degree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common subsequence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belong to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Range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hollow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one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Range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other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91440" indent="-91440" eaLnBrk="1" fontAlgn="auto" hangingPunct="1">
              <a:lnSpc>
                <a:spcPct val="16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" altLang="en-US" b="1" dirty="0">
                <a:solidFill>
                  <a:srgbClr val="C00000"/>
                </a:solidFill>
              </a:rPr>
              <a:t>SUMMARY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0, j &gt; 0 .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Calculate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C[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j].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Have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love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case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84048" lvl="1" indent="-182880" eaLnBrk="1" fontAlgn="auto" hangingPunct="1">
              <a:lnSpc>
                <a:spcPct val="160000"/>
              </a:lnSpc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en" alt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then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common subsequence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andY </a:t>
            </a:r>
            <a:r>
              <a:rPr lang="en" alt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complement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enter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common subsequence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belong to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sequence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1 and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1 _</a:t>
            </a:r>
          </a:p>
          <a:p>
            <a:pPr marL="384048" lvl="1" indent="-182880" eaLnBrk="1" fontAlgn="auto" hangingPunct="1">
              <a:lnSpc>
                <a:spcPct val="160000"/>
              </a:lnSpc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≠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en" alt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common subsequence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en" altLang="en-US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will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 be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 substring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two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common subsequence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Xi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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Xi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 </a:t>
            </a:r>
            <a:r>
              <a:rPr lang="en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FD065A2-4A41-4A46-AC11-70C1C146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 sz="3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 longest common subsequence problem</a:t>
            </a:r>
            <a:endParaRPr lang="en-US" altLang="vi-VN" sz="3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84B0DA7-BF85-46F2-A3C9-D9901A5A740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4400" y="1905000"/>
            <a:ext cx="7140575" cy="1798638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en-US" sz="2400" dirty="0"/>
              <a:t>C[ i,j ] = 0 if i =0 or j=0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en-US" sz="2400" dirty="0"/>
              <a:t>C[ </a:t>
            </a:r>
            <a:r>
              <a:rPr lang="en" altLang="en-US" sz="2400" dirty="0" err="1"/>
              <a:t>i,j </a:t>
            </a:r>
            <a:r>
              <a:rPr lang="en" altLang="en-US" sz="2400" dirty="0"/>
              <a:t>] = C[i-1,j-1]+1 </a:t>
            </a:r>
            <a:r>
              <a:rPr lang="en" altLang="en-US" sz="2400" dirty="0" err="1"/>
              <a:t>if </a:t>
            </a:r>
            <a:r>
              <a:rPr lang="en" altLang="en-US" sz="2400" dirty="0"/>
              <a:t>x </a:t>
            </a:r>
            <a:r>
              <a:rPr lang="en" altLang="en-US" sz="2400" baseline="-25000" dirty="0"/>
              <a:t>i </a:t>
            </a:r>
            <a:r>
              <a:rPr lang="en" altLang="en-US" sz="2400" dirty="0"/>
              <a:t>=</a:t>
            </a:r>
            <a:r>
              <a:rPr lang="en" altLang="en-US" sz="2400" dirty="0">
                <a:sym typeface="Symbol" panose="05050102010706020507" pitchFamily="18" charset="2"/>
              </a:rPr>
              <a:t> </a:t>
            </a:r>
            <a:r>
              <a:rPr lang="en" altLang="en-US" sz="2400" dirty="0" err="1">
                <a:sym typeface="Symbol" panose="05050102010706020507" pitchFamily="18" charset="2"/>
              </a:rPr>
              <a:t>y </a:t>
            </a:r>
            <a:r>
              <a:rPr lang="en" altLang="en-US" sz="2400" baseline="-25000" dirty="0" err="1">
                <a:sym typeface="Symbol" panose="05050102010706020507" pitchFamily="18" charset="2"/>
              </a:rPr>
              <a:t>j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" altLang="en-US" sz="2400" dirty="0">
                <a:sym typeface="Symbol" panose="05050102010706020507" pitchFamily="18" charset="2"/>
              </a:rPr>
              <a:t>C[ </a:t>
            </a:r>
            <a:r>
              <a:rPr lang="en" altLang="en-US" sz="2400" dirty="0" err="1">
                <a:sym typeface="Symbol" panose="05050102010706020507" pitchFamily="18" charset="2"/>
              </a:rPr>
              <a:t>i,j </a:t>
            </a:r>
            <a:r>
              <a:rPr lang="en" altLang="en-US" sz="2400" dirty="0">
                <a:sym typeface="Symbol" panose="05050102010706020507" pitchFamily="18" charset="2"/>
              </a:rPr>
              <a:t>] = Max{ C[i-1,j], C[i,j-1]} </a:t>
            </a:r>
            <a:r>
              <a:rPr lang="en" altLang="en-US" sz="2400" dirty="0" err="1"/>
              <a:t>if </a:t>
            </a:r>
            <a:r>
              <a:rPr lang="en" altLang="en-US" sz="2400" dirty="0"/>
              <a:t>x </a:t>
            </a:r>
            <a:r>
              <a:rPr lang="en" altLang="en-US" sz="2400" baseline="-25000" dirty="0"/>
              <a:t>i</a:t>
            </a:r>
            <a:r>
              <a:rPr lang="en" altLang="en-US" sz="2400" dirty="0"/>
              <a:t> </a:t>
            </a:r>
            <a:r>
              <a:rPr lang="en" altLang="en-US" sz="2400" dirty="0">
                <a:sym typeface="Symbol" panose="05050102010706020507" pitchFamily="18" charset="2"/>
              </a:rPr>
              <a:t>y </a:t>
            </a:r>
            <a:r>
              <a:rPr lang="en" altLang="en-US" sz="2400" baseline="-25000" dirty="0" err="1">
                <a:sym typeface="Symbol" panose="05050102010706020507" pitchFamily="18" charset="2"/>
              </a:rPr>
              <a:t>j 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F116E789-F706-43DF-9ABF-EA6F509F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7A949FDF-C850-4FB5-9DE1-C1B82CD7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57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03EE104-0691-414C-83E6-EE20DB54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61841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Consecutive subsequence problem with maximum sum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2DCE1C0-91ED-47FE-A52C-5D7FA3A875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8229600" cy="3448050"/>
          </a:xfrm>
        </p:spPr>
        <p:txBody>
          <a:bodyPr/>
          <a:lstStyle/>
          <a:p>
            <a:pPr eaLnBrk="1" hangingPunct="1"/>
            <a:r>
              <a:rPr lang="en" altLang="en-US"/>
              <a:t>Given array A as array A[1..n ] integers, both negative and positive.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" altLang="en-US"/>
              <a:t>Find the subsequence of consecutive elements of the sequence A with the greatest sum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" altLang="en-US"/>
              <a:t>Result: Print the maximum sum and the corresponding subsequence.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5DC35A3-D432-4C19-9049-A083F210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Consecutive subsequence problem with maximum sum</a:t>
            </a:r>
            <a:endParaRPr lang="en-US" altLang="vi-V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4F67CC2-6361-408A-BB25-C77F2E4B40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752600"/>
            <a:ext cx="7877175" cy="4419600"/>
          </a:xfrm>
        </p:spPr>
        <p:txBody>
          <a:bodyPr/>
          <a:lstStyle/>
          <a:p>
            <a:pPr eaLnBrk="1" hangingPunct="1"/>
            <a:r>
              <a:rPr lang="en" altLang="en-US" b="1"/>
              <a:t>Let S(i) be the sum of the largest subsequence in the sequence i elements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/>
              <a:t>A </a:t>
            </a:r>
            <a:r>
              <a:rPr lang="en" altLang="en-US" baseline="-25000"/>
              <a:t>i </a:t>
            </a:r>
            <a:r>
              <a:rPr lang="en" altLang="en-US"/>
              <a:t>= a [ 1], …., a[i], i = 1,2,…, 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/>
              <a:t>S(n) is the value to look for.</a:t>
            </a:r>
            <a:endParaRPr lang="en-US" altLang="en-US" b="1"/>
          </a:p>
          <a:p>
            <a:pPr eaLnBrk="1" hangingPunct="1"/>
            <a:r>
              <a:rPr lang="en" altLang="en-US" b="1"/>
              <a:t>Basic subproblem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/>
              <a:t>With i = 1 we have S(1)= a [1 ].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D67241E-91C3-4469-89A6-5E81E202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Consecutive subsequence problem with maximum sum</a:t>
            </a:r>
            <a:endParaRPr lang="en-US" altLang="vi-V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12E4BA1-C66C-4F59-A7C0-C8D28754DDE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371600"/>
            <a:ext cx="7772400" cy="3962400"/>
          </a:xfrm>
        </p:spPr>
        <p:txBody>
          <a:bodyPr/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" altLang="en-US" sz="2000" dirty="0" err="1">
                <a:cs typeface="Arial" panose="020B0604020202020204" pitchFamily="34" charset="0"/>
              </a:rPr>
              <a:t>Let </a:t>
            </a:r>
            <a:r>
              <a:rPr lang="en" altLang="en-US" sz="2000" dirty="0">
                <a:cs typeface="Arial" panose="020B0604020202020204" pitchFamily="34" charset="0"/>
              </a:rPr>
              <a:t>E( </a:t>
            </a:r>
            <a:r>
              <a:rPr lang="en" altLang="en-US" sz="2000" dirty="0" err="1">
                <a:cs typeface="Arial" panose="020B0604020202020204" pitchFamily="34" charset="0"/>
              </a:rPr>
              <a:t>i </a:t>
            </a:r>
            <a:r>
              <a:rPr lang="en" altLang="en-US" sz="2000" dirty="0">
                <a:cs typeface="Arial" panose="020B0604020202020204" pitchFamily="34" charset="0"/>
              </a:rPr>
              <a:t>) </a:t>
            </a:r>
            <a:r>
              <a:rPr lang="en" altLang="en-US" sz="2000" dirty="0" err="1">
                <a:cs typeface="Arial" panose="020B0604020202020204" pitchFamily="34" charset="0"/>
              </a:rPr>
              <a:t>be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total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big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best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belong to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the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subsequence </a:t>
            </a:r>
            <a:r>
              <a:rPr lang="en" altLang="en-US" sz="2000" dirty="0">
                <a:cs typeface="Arial" panose="020B0604020202020204" pitchFamily="34" charset="0"/>
              </a:rPr>
              <a:t>_ </a:t>
            </a:r>
            <a:r>
              <a:rPr lang="en" altLang="en-US" sz="2000" dirty="0" err="1">
                <a:cs typeface="Arial" panose="020B0604020202020204" pitchFamily="34" charset="0"/>
              </a:rPr>
              <a:t>_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next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belong to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the sequence </a:t>
            </a:r>
            <a:r>
              <a:rPr lang="en" altLang="en-US" sz="2000" dirty="0">
                <a:cs typeface="Arial" panose="020B0604020202020204" pitchFamily="34" charset="0"/>
              </a:rPr>
              <a:t>a[1]..a[ </a:t>
            </a:r>
            <a:r>
              <a:rPr lang="en" altLang="en-US" sz="2000" dirty="0" err="1">
                <a:cs typeface="Arial" panose="020B0604020202020204" pitchFamily="34" charset="0"/>
              </a:rPr>
              <a:t>i </a:t>
            </a:r>
            <a:r>
              <a:rPr lang="en" altLang="en-US" sz="2000" dirty="0">
                <a:cs typeface="Arial" panose="020B0604020202020204" pitchFamily="34" charset="0"/>
              </a:rPr>
              <a:t>] </a:t>
            </a:r>
            <a:r>
              <a:rPr lang="en" altLang="en-US" sz="2000" dirty="0" err="1">
                <a:cs typeface="Arial" panose="020B0604020202020204" pitchFamily="34" charset="0"/>
              </a:rPr>
              <a:t>contains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main </a:t>
            </a:r>
            <a:r>
              <a:rPr lang="en" altLang="en-US" sz="2000" dirty="0">
                <a:cs typeface="Arial" panose="020B0604020202020204" pitchFamily="34" charset="0"/>
              </a:rPr>
              <a:t>a[ </a:t>
            </a:r>
            <a:r>
              <a:rPr lang="en" altLang="en-US" sz="2000" dirty="0" err="1">
                <a:cs typeface="Arial" panose="020B0604020202020204" pitchFamily="34" charset="0"/>
              </a:rPr>
              <a:t>i </a:t>
            </a:r>
            <a:r>
              <a:rPr lang="en" altLang="en-US" sz="2000" dirty="0">
                <a:cs typeface="Arial" panose="020B0604020202020204" pitchFamily="34" charset="0"/>
              </a:rPr>
              <a:t>].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000" dirty="0"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" altLang="en-US" sz="2000" dirty="0" err="1">
                <a:cs typeface="Arial" panose="020B0604020202020204" pitchFamily="34" charset="0"/>
              </a:rPr>
              <a:t>Consider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one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in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two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school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suitable </a:t>
            </a:r>
            <a:r>
              <a:rPr lang="en" altLang="en-US" sz="2000" dirty="0">
                <a:cs typeface="Arial" panose="020B0604020202020204" pitchFamily="34" charset="0"/>
              </a:rPr>
              <a:t>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The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subsequence </a:t>
            </a:r>
            <a:r>
              <a:rPr lang="en" altLang="en-US" sz="2000" dirty="0">
                <a:cs typeface="Arial" panose="020B0604020202020204" pitchFamily="34" charset="0"/>
              </a:rPr>
              <a:t>_ </a:t>
            </a:r>
            <a:r>
              <a:rPr lang="en" altLang="en-US" sz="2000" dirty="0" err="1">
                <a:cs typeface="Arial" panose="020B0604020202020204" pitchFamily="34" charset="0"/>
              </a:rPr>
              <a:t>_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next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yes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contains </a:t>
            </a:r>
            <a:r>
              <a:rPr lang="en" altLang="en-US" sz="2000" dirty="0">
                <a:cs typeface="Arial" panose="020B0604020202020204" pitchFamily="34" charset="0"/>
              </a:rPr>
              <a:t>a [i] =&gt; Maximum sum is S(i-1)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The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subsequence </a:t>
            </a:r>
            <a:r>
              <a:rPr lang="en" altLang="en-US" sz="2000" dirty="0">
                <a:cs typeface="Arial" panose="020B0604020202020204" pitchFamily="34" charset="0"/>
              </a:rPr>
              <a:t>_ </a:t>
            </a:r>
            <a:r>
              <a:rPr lang="en" altLang="en-US" sz="2000" dirty="0" err="1">
                <a:cs typeface="Arial" panose="020B0604020202020204" pitchFamily="34" charset="0"/>
              </a:rPr>
              <a:t>_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next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No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contains </a:t>
            </a:r>
            <a:r>
              <a:rPr lang="en" altLang="en-US" sz="2000" dirty="0">
                <a:cs typeface="Arial" panose="020B0604020202020204" pitchFamily="34" charset="0"/>
              </a:rPr>
              <a:t>a [i] =&gt; Maximum sum is E(i)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vi-VN" altLang="en-US" sz="2000" dirty="0"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" altLang="en-US" sz="2000" dirty="0" err="1">
                <a:cs typeface="Arial" panose="020B0604020202020204" pitchFamily="34" charset="0"/>
              </a:rPr>
              <a:t>Total</a:t>
            </a:r>
            <a:r>
              <a:rPr lang="en" altLang="en-US" sz="2000" dirty="0">
                <a:cs typeface="Arial" panose="020B0604020202020204" pitchFamily="34" charset="0"/>
              </a:rPr>
              <a:t> </a:t>
            </a:r>
            <a:r>
              <a:rPr lang="en" altLang="en-US" sz="2000" dirty="0" err="1">
                <a:cs typeface="Arial" panose="020B0604020202020204" pitchFamily="34" charset="0"/>
              </a:rPr>
              <a:t>suitable </a:t>
            </a:r>
            <a:r>
              <a:rPr lang="en" altLang="en-US" sz="2000" dirty="0">
                <a:cs typeface="Arial" panose="020B0604020202020204" pitchFamily="34" charset="0"/>
              </a:rPr>
              <a:t>:</a:t>
            </a:r>
            <a:r>
              <a:rPr lang="en" altLang="en-US" sz="2000" i="1" dirty="0">
                <a:cs typeface="Arial" panose="020B0604020202020204" pitchFamily="34" charset="0"/>
              </a:rPr>
              <a:t>     </a:t>
            </a:r>
            <a:r>
              <a:rPr lang="en" altLang="en-US" sz="2000" b="1" dirty="0">
                <a:cs typeface="Arial" panose="020B0604020202020204" pitchFamily="34" charset="0"/>
              </a:rPr>
              <a:t>S( </a:t>
            </a:r>
            <a:r>
              <a:rPr lang="en" altLang="en-US" sz="2000" b="1" dirty="0" err="1">
                <a:cs typeface="Arial" panose="020B0604020202020204" pitchFamily="34" charset="0"/>
              </a:rPr>
              <a:t>i </a:t>
            </a:r>
            <a:r>
              <a:rPr lang="en" altLang="en-US" sz="2000" b="1" dirty="0">
                <a:cs typeface="Arial" panose="020B0604020202020204" pitchFamily="34" charset="0"/>
              </a:rPr>
              <a:t>) = max {S(i </a:t>
            </a:r>
            <a:r>
              <a:rPr lang="en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 </a:t>
            </a:r>
            <a:r>
              <a:rPr lang="en" altLang="en-US" sz="2000" b="1" dirty="0">
                <a:cs typeface="Arial" panose="020B0604020202020204" pitchFamily="34" charset="0"/>
              </a:rPr>
              <a:t>1) , E( </a:t>
            </a:r>
            <a:r>
              <a:rPr lang="en" altLang="en-US" sz="2000" b="1" dirty="0" err="1">
                <a:cs typeface="Arial" panose="020B0604020202020204" pitchFamily="34" charset="0"/>
              </a:rPr>
              <a:t>i </a:t>
            </a:r>
            <a:r>
              <a:rPr lang="en" altLang="en-US" sz="2000" b="1" dirty="0">
                <a:cs typeface="Arial" panose="020B0604020202020204" pitchFamily="34" charset="0"/>
              </a:rPr>
              <a:t>)}.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vi-VN" altLang="en-US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Calibri" panose="020F0502020204030204" pitchFamily="34" charset="0"/>
              <a:buNone/>
              <a:defRPr/>
            </a:pPr>
            <a:endParaRPr lang="en-US" altLang="en-US" sz="2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A61119B-31B6-41A8-A09D-0397BD81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Consecutive subsequence problem with maximum sum</a:t>
            </a:r>
            <a:endParaRPr lang="en-US" altLang="vi-V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7C40FA5C-DF33-4E96-9B81-98768CB35B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447800"/>
            <a:ext cx="8686800" cy="3962400"/>
          </a:xfrm>
        </p:spPr>
        <p:txBody>
          <a:bodyPr rtlCol="0">
            <a:noAutofit/>
          </a:bodyPr>
          <a:lstStyle/>
          <a:p>
            <a:pPr marL="91440" indent="-91440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en-US" dirty="0" err="1"/>
              <a:t>For</a:t>
            </a:r>
            <a:r>
              <a:rPr lang="en" altLang="en-US" dirty="0"/>
              <a:t> </a:t>
            </a:r>
            <a:r>
              <a:rPr lang="en" altLang="en-US" dirty="0" err="1"/>
              <a:t>calculate </a:t>
            </a:r>
            <a:r>
              <a:rPr lang="en" altLang="en-US" dirty="0"/>
              <a:t>E( </a:t>
            </a:r>
            <a:r>
              <a:rPr lang="en" altLang="en-US" dirty="0" err="1"/>
              <a:t>i </a:t>
            </a:r>
            <a:r>
              <a:rPr lang="en" altLang="en-US" dirty="0"/>
              <a:t>), </a:t>
            </a:r>
            <a:r>
              <a:rPr lang="en" altLang="en-US" dirty="0" err="1"/>
              <a:t>i </a:t>
            </a:r>
            <a:r>
              <a:rPr lang="en" altLang="en-US" dirty="0"/>
              <a:t>= 1, 2, …, n:</a:t>
            </a:r>
          </a:p>
          <a:p>
            <a:pPr marL="457200" indent="-45720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" altLang="en-US" dirty="0" err="1"/>
              <a:t>With</a:t>
            </a:r>
            <a:r>
              <a:rPr lang="en" altLang="en-US" dirty="0"/>
              <a:t> </a:t>
            </a:r>
            <a:r>
              <a:rPr lang="en" altLang="en-US" dirty="0" err="1"/>
              <a:t>i </a:t>
            </a:r>
            <a:r>
              <a:rPr lang="en" altLang="en-US" dirty="0"/>
              <a:t>=1: E( </a:t>
            </a:r>
            <a:r>
              <a:rPr lang="en" altLang="en-US" dirty="0" err="1"/>
              <a:t>i </a:t>
            </a:r>
            <a:r>
              <a:rPr lang="en" altLang="en-US" dirty="0"/>
              <a:t>) = a [1] ;</a:t>
            </a:r>
          </a:p>
          <a:p>
            <a:pPr marL="457200" indent="-45720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dirty="0"/>
          </a:p>
          <a:p>
            <a:pPr marL="457200" indent="-45720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" altLang="en-US" dirty="0" err="1"/>
              <a:t>With</a:t>
            </a:r>
            <a:r>
              <a:rPr lang="en" altLang="en-US" dirty="0"/>
              <a:t> </a:t>
            </a:r>
            <a:r>
              <a:rPr lang="en" altLang="en-US" dirty="0" err="1"/>
              <a:t>i </a:t>
            </a:r>
            <a:r>
              <a:rPr lang="en" altLang="en-US" dirty="0"/>
              <a:t>&gt; 1, </a:t>
            </a:r>
            <a:r>
              <a:rPr lang="en" altLang="en-US" dirty="0" err="1"/>
              <a:t>yes</a:t>
            </a:r>
            <a:r>
              <a:rPr lang="en" altLang="en-US" dirty="0"/>
              <a:t> </a:t>
            </a:r>
            <a:r>
              <a:rPr lang="en" altLang="en-US" dirty="0" err="1"/>
              <a:t>two</a:t>
            </a:r>
            <a:r>
              <a:rPr lang="en" altLang="en-US" dirty="0"/>
              <a:t> </a:t>
            </a:r>
            <a:r>
              <a:rPr lang="en" altLang="en-US" dirty="0" err="1"/>
              <a:t>ability</a:t>
            </a:r>
            <a:r>
              <a:rPr lang="en" altLang="en-US" dirty="0"/>
              <a:t> </a:t>
            </a:r>
            <a:r>
              <a:rPr lang="en" altLang="en-US" dirty="0" err="1"/>
              <a:t>Ability </a:t>
            </a:r>
            <a:r>
              <a:rPr lang="en" altLang="en-US" dirty="0"/>
              <a:t>:</a:t>
            </a:r>
          </a:p>
          <a:p>
            <a:pPr marL="384048" lvl="1" indent="-182880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altLang="en-US" dirty="0" err="1"/>
              <a:t>If</a:t>
            </a:r>
            <a:r>
              <a:rPr lang="en" altLang="en-US" dirty="0"/>
              <a:t> </a:t>
            </a:r>
            <a:r>
              <a:rPr lang="en" altLang="en-US" dirty="0" err="1"/>
              <a:t>Range</a:t>
            </a:r>
            <a:r>
              <a:rPr lang="en" altLang="en-US" dirty="0"/>
              <a:t> </a:t>
            </a:r>
            <a:r>
              <a:rPr lang="en" altLang="en-US" dirty="0" err="1"/>
              <a:t>contains </a:t>
            </a:r>
            <a:r>
              <a:rPr lang="en" altLang="en-US" dirty="0"/>
              <a:t>a[i </a:t>
            </a:r>
            <a:r>
              <a:rPr lang="en" altLang="en-US" dirty="0">
                <a:sym typeface="Symbol" panose="05050102010706020507" pitchFamily="18" charset="2"/>
              </a:rPr>
              <a:t> </a:t>
            </a:r>
            <a:r>
              <a:rPr lang="en" altLang="en-US" dirty="0"/>
              <a:t>1], </a:t>
            </a:r>
            <a:r>
              <a:rPr lang="en" altLang="en-US" dirty="0" err="1"/>
              <a:t>degrees</a:t>
            </a:r>
            <a:r>
              <a:rPr lang="en" altLang="en-US" dirty="0"/>
              <a:t> </a:t>
            </a:r>
            <a:r>
              <a:rPr lang="en" altLang="en-US" dirty="0" err="1"/>
              <a:t>long</a:t>
            </a:r>
            <a:r>
              <a:rPr lang="en" altLang="en-US" dirty="0"/>
              <a:t> </a:t>
            </a:r>
            <a:r>
              <a:rPr lang="en" altLang="en-US" dirty="0" err="1"/>
              <a:t>big</a:t>
            </a:r>
            <a:r>
              <a:rPr lang="en" altLang="en-US" dirty="0"/>
              <a:t> </a:t>
            </a:r>
            <a:r>
              <a:rPr lang="en" altLang="en-US" dirty="0" err="1"/>
              <a:t>best</a:t>
            </a:r>
            <a:r>
              <a:rPr lang="en" altLang="en-US" dirty="0"/>
              <a:t> </a:t>
            </a:r>
            <a:r>
              <a:rPr lang="en" altLang="en-US" dirty="0" err="1"/>
              <a:t>yes</a:t>
            </a:r>
            <a:r>
              <a:rPr lang="en" altLang="en-US" dirty="0"/>
              <a:t> </a:t>
            </a:r>
            <a:r>
              <a:rPr lang="en" altLang="en-US" dirty="0" err="1"/>
              <a:t>can</a:t>
            </a:r>
            <a:r>
              <a:rPr lang="en" altLang="en-US" dirty="0"/>
              <a:t> </a:t>
            </a:r>
            <a:r>
              <a:rPr lang="en" altLang="en-US" dirty="0" err="1"/>
              <a:t>is </a:t>
            </a:r>
            <a:r>
              <a:rPr lang="en" altLang="en-US" dirty="0"/>
              <a:t>E(i </a:t>
            </a:r>
            <a:r>
              <a:rPr lang="en" altLang="en-US" dirty="0">
                <a:sym typeface="Symbol" panose="05050102010706020507" pitchFamily="18" charset="2"/>
              </a:rPr>
              <a:t> </a:t>
            </a:r>
            <a:r>
              <a:rPr lang="en" altLang="en-US" dirty="0"/>
              <a:t>1)+a[ </a:t>
            </a:r>
            <a:r>
              <a:rPr lang="en" altLang="en-US" dirty="0" err="1"/>
              <a:t>i </a:t>
            </a:r>
            <a:r>
              <a:rPr lang="en" altLang="en-US" dirty="0"/>
              <a:t>]. </a:t>
            </a:r>
            <a:r>
              <a:rPr lang="en" altLang="en-US" dirty="0" err="1"/>
              <a:t>Happened</a:t>
            </a:r>
            <a:r>
              <a:rPr lang="en" altLang="en-US" dirty="0"/>
              <a:t> </a:t>
            </a:r>
            <a:r>
              <a:rPr lang="en" altLang="en-US" dirty="0" err="1"/>
              <a:t>go out</a:t>
            </a:r>
            <a:r>
              <a:rPr lang="en" altLang="en-US" dirty="0"/>
              <a:t> </a:t>
            </a:r>
            <a:r>
              <a:rPr lang="en" altLang="en-US" dirty="0" err="1"/>
              <a:t>if </a:t>
            </a:r>
            <a:r>
              <a:rPr lang="en" altLang="en-US" dirty="0"/>
              <a:t>E(i-1) </a:t>
            </a:r>
            <a:r>
              <a:rPr lang="en" altLang="en-US" dirty="0" err="1"/>
              <a:t>is</a:t>
            </a:r>
            <a:r>
              <a:rPr lang="en" altLang="en-US" dirty="0"/>
              <a:t> </a:t>
            </a:r>
            <a:r>
              <a:rPr lang="en" altLang="en-US" dirty="0" err="1"/>
              <a:t>number</a:t>
            </a:r>
            <a:r>
              <a:rPr lang="en" altLang="en-US" dirty="0"/>
              <a:t> </a:t>
            </a:r>
            <a:r>
              <a:rPr lang="en" altLang="en-US" dirty="0" err="1"/>
              <a:t>positive </a:t>
            </a:r>
            <a:r>
              <a:rPr lang="en" altLang="en-US" dirty="0"/>
              <a:t>.</a:t>
            </a:r>
          </a:p>
          <a:p>
            <a:pPr marL="384048" lvl="1" indent="-182880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90204" pitchFamily="34" charset="0"/>
              <a:buChar char="•"/>
              <a:defRPr/>
            </a:pPr>
            <a:r>
              <a:rPr lang="en" altLang="en-US" dirty="0" err="1"/>
              <a:t>If</a:t>
            </a:r>
            <a:r>
              <a:rPr lang="en" altLang="en-US" dirty="0"/>
              <a:t> </a:t>
            </a:r>
            <a:r>
              <a:rPr lang="en" altLang="en-US" dirty="0" err="1"/>
              <a:t>Range</a:t>
            </a:r>
            <a:r>
              <a:rPr lang="en" altLang="en-US" dirty="0"/>
              <a:t> </a:t>
            </a:r>
            <a:r>
              <a:rPr lang="en" altLang="en-US" dirty="0" err="1"/>
              <a:t>No</a:t>
            </a:r>
            <a:r>
              <a:rPr lang="en" altLang="en-US" dirty="0"/>
              <a:t> </a:t>
            </a:r>
            <a:r>
              <a:rPr lang="en" altLang="en-US" dirty="0" err="1"/>
              <a:t>contains </a:t>
            </a:r>
            <a:r>
              <a:rPr lang="en" altLang="en-US" dirty="0"/>
              <a:t>a[i </a:t>
            </a:r>
            <a:r>
              <a:rPr lang="en" altLang="en-US" dirty="0">
                <a:sym typeface="Symbol" panose="05050102010706020507" pitchFamily="18" charset="2"/>
              </a:rPr>
              <a:t> </a:t>
            </a:r>
            <a:r>
              <a:rPr lang="en" altLang="en-US" dirty="0"/>
              <a:t>1] </a:t>
            </a:r>
            <a:r>
              <a:rPr lang="en" altLang="en-US" dirty="0" err="1"/>
              <a:t>then</a:t>
            </a:r>
            <a:r>
              <a:rPr lang="en" altLang="en-US" dirty="0"/>
              <a:t> </a:t>
            </a:r>
            <a:r>
              <a:rPr lang="en" altLang="en-US" dirty="0" err="1"/>
              <a:t>Range</a:t>
            </a:r>
            <a:r>
              <a:rPr lang="en" altLang="en-US" dirty="0"/>
              <a:t> </a:t>
            </a:r>
            <a:r>
              <a:rPr lang="en" altLang="en-US" dirty="0" err="1"/>
              <a:t>only</a:t>
            </a:r>
            <a:r>
              <a:rPr lang="en" altLang="en-US" dirty="0"/>
              <a:t> </a:t>
            </a:r>
            <a:r>
              <a:rPr lang="en" altLang="en-US" dirty="0" err="1"/>
              <a:t>there is </a:t>
            </a:r>
            <a:r>
              <a:rPr lang="en" altLang="en-US" dirty="0"/>
              <a:t>a[ </a:t>
            </a:r>
            <a:r>
              <a:rPr lang="en" altLang="en-US" dirty="0" err="1"/>
              <a:t>i </a:t>
            </a:r>
            <a:r>
              <a:rPr lang="en" altLang="en-US" dirty="0"/>
              <a:t>]. </a:t>
            </a:r>
            <a:r>
              <a:rPr lang="en" altLang="en-US" dirty="0" err="1"/>
              <a:t>Happened</a:t>
            </a:r>
            <a:r>
              <a:rPr lang="en" altLang="en-US" dirty="0"/>
              <a:t> </a:t>
            </a:r>
            <a:r>
              <a:rPr lang="en" altLang="en-US" dirty="0" err="1"/>
              <a:t>go out</a:t>
            </a:r>
            <a:r>
              <a:rPr lang="en" altLang="en-US" dirty="0"/>
              <a:t> </a:t>
            </a:r>
            <a:r>
              <a:rPr lang="en" altLang="en-US" dirty="0" err="1"/>
              <a:t>when </a:t>
            </a:r>
            <a:r>
              <a:rPr lang="en" altLang="en-US" dirty="0"/>
              <a:t>E(i-1) </a:t>
            </a:r>
            <a:r>
              <a:rPr lang="en" altLang="en-US" dirty="0" err="1"/>
              <a:t>is</a:t>
            </a:r>
            <a:r>
              <a:rPr lang="en" altLang="en-US" dirty="0"/>
              <a:t> </a:t>
            </a:r>
            <a:r>
              <a:rPr lang="en" altLang="en-US" dirty="0" err="1"/>
              <a:t>number</a:t>
            </a:r>
            <a:r>
              <a:rPr lang="en" altLang="en-US" dirty="0"/>
              <a:t> </a:t>
            </a:r>
            <a:r>
              <a:rPr lang="en" altLang="en-US" dirty="0" err="1"/>
              <a:t>negative </a:t>
            </a:r>
            <a:r>
              <a:rPr lang="en" altLang="en-US" dirty="0"/>
              <a:t>.</a:t>
            </a:r>
          </a:p>
          <a:p>
            <a:pPr marL="366268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i="1" dirty="0"/>
          </a:p>
          <a:p>
            <a:pPr marL="366268" indent="-45720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" altLang="en-US" i="1" dirty="0" err="1"/>
              <a:t>Total</a:t>
            </a:r>
            <a:r>
              <a:rPr lang="en" altLang="en-US" i="1" dirty="0"/>
              <a:t> </a:t>
            </a:r>
            <a:r>
              <a:rPr lang="en" altLang="en-US" i="1" dirty="0" err="1"/>
              <a:t>case </a:t>
            </a:r>
            <a:r>
              <a:rPr lang="en" altLang="en-US" i="1" dirty="0"/>
              <a:t>: </a:t>
            </a:r>
            <a:r>
              <a:rPr lang="en" altLang="en-US" b="1" dirty="0"/>
              <a:t>E [ </a:t>
            </a:r>
            <a:r>
              <a:rPr lang="en" altLang="en-US" b="1" dirty="0" err="1"/>
              <a:t>i </a:t>
            </a:r>
            <a:r>
              <a:rPr lang="en" altLang="en-US" b="1" dirty="0"/>
              <a:t>] = max {a [i] , E [ i </a:t>
            </a:r>
            <a:r>
              <a:rPr lang="en" altLang="en-US" b="1" dirty="0">
                <a:sym typeface="Symbol" panose="05050102010706020507" pitchFamily="18" charset="2"/>
              </a:rPr>
              <a:t> </a:t>
            </a:r>
            <a:r>
              <a:rPr lang="en" altLang="en-US" b="1" dirty="0"/>
              <a:t>1] + a [i] }, </a:t>
            </a:r>
            <a:r>
              <a:rPr lang="en" altLang="en-US" b="1" dirty="0" err="1"/>
              <a:t>i </a:t>
            </a:r>
            <a:r>
              <a:rPr lang="en" altLang="en-US" b="1" dirty="0"/>
              <a:t>&gt; 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2">
            <a:extLst>
              <a:ext uri="{FF2B5EF4-FFF2-40B4-BE49-F238E27FC236}">
                <a16:creationId xmlns:a16="http://schemas.microsoft.com/office/drawing/2014/main" id="{92FAAAD3-F141-49C6-9B36-78609938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752600"/>
            <a:ext cx="86868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800" dirty="0">
                <a:cs typeface="Arial" panose="020B0604020202020204" pitchFamily="34" charset="0"/>
              </a:rPr>
              <a:t>Algorithm description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800" dirty="0">
                <a:cs typeface="Arial" panose="020B0604020202020204" pitchFamily="34" charset="0"/>
              </a:rPr>
              <a:t>Algorithm review</a:t>
            </a:r>
          </a:p>
          <a:p>
            <a:pPr lvl="1" eaLnBrk="1" hangingPunct="1">
              <a:spcBef>
                <a:spcPct val="50000"/>
              </a:spcBef>
              <a:buFont typeface="Trebuchet MS" panose="020B0603020202020204" pitchFamily="34" charset="0"/>
              <a:buAutoNum type="arabicPeriod"/>
            </a:pPr>
            <a:r>
              <a:rPr lang="en" altLang="vi-VN" sz="2800" dirty="0">
                <a:cs typeface="Arial" panose="020B0604020202020204" pitchFamily="34" charset="0"/>
              </a:rPr>
              <a:t>Appli</a:t>
            </a:r>
            <a:r>
              <a:rPr lang="vi-VN" altLang="vi-VN" sz="2800" dirty="0">
                <a:cs typeface="Arial" panose="020B0604020202020204" pitchFamily="34" charset="0"/>
              </a:rPr>
              <a:t>cation</a:t>
            </a:r>
            <a:r>
              <a:rPr lang="en" altLang="vi-VN" sz="2800" dirty="0">
                <a:cs typeface="Arial" panose="020B0604020202020204" pitchFamily="34" charset="0"/>
              </a:rPr>
              <a:t> problems</a:t>
            </a:r>
          </a:p>
          <a:p>
            <a:pPr eaLnBrk="1" hangingPunct="1">
              <a:spcBef>
                <a:spcPct val="50000"/>
              </a:spcBef>
            </a:pPr>
            <a:r>
              <a:rPr lang="en" altLang="vi-VN" sz="16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9219" name="Title 1">
            <a:extLst>
              <a:ext uri="{FF2B5EF4-FFF2-40B4-BE49-F238E27FC236}">
                <a16:creationId xmlns:a16="http://schemas.microsoft.com/office/drawing/2014/main" id="{C79F5A3E-568F-4382-A7CE-52A7B529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Date Placeholder 1">
            <a:extLst>
              <a:ext uri="{FF2B5EF4-FFF2-40B4-BE49-F238E27FC236}">
                <a16:creationId xmlns:a16="http://schemas.microsoft.com/office/drawing/2014/main" id="{4CF26D42-5D44-46A3-974B-92F73AE2517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ABA276-8EA6-4BD0-9687-18429366C357}" type="datetime1">
              <a:rPr lang="vi-VN" altLang="vi-VN">
                <a:solidFill>
                  <a:srgbClr val="FFFFFF"/>
                </a:solidFill>
                <a:latin typeface="Tahoma" panose="020B0604030504040204" pitchFamily="34" charset="0"/>
              </a:rPr>
              <a:pPr eaLnBrk="1" hangingPunct="1"/>
              <a:t>24/12/2022</a:t>
            </a:fld>
            <a:endParaRPr lang="en-US" altLang="vi-VN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ED0B39E-B32E-4892-B8DF-5301BA72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43BF-78DD-4BDE-B872-DA65100A69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3000" y="1752600"/>
            <a:ext cx="8001000" cy="3887788"/>
          </a:xfrm>
        </p:spPr>
        <p:txBody>
          <a:bodyPr rtlCol="0">
            <a:normAutofit fontScale="92500" lnSpcReduction="10000"/>
          </a:bodyPr>
          <a:lstStyle/>
          <a:p>
            <a:pPr marL="285750" indent="-285750"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a sequence A with N elements, the problem requires finding the longest subsequence of A such that the next element of the subsequence is always greater than the previous element.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Subsequence of a sequence of numbers is the sequence obtained after removing some elements, the other elements remain in place.</a:t>
            </a:r>
          </a:p>
          <a:p>
            <a:pPr marL="285750" indent="-285750"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increasing </a:t>
            </a: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subsequence of A is a sequence A(i </a:t>
            </a:r>
            <a:r>
              <a:rPr lang="en" sz="1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),A(i </a:t>
            </a:r>
            <a:r>
              <a:rPr lang="en" sz="1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),...,A(i </a:t>
            </a:r>
            <a:r>
              <a:rPr lang="en" sz="1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</a:t>
            </a: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satisfying satisfied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 </a:t>
            </a: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i </a:t>
            </a:r>
            <a:r>
              <a:rPr lang="e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&lt;...&lt;i </a:t>
            </a:r>
            <a:r>
              <a:rPr lang="e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and A(i </a:t>
            </a:r>
            <a:r>
              <a:rPr lang="e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)&lt;A(i </a:t>
            </a:r>
            <a:r>
              <a:rPr lang="e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)&lt;...&lt;A(i </a:t>
            </a:r>
            <a:r>
              <a:rPr lang="en" sz="18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</a:t>
            </a:r>
            <a:r>
              <a:rPr lang="en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91440" indent="-91440"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60D92F3A-685C-4F26-BEF2-ED80E5A3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Longest increasing subsequence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007600AE-5899-444E-AF4B-DDD3ACBFD4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00" y="1600200"/>
            <a:ext cx="7543800" cy="38798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sz="2000" dirty="0" err="1"/>
              <a:t>Let </a:t>
            </a:r>
            <a:r>
              <a:rPr lang="en" altLang="vi-VN" sz="2000" dirty="0"/>
              <a:t>F( </a:t>
            </a:r>
            <a:r>
              <a:rPr lang="en" altLang="vi-VN" sz="2000" dirty="0" err="1"/>
              <a:t>i </a:t>
            </a:r>
            <a:r>
              <a:rPr lang="en" altLang="vi-VN" sz="2000" dirty="0"/>
              <a:t>) </a:t>
            </a:r>
            <a:r>
              <a:rPr lang="en" altLang="vi-VN" sz="2000" dirty="0" err="1"/>
              <a:t>be</a:t>
            </a:r>
            <a:r>
              <a:rPr lang="en" altLang="vi-VN" sz="2000" dirty="0"/>
              <a:t> </a:t>
            </a:r>
            <a:r>
              <a:rPr lang="en" altLang="vi-VN" sz="2000" dirty="0" err="1"/>
              <a:t>degree</a:t>
            </a:r>
            <a:r>
              <a:rPr lang="en" altLang="vi-VN" sz="2000" dirty="0"/>
              <a:t> </a:t>
            </a:r>
            <a:r>
              <a:rPr lang="en" altLang="vi-VN" sz="2000" dirty="0" err="1"/>
              <a:t>long</a:t>
            </a:r>
            <a:r>
              <a:rPr lang="en" altLang="vi-VN" sz="2000" dirty="0"/>
              <a:t> </a:t>
            </a:r>
            <a:r>
              <a:rPr lang="en" altLang="vi-VN" sz="2000" dirty="0" err="1"/>
              <a:t>increasing subsequence </a:t>
            </a:r>
            <a:r>
              <a:rPr lang="en" altLang="vi-VN" sz="2000" dirty="0"/>
              <a:t>_ </a:t>
            </a:r>
            <a:r>
              <a:rPr lang="en" altLang="vi-VN" sz="2000" dirty="0" err="1"/>
              <a:t>long</a:t>
            </a:r>
            <a:r>
              <a:rPr lang="en" altLang="vi-VN" sz="2000" dirty="0"/>
              <a:t> </a:t>
            </a:r>
            <a:r>
              <a:rPr lang="en" altLang="vi-VN" sz="2000" dirty="0" err="1"/>
              <a:t>best</a:t>
            </a:r>
            <a:r>
              <a:rPr lang="en" altLang="vi-VN" sz="2000" dirty="0"/>
              <a:t> </a:t>
            </a:r>
            <a:r>
              <a:rPr lang="en" altLang="vi-VN" sz="2000" dirty="0" err="1"/>
              <a:t>conclude</a:t>
            </a:r>
            <a:r>
              <a:rPr lang="en" altLang="vi-VN" sz="2000" dirty="0"/>
              <a:t> </a:t>
            </a:r>
            <a:r>
              <a:rPr lang="en" altLang="vi-VN" sz="2000" dirty="0" err="1"/>
              <a:t>ending </a:t>
            </a:r>
            <a:r>
              <a:rPr lang="en" altLang="vi-VN" sz="2000" dirty="0"/>
              <a:t>at A( </a:t>
            </a:r>
            <a:r>
              <a:rPr lang="en" altLang="vi-VN" sz="2000" dirty="0" err="1"/>
              <a:t>i </a:t>
            </a:r>
            <a:r>
              <a:rPr lang="en" altLang="vi-VN" sz="2000" dirty="0"/>
              <a:t>), we </a:t>
            </a:r>
            <a:r>
              <a:rPr lang="en" altLang="vi-VN" sz="2000" dirty="0" err="1"/>
              <a:t>have</a:t>
            </a:r>
            <a:r>
              <a:rPr lang="en" altLang="vi-VN" sz="2000" dirty="0"/>
              <a:t> </a:t>
            </a:r>
            <a:r>
              <a:rPr lang="en" altLang="vi-VN" sz="2000" dirty="0" err="1"/>
              <a:t>labour</a:t>
            </a:r>
            <a:r>
              <a:rPr lang="en" altLang="vi-VN" sz="2000" dirty="0"/>
              <a:t> </a:t>
            </a:r>
            <a:r>
              <a:rPr lang="en" altLang="vi-VN" sz="2000" dirty="0" err="1"/>
              <a:t>awake</a:t>
            </a:r>
            <a:r>
              <a:rPr lang="en" altLang="vi-VN" sz="2000" dirty="0"/>
              <a:t> </a:t>
            </a:r>
            <a:r>
              <a:rPr lang="en" altLang="vi-VN" sz="2000" dirty="0" err="1"/>
              <a:t>calculate </a:t>
            </a:r>
            <a:r>
              <a:rPr lang="en" altLang="vi-VN" sz="2000" dirty="0"/>
              <a:t>: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" altLang="vi-VN" sz="2000" dirty="0"/>
              <a:t>F(1)=1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" altLang="vi-VN" sz="2000" dirty="0"/>
              <a:t>F( </a:t>
            </a:r>
            <a:r>
              <a:rPr lang="en" altLang="vi-VN" sz="2000" dirty="0" err="1"/>
              <a:t>i </a:t>
            </a:r>
            <a:r>
              <a:rPr lang="en" altLang="vi-VN" sz="2000" dirty="0"/>
              <a:t>)=max{F(j)+1}</a:t>
            </a:r>
          </a:p>
          <a:p>
            <a:pPr marL="200025" lvl="1" indent="0" eaLnBrk="1" fontAlgn="auto" hangingPunct="1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altLang="vi-VN" sz="2000" dirty="0"/>
              <a:t>    </a:t>
            </a:r>
            <a:r>
              <a:rPr lang="en" altLang="vi-VN" sz="2000" dirty="0" err="1"/>
              <a:t>With</a:t>
            </a:r>
            <a:r>
              <a:rPr lang="en" altLang="vi-VN" sz="2000" dirty="0"/>
              <a:t> </a:t>
            </a:r>
            <a:r>
              <a:rPr lang="en" altLang="vi-VN" sz="2000" dirty="0" err="1"/>
              <a:t>JJ</a:t>
            </a:r>
            <a:r>
              <a:rPr lang="en" altLang="vi-VN" sz="2000" dirty="0"/>
              <a:t> </a:t>
            </a:r>
            <a:r>
              <a:rPr lang="en" altLang="vi-VN" sz="2000" dirty="0" err="1"/>
              <a:t>satisfied</a:t>
            </a:r>
            <a:r>
              <a:rPr lang="en" altLang="vi-VN" sz="2000" dirty="0"/>
              <a:t> </a:t>
            </a:r>
            <a:r>
              <a:rPr lang="en" altLang="vi-VN" sz="2000" dirty="0" err="1"/>
              <a:t>satisfy 1≤j </a:t>
            </a:r>
            <a:r>
              <a:rPr lang="en" altLang="vi-VN" sz="2000" dirty="0"/>
              <a:t>&lt; i and A(j)&lt;A( </a:t>
            </a:r>
            <a:r>
              <a:rPr lang="en" altLang="vi-VN" sz="2000" dirty="0" err="1"/>
              <a:t>i </a:t>
            </a:r>
            <a:r>
              <a:rPr lang="en" altLang="vi-VN" sz="2000" dirty="0"/>
              <a:t>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altLang="vi-VN" sz="2000" dirty="0" err="1"/>
              <a:t>Conclude</a:t>
            </a:r>
            <a:r>
              <a:rPr lang="en" altLang="vi-VN" sz="2000" dirty="0"/>
              <a:t> </a:t>
            </a:r>
            <a:r>
              <a:rPr lang="en" altLang="vi-VN" sz="2000" dirty="0" err="1"/>
              <a:t>fruit</a:t>
            </a:r>
            <a:r>
              <a:rPr lang="en" altLang="vi-VN" sz="2000" dirty="0"/>
              <a:t> </a:t>
            </a:r>
            <a:r>
              <a:rPr lang="en" altLang="vi-VN" sz="2000" dirty="0" err="1"/>
              <a:t>post</a:t>
            </a:r>
            <a:r>
              <a:rPr lang="en" altLang="vi-VN" sz="2000" dirty="0"/>
              <a:t> </a:t>
            </a:r>
            <a:r>
              <a:rPr lang="en" altLang="vi-VN" sz="2000" dirty="0" err="1"/>
              <a:t>maths</a:t>
            </a:r>
            <a:r>
              <a:rPr lang="en" altLang="vi-VN" sz="2000" dirty="0"/>
              <a:t> </a:t>
            </a:r>
            <a:r>
              <a:rPr lang="en" altLang="vi-VN" sz="2000" dirty="0" err="1"/>
              <a:t>to be</a:t>
            </a:r>
            <a:r>
              <a:rPr lang="en" altLang="vi-VN" sz="2000" dirty="0"/>
              <a:t> </a:t>
            </a:r>
            <a:r>
              <a:rPr lang="en" altLang="vi-VN" sz="2000" b="1" dirty="0"/>
              <a:t>max{F}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en-US" altLang="vi-V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133E715-0828-4BA8-84D6-A80672AC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TOTALLY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B868C41-4996-473B-8AD9-62A77AD652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295400"/>
            <a:ext cx="8153400" cy="47450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vi-VN" sz="1800" b="1"/>
              <a:t>Problem:</a:t>
            </a: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Given the sequence A </a:t>
            </a:r>
            <a:r>
              <a:rPr lang="en" altLang="vi-VN" baseline="-25000"/>
              <a:t>1 </a:t>
            </a:r>
            <a:r>
              <a:rPr lang="en" altLang="vi-VN"/>
              <a:t>,A </a:t>
            </a:r>
            <a:r>
              <a:rPr lang="en" altLang="vi-VN" baseline="-25000"/>
              <a:t>2 </a:t>
            </a:r>
            <a:r>
              <a:rPr lang="en" altLang="vi-VN"/>
              <a:t>,...,A </a:t>
            </a:r>
            <a:r>
              <a:rPr lang="en" altLang="vi-VN" baseline="-25000"/>
              <a:t>N </a:t>
            </a:r>
            <a:r>
              <a:rPr lang="en" altLang="vi-VN"/>
              <a:t>. Determines whether </a:t>
            </a:r>
            <a:r>
              <a:rPr lang="en" altLang="vi-VN" b="1"/>
              <a:t>or not </a:t>
            </a:r>
            <a:r>
              <a:rPr lang="en" altLang="vi-VN"/>
              <a:t>a subsequence of that sequence sums to S.</a:t>
            </a:r>
          </a:p>
          <a:p>
            <a:pPr eaLnBrk="1" hangingPunct="1">
              <a:lnSpc>
                <a:spcPct val="150000"/>
              </a:lnSpc>
            </a:pPr>
            <a:endParaRPr lang="vi-VN" altLang="vi-VN" sz="1800"/>
          </a:p>
          <a:p>
            <a:pPr eaLnBrk="1" hangingPunct="1">
              <a:lnSpc>
                <a:spcPct val="150000"/>
              </a:lnSpc>
            </a:pPr>
            <a:r>
              <a:rPr lang="en" altLang="vi-VN" sz="1800" b="1"/>
              <a:t>Solution :</a:t>
            </a:r>
            <a:endParaRPr lang="en-US" altLang="vi-VN" sz="1800" b="1"/>
          </a:p>
          <a:p>
            <a:pPr lvl="1" eaLnBrk="1" hangingPunct="1">
              <a:lnSpc>
                <a:spcPct val="150000"/>
              </a:lnSpc>
            </a:pPr>
            <a:r>
              <a:rPr lang="en" altLang="vi-VN">
                <a:cs typeface="Arial" panose="020B0604020202020204" pitchFamily="34" charset="0"/>
              </a:rPr>
              <a:t>Using a table of alternatives L is a binary matrix</a:t>
            </a:r>
            <a:endParaRPr lang="vi-VN" altLang="vi-VN"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Set L[i,t]=1 if it is possible to produce the sum t from a subsequence of the elements A1,A2,...,A i .</a:t>
            </a:r>
            <a:endParaRPr lang="en-US" altLang="vi-VN"/>
          </a:p>
          <a:p>
            <a:pPr lvl="1" eaLnBrk="1" hangingPunct="1">
              <a:lnSpc>
                <a:spcPct val="150000"/>
              </a:lnSpc>
            </a:pPr>
            <a:r>
              <a:rPr lang="en" altLang="vi-VN"/>
              <a:t>Otherwise, L[i,t]=0. If L[n,S]=1, then the answer to the above problem is “yes”.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2">
            <a:extLst>
              <a:ext uri="{FF2B5EF4-FFF2-40B4-BE49-F238E27FC236}">
                <a16:creationId xmlns:a16="http://schemas.microsoft.com/office/drawing/2014/main" id="{A6660942-4E78-4644-8C09-970DCD15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TOTALLY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19" name="Content Placeholder 1">
            <a:extLst>
              <a:ext uri="{FF2B5EF4-FFF2-40B4-BE49-F238E27FC236}">
                <a16:creationId xmlns:a16="http://schemas.microsoft.com/office/drawing/2014/main" id="{BC80587C-0451-4D99-88B9-B95C14821C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1371600"/>
            <a:ext cx="7877175" cy="4419600"/>
          </a:xfrm>
        </p:spPr>
        <p:txBody>
          <a:bodyPr/>
          <a:lstStyle/>
          <a:p>
            <a:pPr marL="200025" lvl="1" indent="0" eaLnBrk="1" hangingPunct="1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" altLang="vi-VN" sz="2400"/>
              <a:t>We can calculate L[i,t] by the formula: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altLang="vi-VN" sz="1800"/>
              <a:t>L[i,t]=1 if L[i−1,t]=1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altLang="vi-VN" sz="1800"/>
              <a:t>or L[i−1,t−a[i]]=1.</a:t>
            </a:r>
            <a:endParaRPr lang="en-US" altLang="vi-VN" sz="1800"/>
          </a:p>
          <a:p>
            <a:pPr marL="200025" lvl="1" indent="0" eaLnBrk="1" hangingPunct="1">
              <a:lnSpc>
                <a:spcPct val="150000"/>
              </a:lnSpc>
              <a:buFont typeface="Calibri" panose="020F0502020204030204" pitchFamily="34" charset="0"/>
              <a:buNone/>
            </a:pPr>
            <a:endParaRPr lang="en-US" altLang="vi-VN" sz="2400" b="1">
              <a:cs typeface="Arial" panose="020B0604020202020204" pitchFamily="34" charset="0"/>
            </a:endParaRPr>
          </a:p>
          <a:p>
            <a:pPr marL="200025" lvl="1" indent="0" eaLnBrk="1" hangingPunct="1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n" altLang="vi-VN" sz="2400" b="1">
                <a:cs typeface="Arial" panose="020B0604020202020204" pitchFamily="34" charset="0"/>
              </a:rPr>
              <a:t>Comment:</a:t>
            </a:r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altLang="vi-VN" sz="1800"/>
              <a:t>To compute the i-th line, we only need the i−1 line. </a:t>
            </a:r>
            <a:endParaRPr lang="vi-VN" altLang="vi-VN" sz="180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altLang="vi-VN" sz="1800"/>
              <a:t>The plan table then only needs 1 1-dimensional array L[0..S]</a:t>
            </a:r>
            <a:endParaRPr lang="en-US" altLang="vi-VN" sz="1800"/>
          </a:p>
          <a:p>
            <a:pPr eaLnBrk="1" hangingPunct="1"/>
            <a:endParaRPr lang="vi-VN" altLang="vi-VN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C1AA-8A7F-4D7C-949A-68AFD2E1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" dirty="0">
                <a:solidFill>
                  <a:srgbClr val="C00000"/>
                </a:solidFill>
              </a:rPr>
              <a:t>5. TOTALLY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4365-EB9D-438C-981E-82E197470D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1828800"/>
            <a:ext cx="8001000" cy="38798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L[t]:=0; L[0]:=1;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1 to n do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t := S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do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(L[t]=0) and (L[ta[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]]=1) then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L[t]:=1;</a:t>
            </a:r>
          </a:p>
          <a:p>
            <a:pPr marL="91440" indent="-91440"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9150A72-38E4-454F-B49E-34EB0FB1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8600"/>
            <a:ext cx="7294563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vi-VN" altLang="vi-VN" cap="al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Longest Palindrome </a:t>
            </a:r>
            <a:r>
              <a:rPr lang="en" altLang="vi-VN" cap="al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88AF13C-1F54-491A-B03F-3A0B6B8EC1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8686800" cy="48831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vi-VN" sz="2000" b="1"/>
              <a:t>Problem: </a:t>
            </a:r>
            <a:r>
              <a:rPr lang="en" altLang="vi-VN" sz="2000"/>
              <a:t>Given a string S, the length is not more than 1000 characters. Find the longest symmetric string that is a substring of S (Substring is a sequence of consecutive characters).</a:t>
            </a:r>
          </a:p>
          <a:p>
            <a:pPr eaLnBrk="1" hangingPunct="1">
              <a:lnSpc>
                <a:spcPct val="150000"/>
              </a:lnSpc>
            </a:pPr>
            <a:r>
              <a:rPr lang="en" altLang="vi-VN" sz="2000" b="1"/>
              <a:t>Solution: </a:t>
            </a:r>
            <a:r>
              <a:rPr lang="en" altLang="vi-VN" sz="2000"/>
              <a:t>Using matrix F[i, j] makes sense: F[i, j] = true/false if the segment consisting of characters from i to j of S yes/no is a symmetric string.</a:t>
            </a:r>
          </a:p>
          <a:p>
            <a:pPr eaLnBrk="1" hangingPunct="1">
              <a:lnSpc>
                <a:spcPct val="150000"/>
              </a:lnSpc>
            </a:pPr>
            <a:r>
              <a:rPr lang="en" altLang="vi-VN" sz="2000" b="1"/>
              <a:t>Formula:</a:t>
            </a:r>
          </a:p>
          <a:p>
            <a:pPr marL="914400" lvl="1" indent="-457200"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" altLang="vi-VN" sz="2000"/>
              <a:t>F[i, i] = True: </a:t>
            </a:r>
            <a:r>
              <a:rPr lang="en" altLang="vi-VN" sz="2000">
                <a:solidFill>
                  <a:srgbClr val="FF0000"/>
                </a:solidFill>
              </a:rPr>
              <a:t>a 1-character string is always symmetric.</a:t>
            </a:r>
          </a:p>
          <a:p>
            <a:pPr marL="914400" lvl="1" indent="-457200"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" altLang="vi-VN" sz="2000"/>
              <a:t>F[i, j] = F[i+1, j-1] </a:t>
            </a:r>
            <a:r>
              <a:rPr lang="en" altLang="vi-VN" sz="2000">
                <a:solidFill>
                  <a:srgbClr val="FF0000"/>
                </a:solidFill>
              </a:rPr>
              <a:t>if Si=Sj.</a:t>
            </a:r>
          </a:p>
          <a:p>
            <a:pPr marL="914400" lvl="1" indent="-457200"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" altLang="vi-VN" sz="2000"/>
              <a:t>F[i, j] = False </a:t>
            </a:r>
            <a:r>
              <a:rPr lang="en" altLang="vi-VN" sz="2000">
                <a:solidFill>
                  <a:srgbClr val="FF0000"/>
                </a:solidFill>
              </a:rPr>
              <a:t>if Si≠Sj.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3DD8-5E25-4D5C-97FB-599F462DF0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1371600"/>
            <a:ext cx="7962900" cy="472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:= 1 to n do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F[i, i] := True;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k := 1 to (n-1) do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:= 1 to (nk) do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:= i + k;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F[i, j] := ( F[i+1, j-1] ) and (s[i] = s[j] );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" indent="-91440"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Conclude</a:t>
            </a:r>
            <a:r>
              <a:rPr lang="e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Max(j−i+1)≤j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satisfied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satisfy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F[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i,j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]=True.</a:t>
            </a:r>
          </a:p>
          <a:p>
            <a:pPr marL="91440" indent="-91440" eaLnBrk="1" fontAlgn="auto" hangingPunct="1">
              <a:spcAft>
                <a:spcPts val="0"/>
              </a:spcAft>
              <a:buFont typeface="Arial" panose="020B0604020202090204" pitchFamily="34" charset="0"/>
              <a:buNone/>
              <a:defRPr/>
            </a:pP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Degree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complex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miscellaneous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art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maths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O(N </a:t>
            </a:r>
            <a:r>
              <a:rPr lang="en" sz="20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881E0B-B5E4-4F6C-9580-2E46C577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8600"/>
            <a:ext cx="7294563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vi-VN" altLang="vi-VN" cap="al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Longest Palindrome </a:t>
            </a:r>
            <a:r>
              <a:rPr lang="en" altLang="vi-VN" cap="all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2">
            <a:extLst>
              <a:ext uri="{FF2B5EF4-FFF2-40B4-BE49-F238E27FC236}">
                <a16:creationId xmlns:a16="http://schemas.microsoft.com/office/drawing/2014/main" id="{2DFDBB1D-AB88-44A7-9B8C-EF185084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7. Calculate the combination C(n,k)</a:t>
            </a:r>
            <a:endParaRPr lang="vi-VN" altLang="vi-V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5" name="Content Placeholder 1">
            <a:extLst>
              <a:ext uri="{FF2B5EF4-FFF2-40B4-BE49-F238E27FC236}">
                <a16:creationId xmlns:a16="http://schemas.microsoft.com/office/drawing/2014/main" id="{1574839F-F396-4277-A4B8-D07B2632982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66825" y="1828800"/>
            <a:ext cx="7877175" cy="4419600"/>
          </a:xfrm>
        </p:spPr>
        <p:txBody>
          <a:bodyPr/>
          <a:lstStyle/>
          <a:p>
            <a:pPr eaLnBrk="1" hangingPunct="1"/>
            <a:r>
              <a:rPr lang="en" altLang="vi-VN" b="1"/>
              <a:t>Problem: </a:t>
            </a:r>
            <a:r>
              <a:rPr lang="en" altLang="vi-VN"/>
              <a:t>Calculate C(n,k) with n to 1000.</a:t>
            </a:r>
          </a:p>
          <a:p>
            <a:pPr eaLnBrk="1" hangingPunct="1"/>
            <a:r>
              <a:rPr lang="en" altLang="vi-VN" b="1"/>
              <a:t>Dynamic programming method: </a:t>
            </a:r>
            <a:r>
              <a:rPr lang="en" altLang="vi-VN"/>
              <a:t>Apply the formula</a:t>
            </a:r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endParaRPr lang="en-US" altLang="vi-VN"/>
          </a:p>
          <a:p>
            <a:pPr eaLnBrk="1" hangingPunct="1"/>
            <a:r>
              <a:rPr lang="en" altLang="vi-VN" b="1"/>
              <a:t>Note: </a:t>
            </a:r>
            <a:r>
              <a:rPr lang="en" altLang="vi-VN"/>
              <a:t>Because the value will be very large, it is necessary to divide the remainder after each calculation step.</a:t>
            </a:r>
            <a:endParaRPr lang="vi-VN" altLang="vi-VN"/>
          </a:p>
        </p:txBody>
      </p:sp>
      <p:pic>
        <p:nvPicPr>
          <p:cNvPr id="38916" name="Picture 16">
            <a:extLst>
              <a:ext uri="{FF2B5EF4-FFF2-40B4-BE49-F238E27FC236}">
                <a16:creationId xmlns:a16="http://schemas.microsoft.com/office/drawing/2014/main" id="{EDB3DF9C-2403-4605-86AF-AAB1B1BC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124200"/>
            <a:ext cx="26860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>
            <a:extLst>
              <a:ext uri="{FF2B5EF4-FFF2-40B4-BE49-F238E27FC236}">
                <a16:creationId xmlns:a16="http://schemas.microsoft.com/office/drawing/2014/main" id="{D6FA86A0-E987-4E42-8266-0320E520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7. Calculate the combination C(n,k)</a:t>
            </a:r>
            <a:endParaRPr lang="vi-VN" altLang="vi-VN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Content Placeholder 1">
            <a:extLst>
              <a:ext uri="{FF2B5EF4-FFF2-40B4-BE49-F238E27FC236}">
                <a16:creationId xmlns:a16="http://schemas.microsoft.com/office/drawing/2014/main" id="{052C4BEA-45ED-4717-A6B0-07811D5CD3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219200"/>
            <a:ext cx="7877175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" altLang="vi-VN" b="1">
                <a:solidFill>
                  <a:srgbClr val="C00000"/>
                </a:solidFill>
              </a:rPr>
              <a:t>Setting:</a:t>
            </a:r>
          </a:p>
          <a:p>
            <a:pPr eaLnBrk="1" hangingPunct="1">
              <a:lnSpc>
                <a:spcPct val="150000"/>
              </a:lnSpc>
            </a:pPr>
            <a:r>
              <a:rPr lang="en" altLang="vi-VN"/>
              <a:t>for (i = 0; i &lt;= 1000; i++) {</a:t>
            </a:r>
            <a:endParaRPr lang="vi-VN" altLang="vi-VN"/>
          </a:p>
          <a:p>
            <a:pPr eaLnBrk="1" hangingPunct="1">
              <a:lnSpc>
                <a:spcPct val="150000"/>
              </a:lnSpc>
            </a:pPr>
            <a:r>
              <a:rPr lang="en" altLang="vi-VN"/>
              <a:t>for (j = 0; j &lt;= i; j++) {</a:t>
            </a:r>
            <a:endParaRPr lang="vi-VN" altLang="vi-VN"/>
          </a:p>
          <a:p>
            <a:pPr eaLnBrk="1" hangingPunct="1">
              <a:lnSpc>
                <a:spcPct val="150000"/>
              </a:lnSpc>
            </a:pPr>
            <a:r>
              <a:rPr lang="en" altLang="vi-VN"/>
              <a:t>if (j == 0 || j == i)</a:t>
            </a:r>
            <a:endParaRPr lang="vi-VN" altLang="vi-VN"/>
          </a:p>
          <a:p>
            <a:pPr eaLnBrk="1" hangingPunct="1">
              <a:lnSpc>
                <a:spcPct val="150000"/>
              </a:lnSpc>
            </a:pPr>
            <a:r>
              <a:rPr lang="en" altLang="vi-VN"/>
              <a:t>C[i][j] = 1;</a:t>
            </a:r>
            <a:endParaRPr lang="vi-VN" altLang="vi-VN"/>
          </a:p>
          <a:p>
            <a:pPr eaLnBrk="1" hangingPunct="1">
              <a:lnSpc>
                <a:spcPct val="150000"/>
              </a:lnSpc>
            </a:pPr>
            <a:r>
              <a:rPr lang="en" altLang="vi-VN"/>
              <a:t>else</a:t>
            </a:r>
            <a:endParaRPr lang="vi-VN" altLang="vi-VN"/>
          </a:p>
          <a:p>
            <a:pPr eaLnBrk="1" hangingPunct="1">
              <a:lnSpc>
                <a:spcPct val="150000"/>
              </a:lnSpc>
            </a:pPr>
            <a:r>
              <a:rPr lang="en" altLang="vi-VN"/>
              <a:t>C[i][j] = (C[i-1][j-1] + C[i-1][j]) % MOD;</a:t>
            </a:r>
            <a:endParaRPr lang="vi-VN" altLang="vi-VN"/>
          </a:p>
          <a:p>
            <a:pPr eaLnBrk="1" hangingPunct="1">
              <a:lnSpc>
                <a:spcPct val="150000"/>
              </a:lnSpc>
            </a:pPr>
            <a:r>
              <a:rPr lang="en" altLang="vi-VN"/>
              <a:t>}</a:t>
            </a:r>
            <a:endParaRPr lang="vi-VN" altLang="vi-VN"/>
          </a:p>
          <a:p>
            <a:pPr eaLnBrk="1" hangingPunct="1">
              <a:lnSpc>
                <a:spcPct val="150000"/>
              </a:lnSpc>
            </a:pPr>
            <a:r>
              <a:rPr lang="en" altLang="vi-VN"/>
              <a:t>}</a:t>
            </a:r>
            <a:endParaRPr lang="vi-VN" altLang="vi-VN"/>
          </a:p>
          <a:p>
            <a:pPr eaLnBrk="1" hangingPunct="1">
              <a:lnSpc>
                <a:spcPct val="150000"/>
              </a:lnSpc>
            </a:pPr>
            <a:endParaRPr lang="vi-VN" alt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44CA7E-8447-47DC-B71A-32537FDFC323}"/>
              </a:ext>
            </a:extLst>
          </p:cNvPr>
          <p:cNvSpPr txBox="1"/>
          <p:nvPr/>
        </p:nvSpPr>
        <p:spPr>
          <a:xfrm>
            <a:off x="685800" y="1447800"/>
            <a:ext cx="8001000" cy="39131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1113">
              <a:tabLst>
                <a:tab pos="382588" algn="l"/>
                <a:tab pos="16478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82588" indent="-371475">
              <a:tabLst>
                <a:tab pos="382588" algn="l"/>
                <a:tab pos="16478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414338">
              <a:tabLst>
                <a:tab pos="382588" algn="l"/>
                <a:tab pos="16478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382588" algn="l"/>
                <a:tab pos="16478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382588" algn="l"/>
                <a:tab pos="16478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16478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16478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16478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82588" algn="l"/>
                <a:tab pos="1647825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auto" hangingPunct="1">
              <a:spcBef>
                <a:spcPts val="525"/>
              </a:spcBef>
              <a:spcAft>
                <a:spcPts val="0"/>
              </a:spcAft>
              <a:defRPr/>
            </a:pPr>
            <a:r>
              <a:rPr lang="en" altLang="vi-VN" sz="1700" dirty="0">
                <a:latin typeface="Arial" panose="020B0604020202020204" pitchFamily="34" charset="0"/>
                <a:cs typeface="Arial" panose="020B0604020202020204" pitchFamily="34" charset="0"/>
              </a:rPr>
              <a:t>Dynamic programming method is used to solve class problems that satisfy the following conditions:</a:t>
            </a:r>
          </a:p>
          <a:p>
            <a:pPr marL="354013" indent="-342900" eaLnBrk="1" fontAlgn="auto" hangingPunct="1">
              <a:spcBef>
                <a:spcPts val="525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" altLang="vi-VN" sz="1700" dirty="0">
                <a:latin typeface="Arial" panose="020B0604020202020204" pitchFamily="34" charset="0"/>
                <a:cs typeface="Arial" panose="020B0604020202020204" pitchFamily="34" charset="0"/>
              </a:rPr>
              <a:t>The large problem to be solved can be decomposed into many subproblems.</a:t>
            </a:r>
          </a:p>
          <a:p>
            <a:pPr marL="354013" indent="-342900" eaLnBrk="1" fontAlgn="auto" hangingPunct="1">
              <a:spcBef>
                <a:spcPts val="525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" altLang="vi-VN" sz="1700" dirty="0">
                <a:latin typeface="Arial" panose="020B0604020202020204" pitchFamily="34" charset="0"/>
                <a:cs typeface="Arial" panose="020B0604020202020204" pitchFamily="34" charset="0"/>
              </a:rPr>
              <a:t>The combination of solutions of the subproblems gives the solution of the larger problem:</a:t>
            </a:r>
          </a:p>
          <a:p>
            <a:pPr marL="668338" lvl="1" indent="-285750" eaLnBrk="1" fontAlgn="auto" hangingPunct="1">
              <a:spcBef>
                <a:spcPts val="5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" altLang="vi-VN" sz="1700" dirty="0">
                <a:latin typeface="Arial" panose="020B0604020202020204" pitchFamily="34" charset="0"/>
                <a:cs typeface="Arial" panose="020B0604020202020204" pitchFamily="34" charset="0"/>
              </a:rPr>
              <a:t>The subproblem with a simple solution is called </a:t>
            </a:r>
            <a:r>
              <a:rPr lang="en" altLang="vi-VN" sz="1700" b="1" dirty="0">
                <a:latin typeface="Arial" panose="020B0604020202020204" pitchFamily="34" charset="0"/>
                <a:cs typeface="Arial" panose="020B0604020202020204" pitchFamily="34" charset="0"/>
              </a:rPr>
              <a:t>the basis </a:t>
            </a:r>
            <a:r>
              <a:rPr lang="en" altLang="vi-VN" sz="1700" dirty="0">
                <a:latin typeface="Arial" panose="020B0604020202020204" pitchFamily="34" charset="0"/>
                <a:cs typeface="Arial" panose="020B0604020202020204" pitchFamily="34" charset="0"/>
              </a:rPr>
              <a:t>of dynamic programming.</a:t>
            </a:r>
          </a:p>
          <a:p>
            <a:pPr marL="668338" lvl="1" indent="-285750" eaLnBrk="1" fontAlgn="auto" hangingPunct="1">
              <a:spcBef>
                <a:spcPts val="5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" altLang="vi-VN" sz="1700" dirty="0">
                <a:latin typeface="Arial" panose="020B0604020202020204" pitchFamily="34" charset="0"/>
                <a:cs typeface="Arial" panose="020B0604020202020204" pitchFamily="34" charset="0"/>
              </a:rPr>
              <a:t>The formula for combining the solutions of subproblems is called </a:t>
            </a:r>
            <a:r>
              <a:rPr lang="en" altLang="vi-VN" sz="1700" b="1" dirty="0">
                <a:latin typeface="Arial" panose="020B0604020202020204" pitchFamily="34" charset="0"/>
                <a:cs typeface="Arial" panose="020B0604020202020204" pitchFamily="34" charset="0"/>
              </a:rPr>
              <a:t>the recurrence formula</a:t>
            </a:r>
          </a:p>
          <a:p>
            <a:pPr marL="668338" lvl="1" indent="-285750" eaLnBrk="1" fontAlgn="auto" hangingPunct="1">
              <a:spcBef>
                <a:spcPts val="5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vi-VN" altLang="vi-V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42900" eaLnBrk="1" fontAlgn="auto" hangingPunct="1">
              <a:spcBef>
                <a:spcPts val="525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" altLang="vi-VN" sz="1700" dirty="0">
                <a:latin typeface="Arial" panose="020B0604020202020204" pitchFamily="34" charset="0"/>
                <a:cs typeface="Arial" panose="020B0604020202020204" pitchFamily="34" charset="0"/>
              </a:rPr>
              <a:t>There is a physical space to store solutions to subproblems ( </a:t>
            </a:r>
            <a:r>
              <a:rPr lang="en" altLang="vi-VN" sz="1700" b="1" dirty="0">
                <a:latin typeface="Arial" panose="020B0604020202020204" pitchFamily="34" charset="0"/>
                <a:cs typeface="Arial" panose="020B0604020202020204" pitchFamily="34" charset="0"/>
              </a:rPr>
              <a:t>Table of alternatives </a:t>
            </a:r>
            <a:r>
              <a:rPr lang="en" altLang="vi-VN" sz="1700" dirty="0">
                <a:latin typeface="Arial" panose="020B0604020202020204" pitchFamily="34" charset="0"/>
                <a:cs typeface="Arial" panose="020B0604020202020204" pitchFamily="34" charset="0"/>
              </a:rPr>
              <a:t>of dynamic programming).</a:t>
            </a:r>
          </a:p>
          <a:p>
            <a:pPr marL="354013" indent="-342900" eaLnBrk="1" fontAlgn="auto" hangingPunct="1">
              <a:spcBef>
                <a:spcPts val="525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vi-VN" altLang="vi-V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indent="-342900" eaLnBrk="1" fontAlgn="auto" hangingPunct="1">
              <a:spcBef>
                <a:spcPts val="525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" altLang="vi-VN" sz="1700" dirty="0">
                <a:latin typeface="Arial" panose="020B0604020202020204" pitchFamily="34" charset="0"/>
                <a:cs typeface="Arial" panose="020B0604020202020204" pitchFamily="34" charset="0"/>
              </a:rPr>
              <a:t>The process of solving from the basic problem (subproblem) to find the solution of the large problem must be performed after a finite number of steps based on the solution table of dynamic programming.</a:t>
            </a:r>
          </a:p>
        </p:txBody>
      </p:sp>
      <p:sp>
        <p:nvSpPr>
          <p:cNvPr id="12291" name="Title 2">
            <a:extLst>
              <a:ext uri="{FF2B5EF4-FFF2-40B4-BE49-F238E27FC236}">
                <a16:creationId xmlns:a16="http://schemas.microsoft.com/office/drawing/2014/main" id="{6072EE17-C543-444C-9769-571B73AA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1000"/>
            <a:ext cx="7924800" cy="747713"/>
          </a:xfrm>
        </p:spPr>
        <p:txBody>
          <a:bodyPr>
            <a:normAutofit fontScale="90000"/>
          </a:bodyPr>
          <a:lstStyle/>
          <a:p>
            <a:pPr marL="342900" indent="-342900" defTabSz="914400" eaLnBrk="1" hangingPunct="1">
              <a:lnSpc>
                <a:spcPct val="100000"/>
              </a:lnSpc>
              <a:defRPr/>
            </a:pPr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Dynamic Programming </a:t>
            </a:r>
            <a:br>
              <a:rPr lang="vi-VN" altLang="vi-VN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vi-VN" alt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>
            <a:extLst>
              <a:ext uri="{FF2B5EF4-FFF2-40B4-BE49-F238E27FC236}">
                <a16:creationId xmlns:a16="http://schemas.microsoft.com/office/drawing/2014/main" id="{928072D7-3AC8-402E-A7E6-94E47497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endParaRPr lang="vi-VN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Content Placeholder 1">
            <a:extLst>
              <a:ext uri="{FF2B5EF4-FFF2-40B4-BE49-F238E27FC236}">
                <a16:creationId xmlns:a16="http://schemas.microsoft.com/office/drawing/2014/main" id="{ADC59BED-711B-455E-A3CC-D93B119963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371600"/>
            <a:ext cx="7877175" cy="4419600"/>
          </a:xfrm>
        </p:spPr>
        <p:txBody>
          <a:bodyPr/>
          <a:lstStyle/>
          <a:p>
            <a:pPr eaLnBrk="1" hangingPunct="1"/>
            <a:r>
              <a:rPr lang="en" altLang="vi-VN" sz="2800"/>
              <a:t>Advantages:</a:t>
            </a:r>
          </a:p>
          <a:p>
            <a:pPr lvl="1" eaLnBrk="1" hangingPunct="1"/>
            <a:r>
              <a:rPr lang="en" altLang="vi-VN" sz="2400"/>
              <a:t>Good complexity.</a:t>
            </a:r>
          </a:p>
          <a:p>
            <a:pPr eaLnBrk="1" hangingPunct="1"/>
            <a:endParaRPr lang="en-US" altLang="vi-VN" sz="2800"/>
          </a:p>
          <a:p>
            <a:pPr eaLnBrk="1" hangingPunct="1"/>
            <a:r>
              <a:rPr lang="en" altLang="vi-VN" sz="2800"/>
              <a:t>Defect:</a:t>
            </a:r>
          </a:p>
          <a:p>
            <a:pPr lvl="1" eaLnBrk="1" hangingPunct="1"/>
            <a:r>
              <a:rPr lang="en" altLang="vi-VN" sz="2400"/>
              <a:t>Only applicable to optimization problems but do not need to know all the optimal solutions, only interested in the optimal results.</a:t>
            </a:r>
          </a:p>
          <a:p>
            <a:pPr lvl="1" eaLnBrk="1" hangingPunct="1"/>
            <a:r>
              <a:rPr lang="en" altLang="vi-VN" sz="2400"/>
              <a:t>The plan table will consume memory</a:t>
            </a:r>
            <a:endParaRPr lang="vi-VN" altLang="vi-VN" sz="2400"/>
          </a:p>
        </p:txBody>
      </p:sp>
      <p:sp>
        <p:nvSpPr>
          <p:cNvPr id="14340" name="Date Placeholder 1">
            <a:extLst>
              <a:ext uri="{FF2B5EF4-FFF2-40B4-BE49-F238E27FC236}">
                <a16:creationId xmlns:a16="http://schemas.microsoft.com/office/drawing/2014/main" id="{DC91212B-B1EA-4159-8D22-32A06296D32F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vi-VN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C2A2272-195A-43D5-A071-7789D35E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 sz="3200">
                <a:latin typeface="Arial" panose="020B0604020202020204" pitchFamily="34" charset="0"/>
                <a:cs typeface="Arial" panose="020B0604020202020204" pitchFamily="34" charset="0"/>
              </a:rPr>
              <a:t>Example: Calculate the nth Fibonacci number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8BEBFE-9E0E-4C8F-80D9-38444C5A39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00" y="1676400"/>
            <a:ext cx="6934200" cy="4551363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 sz="2000" b="1"/>
              <a:t>Definition of the Fibonacci number F(n):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" altLang="en-US" sz="1700"/>
              <a:t>F(0)=0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" altLang="en-US" sz="1700"/>
              <a:t>F(1)=1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" altLang="en-US" sz="1700"/>
              <a:t>F(n)=F(n-2)+F(n-1) with n&gt;1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 sz="2000"/>
              <a:t>Eg: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" altLang="en-US" sz="2000"/>
              <a:t>F(2)=1, F(3)= 2, F(4) = 3 , F(5)=5, F(6)=8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FC6827C-9D7A-4070-A207-E0A0EF53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/>
          <a:lstStyle/>
          <a:p>
            <a:pPr eaLnBrk="1" hangingPunct="1"/>
            <a:r>
              <a:rPr lang="en" altLang="vi-VN">
                <a:latin typeface="Arial" panose="020B0604020202020204" pitchFamily="34" charset="0"/>
                <a:cs typeface="Arial" panose="020B0604020202020204" pitchFamily="34" charset="0"/>
              </a:rPr>
              <a:t>Calculate Fibonacci numbers recursively</a:t>
            </a:r>
            <a:endParaRPr lang="en-US" altLang="vi-VN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33">
            <a:extLst>
              <a:ext uri="{FF2B5EF4-FFF2-40B4-BE49-F238E27FC236}">
                <a16:creationId xmlns:a16="http://schemas.microsoft.com/office/drawing/2014/main" id="{AE24A864-6C20-46B0-A9E2-8C98E280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516563"/>
            <a:ext cx="2952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" altLang="vi-VN" sz="2400" b="1">
                <a:cs typeface="Arial" panose="020B0604020202020204" pitchFamily="34" charset="0"/>
              </a:rPr>
              <a:t>2 times calculate F(3)</a:t>
            </a:r>
          </a:p>
        </p:txBody>
      </p:sp>
      <p:sp>
        <p:nvSpPr>
          <p:cNvPr id="16388" name="Rectangle 37">
            <a:extLst>
              <a:ext uri="{FF2B5EF4-FFF2-40B4-BE49-F238E27FC236}">
                <a16:creationId xmlns:a16="http://schemas.microsoft.com/office/drawing/2014/main" id="{5E974858-892D-47A3-8943-413BB5F7F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5516563"/>
            <a:ext cx="29527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" altLang="vi-VN" sz="2400" b="1">
                <a:cs typeface="Arial" panose="020B0604020202020204" pitchFamily="34" charset="0"/>
              </a:rPr>
              <a:t>3 times to calculate F(2)</a:t>
            </a:r>
          </a:p>
        </p:txBody>
      </p:sp>
      <p:grpSp>
        <p:nvGrpSpPr>
          <p:cNvPr id="16389" name="Group 43">
            <a:extLst>
              <a:ext uri="{FF2B5EF4-FFF2-40B4-BE49-F238E27FC236}">
                <a16:creationId xmlns:a16="http://schemas.microsoft.com/office/drawing/2014/main" id="{5F43F857-AE5D-4D79-BD8B-293A4DA23321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905000"/>
            <a:ext cx="7345362" cy="3395663"/>
            <a:chOff x="884" y="255"/>
            <a:chExt cx="4627" cy="3175"/>
          </a:xfrm>
        </p:grpSpPr>
        <p:sp>
          <p:nvSpPr>
            <p:cNvPr id="16390" name="Line 38">
              <a:extLst>
                <a:ext uri="{FF2B5EF4-FFF2-40B4-BE49-F238E27FC236}">
                  <a16:creationId xmlns:a16="http://schemas.microsoft.com/office/drawing/2014/main" id="{A2D17532-AA46-421D-8D24-DF5A5F332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4" y="1979"/>
              <a:ext cx="953" cy="145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prstDash val="lg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grpSp>
          <p:nvGrpSpPr>
            <p:cNvPr id="16391" name="Group 42">
              <a:extLst>
                <a:ext uri="{FF2B5EF4-FFF2-40B4-BE49-F238E27FC236}">
                  <a16:creationId xmlns:a16="http://schemas.microsoft.com/office/drawing/2014/main" id="{4306FD51-CF34-43FB-83D6-CF8BBA4E9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255"/>
              <a:ext cx="4627" cy="3130"/>
              <a:chOff x="884" y="255"/>
              <a:chExt cx="4627" cy="3130"/>
            </a:xfrm>
          </p:grpSpPr>
          <p:sp>
            <p:nvSpPr>
              <p:cNvPr id="16392" name="Oval 4">
                <a:extLst>
                  <a:ext uri="{FF2B5EF4-FFF2-40B4-BE49-F238E27FC236}">
                    <a16:creationId xmlns:a16="http://schemas.microsoft.com/office/drawing/2014/main" id="{A5224446-7A75-4930-9DC3-4E03EAA34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255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F5</a:t>
                </a:r>
              </a:p>
            </p:txBody>
          </p:sp>
          <p:sp>
            <p:nvSpPr>
              <p:cNvPr id="16393" name="Oval 5">
                <a:extLst>
                  <a:ext uri="{FF2B5EF4-FFF2-40B4-BE49-F238E27FC236}">
                    <a16:creationId xmlns:a16="http://schemas.microsoft.com/office/drawing/2014/main" id="{93B28C01-36FA-4A2D-80CC-3C79D6D31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981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F3</a:t>
                </a:r>
              </a:p>
            </p:txBody>
          </p:sp>
          <p:sp>
            <p:nvSpPr>
              <p:cNvPr id="16394" name="Oval 6">
                <a:extLst>
                  <a:ext uri="{FF2B5EF4-FFF2-40B4-BE49-F238E27FC236}">
                    <a16:creationId xmlns:a16="http://schemas.microsoft.com/office/drawing/2014/main" id="{24F898AC-3884-4DBF-927A-CF887BD3D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981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F4</a:t>
                </a:r>
              </a:p>
            </p:txBody>
          </p:sp>
          <p:sp>
            <p:nvSpPr>
              <p:cNvPr id="16395" name="Oval 7">
                <a:extLst>
                  <a:ext uri="{FF2B5EF4-FFF2-40B4-BE49-F238E27FC236}">
                    <a16:creationId xmlns:a16="http://schemas.microsoft.com/office/drawing/2014/main" id="{05B63860-303E-4032-BD5D-88CFF9E8E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157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F1</a:t>
                </a:r>
              </a:p>
            </p:txBody>
          </p:sp>
          <p:sp>
            <p:nvSpPr>
              <p:cNvPr id="16396" name="Oval 8">
                <a:extLst>
                  <a:ext uri="{FF2B5EF4-FFF2-40B4-BE49-F238E27FC236}">
                    <a16:creationId xmlns:a16="http://schemas.microsoft.com/office/drawing/2014/main" id="{B332E09B-C54A-46E7-8B6B-1C5C024B4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157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F2</a:t>
                </a:r>
              </a:p>
            </p:txBody>
          </p:sp>
          <p:sp>
            <p:nvSpPr>
              <p:cNvPr id="16397" name="Oval 9">
                <a:extLst>
                  <a:ext uri="{FF2B5EF4-FFF2-40B4-BE49-F238E27FC236}">
                    <a16:creationId xmlns:a16="http://schemas.microsoft.com/office/drawing/2014/main" id="{08CAB615-8FB6-4E89-8163-084E470DB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205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F0</a:t>
                </a:r>
              </a:p>
            </p:txBody>
          </p:sp>
          <p:sp>
            <p:nvSpPr>
              <p:cNvPr id="16398" name="Oval 10">
                <a:extLst>
                  <a:ext uri="{FF2B5EF4-FFF2-40B4-BE49-F238E27FC236}">
                    <a16:creationId xmlns:a16="http://schemas.microsoft.com/office/drawing/2014/main" id="{3DE0F925-58BC-4F65-A4C5-05DA7D0E6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3" y="2205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F1</a:t>
                </a:r>
              </a:p>
            </p:txBody>
          </p:sp>
          <p:sp>
            <p:nvSpPr>
              <p:cNvPr id="16399" name="Oval 11">
                <a:extLst>
                  <a:ext uri="{FF2B5EF4-FFF2-40B4-BE49-F238E27FC236}">
                    <a16:creationId xmlns:a16="http://schemas.microsoft.com/office/drawing/2014/main" id="{989D3868-82A2-4085-8597-5EFB49480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1" y="148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F2</a:t>
                </a:r>
              </a:p>
            </p:txBody>
          </p:sp>
          <p:sp>
            <p:nvSpPr>
              <p:cNvPr id="16400" name="Oval 12">
                <a:extLst>
                  <a:ext uri="{FF2B5EF4-FFF2-40B4-BE49-F238E27FC236}">
                    <a16:creationId xmlns:a16="http://schemas.microsoft.com/office/drawing/2014/main" id="{59AF607A-938A-4AD9-9602-59418C1BB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1525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F3</a:t>
                </a:r>
              </a:p>
            </p:txBody>
          </p:sp>
          <p:sp>
            <p:nvSpPr>
              <p:cNvPr id="16401" name="Oval 13">
                <a:extLst>
                  <a:ext uri="{FF2B5EF4-FFF2-40B4-BE49-F238E27FC236}">
                    <a16:creationId xmlns:a16="http://schemas.microsoft.com/office/drawing/2014/main" id="{535A18A5-B9D3-48D0-B458-6A9FB2E1B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2205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F1</a:t>
                </a:r>
              </a:p>
            </p:txBody>
          </p:sp>
          <p:sp>
            <p:nvSpPr>
              <p:cNvPr id="16402" name="Oval 14">
                <a:extLst>
                  <a:ext uri="{FF2B5EF4-FFF2-40B4-BE49-F238E27FC236}">
                    <a16:creationId xmlns:a16="http://schemas.microsoft.com/office/drawing/2014/main" id="{F92D7EC6-63FD-4C7D-B4A0-0EE2FB0B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216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F2</a:t>
                </a:r>
              </a:p>
            </p:txBody>
          </p:sp>
          <p:sp>
            <p:nvSpPr>
              <p:cNvPr id="16403" name="Oval 15">
                <a:extLst>
                  <a:ext uri="{FF2B5EF4-FFF2-40B4-BE49-F238E27FC236}">
                    <a16:creationId xmlns:a16="http://schemas.microsoft.com/office/drawing/2014/main" id="{CE9A1206-52B4-408F-81E4-716508E28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" y="225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F0</a:t>
                </a:r>
              </a:p>
            </p:txBody>
          </p:sp>
          <p:sp>
            <p:nvSpPr>
              <p:cNvPr id="16404" name="Oval 16">
                <a:extLst>
                  <a:ext uri="{FF2B5EF4-FFF2-40B4-BE49-F238E27FC236}">
                    <a16:creationId xmlns:a16="http://schemas.microsoft.com/office/drawing/2014/main" id="{F0DB53B6-8B48-4540-82EE-01A15A831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2251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F1</a:t>
                </a:r>
              </a:p>
            </p:txBody>
          </p:sp>
          <p:sp>
            <p:nvSpPr>
              <p:cNvPr id="16405" name="Oval 17">
                <a:extLst>
                  <a:ext uri="{FF2B5EF4-FFF2-40B4-BE49-F238E27FC236}">
                    <a16:creationId xmlns:a16="http://schemas.microsoft.com/office/drawing/2014/main" id="{20914572-3DF0-46FD-93CE-17136AC18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2885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F0</a:t>
                </a:r>
              </a:p>
            </p:txBody>
          </p:sp>
          <p:sp>
            <p:nvSpPr>
              <p:cNvPr id="16406" name="Oval 18">
                <a:extLst>
                  <a:ext uri="{FF2B5EF4-FFF2-40B4-BE49-F238E27FC236}">
                    <a16:creationId xmlns:a16="http://schemas.microsoft.com/office/drawing/2014/main" id="{6AE5FCF2-8343-4C95-8A9F-67548692E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" y="2886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" altLang="en-US" sz="2400" b="1"/>
                  <a:t>F1</a:t>
                </a:r>
              </a:p>
            </p:txBody>
          </p:sp>
          <p:cxnSp>
            <p:nvCxnSpPr>
              <p:cNvPr id="16407" name="AutoShape 19">
                <a:extLst>
                  <a:ext uri="{FF2B5EF4-FFF2-40B4-BE49-F238E27FC236}">
                    <a16:creationId xmlns:a16="http://schemas.microsoft.com/office/drawing/2014/main" id="{DB31A2D1-D3C2-4227-87BF-0E3F8395F5AF}"/>
                  </a:ext>
                </a:extLst>
              </p:cNvPr>
              <p:cNvCxnSpPr>
                <a:cxnSpLocks noChangeShapeType="1"/>
                <a:stCxn id="16392" idx="2"/>
                <a:endCxn id="16393" idx="7"/>
              </p:cNvCxnSpPr>
              <p:nvPr/>
            </p:nvCxnSpPr>
            <p:spPr bwMode="auto">
              <a:xfrm flipH="1">
                <a:off x="1648" y="437"/>
                <a:ext cx="914" cy="59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08" name="AutoShape 20">
                <a:extLst>
                  <a:ext uri="{FF2B5EF4-FFF2-40B4-BE49-F238E27FC236}">
                    <a16:creationId xmlns:a16="http://schemas.microsoft.com/office/drawing/2014/main" id="{189FDFE7-02E6-4C92-9F09-04725ED08061}"/>
                  </a:ext>
                </a:extLst>
              </p:cNvPr>
              <p:cNvCxnSpPr>
                <a:cxnSpLocks noChangeShapeType="1"/>
                <a:stCxn id="16392" idx="6"/>
                <a:endCxn id="16394" idx="1"/>
              </p:cNvCxnSpPr>
              <p:nvPr/>
            </p:nvCxnSpPr>
            <p:spPr bwMode="auto">
              <a:xfrm>
                <a:off x="2925" y="437"/>
                <a:ext cx="779" cy="59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09" name="AutoShape 21">
                <a:extLst>
                  <a:ext uri="{FF2B5EF4-FFF2-40B4-BE49-F238E27FC236}">
                    <a16:creationId xmlns:a16="http://schemas.microsoft.com/office/drawing/2014/main" id="{2779878D-B3A8-4AD3-83DA-94B04EEEE4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066" y="1298"/>
                <a:ext cx="325" cy="27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0" name="AutoShape 22">
                <a:extLst>
                  <a:ext uri="{FF2B5EF4-FFF2-40B4-BE49-F238E27FC236}">
                    <a16:creationId xmlns:a16="http://schemas.microsoft.com/office/drawing/2014/main" id="{DFD20868-9E50-41AB-9206-49A6AC7608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648" y="1298"/>
                <a:ext cx="235" cy="27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1" name="AutoShape 23">
                <a:extLst>
                  <a:ext uri="{FF2B5EF4-FFF2-40B4-BE49-F238E27FC236}">
                    <a16:creationId xmlns:a16="http://schemas.microsoft.com/office/drawing/2014/main" id="{54DED468-E38F-4F08-9380-C153348C0AD4}"/>
                  </a:ext>
                </a:extLst>
              </p:cNvPr>
              <p:cNvCxnSpPr>
                <a:cxnSpLocks noChangeShapeType="1"/>
                <a:stCxn id="16394" idx="3"/>
                <a:endCxn id="16399" idx="7"/>
              </p:cNvCxnSpPr>
              <p:nvPr/>
            </p:nvCxnSpPr>
            <p:spPr bwMode="auto">
              <a:xfrm flipH="1">
                <a:off x="3371" y="1291"/>
                <a:ext cx="333" cy="24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2" name="AutoShape 24">
                <a:extLst>
                  <a:ext uri="{FF2B5EF4-FFF2-40B4-BE49-F238E27FC236}">
                    <a16:creationId xmlns:a16="http://schemas.microsoft.com/office/drawing/2014/main" id="{39F23B02-8E17-41D8-953E-6AF6C995D842}"/>
                  </a:ext>
                </a:extLst>
              </p:cNvPr>
              <p:cNvCxnSpPr>
                <a:cxnSpLocks noChangeShapeType="1"/>
                <a:stCxn id="16394" idx="5"/>
                <a:endCxn id="16400" idx="1"/>
              </p:cNvCxnSpPr>
              <p:nvPr/>
            </p:nvCxnSpPr>
            <p:spPr bwMode="auto">
              <a:xfrm>
                <a:off x="3961" y="1291"/>
                <a:ext cx="242" cy="28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3" name="AutoShape 25">
                <a:extLst>
                  <a:ext uri="{FF2B5EF4-FFF2-40B4-BE49-F238E27FC236}">
                    <a16:creationId xmlns:a16="http://schemas.microsoft.com/office/drawing/2014/main" id="{232D514A-334F-48F5-9828-23D9DB5E2928}"/>
                  </a:ext>
                </a:extLst>
              </p:cNvPr>
              <p:cNvCxnSpPr>
                <a:cxnSpLocks noChangeShapeType="1"/>
                <a:stCxn id="16396" idx="3"/>
                <a:endCxn id="16397" idx="0"/>
              </p:cNvCxnSpPr>
              <p:nvPr/>
            </p:nvCxnSpPr>
            <p:spPr bwMode="auto">
              <a:xfrm flipH="1">
                <a:off x="1474" y="1880"/>
                <a:ext cx="280" cy="32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4" name="AutoShape 26">
                <a:extLst>
                  <a:ext uri="{FF2B5EF4-FFF2-40B4-BE49-F238E27FC236}">
                    <a16:creationId xmlns:a16="http://schemas.microsoft.com/office/drawing/2014/main" id="{6C4E9087-BF4B-4CE1-AE44-6B69EED28439}"/>
                  </a:ext>
                </a:extLst>
              </p:cNvPr>
              <p:cNvCxnSpPr>
                <a:cxnSpLocks noChangeShapeType="1"/>
                <a:stCxn id="16396" idx="5"/>
                <a:endCxn id="16398" idx="0"/>
              </p:cNvCxnSpPr>
              <p:nvPr/>
            </p:nvCxnSpPr>
            <p:spPr bwMode="auto">
              <a:xfrm>
                <a:off x="2011" y="1880"/>
                <a:ext cx="144" cy="32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5" name="AutoShape 27">
                <a:extLst>
                  <a:ext uri="{FF2B5EF4-FFF2-40B4-BE49-F238E27FC236}">
                    <a16:creationId xmlns:a16="http://schemas.microsoft.com/office/drawing/2014/main" id="{2205337E-4A6D-41D9-86EC-C99EDB79E748}"/>
                  </a:ext>
                </a:extLst>
              </p:cNvPr>
              <p:cNvCxnSpPr>
                <a:cxnSpLocks noChangeShapeType="1"/>
                <a:stCxn id="16399" idx="3"/>
                <a:endCxn id="16403" idx="0"/>
              </p:cNvCxnSpPr>
              <p:nvPr/>
            </p:nvCxnSpPr>
            <p:spPr bwMode="auto">
              <a:xfrm flipH="1">
                <a:off x="2836" y="1790"/>
                <a:ext cx="278" cy="46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6" name="AutoShape 28">
                <a:extLst>
                  <a:ext uri="{FF2B5EF4-FFF2-40B4-BE49-F238E27FC236}">
                    <a16:creationId xmlns:a16="http://schemas.microsoft.com/office/drawing/2014/main" id="{7E5FB7E8-C160-40F9-9662-59F6F958A82E}"/>
                  </a:ext>
                </a:extLst>
              </p:cNvPr>
              <p:cNvCxnSpPr>
                <a:cxnSpLocks noChangeShapeType="1"/>
                <a:stCxn id="16399" idx="5"/>
                <a:endCxn id="16404" idx="0"/>
              </p:cNvCxnSpPr>
              <p:nvPr/>
            </p:nvCxnSpPr>
            <p:spPr bwMode="auto">
              <a:xfrm>
                <a:off x="3371" y="1790"/>
                <a:ext cx="190" cy="46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7" name="AutoShape 29">
                <a:extLst>
                  <a:ext uri="{FF2B5EF4-FFF2-40B4-BE49-F238E27FC236}">
                    <a16:creationId xmlns:a16="http://schemas.microsoft.com/office/drawing/2014/main" id="{8BE73DDA-65C9-401A-BE93-681318CFC8B2}"/>
                  </a:ext>
                </a:extLst>
              </p:cNvPr>
              <p:cNvCxnSpPr>
                <a:cxnSpLocks noChangeShapeType="1"/>
                <a:stCxn id="16400" idx="4"/>
                <a:endCxn id="16401" idx="0"/>
              </p:cNvCxnSpPr>
              <p:nvPr/>
            </p:nvCxnSpPr>
            <p:spPr bwMode="auto">
              <a:xfrm flipH="1">
                <a:off x="4241" y="1888"/>
                <a:ext cx="9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8" name="AutoShape 30">
                <a:extLst>
                  <a:ext uri="{FF2B5EF4-FFF2-40B4-BE49-F238E27FC236}">
                    <a16:creationId xmlns:a16="http://schemas.microsoft.com/office/drawing/2014/main" id="{279B85E0-DF98-4674-8809-59A88DEAAD64}"/>
                  </a:ext>
                </a:extLst>
              </p:cNvPr>
              <p:cNvCxnSpPr>
                <a:cxnSpLocks noChangeShapeType="1"/>
                <a:stCxn id="16400" idx="5"/>
                <a:endCxn id="16402" idx="1"/>
              </p:cNvCxnSpPr>
              <p:nvPr/>
            </p:nvCxnSpPr>
            <p:spPr bwMode="auto">
              <a:xfrm>
                <a:off x="4460" y="1835"/>
                <a:ext cx="333" cy="37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9" name="AutoShape 31">
                <a:extLst>
                  <a:ext uri="{FF2B5EF4-FFF2-40B4-BE49-F238E27FC236}">
                    <a16:creationId xmlns:a16="http://schemas.microsoft.com/office/drawing/2014/main" id="{E49F94BD-3044-4EB3-B094-7C4444F310E2}"/>
                  </a:ext>
                </a:extLst>
              </p:cNvPr>
              <p:cNvCxnSpPr>
                <a:cxnSpLocks noChangeShapeType="1"/>
                <a:stCxn id="16402" idx="3"/>
                <a:endCxn id="16405" idx="0"/>
              </p:cNvCxnSpPr>
              <p:nvPr/>
            </p:nvCxnSpPr>
            <p:spPr bwMode="auto">
              <a:xfrm flipH="1">
                <a:off x="4605" y="2470"/>
                <a:ext cx="188" cy="41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0" name="AutoShape 32">
                <a:extLst>
                  <a:ext uri="{FF2B5EF4-FFF2-40B4-BE49-F238E27FC236}">
                    <a16:creationId xmlns:a16="http://schemas.microsoft.com/office/drawing/2014/main" id="{78A93AE9-52AD-482C-9CF8-23E9B4628739}"/>
                  </a:ext>
                </a:extLst>
              </p:cNvPr>
              <p:cNvCxnSpPr>
                <a:cxnSpLocks noChangeShapeType="1"/>
                <a:stCxn id="16402" idx="5"/>
                <a:endCxn id="16406" idx="0"/>
              </p:cNvCxnSpPr>
              <p:nvPr/>
            </p:nvCxnSpPr>
            <p:spPr bwMode="auto">
              <a:xfrm>
                <a:off x="5050" y="2470"/>
                <a:ext cx="280" cy="416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1" name="Line 34">
                <a:extLst>
                  <a:ext uri="{FF2B5EF4-FFF2-40B4-BE49-F238E27FC236}">
                    <a16:creationId xmlns:a16="http://schemas.microsoft.com/office/drawing/2014/main" id="{6FACBC3E-A819-4C00-983A-3E753B4F9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" y="1389"/>
                <a:ext cx="590" cy="1860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prstDash val="lg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422" name="Line 35">
                <a:extLst>
                  <a:ext uri="{FF2B5EF4-FFF2-40B4-BE49-F238E27FC236}">
                    <a16:creationId xmlns:a16="http://schemas.microsoft.com/office/drawing/2014/main" id="{00638758-1664-4FD9-9BE8-6328FFA04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6" y="1752"/>
                <a:ext cx="2903" cy="1587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prstDash val="lg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423" name="Line 39">
                <a:extLst>
                  <a:ext uri="{FF2B5EF4-FFF2-40B4-BE49-F238E27FC236}">
                    <a16:creationId xmlns:a16="http://schemas.microsoft.com/office/drawing/2014/main" id="{21278AE3-F258-4634-A3F9-DB91EFB1A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2" y="2478"/>
                <a:ext cx="952" cy="907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prstDash val="lg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424" name="Line 40">
                <a:extLst>
                  <a:ext uri="{FF2B5EF4-FFF2-40B4-BE49-F238E27FC236}">
                    <a16:creationId xmlns:a16="http://schemas.microsoft.com/office/drawing/2014/main" id="{01276B32-5C27-4339-9145-7A876FAFD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98" y="1979"/>
                <a:ext cx="181" cy="1406"/>
              </a:xfrm>
              <a:prstGeom prst="line">
                <a:avLst/>
              </a:prstGeom>
              <a:noFill/>
              <a:ln w="57150">
                <a:solidFill>
                  <a:srgbClr val="FFFF00"/>
                </a:solidFill>
                <a:prstDash val="lg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vi-VN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>
            <a:extLst>
              <a:ext uri="{FF2B5EF4-FFF2-40B4-BE49-F238E27FC236}">
                <a16:creationId xmlns:a16="http://schemas.microsoft.com/office/drawing/2014/main" id="{C41FDE91-68A0-43BE-B3D0-761B2CA6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7800"/>
            <a:ext cx="8686800" cy="3492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817563" indent="-40322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lvl="1" eaLnBrk="1" fontAlgn="auto" hangingPunct="1"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" altLang="vi-V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step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Calculate F[1] = 1, F[2] = 1.</a:t>
            </a:r>
          </a:p>
          <a:p>
            <a:pPr lvl="1" eaLnBrk="1" fontAlgn="auto" hangingPunct="1"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vi-VN" altLang="vi-V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1" fontAlgn="auto" hangingPunct="1"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" altLang="vi-V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formula: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the solution of known subproblems to the solution table ( </a:t>
            </a:r>
            <a:r>
              <a:rPr lang="en" altLang="vi-VN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 one-dimensional array F[100] </a:t>
            </a: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Use the solution of the previous subproblem to find the solution of the next subproblem.</a:t>
            </a:r>
          </a:p>
          <a:p>
            <a:pPr lvl="2" algn="just" eaLnBrk="1" fontAlgn="auto" hangingPunct="1"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problem it is F[i] = F[i-1] + F[i-2] for n≥3.</a:t>
            </a:r>
          </a:p>
          <a:p>
            <a:pPr lvl="2" algn="just" eaLnBrk="1" fontAlgn="auto" hangingPunct="1">
              <a:spcBef>
                <a:spcPts val="5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" alt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storing it in the solution table, we only need to solve each subproblem once.</a:t>
            </a:r>
          </a:p>
          <a:p>
            <a:pPr marL="914400" lvl="2" indent="0" algn="just" eaLnBrk="1" fontAlgn="auto" hangingPunct="1">
              <a:spcBef>
                <a:spcPts val="525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defRPr/>
            </a:pPr>
            <a:endParaRPr lang="vi-VN" altLang="vi-V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1" fontAlgn="auto" hangingPunct="1">
              <a:spcBef>
                <a:spcPts val="53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" alt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Tracing </a:t>
            </a:r>
            <a:r>
              <a:rPr lang="en" alt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Giving the solution of the problem by tracing the combination of solutions of subproblems to get the solution of the big problem.</a:t>
            </a:r>
          </a:p>
        </p:txBody>
      </p:sp>
      <p:sp>
        <p:nvSpPr>
          <p:cNvPr id="17411" name="Title 1">
            <a:extLst>
              <a:ext uri="{FF2B5EF4-FFF2-40B4-BE49-F238E27FC236}">
                <a16:creationId xmlns:a16="http://schemas.microsoft.com/office/drawing/2014/main" id="{67296B8F-0245-47D2-978E-03E7D835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Programming Algorithm for the Fibonacci Sequence</a:t>
            </a:r>
          </a:p>
        </p:txBody>
      </p:sp>
      <p:sp>
        <p:nvSpPr>
          <p:cNvPr id="17412" name="Date Placeholder 1">
            <a:extLst>
              <a:ext uri="{FF2B5EF4-FFF2-40B4-BE49-F238E27FC236}">
                <a16:creationId xmlns:a16="http://schemas.microsoft.com/office/drawing/2014/main" id="{E1B9150A-B70D-49E9-A72B-32F55232FFB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459538"/>
            <a:ext cx="1854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5CF554-1E5E-4137-A25E-8413C137763B}" type="datetime1">
              <a:rPr lang="vi-VN" altLang="vi-VN">
                <a:solidFill>
                  <a:srgbClr val="FFFFFF"/>
                </a:solidFill>
                <a:latin typeface="Tahoma" panose="020B0604030504040204" pitchFamily="34" charset="0"/>
              </a:rPr>
              <a:pPr eaLnBrk="1" hangingPunct="1"/>
              <a:t>24/12/2022</a:t>
            </a:fld>
            <a:endParaRPr lang="en-US" altLang="vi-VN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17413" name="Slide Number Placeholder 2">
            <a:extLst>
              <a:ext uri="{FF2B5EF4-FFF2-40B4-BE49-F238E27FC236}">
                <a16:creationId xmlns:a16="http://schemas.microsoft.com/office/drawing/2014/main" id="{0F7B6F20-653F-47DB-BBD6-0B2DF8D77A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159750" y="6459538"/>
            <a:ext cx="98425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05EDE8-700A-4F03-B0F8-8EB8BA29121F}" type="slidenum">
              <a:rPr lang="en-US" altLang="vi-VN"/>
              <a:pPr eaLnBrk="1" hangingPunct="1"/>
              <a:t>7</a:t>
            </a:fld>
            <a:endParaRPr lang="en-US" alt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>
            <a:extLst>
              <a:ext uri="{FF2B5EF4-FFF2-40B4-BE49-F238E27FC236}">
                <a16:creationId xmlns:a16="http://schemas.microsoft.com/office/drawing/2014/main" id="{A6C335E6-62AC-4514-95F7-DADA218A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vi-VN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Programming Algorithm for the Fibonacci Sequence</a:t>
            </a:r>
          </a:p>
        </p:txBody>
      </p:sp>
      <p:sp>
        <p:nvSpPr>
          <p:cNvPr id="18435" name="Content Placeholder 1">
            <a:extLst>
              <a:ext uri="{FF2B5EF4-FFF2-40B4-BE49-F238E27FC236}">
                <a16:creationId xmlns:a16="http://schemas.microsoft.com/office/drawing/2014/main" id="{3D25A67C-8E73-4A27-A931-F2FCD9F134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4400" y="1447800"/>
            <a:ext cx="7877175" cy="4419600"/>
          </a:xfrm>
        </p:spPr>
        <p:txBody>
          <a:bodyPr/>
          <a:lstStyle/>
          <a:p>
            <a:pPr eaLnBrk="1" hangingPunct="1"/>
            <a:r>
              <a:rPr lang="en" altLang="vi-VN" sz="2400"/>
              <a:t>Procedure Fibonacci(N)</a:t>
            </a:r>
          </a:p>
          <a:p>
            <a:pPr marL="384175" lvl="2" indent="0" eaLnBrk="1" hangingPunct="1">
              <a:buFont typeface="Calibri" panose="020F0502020204030204" pitchFamily="34" charset="0"/>
              <a:buNone/>
            </a:pPr>
            <a:r>
              <a:rPr lang="en" altLang="vi-VN" sz="2400"/>
              <a:t>F[1] = 1</a:t>
            </a:r>
          </a:p>
          <a:p>
            <a:pPr marL="384175" lvl="2" indent="0" eaLnBrk="1" hangingPunct="1">
              <a:buFont typeface="Calibri" panose="020F0502020204030204" pitchFamily="34" charset="0"/>
              <a:buNone/>
            </a:pPr>
            <a:r>
              <a:rPr lang="en" altLang="vi-VN" sz="2400"/>
              <a:t>F[2] = 1</a:t>
            </a:r>
          </a:p>
          <a:p>
            <a:pPr marL="384175" lvl="2" indent="0" eaLnBrk="1" hangingPunct="1">
              <a:buFont typeface="Calibri" panose="020F0502020204030204" pitchFamily="34" charset="0"/>
              <a:buNone/>
            </a:pPr>
            <a:r>
              <a:rPr lang="en" altLang="vi-VN" sz="2400"/>
              <a:t>For i:=3 to N do</a:t>
            </a:r>
          </a:p>
          <a:p>
            <a:pPr marL="292100" lvl="1" indent="0" eaLnBrk="1" hangingPunct="1">
              <a:buFont typeface="Calibri" panose="020F0502020204030204" pitchFamily="34" charset="0"/>
              <a:buNone/>
            </a:pPr>
            <a:r>
              <a:rPr lang="en" altLang="vi-VN" sz="2400"/>
              <a:t>F[i]: = F[i-1] + F[i-2]</a:t>
            </a:r>
          </a:p>
          <a:p>
            <a:pPr marL="292100" lvl="1" indent="0" eaLnBrk="1" hangingPunct="1">
              <a:buFont typeface="Calibri" panose="020F0502020204030204" pitchFamily="34" charset="0"/>
              <a:buNone/>
            </a:pPr>
            <a:endParaRPr lang="en-US" altLang="vi-VN" sz="2400"/>
          </a:p>
          <a:p>
            <a:pPr marL="292100" lvl="1" indent="0" eaLnBrk="1" hangingPunct="1">
              <a:buFont typeface="Calibri" panose="020F0502020204030204" pitchFamily="34" charset="0"/>
              <a:buNone/>
            </a:pPr>
            <a:r>
              <a:rPr lang="en" altLang="vi-VN" sz="2400"/>
              <a:t>Complexity: O(N)</a:t>
            </a:r>
            <a:endParaRPr lang="vi-VN" altLang="vi-V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916A946-74A0-47B5-B1FB-D4CB3583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365125"/>
            <a:ext cx="7294562" cy="747713"/>
          </a:xfrm>
        </p:spPr>
        <p:txBody>
          <a:bodyPr>
            <a:normAutofit/>
          </a:bodyPr>
          <a:lstStyle/>
          <a:p>
            <a:pPr eaLnBrk="1" hangingPunct="1"/>
            <a:r>
              <a:rPr lang="en" altLang="vi-V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PROBLEMS</a:t>
            </a:r>
          </a:p>
        </p:txBody>
      </p:sp>
      <p:sp>
        <p:nvSpPr>
          <p:cNvPr id="19459" name="TextBox 2">
            <a:extLst>
              <a:ext uri="{FF2B5EF4-FFF2-40B4-BE49-F238E27FC236}">
                <a16:creationId xmlns:a16="http://schemas.microsoft.com/office/drawing/2014/main" id="{BC209870-5E0D-41DC-BA1F-4587364D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68580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" altLang="vi-VN" sz="2400">
                <a:latin typeface="Tahoma" panose="020B0604030504040204" pitchFamily="34" charset="0"/>
              </a:rPr>
              <a:t>Bag 0-1</a:t>
            </a:r>
          </a:p>
          <a:p>
            <a:pPr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" altLang="vi-VN" sz="2400">
                <a:latin typeface="Tahoma" panose="020B0604030504040204" pitchFamily="34" charset="0"/>
              </a:rPr>
              <a:t>Longest common subsequence</a:t>
            </a:r>
          </a:p>
          <a:p>
            <a:pPr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" altLang="vi-VN" sz="2400">
                <a:latin typeface="Tahoma" panose="020B0604030504040204" pitchFamily="34" charset="0"/>
              </a:rPr>
              <a:t>Consecutive subsequence with maximum sum</a:t>
            </a:r>
          </a:p>
          <a:p>
            <a:pPr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" altLang="vi-VN" sz="2400">
                <a:latin typeface="Tahoma" panose="020B0604030504040204" pitchFamily="34" charset="0"/>
              </a:rPr>
              <a:t>The longest increasing subsequence</a:t>
            </a:r>
          </a:p>
          <a:p>
            <a:pPr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" altLang="vi-VN" sz="2400">
                <a:latin typeface="Tahoma" panose="020B0604030504040204" pitchFamily="34" charset="0"/>
              </a:rPr>
              <a:t>Subsequence whose sum is</a:t>
            </a:r>
          </a:p>
          <a:p>
            <a:pPr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" altLang="vi-VN" sz="2400">
                <a:latin typeface="Tahoma" panose="020B0604030504040204" pitchFamily="34" charset="0"/>
              </a:rPr>
              <a:t>Longest symmetric substring</a:t>
            </a:r>
          </a:p>
          <a:p>
            <a:pPr eaLnBrk="1" hangingPunct="1">
              <a:lnSpc>
                <a:spcPct val="150000"/>
              </a:lnSpc>
              <a:buFont typeface="Calibri Light" panose="020F0302020204030204" pitchFamily="34" charset="0"/>
              <a:buAutoNum type="arabicPeriod"/>
            </a:pPr>
            <a:r>
              <a:rPr lang="en" altLang="vi-VN" sz="2400">
                <a:latin typeface="Tahoma" panose="020B0604030504040204" pitchFamily="34" charset="0"/>
              </a:rPr>
              <a:t>Combinability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IT_tgmt_07_Image_classification.pptx" id="{F484ADD0-142F-4927-9F76-73A826B448C6}" vid="{C79B1B84-680B-4CFE-8859-4B70D35EA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naver</Template>
  <TotalTime>1794</TotalTime>
  <Words>2355</Words>
  <Application>Microsoft Office PowerPoint</Application>
  <PresentationFormat>On-screen Show (4:3)</PresentationFormat>
  <Paragraphs>222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Tahoma</vt:lpstr>
      <vt:lpstr>Trebuchet MS</vt:lpstr>
      <vt:lpstr>Wingdings</vt:lpstr>
      <vt:lpstr>Wingdings 3</vt:lpstr>
      <vt:lpstr>naver</vt:lpstr>
      <vt:lpstr>LESSON 5. DYNAMIC PROGAMMING</vt:lpstr>
      <vt:lpstr>CONTENT</vt:lpstr>
      <vt:lpstr>Dynamic Programming  </vt:lpstr>
      <vt:lpstr>COMMENTS</vt:lpstr>
      <vt:lpstr>Example: Calculate the nth Fibonacci number</vt:lpstr>
      <vt:lpstr>Calculate Fibonacci numbers recursively</vt:lpstr>
      <vt:lpstr>Dynamic Programming Algorithm for the Fibonacci Sequence</vt:lpstr>
      <vt:lpstr>Dynamic Programming Algorithm for the Fibonacci Sequence</vt:lpstr>
      <vt:lpstr>APPLICATION PROBLEMS</vt:lpstr>
      <vt:lpstr>1. The bag problem (form 0-1)</vt:lpstr>
      <vt:lpstr>1. The bag problem (form 0-1)</vt:lpstr>
      <vt:lpstr>Algorithm for the bag problem</vt:lpstr>
      <vt:lpstr>2. The longest common subsequence problem</vt:lpstr>
      <vt:lpstr>2. The longest common subsequence problem</vt:lpstr>
      <vt:lpstr>2. The longest common subsequence problem</vt:lpstr>
      <vt:lpstr>3. Consecutive subsequence problem with maximum sum</vt:lpstr>
      <vt:lpstr>3. Consecutive subsequence problem with maximum sum</vt:lpstr>
      <vt:lpstr>3. Consecutive subsequence problem with maximum sum</vt:lpstr>
      <vt:lpstr>3. Consecutive subsequence problem with maximum sum</vt:lpstr>
      <vt:lpstr>4. Longest increasing subsequence</vt:lpstr>
      <vt:lpstr>4. Longest increasing subsequence</vt:lpstr>
      <vt:lpstr>5. TOTALLY</vt:lpstr>
      <vt:lpstr>5. TOTALLY</vt:lpstr>
      <vt:lpstr>5. TOTALLY</vt:lpstr>
      <vt:lpstr>6. Longest Palindrome String</vt:lpstr>
      <vt:lpstr>6. Longest Palindrome String</vt:lpstr>
      <vt:lpstr>7. Calculate the combination C(n,k)</vt:lpstr>
      <vt:lpstr>7. Calculate the combination C(n,k)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Manh Son</dc:creator>
  <cp:lastModifiedBy>Manh Son Nguyen</cp:lastModifiedBy>
  <cp:revision>186</cp:revision>
  <cp:lastPrinted>1601-01-01T00:00:00Z</cp:lastPrinted>
  <dcterms:created xsi:type="dcterms:W3CDTF">1601-01-01T00:00:00Z</dcterms:created>
  <dcterms:modified xsi:type="dcterms:W3CDTF">2022-12-24T09:05:42Z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