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1" r:id="rId1"/>
  </p:sldMasterIdLst>
  <p:notesMasterIdLst>
    <p:notesMasterId r:id="rId29"/>
  </p:notesMasterIdLst>
  <p:sldIdLst>
    <p:sldId id="356" r:id="rId2"/>
    <p:sldId id="346" r:id="rId3"/>
    <p:sldId id="347" r:id="rId4"/>
    <p:sldId id="348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50" r:id="rId16"/>
    <p:sldId id="351" r:id="rId17"/>
    <p:sldId id="352" r:id="rId18"/>
    <p:sldId id="353" r:id="rId19"/>
    <p:sldId id="354" r:id="rId20"/>
    <p:sldId id="324" r:id="rId21"/>
    <p:sldId id="325" r:id="rId22"/>
    <p:sldId id="326" r:id="rId23"/>
    <p:sldId id="327" r:id="rId24"/>
    <p:sldId id="349" r:id="rId25"/>
    <p:sldId id="357" r:id="rId26"/>
    <p:sldId id="358" r:id="rId27"/>
    <p:sldId id="359" r:id="rId28"/>
  </p:sldIdLst>
  <p:sldSz cx="9144000" cy="6858000" type="screen4x3"/>
  <p:notesSz cx="6858000" cy="9144000"/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1" autoAdjust="0"/>
    <p:restoredTop sz="94434" autoAdjust="0"/>
  </p:normalViewPr>
  <p:slideViewPr>
    <p:cSldViewPr>
      <p:cViewPr varScale="1">
        <p:scale>
          <a:sx n="67" d="100"/>
          <a:sy n="67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FAA11F-A016-4731-9524-9A884ACA1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75FA1-1D09-4427-B7AE-0FACE89221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A2D2BA0-FF3B-4C94-B647-DC24D61C3D0A}" type="datetimeFigureOut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F8AAFCA-8BFA-4982-859F-7C0DAF2CBD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685988A-93B9-4FF8-904A-8193A845D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" noProof="0"/>
              <a:t>Click to edit Master text styles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35783-F021-445E-B979-FE09FE00AE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DD2C0-E958-437E-B4D6-3F6D10D2A5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B751B869-9727-4DD7-BE17-88327FB64561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57C5743C-588E-42E6-B95A-F55E45C829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D4A992C6-A450-4CFF-80E3-A8D056B804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64048466-3821-4DA0-91C5-0AFE38BF5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13EE41-8A81-4136-91CF-1E3CC645CFC4}" type="slidenum">
              <a:rPr lang="en-US" altLang="en-US">
                <a:latin typeface="Calibri" panose="020F0502020204030204" pitchFamily="34" charset="0"/>
                <a:cs typeface="Arial" panose="020B060402020202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15AE56D7-4BBC-45EE-953A-96F80A7EAA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7DB64ECF-D4C0-4A0E-9D12-8B04F3F5B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4C277F8E-03AB-462F-8C3D-271A634A14C6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8AF2DC-2043-4DCB-AC87-7BC9B5048737}" type="slidenum">
              <a:rPr lang="en-US" altLang="vi-VN" sz="130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vi-VN" sz="13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19A102E7-5773-4AB9-84E9-A6FD6BF7F1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191E24E4-8DA0-43D3-8F69-D94952021D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9A971E5F-4DAE-4CB2-BAAC-1624FAA7E6CD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21643A-CC80-4A24-95A6-276615FCCEAC}" type="slidenum">
              <a:rPr lang="en-US" altLang="vi-VN" sz="130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vi-VN" sz="13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830C52F2-A0EF-425E-AC64-1A3AB6E4C1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FED1E1AC-6CD6-4A8A-81DB-E4FF1D52DA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5DDBB4FF-F879-4C40-810A-8C860E358ECA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06E30A8-DDFE-4FB5-849E-AAD76E0CF541}" type="slidenum">
              <a:rPr lang="en-US" altLang="vi-VN" sz="130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vi-VN" sz="13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2EDA6E3F-7AFD-4646-80DE-9D208517D7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9BFA13BB-16C9-4128-8EEA-3DA55C19B8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B4329E0F-2E16-430B-8C84-1530D82B8C30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5DD6155-52F8-4056-9F05-084F578E6407}" type="slidenum">
              <a:rPr lang="en-US" altLang="vi-VN" sz="130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vi-VN" sz="13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22FA2863-52E8-448F-A261-DDC7924F50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8E6E71C3-B3F3-4E0F-8836-98F576E4F1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DE994FCA-8739-4652-B09D-1E7D5B0F1639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0D5B699-2D4F-4E3C-8AB6-333128EE73EF}" type="slidenum">
              <a:rPr lang="en-US" altLang="vi-VN" sz="130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vi-VN" sz="13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AF8C523A-3A73-4C74-80A7-E4BA279CE1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B45FEB2F-650E-45B5-ADDD-1C0EFF72D3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D53C4D8D-62C2-4C21-881A-A940EF4AD95F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5F117E3-5590-4228-AE8A-43493FDA2BE3}" type="slidenum">
              <a:rPr lang="en-US" altLang="vi-VN" sz="130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vi-VN" sz="13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0B6755F1-6010-4210-B3B0-E429E5128E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9F6AD7A9-54F6-4622-92D1-67ED2AB12C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304FA85-A03E-4CD5-A2C3-CA56FD09907C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A44153-6338-4062-90EB-91CCA2FA8522}" type="slidenum">
              <a:rPr lang="en-US" altLang="vi-VN" sz="130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vi-VN" sz="13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92D64755-92B8-491E-BF6C-ECD023D7CA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B44A6810-04AD-4DA8-BBCF-6ACBBFBD5D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1D2862F3-924D-479B-B919-39769658584A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ACD9A2-8614-4FCF-9EDB-5D4D3773E171}" type="slidenum">
              <a:rPr lang="en-US" altLang="vi-VN" sz="130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vi-VN" sz="13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2550CDC5-5372-4901-9DCB-06FEEF97D8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1CA139B5-157E-4194-AD02-29F887680C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C8AC7825-B741-47E6-A414-B906BC9DF046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3C8D12-65D8-412E-A0B2-F58C91D38B0D}" type="slidenum">
              <a:rPr lang="en-US" altLang="vi-VN" sz="130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vi-VN" sz="13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7084722-A027-410C-A0AA-FE91F884D4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A529A90E-8F32-4907-B5D5-5A19C96594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7F8437BF-C455-4B54-BA19-D2AD8EB07522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FB47E98-8744-45A0-9866-C3101F8F6C64}" type="slidenum">
              <a:rPr lang="en-US" altLang="vi-VN" sz="130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vi-VN" sz="13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8DDF551C-861D-4ADF-88F2-6D3233C671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650D4CED-BFE9-49FA-80B1-EE29B75C5E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48E8F234-572C-4A6E-A71A-7ABDA9CC613F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EDCC8F1-2BDC-4E16-9C31-ECBC3EC7359E}" type="slidenum">
              <a:rPr lang="en-US" altLang="vi-VN" sz="130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vi-VN" sz="13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E9056209-12EF-46A1-BE87-725FE24069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377C201B-3C54-4FC3-9C19-84AF2F4F5E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7EFAB845-3054-45E6-B00C-2ED31D0F96FE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4FCD575-A48D-405B-8353-241D99AB7E31}" type="slidenum">
              <a:rPr lang="en-US" altLang="vi-VN" sz="130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vi-VN" sz="13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27D2413B-D54E-470C-9368-C5BC84918C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B150E51F-6820-43BA-A091-8447C0E094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8263959F-DD36-430F-A8F0-FB942892A01C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0C4170-6BB7-4D42-917A-511C698937AC}" type="slidenum">
              <a:rPr lang="en-US" altLang="vi-VN" sz="130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vi-VN" sz="13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5E23A40F-459B-41DE-8610-1BAEB1F1AC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CE90D248-FEAF-4B96-AD8F-4E646E05A6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AA003B44-3E2A-4B8D-AEDE-7280CB0013C3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6BE8CAB-6189-4E0C-98E6-2208169FC18D}" type="slidenum">
              <a:rPr lang="en-US" altLang="vi-VN" sz="130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vi-VN" sz="130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bì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3E6165-BF75-4AB5-A470-BAB6065B6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95" y="2078018"/>
            <a:ext cx="5732807" cy="21811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496" y="4535992"/>
            <a:ext cx="3830682" cy="1278213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9E3E6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60847" y="1569800"/>
            <a:ext cx="5732859" cy="431800"/>
          </a:xfrm>
        </p:spPr>
        <p:txBody>
          <a:bodyPr anchor="ctr">
            <a:normAutofit/>
          </a:bodyPr>
          <a:lstStyle>
            <a:lvl1pPr marL="0" indent="0">
              <a:buNone/>
              <a:defRPr sz="135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142718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D07E880-0482-437F-803B-EAE3ED2C5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5613"/>
            <a:ext cx="38417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589" y="365126"/>
            <a:ext cx="7294762" cy="747683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CF294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659920" y="1285875"/>
            <a:ext cx="7855430" cy="469265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5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26553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ang trắ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610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909DB-5B64-465C-B630-776C7AAF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2D6EE-E1E2-4BF0-B1A0-9394CBDD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79C6-03BB-4C56-958E-8145277F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96A4482-2B34-45CA-A4B7-1DBA631F970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4892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47713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54995"/>
            <a:ext cx="6347714" cy="3880773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FE7E-1DBB-41B5-B72A-C293C5ED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57E6-3466-4D57-B8F3-3BD7B7AC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FA1B-C985-4618-A478-B80E50AE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BAA88DC-0057-409E-AB1E-99E00A3CFE2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5096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2B95E8F-646C-4A02-82ED-9B18393B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BAC1C96-1A2A-4D27-A646-48CF162B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E30138-10C0-4816-9B02-2BEFC3CA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DF9087A-D655-4605-B6D3-EA64CBB4EF81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1180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CE1A9F8-27FB-4592-986A-4EFD397E4C2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F6592EE-0580-4612-ACF9-8BFB1B6876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9C9DC-5728-4B5D-8042-07311FC5E321}"/>
              </a:ext>
            </a:extLst>
          </p:cNvPr>
          <p:cNvSpPr txBox="1"/>
          <p:nvPr/>
        </p:nvSpPr>
        <p:spPr>
          <a:xfrm>
            <a:off x="7862888" y="6311900"/>
            <a:ext cx="1101725" cy="254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t>Page</a:t>
            </a:r>
            <a:fld id="{161C2238-024A-4C09-95CC-EC5D9E2D93B3}" type="slidenum">
              <a:rPr lang="en-US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pPr eaLnBrk="1" hangingPunct="1"/>
              <a:t>‹#›</a:t>
            </a:fld>
            <a:endParaRPr lang="en-US" altLang="vi-VN" sz="1000">
              <a:solidFill>
                <a:srgbClr val="CF294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7" r:id="rId1"/>
    <p:sldLayoutId id="2147484658" r:id="rId2"/>
    <p:sldLayoutId id="2147484656" r:id="rId3"/>
    <p:sldLayoutId id="2147484659" r:id="rId4"/>
    <p:sldLayoutId id="2147484660" r:id="rId5"/>
    <p:sldLayoutId id="2147484661" r:id="rId6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57BAF4D-82C9-4C0B-A6E4-FF4C6831C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981200"/>
            <a:ext cx="8382000" cy="1646238"/>
          </a:xfrm>
        </p:spPr>
        <p:txBody>
          <a:bodyPr/>
          <a:lstStyle/>
          <a:p>
            <a:pPr algn="ctr" eaLnBrk="1" hangingPunct="1"/>
            <a:r>
              <a:rPr lang="en" altLang="vi-VN" sz="3200" b="1">
                <a:solidFill>
                  <a:srgbClr val="C00000"/>
                </a:solidFill>
              </a:rPr>
              <a:t>LESSON 6. Algorithms with Stacks</a:t>
            </a:r>
            <a:endParaRPr lang="vi-VN" altLang="vi-VN" sz="32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">
            <a:extLst>
              <a:ext uri="{FF2B5EF4-FFF2-40B4-BE49-F238E27FC236}">
                <a16:creationId xmlns:a16="http://schemas.microsoft.com/office/drawing/2014/main" id="{EF480EFB-FD7C-4E80-8E53-314513CFB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4819" name="Text Box 6">
            <a:extLst>
              <a:ext uri="{FF2B5EF4-FFF2-40B4-BE49-F238E27FC236}">
                <a16:creationId xmlns:a16="http://schemas.microsoft.com/office/drawing/2014/main" id="{84571105-AAC3-4AE9-B48A-45E20F458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7848600" cy="361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" dirty="0" err="1">
                <a:latin typeface="Arial" charset="0"/>
                <a:cs typeface="Arial" charset="0"/>
              </a:rPr>
              <a:t>int </a:t>
            </a:r>
            <a:r>
              <a:rPr lang="en" dirty="0">
                <a:latin typeface="Arial" charset="0"/>
                <a:cs typeface="Arial" charset="0"/>
              </a:rPr>
              <a:t>Pop( stack *s ) {</a:t>
            </a:r>
            <a:endParaRPr lang="en-US" i="1" dirty="0">
              <a:latin typeface="Arial" charset="0"/>
              <a:cs typeface="Arial" charset="0"/>
            </a:endParaRPr>
          </a:p>
          <a:p>
            <a:pPr lvl="4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" dirty="0">
                <a:latin typeface="Arial" charset="0"/>
                <a:cs typeface="Arial" charset="0"/>
              </a:rPr>
              <a:t>if ( !Empty(s)) {</a:t>
            </a:r>
            <a:endParaRPr lang="en-US" i="1" dirty="0">
              <a:latin typeface="Arial" charset="0"/>
              <a:cs typeface="Arial" charset="0"/>
            </a:endParaRPr>
          </a:p>
          <a:p>
            <a:pPr lvl="5">
              <a:spcBef>
                <a:spcPct val="30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x = Node[s -&gt;top];</a:t>
            </a:r>
            <a:endParaRPr lang="en-US" i="1" dirty="0">
              <a:latin typeface="Arial" charset="0"/>
              <a:cs typeface="Arial" charset="0"/>
            </a:endParaRPr>
          </a:p>
          <a:p>
            <a:pPr lvl="5">
              <a:spcBef>
                <a:spcPct val="30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s -&gt;top = (s -&gt;top) -1;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</a:p>
          <a:p>
            <a:pPr lvl="5">
              <a:spcBef>
                <a:spcPct val="30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return (x) </a:t>
            </a:r>
            <a:r>
              <a:rPr lang="en" i="1" dirty="0">
                <a:latin typeface="Arial" charset="0"/>
                <a:cs typeface="Arial" charset="0"/>
              </a:rPr>
              <a:t>;</a:t>
            </a:r>
          </a:p>
          <a:p>
            <a:pPr lvl="4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</a:p>
          <a:p>
            <a:pPr lvl="4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" dirty="0">
                <a:latin typeface="Arial" charset="0"/>
                <a:cs typeface="Arial" charset="0"/>
              </a:rPr>
              <a:t>else { &lt; </a:t>
            </a:r>
            <a:r>
              <a:rPr lang="en" i="1" dirty="0">
                <a:latin typeface="Arial" charset="0"/>
                <a:cs typeface="Arial" charset="0"/>
              </a:rPr>
              <a:t>empty stack report </a:t>
            </a:r>
            <a:r>
              <a:rPr lang="en" dirty="0">
                <a:latin typeface="Arial" charset="0"/>
                <a:cs typeface="Arial" charset="0"/>
              </a:rPr>
              <a:t>&gt;; return (∞); }</a:t>
            </a:r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</a:p>
          <a:p>
            <a:pPr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78545B-5FC6-4A09-81AC-CBBA8320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000" cap="all" dirty="0">
                <a:latin typeface="Arial" panose="020B0604020202020204" pitchFamily="34" charset="0"/>
                <a:cs typeface="Arial" panose="020B0604020202020204" pitchFamily="34" charset="0"/>
              </a:rPr>
              <a:t>USING Arrays</a:t>
            </a:r>
            <a:endParaRPr lang="vi-VN" altLang="vi-VN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6">
            <a:extLst>
              <a:ext uri="{FF2B5EF4-FFF2-40B4-BE49-F238E27FC236}">
                <a16:creationId xmlns:a16="http://schemas.microsoft.com/office/drawing/2014/main" id="{96900D82-4D59-4CEA-B050-0D9491FC1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" altLang="vi-VN" sz="2000" b="1">
                <a:cs typeface="Arial" panose="020B0604020202020204" pitchFamily="34" charset="0"/>
              </a:rPr>
              <a:t>Eg. </a:t>
            </a:r>
            <a:r>
              <a:rPr lang="en" altLang="vi-VN" sz="2000">
                <a:cs typeface="Arial" panose="020B0604020202020204" pitchFamily="34" charset="0"/>
              </a:rPr>
              <a:t>Let the stack store up to 5 elements. Start execution at empty state.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B002C-570A-4A54-8868-336ACBE46791}"/>
              </a:ext>
            </a:extLst>
          </p:cNvPr>
          <p:cNvSpPr/>
          <p:nvPr/>
        </p:nvSpPr>
        <p:spPr>
          <a:xfrm>
            <a:off x="1981200" y="1447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AEE3B-60DB-4BBE-8AB6-AB91F9997268}"/>
              </a:ext>
            </a:extLst>
          </p:cNvPr>
          <p:cNvSpPr/>
          <p:nvPr/>
        </p:nvSpPr>
        <p:spPr>
          <a:xfrm>
            <a:off x="1981200" y="1828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16A5C-A5F1-4B4D-9099-3ED17F27EABC}"/>
              </a:ext>
            </a:extLst>
          </p:cNvPr>
          <p:cNvSpPr/>
          <p:nvPr/>
        </p:nvSpPr>
        <p:spPr>
          <a:xfrm>
            <a:off x="1981200" y="2209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770C7-7182-4187-99D6-431A519A860E}"/>
              </a:ext>
            </a:extLst>
          </p:cNvPr>
          <p:cNvSpPr/>
          <p:nvPr/>
        </p:nvSpPr>
        <p:spPr>
          <a:xfrm>
            <a:off x="1981200" y="2590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11AA6-99A0-49B8-893B-636BBFB673A8}"/>
              </a:ext>
            </a:extLst>
          </p:cNvPr>
          <p:cNvSpPr/>
          <p:nvPr/>
        </p:nvSpPr>
        <p:spPr>
          <a:xfrm>
            <a:off x="1981200" y="2971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first</a:t>
            </a:r>
            <a:endParaRPr lang="vi-V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76E186-975F-4851-A3D5-2D7375813C3E}"/>
              </a:ext>
            </a:extLst>
          </p:cNvPr>
          <p:cNvSpPr/>
          <p:nvPr/>
        </p:nvSpPr>
        <p:spPr>
          <a:xfrm>
            <a:off x="304800" y="1447800"/>
            <a:ext cx="533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0AC376-44C1-45D1-B21E-C9E886B49858}"/>
              </a:ext>
            </a:extLst>
          </p:cNvPr>
          <p:cNvSpPr/>
          <p:nvPr/>
        </p:nvSpPr>
        <p:spPr>
          <a:xfrm>
            <a:off x="304800" y="1828800"/>
            <a:ext cx="533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5A73E9-FCA3-488A-B280-3CF7346AD23C}"/>
              </a:ext>
            </a:extLst>
          </p:cNvPr>
          <p:cNvSpPr/>
          <p:nvPr/>
        </p:nvSpPr>
        <p:spPr>
          <a:xfrm>
            <a:off x="304800" y="2209800"/>
            <a:ext cx="533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F916-2F76-4E2E-BF1B-64B3F939D065}"/>
              </a:ext>
            </a:extLst>
          </p:cNvPr>
          <p:cNvSpPr/>
          <p:nvPr/>
        </p:nvSpPr>
        <p:spPr>
          <a:xfrm>
            <a:off x="304800" y="2590800"/>
            <a:ext cx="533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01C3EF-DEBC-45B4-A6DB-6ED47DE12A92}"/>
              </a:ext>
            </a:extLst>
          </p:cNvPr>
          <p:cNvSpPr/>
          <p:nvPr/>
        </p:nvSpPr>
        <p:spPr>
          <a:xfrm>
            <a:off x="304800" y="2971800"/>
            <a:ext cx="533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25613" name="TextBox 48">
            <a:extLst>
              <a:ext uri="{FF2B5EF4-FFF2-40B4-BE49-F238E27FC236}">
                <a16:creationId xmlns:a16="http://schemas.microsoft.com/office/drawing/2014/main" id="{7F4C62EF-99C0-4FD7-8247-2E070B5C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push(s,1)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F07B4D-3423-4745-BB95-7CF4D6741687}"/>
              </a:ext>
            </a:extLst>
          </p:cNvPr>
          <p:cNvSpPr/>
          <p:nvPr/>
        </p:nvSpPr>
        <p:spPr>
          <a:xfrm>
            <a:off x="3657600" y="1447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AA730E3-7D87-4D62-98F9-E7ADA95A7BA4}"/>
              </a:ext>
            </a:extLst>
          </p:cNvPr>
          <p:cNvSpPr/>
          <p:nvPr/>
        </p:nvSpPr>
        <p:spPr>
          <a:xfrm>
            <a:off x="3657600" y="1828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55168B8-C5A3-477A-BEF1-37170D61C840}"/>
              </a:ext>
            </a:extLst>
          </p:cNvPr>
          <p:cNvSpPr/>
          <p:nvPr/>
        </p:nvSpPr>
        <p:spPr>
          <a:xfrm>
            <a:off x="3657600" y="2209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EFEAB87-689A-46D8-89E7-4648069174C5}"/>
              </a:ext>
            </a:extLst>
          </p:cNvPr>
          <p:cNvSpPr/>
          <p:nvPr/>
        </p:nvSpPr>
        <p:spPr>
          <a:xfrm>
            <a:off x="3657600" y="2590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3</a:t>
            </a:r>
            <a:endParaRPr lang="vi-V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84C6B5B-3D2F-4BAC-ABEC-462871ED6EDF}"/>
              </a:ext>
            </a:extLst>
          </p:cNvPr>
          <p:cNvSpPr/>
          <p:nvPr/>
        </p:nvSpPr>
        <p:spPr>
          <a:xfrm>
            <a:off x="3657600" y="2971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first</a:t>
            </a:r>
            <a:endParaRPr lang="vi-VN" dirty="0"/>
          </a:p>
        </p:txBody>
      </p:sp>
      <p:sp>
        <p:nvSpPr>
          <p:cNvPr id="25619" name="TextBox 65">
            <a:extLst>
              <a:ext uri="{FF2B5EF4-FFF2-40B4-BE49-F238E27FC236}">
                <a16:creationId xmlns:a16="http://schemas.microsoft.com/office/drawing/2014/main" id="{D7CC0072-3862-4038-A53A-D8AE5BB03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5146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push(s,3)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3C61C2-AC1F-455A-BC34-184A62DEEEED}"/>
              </a:ext>
            </a:extLst>
          </p:cNvPr>
          <p:cNvSpPr/>
          <p:nvPr/>
        </p:nvSpPr>
        <p:spPr>
          <a:xfrm>
            <a:off x="5334000" y="1447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4BFB19F-99D0-4DCC-BC07-B8E8297A6C47}"/>
              </a:ext>
            </a:extLst>
          </p:cNvPr>
          <p:cNvSpPr/>
          <p:nvPr/>
        </p:nvSpPr>
        <p:spPr>
          <a:xfrm>
            <a:off x="5334000" y="1828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936469-4B56-45F5-B0EA-A48B90D86355}"/>
              </a:ext>
            </a:extLst>
          </p:cNvPr>
          <p:cNvSpPr/>
          <p:nvPr/>
        </p:nvSpPr>
        <p:spPr>
          <a:xfrm>
            <a:off x="5334000" y="2209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5</a:t>
            </a:r>
            <a:endParaRPr lang="vi-V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D2B357-1198-4961-9437-AD767F559793}"/>
              </a:ext>
            </a:extLst>
          </p:cNvPr>
          <p:cNvSpPr/>
          <p:nvPr/>
        </p:nvSpPr>
        <p:spPr>
          <a:xfrm>
            <a:off x="5334000" y="2590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3</a:t>
            </a:r>
            <a:endParaRPr lang="vi-V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EBB7898-501A-4877-A9EF-AA325762AAD4}"/>
              </a:ext>
            </a:extLst>
          </p:cNvPr>
          <p:cNvSpPr/>
          <p:nvPr/>
        </p:nvSpPr>
        <p:spPr>
          <a:xfrm>
            <a:off x="5334000" y="2971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first</a:t>
            </a:r>
            <a:endParaRPr lang="vi-VN" dirty="0"/>
          </a:p>
        </p:txBody>
      </p:sp>
      <p:sp>
        <p:nvSpPr>
          <p:cNvPr id="25625" name="TextBox 71">
            <a:extLst>
              <a:ext uri="{FF2B5EF4-FFF2-40B4-BE49-F238E27FC236}">
                <a16:creationId xmlns:a16="http://schemas.microsoft.com/office/drawing/2014/main" id="{CA0CF667-F505-45CB-907E-937D8B35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1336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Push(s,5)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B1C69E-563E-473E-824A-947BC990B3BC}"/>
              </a:ext>
            </a:extLst>
          </p:cNvPr>
          <p:cNvSpPr/>
          <p:nvPr/>
        </p:nvSpPr>
        <p:spPr>
          <a:xfrm>
            <a:off x="7010400" y="1447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AF65E4-A715-4478-9AC1-13E153364918}"/>
              </a:ext>
            </a:extLst>
          </p:cNvPr>
          <p:cNvSpPr/>
          <p:nvPr/>
        </p:nvSpPr>
        <p:spPr>
          <a:xfrm>
            <a:off x="7010400" y="1828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7</a:t>
            </a:r>
            <a:endParaRPr lang="vi-V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261CE3-12EE-4272-994F-B471F1ED729C}"/>
              </a:ext>
            </a:extLst>
          </p:cNvPr>
          <p:cNvSpPr/>
          <p:nvPr/>
        </p:nvSpPr>
        <p:spPr>
          <a:xfrm>
            <a:off x="7010400" y="2209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5</a:t>
            </a:r>
            <a:endParaRPr lang="vi-VN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62A1EE6-9347-4288-8FCF-D2EEACD60E13}"/>
              </a:ext>
            </a:extLst>
          </p:cNvPr>
          <p:cNvSpPr/>
          <p:nvPr/>
        </p:nvSpPr>
        <p:spPr>
          <a:xfrm>
            <a:off x="7010400" y="2590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3</a:t>
            </a:r>
            <a:endParaRPr lang="vi-V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85F071C-8459-4D06-8906-01E069FC5368}"/>
              </a:ext>
            </a:extLst>
          </p:cNvPr>
          <p:cNvSpPr/>
          <p:nvPr/>
        </p:nvSpPr>
        <p:spPr>
          <a:xfrm>
            <a:off x="7010400" y="2971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first</a:t>
            </a:r>
            <a:endParaRPr lang="vi-VN" dirty="0"/>
          </a:p>
        </p:txBody>
      </p:sp>
      <p:sp>
        <p:nvSpPr>
          <p:cNvPr id="25631" name="TextBox 77">
            <a:extLst>
              <a:ext uri="{FF2B5EF4-FFF2-40B4-BE49-F238E27FC236}">
                <a16:creationId xmlns:a16="http://schemas.microsoft.com/office/drawing/2014/main" id="{3D1BAD03-CAF0-4D82-AE20-88DE49C12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7526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Push(s,7)</a:t>
            </a:r>
            <a:endParaRPr lang="vi-VN" altLang="vi-VN" sz="1600"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BB61D9-B5C2-422B-B00C-7D41DE1CB0C1}"/>
              </a:ext>
            </a:extLst>
          </p:cNvPr>
          <p:cNvCxnSpPr/>
          <p:nvPr/>
        </p:nvCxnSpPr>
        <p:spPr>
          <a:xfrm>
            <a:off x="838200" y="3124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C979130-5B85-419C-8A74-5E829561D4A1}"/>
              </a:ext>
            </a:extLst>
          </p:cNvPr>
          <p:cNvCxnSpPr/>
          <p:nvPr/>
        </p:nvCxnSpPr>
        <p:spPr>
          <a:xfrm>
            <a:off x="2514600" y="2819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C190CDA-8A5F-4E34-BAD0-B08174F08792}"/>
              </a:ext>
            </a:extLst>
          </p:cNvPr>
          <p:cNvCxnSpPr/>
          <p:nvPr/>
        </p:nvCxnSpPr>
        <p:spPr>
          <a:xfrm>
            <a:off x="4191000" y="2438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228F6C1-CD8A-4B35-BFF2-AE94E67D5D72}"/>
              </a:ext>
            </a:extLst>
          </p:cNvPr>
          <p:cNvCxnSpPr/>
          <p:nvPr/>
        </p:nvCxnSpPr>
        <p:spPr>
          <a:xfrm>
            <a:off x="5791200" y="2055813"/>
            <a:ext cx="1143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1F129D3-F36F-4781-AE92-FB5C2B02AB38}"/>
              </a:ext>
            </a:extLst>
          </p:cNvPr>
          <p:cNvSpPr/>
          <p:nvPr/>
        </p:nvSpPr>
        <p:spPr>
          <a:xfrm>
            <a:off x="8610600" y="1447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9</a:t>
            </a:r>
            <a:endParaRPr lang="vi-VN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E35278B-784D-4AE5-8238-C816A30BE8FE}"/>
              </a:ext>
            </a:extLst>
          </p:cNvPr>
          <p:cNvSpPr/>
          <p:nvPr/>
        </p:nvSpPr>
        <p:spPr>
          <a:xfrm>
            <a:off x="8610600" y="1828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7</a:t>
            </a:r>
            <a:endParaRPr lang="vi-VN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BE9ABFD-9095-45CD-8F5F-0230A372A518}"/>
              </a:ext>
            </a:extLst>
          </p:cNvPr>
          <p:cNvSpPr/>
          <p:nvPr/>
        </p:nvSpPr>
        <p:spPr>
          <a:xfrm>
            <a:off x="8610600" y="2209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5</a:t>
            </a:r>
            <a:endParaRPr lang="vi-V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4BE72D1-931C-48B0-BF31-F0D7A718DAFC}"/>
              </a:ext>
            </a:extLst>
          </p:cNvPr>
          <p:cNvSpPr/>
          <p:nvPr/>
        </p:nvSpPr>
        <p:spPr>
          <a:xfrm>
            <a:off x="8610600" y="2590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3</a:t>
            </a:r>
            <a:endParaRPr lang="vi-VN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EDAB4A4-DD2E-4EDE-B5BB-CAD511617EA6}"/>
              </a:ext>
            </a:extLst>
          </p:cNvPr>
          <p:cNvSpPr/>
          <p:nvPr/>
        </p:nvSpPr>
        <p:spPr>
          <a:xfrm>
            <a:off x="8610600" y="2971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first</a:t>
            </a:r>
            <a:endParaRPr lang="vi-VN" dirty="0"/>
          </a:p>
        </p:txBody>
      </p:sp>
      <p:sp>
        <p:nvSpPr>
          <p:cNvPr id="25641" name="TextBox 88">
            <a:extLst>
              <a:ext uri="{FF2B5EF4-FFF2-40B4-BE49-F238E27FC236}">
                <a16:creationId xmlns:a16="http://schemas.microsoft.com/office/drawing/2014/main" id="{89C55B9E-7E0A-4098-B3FE-1713E530B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4478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Push(s,9)</a:t>
            </a:r>
            <a:endParaRPr lang="vi-VN" altLang="vi-VN" sz="1600">
              <a:cs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9FC889A-BCEF-47FD-9B0A-37F94BF116E6}"/>
              </a:ext>
            </a:extLst>
          </p:cNvPr>
          <p:cNvCxnSpPr/>
          <p:nvPr/>
        </p:nvCxnSpPr>
        <p:spPr>
          <a:xfrm>
            <a:off x="7467600" y="1751013"/>
            <a:ext cx="1143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43" name="TextBox 90">
            <a:extLst>
              <a:ext uri="{FF2B5EF4-FFF2-40B4-BE49-F238E27FC236}">
                <a16:creationId xmlns:a16="http://schemas.microsoft.com/office/drawing/2014/main" id="{71A1AF08-9D3C-4F67-AEEE-6A1641AE6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066800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top = -1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25644" name="TextBox 91">
            <a:extLst>
              <a:ext uri="{FF2B5EF4-FFF2-40B4-BE49-F238E27FC236}">
                <a16:creationId xmlns:a16="http://schemas.microsoft.com/office/drawing/2014/main" id="{4A97689A-D236-4B54-A9A8-4BF7208F0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066800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top =0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25645" name="TextBox 92">
            <a:extLst>
              <a:ext uri="{FF2B5EF4-FFF2-40B4-BE49-F238E27FC236}">
                <a16:creationId xmlns:a16="http://schemas.microsoft.com/office/drawing/2014/main" id="{9D722B17-3B04-4B32-A253-33475B4D8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066800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top =1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25646" name="TextBox 93">
            <a:extLst>
              <a:ext uri="{FF2B5EF4-FFF2-40B4-BE49-F238E27FC236}">
                <a16:creationId xmlns:a16="http://schemas.microsoft.com/office/drawing/2014/main" id="{59E64E54-A604-42EA-9E2F-97E74128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066800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top = 2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25647" name="TextBox 94">
            <a:extLst>
              <a:ext uri="{FF2B5EF4-FFF2-40B4-BE49-F238E27FC236}">
                <a16:creationId xmlns:a16="http://schemas.microsoft.com/office/drawing/2014/main" id="{660A09A6-3B94-45A2-8F88-042EF877B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066800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top =3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25648" name="TextBox 95">
            <a:extLst>
              <a:ext uri="{FF2B5EF4-FFF2-40B4-BE49-F238E27FC236}">
                <a16:creationId xmlns:a16="http://schemas.microsoft.com/office/drawing/2014/main" id="{B5977BFA-F2FC-479F-A3B6-14244297E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066800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top =4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D505DD4-11B8-46DC-A069-2B6344E28D4D}"/>
              </a:ext>
            </a:extLst>
          </p:cNvPr>
          <p:cNvSpPr/>
          <p:nvPr/>
        </p:nvSpPr>
        <p:spPr>
          <a:xfrm>
            <a:off x="1905000" y="4267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E0DBCA6-A7C9-4FDA-B7E9-254455D181B4}"/>
              </a:ext>
            </a:extLst>
          </p:cNvPr>
          <p:cNvSpPr/>
          <p:nvPr/>
        </p:nvSpPr>
        <p:spPr>
          <a:xfrm>
            <a:off x="1905000" y="4648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7</a:t>
            </a:r>
            <a:endParaRPr lang="vi-VN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39ABE6C-815B-4A55-A2F7-7F981E2F2007}"/>
              </a:ext>
            </a:extLst>
          </p:cNvPr>
          <p:cNvSpPr/>
          <p:nvPr/>
        </p:nvSpPr>
        <p:spPr>
          <a:xfrm>
            <a:off x="1905000" y="5029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5</a:t>
            </a:r>
            <a:endParaRPr lang="vi-V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7DC71ED-AC1D-4C31-B93E-C2F41740841E}"/>
              </a:ext>
            </a:extLst>
          </p:cNvPr>
          <p:cNvSpPr/>
          <p:nvPr/>
        </p:nvSpPr>
        <p:spPr>
          <a:xfrm>
            <a:off x="1905000" y="5410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3</a:t>
            </a:r>
            <a:endParaRPr lang="vi-VN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C448892-C356-402A-9485-A0D9E0619616}"/>
              </a:ext>
            </a:extLst>
          </p:cNvPr>
          <p:cNvSpPr/>
          <p:nvPr/>
        </p:nvSpPr>
        <p:spPr>
          <a:xfrm>
            <a:off x="1905000" y="5791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first</a:t>
            </a:r>
            <a:endParaRPr lang="vi-VN" dirty="0"/>
          </a:p>
        </p:txBody>
      </p:sp>
      <p:sp>
        <p:nvSpPr>
          <p:cNvPr id="25654" name="TextBox 106">
            <a:extLst>
              <a:ext uri="{FF2B5EF4-FFF2-40B4-BE49-F238E27FC236}">
                <a16:creationId xmlns:a16="http://schemas.microsoft.com/office/drawing/2014/main" id="{CCF7FA09-2AD7-417D-AF61-528D817D8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672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Pop(s)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AB2683B-9CA4-4DA6-A9FD-5171A5979BB5}"/>
              </a:ext>
            </a:extLst>
          </p:cNvPr>
          <p:cNvSpPr/>
          <p:nvPr/>
        </p:nvSpPr>
        <p:spPr>
          <a:xfrm>
            <a:off x="3581400" y="4267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8A7A126-D3CD-4C2D-89F2-808E884D28B3}"/>
              </a:ext>
            </a:extLst>
          </p:cNvPr>
          <p:cNvSpPr/>
          <p:nvPr/>
        </p:nvSpPr>
        <p:spPr>
          <a:xfrm>
            <a:off x="3581400" y="4648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A49077-18A4-4222-AA4B-7480B2ACB2FF}"/>
              </a:ext>
            </a:extLst>
          </p:cNvPr>
          <p:cNvSpPr/>
          <p:nvPr/>
        </p:nvSpPr>
        <p:spPr>
          <a:xfrm>
            <a:off x="3581400" y="5029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5</a:t>
            </a:r>
            <a:endParaRPr lang="vi-VN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5F55FF0-676F-43B2-8F01-0BA4048FBA45}"/>
              </a:ext>
            </a:extLst>
          </p:cNvPr>
          <p:cNvSpPr/>
          <p:nvPr/>
        </p:nvSpPr>
        <p:spPr>
          <a:xfrm>
            <a:off x="3581400" y="5410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3</a:t>
            </a:r>
            <a:endParaRPr lang="vi-VN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F96E33-C39F-4EA4-9E79-3058F913437B}"/>
              </a:ext>
            </a:extLst>
          </p:cNvPr>
          <p:cNvSpPr/>
          <p:nvPr/>
        </p:nvSpPr>
        <p:spPr>
          <a:xfrm>
            <a:off x="3581400" y="5791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first</a:t>
            </a:r>
            <a:endParaRPr lang="vi-VN" dirty="0"/>
          </a:p>
        </p:txBody>
      </p:sp>
      <p:sp>
        <p:nvSpPr>
          <p:cNvPr id="25660" name="TextBox 112">
            <a:extLst>
              <a:ext uri="{FF2B5EF4-FFF2-40B4-BE49-F238E27FC236}">
                <a16:creationId xmlns:a16="http://schemas.microsoft.com/office/drawing/2014/main" id="{CFEE90C7-3671-46FC-8D3C-09BBAEAA0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5720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Pop(s)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8FD06AC-EF82-41E2-AA66-81956123F088}"/>
              </a:ext>
            </a:extLst>
          </p:cNvPr>
          <p:cNvSpPr/>
          <p:nvPr/>
        </p:nvSpPr>
        <p:spPr>
          <a:xfrm>
            <a:off x="5257800" y="4267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14861D6-734E-4ABB-8D1C-2D2E9ECFFFDC}"/>
              </a:ext>
            </a:extLst>
          </p:cNvPr>
          <p:cNvSpPr/>
          <p:nvPr/>
        </p:nvSpPr>
        <p:spPr>
          <a:xfrm>
            <a:off x="5257800" y="4648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BD64F1B-00F0-4246-9B81-26766FF9CF09}"/>
              </a:ext>
            </a:extLst>
          </p:cNvPr>
          <p:cNvSpPr/>
          <p:nvPr/>
        </p:nvSpPr>
        <p:spPr>
          <a:xfrm>
            <a:off x="5257800" y="5029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D3A9DAF-7A62-4DF8-B24A-E400566E05C1}"/>
              </a:ext>
            </a:extLst>
          </p:cNvPr>
          <p:cNvSpPr/>
          <p:nvPr/>
        </p:nvSpPr>
        <p:spPr>
          <a:xfrm>
            <a:off x="5257800" y="5410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3</a:t>
            </a:r>
            <a:endParaRPr lang="vi-VN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C07EAF8-7DC6-42BB-AB44-CA54CAC9CE5C}"/>
              </a:ext>
            </a:extLst>
          </p:cNvPr>
          <p:cNvSpPr/>
          <p:nvPr/>
        </p:nvSpPr>
        <p:spPr>
          <a:xfrm>
            <a:off x="5257800" y="5791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first</a:t>
            </a:r>
            <a:endParaRPr lang="vi-VN" dirty="0"/>
          </a:p>
        </p:txBody>
      </p:sp>
      <p:sp>
        <p:nvSpPr>
          <p:cNvPr id="25666" name="TextBox 118">
            <a:extLst>
              <a:ext uri="{FF2B5EF4-FFF2-40B4-BE49-F238E27FC236}">
                <a16:creationId xmlns:a16="http://schemas.microsoft.com/office/drawing/2014/main" id="{575C8D3A-8B22-4A00-BD10-F2D8F869A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9530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Pop(s)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F12EB72-4563-4845-9B9E-58CE5EEFA2B2}"/>
              </a:ext>
            </a:extLst>
          </p:cNvPr>
          <p:cNvSpPr/>
          <p:nvPr/>
        </p:nvSpPr>
        <p:spPr>
          <a:xfrm>
            <a:off x="6934200" y="4267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69A76F0-8513-4ACC-8DE3-277B6E4AEEAE}"/>
              </a:ext>
            </a:extLst>
          </p:cNvPr>
          <p:cNvSpPr/>
          <p:nvPr/>
        </p:nvSpPr>
        <p:spPr>
          <a:xfrm>
            <a:off x="6934200" y="4648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8A77942-4929-48D0-85CC-3174D387766B}"/>
              </a:ext>
            </a:extLst>
          </p:cNvPr>
          <p:cNvSpPr/>
          <p:nvPr/>
        </p:nvSpPr>
        <p:spPr>
          <a:xfrm>
            <a:off x="6934200" y="5029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B2A4CC7-3894-40DD-B58C-01B9082493E7}"/>
              </a:ext>
            </a:extLst>
          </p:cNvPr>
          <p:cNvSpPr/>
          <p:nvPr/>
        </p:nvSpPr>
        <p:spPr>
          <a:xfrm>
            <a:off x="6934200" y="5410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9894AF8-145E-4C61-B21F-8E0A16549AEB}"/>
              </a:ext>
            </a:extLst>
          </p:cNvPr>
          <p:cNvSpPr/>
          <p:nvPr/>
        </p:nvSpPr>
        <p:spPr>
          <a:xfrm>
            <a:off x="6934200" y="5791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first</a:t>
            </a:r>
            <a:endParaRPr lang="vi-VN" dirty="0"/>
          </a:p>
        </p:txBody>
      </p:sp>
      <p:sp>
        <p:nvSpPr>
          <p:cNvPr id="25672" name="TextBox 124">
            <a:extLst>
              <a:ext uri="{FF2B5EF4-FFF2-40B4-BE49-F238E27FC236}">
                <a16:creationId xmlns:a16="http://schemas.microsoft.com/office/drawing/2014/main" id="{034F0BBF-1135-47CE-83B3-57E4E1597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3340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Pop(s)</a:t>
            </a:r>
            <a:endParaRPr lang="vi-VN" altLang="vi-VN" sz="1600">
              <a:cs typeface="Arial" panose="020B0604020202020204" pitchFamily="34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493B2DA-BC95-4355-9363-F1A31EF4BDAF}"/>
              </a:ext>
            </a:extLst>
          </p:cNvPr>
          <p:cNvCxnSpPr/>
          <p:nvPr/>
        </p:nvCxnSpPr>
        <p:spPr>
          <a:xfrm>
            <a:off x="762000" y="45720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B525D06-DAB3-4AFD-BE88-EBE01EFFB5E4}"/>
              </a:ext>
            </a:extLst>
          </p:cNvPr>
          <p:cNvCxnSpPr/>
          <p:nvPr/>
        </p:nvCxnSpPr>
        <p:spPr>
          <a:xfrm>
            <a:off x="2438400" y="4876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961E458-9738-4884-AB01-0C72236C0D3D}"/>
              </a:ext>
            </a:extLst>
          </p:cNvPr>
          <p:cNvCxnSpPr/>
          <p:nvPr/>
        </p:nvCxnSpPr>
        <p:spPr>
          <a:xfrm>
            <a:off x="4114800" y="5257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F23E853-F1D3-4479-B713-F2A78F0D84BA}"/>
              </a:ext>
            </a:extLst>
          </p:cNvPr>
          <p:cNvCxnSpPr/>
          <p:nvPr/>
        </p:nvCxnSpPr>
        <p:spPr>
          <a:xfrm>
            <a:off x="5715000" y="5637213"/>
            <a:ext cx="1143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708CB87-CA90-4F2C-AFA9-15F9101C554D}"/>
              </a:ext>
            </a:extLst>
          </p:cNvPr>
          <p:cNvSpPr/>
          <p:nvPr/>
        </p:nvSpPr>
        <p:spPr>
          <a:xfrm>
            <a:off x="8534400" y="4310063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F778C5F-A742-418C-ABC9-D27DFB411663}"/>
              </a:ext>
            </a:extLst>
          </p:cNvPr>
          <p:cNvSpPr/>
          <p:nvPr/>
        </p:nvSpPr>
        <p:spPr>
          <a:xfrm>
            <a:off x="8534400" y="4648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0F67924-C680-486F-81C1-7326B4A387F4}"/>
              </a:ext>
            </a:extLst>
          </p:cNvPr>
          <p:cNvSpPr/>
          <p:nvPr/>
        </p:nvSpPr>
        <p:spPr>
          <a:xfrm>
            <a:off x="8534400" y="5029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E56FF78-6E8A-487A-A91D-ADD8931F0A82}"/>
              </a:ext>
            </a:extLst>
          </p:cNvPr>
          <p:cNvSpPr/>
          <p:nvPr/>
        </p:nvSpPr>
        <p:spPr>
          <a:xfrm>
            <a:off x="8534400" y="5410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7890452-5532-44F8-8A94-512E850B8E22}"/>
              </a:ext>
            </a:extLst>
          </p:cNvPr>
          <p:cNvSpPr/>
          <p:nvPr/>
        </p:nvSpPr>
        <p:spPr>
          <a:xfrm>
            <a:off x="8534400" y="5791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vi-VN" dirty="0"/>
          </a:p>
        </p:txBody>
      </p:sp>
      <p:sp>
        <p:nvSpPr>
          <p:cNvPr id="25682" name="TextBox 134">
            <a:extLst>
              <a:ext uri="{FF2B5EF4-FFF2-40B4-BE49-F238E27FC236}">
                <a16:creationId xmlns:a16="http://schemas.microsoft.com/office/drawing/2014/main" id="{FE538F4F-A9EE-4F28-8C23-A1B8AB3D3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Pop(s)</a:t>
            </a:r>
            <a:endParaRPr lang="vi-VN" altLang="vi-VN" sz="1600">
              <a:cs typeface="Arial" panose="020B0604020202020204" pitchFamily="34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30BDA6D-277F-42FE-87F5-D57361512A8D}"/>
              </a:ext>
            </a:extLst>
          </p:cNvPr>
          <p:cNvCxnSpPr/>
          <p:nvPr/>
        </p:nvCxnSpPr>
        <p:spPr>
          <a:xfrm>
            <a:off x="7391400" y="6018213"/>
            <a:ext cx="1143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84" name="TextBox 137">
            <a:extLst>
              <a:ext uri="{FF2B5EF4-FFF2-40B4-BE49-F238E27FC236}">
                <a16:creationId xmlns:a16="http://schemas.microsoft.com/office/drawing/2014/main" id="{FD780BA9-294E-4D11-9C41-77E671606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86200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top =3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25685" name="TextBox 138">
            <a:extLst>
              <a:ext uri="{FF2B5EF4-FFF2-40B4-BE49-F238E27FC236}">
                <a16:creationId xmlns:a16="http://schemas.microsoft.com/office/drawing/2014/main" id="{E0834902-BAA4-44FE-B739-AEE8A3DD9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886200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top = 2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25686" name="TextBox 139">
            <a:extLst>
              <a:ext uri="{FF2B5EF4-FFF2-40B4-BE49-F238E27FC236}">
                <a16:creationId xmlns:a16="http://schemas.microsoft.com/office/drawing/2014/main" id="{4385A1A4-8E8C-455E-95F4-6C38962D5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86200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top =1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25687" name="TextBox 140">
            <a:extLst>
              <a:ext uri="{FF2B5EF4-FFF2-40B4-BE49-F238E27FC236}">
                <a16:creationId xmlns:a16="http://schemas.microsoft.com/office/drawing/2014/main" id="{3A0E42AC-423D-4EB2-B9BB-56314F63C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86200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top =0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25688" name="TextBox 141">
            <a:extLst>
              <a:ext uri="{FF2B5EF4-FFF2-40B4-BE49-F238E27FC236}">
                <a16:creationId xmlns:a16="http://schemas.microsoft.com/office/drawing/2014/main" id="{0B8891CE-4080-4CF6-B49A-CFDB9789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886200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top = -1</a:t>
            </a:r>
            <a:endParaRPr lang="vi-VN" altLang="vi-VN" sz="1600">
              <a:cs typeface="Arial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4C23212-9C63-428F-B6A9-4743BC51E204}"/>
              </a:ext>
            </a:extLst>
          </p:cNvPr>
          <p:cNvSpPr/>
          <p:nvPr/>
        </p:nvSpPr>
        <p:spPr>
          <a:xfrm>
            <a:off x="304800" y="4267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9</a:t>
            </a:r>
            <a:endParaRPr lang="vi-VN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A136891-86F5-4D03-ABD3-443EED0D5E28}"/>
              </a:ext>
            </a:extLst>
          </p:cNvPr>
          <p:cNvSpPr/>
          <p:nvPr/>
        </p:nvSpPr>
        <p:spPr>
          <a:xfrm>
            <a:off x="304800" y="4648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7</a:t>
            </a:r>
            <a:endParaRPr lang="vi-VN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E31EAC0-4C32-4B61-AA1D-AD80CA565D22}"/>
              </a:ext>
            </a:extLst>
          </p:cNvPr>
          <p:cNvSpPr/>
          <p:nvPr/>
        </p:nvSpPr>
        <p:spPr>
          <a:xfrm>
            <a:off x="304800" y="5029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5</a:t>
            </a:r>
            <a:endParaRPr lang="vi-VN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10E415-68F4-429B-888E-08C006DC2628}"/>
              </a:ext>
            </a:extLst>
          </p:cNvPr>
          <p:cNvSpPr/>
          <p:nvPr/>
        </p:nvSpPr>
        <p:spPr>
          <a:xfrm>
            <a:off x="304800" y="5410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3</a:t>
            </a:r>
            <a:endParaRPr lang="vi-VN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0EDD76D-0C3B-4959-9066-3A30FF2203E7}"/>
              </a:ext>
            </a:extLst>
          </p:cNvPr>
          <p:cNvSpPr/>
          <p:nvPr/>
        </p:nvSpPr>
        <p:spPr>
          <a:xfrm>
            <a:off x="304800" y="57912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/>
              <a:t>first</a:t>
            </a:r>
            <a:endParaRPr lang="vi-VN" dirty="0"/>
          </a:p>
        </p:txBody>
      </p:sp>
      <p:sp>
        <p:nvSpPr>
          <p:cNvPr id="25694" name="TextBox 147">
            <a:extLst>
              <a:ext uri="{FF2B5EF4-FFF2-40B4-BE49-F238E27FC236}">
                <a16:creationId xmlns:a16="http://schemas.microsoft.com/office/drawing/2014/main" id="{948D2EBE-FE56-4AA0-B919-8B04FDD0D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86200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top =4</a:t>
            </a:r>
            <a:endParaRPr lang="vi-VN" altLang="vi-VN" sz="16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5">
            <a:extLst>
              <a:ext uri="{FF2B5EF4-FFF2-40B4-BE49-F238E27FC236}">
                <a16:creationId xmlns:a16="http://schemas.microsoft.com/office/drawing/2014/main" id="{17953A32-C7A7-4458-86BF-98FF06893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7651" name="Text Box 6">
            <a:extLst>
              <a:ext uri="{FF2B5EF4-FFF2-40B4-BE49-F238E27FC236}">
                <a16:creationId xmlns:a16="http://schemas.microsoft.com/office/drawing/2014/main" id="{5D669F9B-BE2C-44EC-8F70-8A567960B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" altLang="vi-VN" sz="2400" b="1">
                <a:solidFill>
                  <a:srgbClr val="C00000"/>
                </a:solidFill>
                <a:cs typeface="Arial" panose="020B0604020202020204" pitchFamily="34" charset="0"/>
              </a:rPr>
              <a:t>Stack operations based on singly linked lists</a:t>
            </a:r>
          </a:p>
          <a:p>
            <a:pPr eaLnBrk="1" hangingPunct="1">
              <a:spcBef>
                <a:spcPct val="30000"/>
              </a:spcBef>
            </a:pPr>
            <a:r>
              <a:rPr lang="en" altLang="vi-VN" sz="2000">
                <a:cs typeface="Arial" panose="020B0604020202020204" pitchFamily="34" charset="0"/>
              </a:rPr>
              <a:t>Stack = { Single DSLK + [&lt;Add-Top:(Push)&gt;; &lt;Del-Top: (Pop)&gt; ] }</a:t>
            </a:r>
          </a:p>
          <a:p>
            <a:pPr eaLnBrk="1" hangingPunct="1">
              <a:spcBef>
                <a:spcPct val="30000"/>
              </a:spcBef>
            </a:pPr>
            <a:r>
              <a:rPr lang="en" altLang="vi-VN" sz="2000">
                <a:cs typeface="Arial" panose="020B0604020202020204" pitchFamily="34" charset="0"/>
              </a:rPr>
              <a:t>Stack = { Single DSLK + [&lt;Add-Bottom:(Push)&gt;; &lt;Del-Bottom: (Pop)&gt; ] }</a:t>
            </a:r>
          </a:p>
          <a:p>
            <a:pPr eaLnBrk="1" hangingPunct="1">
              <a:spcBef>
                <a:spcPct val="30000"/>
              </a:spcBef>
            </a:pPr>
            <a:endParaRPr lang="en-US" altLang="vi-VN" sz="2000" b="1">
              <a:cs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" altLang="vi-VN" sz="2000" b="1">
                <a:cs typeface="Arial" panose="020B0604020202020204" pitchFamily="34" charset="0"/>
              </a:rPr>
              <a:t>Operations on the stack </a:t>
            </a:r>
            <a:r>
              <a:rPr lang="en" altLang="vi-VN" sz="2000">
                <a:cs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30000"/>
              </a:spcBef>
            </a:pPr>
            <a:r>
              <a:rPr lang="en" altLang="vi-VN" sz="2000">
                <a:cs typeface="Arial" panose="020B0604020202020204" pitchFamily="34" charset="0"/>
              </a:rPr>
              <a:t>struct node{</a:t>
            </a:r>
            <a:endParaRPr lang="en-US" altLang="vi-VN" sz="2000" i="1">
              <a:cs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" altLang="vi-VN" sz="2000">
                <a:cs typeface="Arial" panose="020B0604020202020204" pitchFamily="34" charset="0"/>
              </a:rPr>
              <a:t>int info;</a:t>
            </a:r>
            <a:endParaRPr lang="en-US" altLang="vi-VN" sz="2000" i="1">
              <a:cs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" altLang="vi-VN" sz="2000">
                <a:cs typeface="Arial" panose="020B0604020202020204" pitchFamily="34" charset="0"/>
              </a:rPr>
              <a:t>struct node *link;</a:t>
            </a:r>
          </a:p>
          <a:p>
            <a:pPr eaLnBrk="1" hangingPunct="1">
              <a:spcBef>
                <a:spcPct val="30000"/>
              </a:spcBef>
            </a:pPr>
            <a:r>
              <a:rPr lang="en" altLang="vi-VN" sz="2000">
                <a:cs typeface="Arial" panose="020B0604020202020204" pitchFamily="34" charset="0"/>
              </a:rPr>
              <a:t>}*Stack;</a:t>
            </a:r>
          </a:p>
          <a:p>
            <a:pPr eaLnBrk="1" hangingPunct="1">
              <a:spcBef>
                <a:spcPct val="30000"/>
              </a:spcBef>
            </a:pPr>
            <a:r>
              <a:rPr lang="en" altLang="vi-VN" sz="2000">
                <a:cs typeface="Arial" panose="020B0604020202020204" pitchFamily="34" charset="0"/>
              </a:rPr>
              <a:t>class stack_list{</a:t>
            </a:r>
            <a:endParaRPr lang="en-US" altLang="vi-VN" sz="2000" i="1">
              <a:cs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" altLang="vi-VN" sz="2000">
                <a:cs typeface="Arial" panose="020B0604020202020204" pitchFamily="34" charset="0"/>
              </a:rPr>
              <a:t>public:</a:t>
            </a:r>
          </a:p>
          <a:p>
            <a:pPr eaLnBrk="1" hangingPunct="1">
              <a:spcBef>
                <a:spcPct val="30000"/>
              </a:spcBef>
            </a:pPr>
            <a:r>
              <a:rPr lang="en" altLang="vi-VN" sz="2000">
                <a:cs typeface="Arial" panose="020B0604020202020204" pitchFamily="34" charset="0"/>
              </a:rPr>
              <a:t>node *push(node *, int);</a:t>
            </a:r>
            <a:endParaRPr lang="en-US" altLang="vi-VN" sz="2000" i="1">
              <a:cs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" altLang="vi-VN" sz="2000">
                <a:cs typeface="Arial" panose="020B0604020202020204" pitchFamily="34" charset="0"/>
              </a:rPr>
              <a:t>node *pop(node *);</a:t>
            </a:r>
            <a:endParaRPr lang="en-US" altLang="vi-VN" sz="2000" i="1">
              <a:cs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" altLang="vi-VN" sz="2000">
                <a:cs typeface="Arial" panose="020B0604020202020204" pitchFamily="34" charset="0"/>
              </a:rPr>
              <a:t>void traverse(node *);</a:t>
            </a:r>
            <a:endParaRPr lang="en-US" altLang="vi-VN" sz="2000" i="1">
              <a:cs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" altLang="vi-VN" sz="2000">
                <a:cs typeface="Arial" panose="020B0604020202020204" pitchFamily="34" charset="0"/>
              </a:rPr>
              <a:t>stack_list(){ Stack = NULL; }</a:t>
            </a:r>
          </a:p>
          <a:p>
            <a:pPr eaLnBrk="1" hangingPunct="1">
              <a:spcBef>
                <a:spcPct val="30000"/>
              </a:spcBef>
            </a:pPr>
            <a:r>
              <a:rPr lang="en" altLang="vi-VN" sz="2000">
                <a:cs typeface="Arial" panose="020B0604020202020204" pitchFamily="34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>
            <a:extLst>
              <a:ext uri="{FF2B5EF4-FFF2-40B4-BE49-F238E27FC236}">
                <a16:creationId xmlns:a16="http://schemas.microsoft.com/office/drawing/2014/main" id="{9B08B698-4D8D-4DF1-9481-5F55F3F01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29699" name="Text Box 6">
            <a:extLst>
              <a:ext uri="{FF2B5EF4-FFF2-40B4-BE49-F238E27FC236}">
                <a16:creationId xmlns:a16="http://schemas.microsoft.com/office/drawing/2014/main" id="{CEFDEA3A-261A-4B28-9B0D-58ED4AF2D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2000" b="1">
                <a:cs typeface="Arial" panose="020B0604020202020204" pitchFamily="34" charset="0"/>
              </a:rPr>
              <a:t>node *stack_list::push(node *Stack, int item) </a:t>
            </a:r>
            <a:r>
              <a:rPr lang="en" altLang="vi-VN" sz="2000">
                <a:cs typeface="Arial" panose="020B0604020202020204" pitchFamily="34" charset="0"/>
              </a:rPr>
              <a:t>{</a:t>
            </a:r>
            <a:endParaRPr lang="en-US" altLang="vi-VN" sz="2000" i="1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node *tmp; tmp = new (struct node);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tmp-&gt;info = item; tmp-&gt;link = Stack; Stack = tmp;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return Stack;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en" altLang="vi-VN" sz="2000" b="1">
                <a:cs typeface="Arial" panose="020B0604020202020204" pitchFamily="34" charset="0"/>
              </a:rPr>
              <a:t>node *stack_list::pop(node *Stack) </a:t>
            </a:r>
            <a:r>
              <a:rPr lang="en" altLang="vi-VN" sz="2000">
                <a:cs typeface="Arial" panose="020B0604020202020204" pitchFamily="34" charset="0"/>
              </a:rPr>
              <a:t>{ node *tmp;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if (Stack == NULL) cout&lt;&lt;" </a:t>
            </a:r>
            <a:r>
              <a:rPr lang="en" altLang="vi-VN" sz="2000" i="1">
                <a:cs typeface="Arial" panose="020B0604020202020204" pitchFamily="34" charset="0"/>
              </a:rPr>
              <a:t>Stack is empty </a:t>
            </a:r>
            <a:r>
              <a:rPr lang="en" altLang="vi-VN" sz="2000">
                <a:cs typeface="Arial" panose="020B0604020202020204" pitchFamily="34" charset="0"/>
              </a:rPr>
              <a:t>"&lt;&lt;endl;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else { tmp = Stack;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cout&lt;&lt;“ </a:t>
            </a:r>
            <a:r>
              <a:rPr lang="en" altLang="vi-VN" sz="2000" i="1">
                <a:cs typeface="Arial" panose="020B0604020202020204" pitchFamily="34" charset="0"/>
              </a:rPr>
              <a:t>Node has been removed </a:t>
            </a:r>
            <a:r>
              <a:rPr lang="en" altLang="vi-VN" sz="2000">
                <a:cs typeface="Arial" panose="020B0604020202020204" pitchFamily="34" charset="0"/>
              </a:rPr>
              <a:t>: "&lt;&lt;tmp-&gt;info&lt;&lt;endl;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Stack = Stack-&gt;link; free(tmp);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return Stack;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en" altLang="vi-VN" sz="2000" b="1">
                <a:cs typeface="Arial" panose="020B0604020202020204" pitchFamily="34" charset="0"/>
              </a:rPr>
              <a:t>void stack_list::traverse(node *Stack) </a:t>
            </a:r>
            <a:r>
              <a:rPr lang="en" altLang="vi-VN" sz="2000">
                <a:cs typeface="Arial" panose="020B0604020202020204" pitchFamily="34" charset="0"/>
              </a:rPr>
              <a:t>{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node *ptr; ptr = Stack;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if (Stack == NULL) cout&lt;&lt;" </a:t>
            </a:r>
            <a:r>
              <a:rPr lang="en" altLang="vi-VN" sz="2000" i="1">
                <a:cs typeface="Arial" panose="020B0604020202020204" pitchFamily="34" charset="0"/>
              </a:rPr>
              <a:t>Stack is empty </a:t>
            </a:r>
            <a:r>
              <a:rPr lang="en" altLang="vi-VN" sz="2000">
                <a:cs typeface="Arial" panose="020B0604020202020204" pitchFamily="34" charset="0"/>
              </a:rPr>
              <a:t>"&lt;&lt;endl;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else { cout&lt;&lt;“ </a:t>
            </a:r>
            <a:r>
              <a:rPr lang="en" altLang="vi-VN" sz="2000" i="1">
                <a:cs typeface="Arial" panose="020B0604020202020204" pitchFamily="34" charset="0"/>
              </a:rPr>
              <a:t>Elements of the stack </a:t>
            </a:r>
            <a:r>
              <a:rPr lang="en" altLang="vi-VN" sz="2000">
                <a:cs typeface="Arial" panose="020B0604020202020204" pitchFamily="34" charset="0"/>
              </a:rPr>
              <a:t>:"&lt;&lt;endl;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while (ptr != NULL) {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cout&lt;&lt;ptr-&gt;info&lt;&lt;endl; ptr = ptr-&gt;link;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en" altLang="vi-VN" sz="2000"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5">
            <a:extLst>
              <a:ext uri="{FF2B5EF4-FFF2-40B4-BE49-F238E27FC236}">
                <a16:creationId xmlns:a16="http://schemas.microsoft.com/office/drawing/2014/main" id="{238447B5-6BC8-432A-A508-16A89BF81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1747" name="Text Box 6">
            <a:extLst>
              <a:ext uri="{FF2B5EF4-FFF2-40B4-BE49-F238E27FC236}">
                <a16:creationId xmlns:a16="http://schemas.microsoft.com/office/drawing/2014/main" id="{1E8045D9-AAEB-4AB5-9E06-46F166630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686800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" altLang="vi-VN" sz="3200" b="1">
                <a:cs typeface="Arial" panose="020B0604020202020204" pitchFamily="34" charset="0"/>
              </a:rPr>
              <a:t> 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" altLang="vi-VN" sz="2000">
                <a:cs typeface="Arial" panose="020B0604020202020204" pitchFamily="34" charset="0"/>
              </a:rPr>
              <a:t>De-recursion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endParaRPr lang="en-US" altLang="vi-VN" sz="2000">
              <a:cs typeface="Arial" panose="020B0604020202020204" pitchFamily="34" charset="0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" altLang="vi-VN" sz="2000">
                <a:cs typeface="Arial" panose="020B0604020202020204" pitchFamily="34" charset="0"/>
              </a:rPr>
              <a:t>Control brackets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endParaRPr lang="en-US" altLang="vi-VN" sz="2000">
              <a:cs typeface="Arial" panose="020B0604020202020204" pitchFamily="34" charset="0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" altLang="vi-VN" sz="2000">
                <a:cs typeface="Arial" panose="020B0604020202020204" pitchFamily="34" charset="0"/>
              </a:rPr>
              <a:t>Representation and conversion between mathematical representations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endParaRPr lang="en-US" altLang="vi-VN" sz="2000">
              <a:cs typeface="Arial" panose="020B0604020202020204" pitchFamily="34" charset="0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" altLang="vi-VN" sz="2000">
                <a:cs typeface="Arial" panose="020B0604020202020204" pitchFamily="34" charset="0"/>
              </a:rPr>
              <a:t>Browse trees, browse graphs…</a:t>
            </a:r>
          </a:p>
        </p:txBody>
      </p:sp>
      <p:sp>
        <p:nvSpPr>
          <p:cNvPr id="31748" name="Title 1">
            <a:extLst>
              <a:ext uri="{FF2B5EF4-FFF2-40B4-BE49-F238E27FC236}">
                <a16:creationId xmlns:a16="http://schemas.microsoft.com/office/drawing/2014/main" id="{B2680BD0-3E12-4761-A6FD-4C84B85B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cap="all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OF Stacks</a:t>
            </a:r>
            <a:endParaRPr lang="vi-VN" altLang="vi-VN" cap="all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CB804C2-AEFF-4C3D-9C5E-1AA7558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STL LIBRARY IN C++</a:t>
            </a:r>
          </a:p>
        </p:txBody>
      </p:sp>
      <p:sp>
        <p:nvSpPr>
          <p:cNvPr id="33795" name="Content Placeholder 7">
            <a:extLst>
              <a:ext uri="{FF2B5EF4-FFF2-40B4-BE49-F238E27FC236}">
                <a16:creationId xmlns:a16="http://schemas.microsoft.com/office/drawing/2014/main" id="{9394B83D-90A0-4D7D-96ED-78B6220150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14800" y="1600200"/>
            <a:ext cx="4724400" cy="4692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" altLang="en-US" sz="2400">
                <a:latin typeface="Arial" panose="020B0604020202020204" pitchFamily="34" charset="0"/>
                <a:cs typeface="Arial" panose="020B0604020202020204" pitchFamily="34" charset="0"/>
              </a:rPr>
              <a:t>&lt;set&gt;</a:t>
            </a:r>
          </a:p>
          <a:p>
            <a:pPr eaLnBrk="1" hangingPunct="1">
              <a:spcBef>
                <a:spcPct val="0"/>
              </a:spcBef>
            </a:pPr>
            <a:r>
              <a:rPr lang="en" altLang="en-US" sz="2400">
                <a:latin typeface="Arial" panose="020B0604020202020204" pitchFamily="34" charset="0"/>
                <a:cs typeface="Arial" panose="020B0604020202020204" pitchFamily="34" charset="0"/>
              </a:rPr>
              <a:t>&lt;multiset&gt;</a:t>
            </a:r>
          </a:p>
          <a:p>
            <a:pPr eaLnBrk="1" hangingPunct="1">
              <a:spcBef>
                <a:spcPct val="0"/>
              </a:spcBef>
            </a:pPr>
            <a:r>
              <a:rPr lang="en" altLang="en-US" sz="2400">
                <a:latin typeface="Arial" panose="020B0604020202020204" pitchFamily="34" charset="0"/>
                <a:cs typeface="Arial" panose="020B0604020202020204" pitchFamily="34" charset="0"/>
              </a:rPr>
              <a:t>&lt;map&gt;</a:t>
            </a:r>
          </a:p>
          <a:p>
            <a:pPr eaLnBrk="1" hangingPunct="1">
              <a:spcBef>
                <a:spcPct val="0"/>
              </a:spcBef>
            </a:pPr>
            <a:r>
              <a:rPr lang="en" altLang="en-US" sz="2400">
                <a:latin typeface="Arial" panose="020B0604020202020204" pitchFamily="34" charset="0"/>
                <a:cs typeface="Arial" panose="020B0604020202020204" pitchFamily="34" charset="0"/>
              </a:rPr>
              <a:t>&lt;multimap&gt;</a:t>
            </a:r>
          </a:p>
          <a:p>
            <a:pPr eaLnBrk="1" hangingPunct="1">
              <a:spcBef>
                <a:spcPct val="0"/>
              </a:spcBef>
            </a:pPr>
            <a:r>
              <a:rPr lang="en" altLang="en-US" sz="2400">
                <a:latin typeface="Arial" panose="020B0604020202020204" pitchFamily="34" charset="0"/>
                <a:cs typeface="Arial" panose="020B0604020202020204" pitchFamily="34" charset="0"/>
              </a:rPr>
              <a:t>&lt;unordered_set&gt;</a:t>
            </a:r>
          </a:p>
          <a:p>
            <a:pPr eaLnBrk="1" hangingPunct="1">
              <a:spcBef>
                <a:spcPct val="0"/>
              </a:spcBef>
            </a:pPr>
            <a:r>
              <a:rPr lang="en" altLang="en-US" sz="2400">
                <a:latin typeface="Arial" panose="020B0604020202020204" pitchFamily="34" charset="0"/>
                <a:cs typeface="Arial" panose="020B0604020202020204" pitchFamily="34" charset="0"/>
              </a:rPr>
              <a:t>&lt;unordered_multiset&gt;</a:t>
            </a:r>
          </a:p>
          <a:p>
            <a:pPr eaLnBrk="1" hangingPunct="1">
              <a:spcBef>
                <a:spcPct val="0"/>
              </a:spcBef>
            </a:pPr>
            <a:r>
              <a:rPr lang="en" altLang="en-US" sz="2400">
                <a:latin typeface="Arial" panose="020B0604020202020204" pitchFamily="34" charset="0"/>
                <a:cs typeface="Arial" panose="020B0604020202020204" pitchFamily="34" charset="0"/>
              </a:rPr>
              <a:t>&lt;unordered_map&gt;</a:t>
            </a:r>
          </a:p>
          <a:p>
            <a:pPr eaLnBrk="1" hangingPunct="1">
              <a:spcBef>
                <a:spcPct val="0"/>
              </a:spcBef>
            </a:pPr>
            <a:r>
              <a:rPr lang="en" altLang="en-US" sz="2400">
                <a:latin typeface="Arial" panose="020B0604020202020204" pitchFamily="34" charset="0"/>
                <a:cs typeface="Arial" panose="020B0604020202020204" pitchFamily="34" charset="0"/>
              </a:rPr>
              <a:t>&lt;unordered_multimap&gt;</a:t>
            </a:r>
          </a:p>
          <a:p>
            <a:pPr eaLnBrk="1" hangingPunct="1">
              <a:spcBef>
                <a:spcPct val="0"/>
              </a:spcBef>
            </a:pPr>
            <a:r>
              <a:rPr lang="en" altLang="en-US" sz="2400">
                <a:latin typeface="Arial" panose="020B0604020202020204" pitchFamily="34" charset="0"/>
                <a:cs typeface="Arial" panose="020B0604020202020204" pitchFamily="34" charset="0"/>
              </a:rPr>
              <a:t>&lt;bitset&gt;</a:t>
            </a:r>
          </a:p>
          <a:p>
            <a:pPr eaLnBrk="1" hangingPunct="1">
              <a:spcBef>
                <a:spcPct val="0"/>
              </a:spcBef>
            </a:pPr>
            <a:r>
              <a:rPr lang="en" altLang="en-US" sz="2400">
                <a:latin typeface="Arial" panose="020B0604020202020204" pitchFamily="34" charset="0"/>
                <a:cs typeface="Arial" panose="020B0604020202020204" pitchFamily="34" charset="0"/>
              </a:rPr>
              <a:t>&lt;valarray&gt;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Content Placeholder 2">
            <a:extLst>
              <a:ext uri="{FF2B5EF4-FFF2-40B4-BE49-F238E27FC236}">
                <a16:creationId xmlns:a16="http://schemas.microsoft.com/office/drawing/2014/main" id="{340A26BC-9FD6-4596-9DDA-2085C9A946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828800"/>
            <a:ext cx="6348413" cy="3879850"/>
          </a:xfrm>
        </p:spPr>
        <p:txBody>
          <a:bodyPr/>
          <a:lstStyle/>
          <a:p>
            <a:pPr eaLnBrk="1" hangingPunct="1"/>
            <a:r>
              <a:rPr lang="en" altLang="en-US" sz="2400"/>
              <a:t>&lt;array&gt;</a:t>
            </a:r>
          </a:p>
          <a:p>
            <a:pPr eaLnBrk="1" hangingPunct="1"/>
            <a:r>
              <a:rPr lang="en" altLang="en-US" sz="2400"/>
              <a:t>&lt;vector&gt;</a:t>
            </a:r>
          </a:p>
          <a:p>
            <a:pPr eaLnBrk="1" hangingPunct="1"/>
            <a:r>
              <a:rPr lang="en" altLang="en-US" sz="2400"/>
              <a:t>&lt;deque&gt;</a:t>
            </a:r>
          </a:p>
          <a:p>
            <a:pPr eaLnBrk="1" hangingPunct="1"/>
            <a:r>
              <a:rPr lang="en" altLang="en-US" sz="2400"/>
              <a:t>&lt;forward_list&gt;</a:t>
            </a:r>
          </a:p>
          <a:p>
            <a:pPr eaLnBrk="1" hangingPunct="1"/>
            <a:r>
              <a:rPr lang="en" altLang="en-US" sz="2400"/>
              <a:t>&lt;list&gt;</a:t>
            </a:r>
          </a:p>
          <a:p>
            <a:pPr eaLnBrk="1" hangingPunct="1"/>
            <a:r>
              <a:rPr lang="en" altLang="en-US" sz="2400"/>
              <a:t>&lt;stack&gt;</a:t>
            </a:r>
          </a:p>
          <a:p>
            <a:pPr eaLnBrk="1" hangingPunct="1"/>
            <a:r>
              <a:rPr lang="en" altLang="en-US" sz="2400"/>
              <a:t>&lt;queue&gt;</a:t>
            </a:r>
          </a:p>
          <a:p>
            <a:pPr eaLnBrk="1" hangingPunct="1"/>
            <a:r>
              <a:rPr lang="en" altLang="en-US" sz="2400"/>
              <a:t>&lt;priority_queue&gt;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C87A851-DF3D-4792-815C-6639BE67F792}"/>
              </a:ext>
            </a:extLst>
          </p:cNvPr>
          <p:cNvSpPr/>
          <p:nvPr/>
        </p:nvSpPr>
        <p:spPr>
          <a:xfrm>
            <a:off x="381000" y="3886200"/>
            <a:ext cx="2819400" cy="914400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7E66AA66-5FFF-4752-B3AC-0A4E538B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declaration and usage example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D6C1A424-6DBF-4A76-9DF2-075E2C6C27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B0B538-643E-48BE-A603-55E14F81778C}" type="slidenum">
              <a:rPr lang="en-US" altLang="en-US">
                <a:solidFill>
                  <a:srgbClr val="FFFFFF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pPr eaLnBrk="1" hangingPunct="1"/>
              <a:t>16</a:t>
            </a:fld>
            <a:endParaRPr lang="en-US" altLang="en-US">
              <a:solidFill>
                <a:srgbClr val="FFFFFF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F3CEC-B391-4915-8BF9-C94D7B239544}"/>
              </a:ext>
            </a:extLst>
          </p:cNvPr>
          <p:cNvSpPr/>
          <p:nvPr/>
        </p:nvSpPr>
        <p:spPr>
          <a:xfrm>
            <a:off x="838200" y="1371600"/>
            <a:ext cx="7620000" cy="4524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" dirty="0">
                <a:solidFill>
                  <a:srgbClr val="A31515"/>
                </a:solidFill>
                <a:latin typeface="Consolas"/>
              </a:rPr>
              <a:t>&lt; </a:t>
            </a:r>
            <a:r>
              <a:rPr lang="en" dirty="0" err="1">
                <a:solidFill>
                  <a:srgbClr val="A31515"/>
                </a:solidFill>
                <a:latin typeface="Consolas"/>
              </a:rPr>
              <a:t>iostream </a:t>
            </a:r>
            <a:r>
              <a:rPr lang="en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" dirty="0">
                <a:solidFill>
                  <a:srgbClr val="A31515"/>
                </a:solidFill>
                <a:latin typeface="Consolas"/>
              </a:rPr>
              <a:t>&lt;stack&gt;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" dirty="0">
                <a:solidFill>
                  <a:srgbClr val="A31515"/>
                </a:solidFill>
                <a:latin typeface="Consolas"/>
              </a:rPr>
              <a:t>&lt; </a:t>
            </a:r>
            <a:r>
              <a:rPr lang="en" dirty="0" err="1">
                <a:solidFill>
                  <a:srgbClr val="A31515"/>
                </a:solidFill>
                <a:latin typeface="Consolas"/>
              </a:rPr>
              <a:t>conio.h </a:t>
            </a:r>
            <a:r>
              <a:rPr lang="en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" dirty="0" err="1">
                <a:solidFill>
                  <a:prstClr val="black"/>
                </a:solidFill>
                <a:latin typeface="Consolas"/>
              </a:rPr>
              <a:t>std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 err="1">
                <a:solidFill>
                  <a:srgbClr val="0000FF"/>
                </a:solidFill>
                <a:latin typeface="Consolas"/>
              </a:rPr>
              <a:t>int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main()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>
                <a:solidFill>
                  <a:prstClr val="black"/>
                </a:solidFill>
                <a:latin typeface="Consolas"/>
              </a:rPr>
              <a:t>stack&lt; </a:t>
            </a:r>
            <a:r>
              <a:rPr lang="en" dirty="0" err="1">
                <a:solidFill>
                  <a:srgbClr val="0000FF"/>
                </a:solidFill>
                <a:latin typeface="Consolas"/>
              </a:rPr>
              <a:t>int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" dirty="0" err="1">
                <a:solidFill>
                  <a:prstClr val="black"/>
                </a:solidFill>
                <a:latin typeface="Consolas"/>
              </a:rPr>
              <a:t>mystack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" dirty="0">
                <a:solidFill>
                  <a:srgbClr val="0000FF"/>
                </a:solidFill>
                <a:latin typeface="Consolas"/>
              </a:rPr>
              <a:t>for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" dirty="0" err="1">
                <a:solidFill>
                  <a:prstClr val="black"/>
                </a:solidFill>
                <a:latin typeface="Consolas"/>
              </a:rPr>
              <a:t>i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=0; </a:t>
            </a:r>
            <a:r>
              <a:rPr lang="en" dirty="0" err="1">
                <a:solidFill>
                  <a:prstClr val="black"/>
                </a:solidFill>
                <a:latin typeface="Consolas"/>
              </a:rPr>
              <a:t>i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&lt; 5; ++ </a:t>
            </a:r>
            <a:r>
              <a:rPr lang="en" dirty="0" err="1">
                <a:solidFill>
                  <a:prstClr val="black"/>
                </a:solidFill>
                <a:latin typeface="Consolas"/>
              </a:rPr>
              <a:t>i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" dirty="0" err="1">
                <a:solidFill>
                  <a:prstClr val="black"/>
                </a:solidFill>
                <a:latin typeface="Consolas"/>
              </a:rPr>
              <a:t>mystack.push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" dirty="0" err="1">
                <a:solidFill>
                  <a:prstClr val="black"/>
                </a:solidFill>
                <a:latin typeface="Consolas"/>
              </a:rPr>
              <a:t>i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*2);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>
                <a:solidFill>
                  <a:prstClr val="black"/>
                </a:solidFill>
                <a:latin typeface="Consolas"/>
              </a:rPr>
              <a:t>cout &lt;&lt; </a:t>
            </a:r>
            <a:r>
              <a:rPr lang="en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en" dirty="0" err="1">
                <a:solidFill>
                  <a:srgbClr val="A31515"/>
                </a:solidFill>
                <a:latin typeface="Consolas"/>
              </a:rPr>
              <a:t>Thuc</a:t>
            </a:r>
            <a:r>
              <a:rPr lang="en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" dirty="0" err="1">
                <a:solidFill>
                  <a:srgbClr val="A31515"/>
                </a:solidFill>
                <a:latin typeface="Consolas"/>
              </a:rPr>
              <a:t>Hien</a:t>
            </a:r>
            <a:r>
              <a:rPr lang="en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" dirty="0" err="1">
                <a:solidFill>
                  <a:srgbClr val="A31515"/>
                </a:solidFill>
                <a:latin typeface="Consolas"/>
              </a:rPr>
              <a:t>pop </a:t>
            </a:r>
            <a:r>
              <a:rPr lang="en" dirty="0">
                <a:solidFill>
                  <a:srgbClr val="A31515"/>
                </a:solidFill>
                <a:latin typeface="Consolas"/>
              </a:rPr>
              <a:t>_ </a:t>
            </a:r>
            <a:r>
              <a:rPr lang="en" dirty="0" err="1">
                <a:solidFill>
                  <a:srgbClr val="A31515"/>
                </a:solidFill>
                <a:latin typeface="Consolas"/>
              </a:rPr>
              <a:t>_</a:t>
            </a:r>
            <a:r>
              <a:rPr lang="en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" dirty="0" err="1">
                <a:solidFill>
                  <a:srgbClr val="A31515"/>
                </a:solidFill>
                <a:latin typeface="Consolas"/>
              </a:rPr>
              <a:t>phan </a:t>
            </a:r>
            <a:r>
              <a:rPr lang="en" dirty="0">
                <a:solidFill>
                  <a:srgbClr val="A31515"/>
                </a:solidFill>
                <a:latin typeface="Consolas"/>
              </a:rPr>
              <a:t>tu ..."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" dirty="0">
                <a:solidFill>
                  <a:srgbClr val="0000FF"/>
                </a:solidFill>
                <a:latin typeface="Consolas"/>
              </a:rPr>
              <a:t>while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(! </a:t>
            </a:r>
            <a:r>
              <a:rPr lang="en" dirty="0" err="1">
                <a:solidFill>
                  <a:prstClr val="black"/>
                </a:solidFill>
                <a:latin typeface="Consolas"/>
              </a:rPr>
              <a:t>mystack.empty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()){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" dirty="0" err="1">
                <a:solidFill>
                  <a:prstClr val="black"/>
                </a:solidFill>
                <a:latin typeface="Consolas"/>
              </a:rPr>
              <a:t>cout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" dirty="0">
                <a:solidFill>
                  <a:srgbClr val="A31515"/>
                </a:solidFill>
                <a:latin typeface="Consolas"/>
              </a:rPr>
              <a:t>' '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" dirty="0" err="1">
                <a:solidFill>
                  <a:prstClr val="black"/>
                </a:solidFill>
                <a:latin typeface="Consolas"/>
              </a:rPr>
              <a:t>mystack.top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" dirty="0" err="1">
                <a:solidFill>
                  <a:prstClr val="black"/>
                </a:solidFill>
                <a:latin typeface="Consolas"/>
              </a:rPr>
              <a:t>mystack.pop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" dirty="0" err="1">
                <a:solidFill>
                  <a:prstClr val="black"/>
                </a:solidFill>
                <a:latin typeface="Consolas"/>
              </a:rPr>
              <a:t>cout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" dirty="0">
                <a:solidFill>
                  <a:srgbClr val="A31515"/>
                </a:solidFill>
                <a:latin typeface="Consolas"/>
              </a:rPr>
              <a:t>'\n'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>
                <a:solidFill>
                  <a:srgbClr val="0000FF"/>
                </a:solidFill>
                <a:latin typeface="Consolas"/>
              </a:rPr>
              <a:t>return </a:t>
            </a:r>
            <a:r>
              <a:rPr lang="en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011A045-534A-4719-BF1D-C6BC1CF5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Illustrate operations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8A4155-0D0A-4063-830C-16FC5406E43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371600" y="1447800"/>
          <a:ext cx="7772400" cy="4719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14">
                <a:tc>
                  <a:txBody>
                    <a:bodyPr/>
                    <a:lstStyle/>
                    <a:p>
                      <a:r>
                        <a:rPr lang="en" sz="1800" dirty="0" err="1"/>
                        <a:t>sports</a:t>
                      </a:r>
                      <a:r>
                        <a:rPr lang="en" sz="1800" dirty="0"/>
                        <a:t> </a:t>
                      </a:r>
                      <a:r>
                        <a:rPr lang="en" sz="1800" dirty="0" err="1"/>
                        <a:t>works</a:t>
                      </a:r>
                      <a:endParaRPr lang="en-US" sz="1800" dirty="0"/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output</a:t>
                      </a:r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 dirty="0" err="1"/>
                        <a:t>compartment</a:t>
                      </a:r>
                      <a:r>
                        <a:rPr lang="en" sz="1800" baseline="0" dirty="0"/>
                        <a:t> </a:t>
                      </a:r>
                      <a:r>
                        <a:rPr lang="en" sz="1800" baseline="0" dirty="0" err="1"/>
                        <a:t>arrange</a:t>
                      </a:r>
                      <a:endParaRPr lang="en-US" sz="1800" dirty="0"/>
                    </a:p>
                  </a:txBody>
                  <a:tcPr marL="86360" marR="86360"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" sz="1800" dirty="0"/>
                        <a:t>push(3)</a:t>
                      </a:r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(3)</a:t>
                      </a:r>
                    </a:p>
                  </a:txBody>
                  <a:tcPr marL="86360" marR="86360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" sz="1800" dirty="0"/>
                        <a:t>push(5)</a:t>
                      </a:r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(3, 5)</a:t>
                      </a:r>
                    </a:p>
                  </a:txBody>
                  <a:tcPr marL="86360" marR="86360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" sz="1800" dirty="0"/>
                        <a:t>pop()</a:t>
                      </a:r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(3)</a:t>
                      </a:r>
                    </a:p>
                  </a:txBody>
                  <a:tcPr marL="86360" marR="86360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" sz="1800" dirty="0"/>
                        <a:t>top()</a:t>
                      </a:r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3</a:t>
                      </a:r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(3)</a:t>
                      </a:r>
                    </a:p>
                  </a:txBody>
                  <a:tcPr marL="86360" marR="86360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" sz="1800" dirty="0"/>
                        <a:t>push(8)</a:t>
                      </a:r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(3, 8)</a:t>
                      </a:r>
                    </a:p>
                  </a:txBody>
                  <a:tcPr marL="86360" marR="86360"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" sz="1800" dirty="0"/>
                        <a:t>pop()</a:t>
                      </a:r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(3)</a:t>
                      </a:r>
                    </a:p>
                  </a:txBody>
                  <a:tcPr marL="86360" marR="86360"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" sz="1800" dirty="0"/>
                        <a:t>size()</a:t>
                      </a:r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first</a:t>
                      </a:r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/>
                        <a:t>(3)</a:t>
                      </a:r>
                      <a:endParaRPr lang="en-US" sz="1800" dirty="0"/>
                    </a:p>
                  </a:txBody>
                  <a:tcPr marL="86360" marR="86360"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" sz="1800" dirty="0"/>
                        <a:t>pop()</a:t>
                      </a:r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()</a:t>
                      </a:r>
                    </a:p>
                  </a:txBody>
                  <a:tcPr marL="86360" marR="86360"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" sz="1800" dirty="0"/>
                        <a:t>pop()</a:t>
                      </a:r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 dirty="0" err="1"/>
                        <a:t>error </a:t>
                      </a:r>
                      <a:r>
                        <a:rPr lang="en" sz="1800" dirty="0"/>
                        <a:t>:</a:t>
                      </a:r>
                      <a:r>
                        <a:rPr lang="en" sz="1800" baseline="0" dirty="0"/>
                        <a:t> </a:t>
                      </a:r>
                      <a:r>
                        <a:rPr lang="en" sz="1800" baseline="0" dirty="0" err="1"/>
                        <a:t>compartment</a:t>
                      </a:r>
                      <a:r>
                        <a:rPr lang="en" sz="1800" baseline="0" dirty="0"/>
                        <a:t> </a:t>
                      </a:r>
                      <a:r>
                        <a:rPr lang="en" sz="1800" baseline="0" dirty="0" err="1"/>
                        <a:t>arrange</a:t>
                      </a:r>
                      <a:r>
                        <a:rPr lang="en" sz="1800" baseline="0" dirty="0"/>
                        <a:t> </a:t>
                      </a:r>
                      <a:r>
                        <a:rPr lang="en" sz="1800" baseline="0" dirty="0" err="1"/>
                        <a:t>hollow</a:t>
                      </a:r>
                      <a:endParaRPr lang="en-US" sz="1800" dirty="0"/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()</a:t>
                      </a:r>
                    </a:p>
                  </a:txBody>
                  <a:tcPr marL="86360" marR="86360"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" sz="1800" dirty="0"/>
                        <a:t>push(15)</a:t>
                      </a:r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(15)</a:t>
                      </a:r>
                    </a:p>
                  </a:txBody>
                  <a:tcPr marL="86360" marR="86360"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r>
                        <a:rPr lang="en" sz="1800" dirty="0"/>
                        <a:t>top()</a:t>
                      </a:r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15</a:t>
                      </a:r>
                    </a:p>
                  </a:txBody>
                  <a:tcPr marL="86360" marR="86360" marT="45717" marB="45717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(15)</a:t>
                      </a:r>
                    </a:p>
                  </a:txBody>
                  <a:tcPr marL="86360" marR="86360"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897" name="Slide Number Placeholder 6">
            <a:extLst>
              <a:ext uri="{FF2B5EF4-FFF2-40B4-BE49-F238E27FC236}">
                <a16:creationId xmlns:a16="http://schemas.microsoft.com/office/drawing/2014/main" id="{10015122-F207-4A4E-8833-86BC1BCAB1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BDAB84-3029-4997-9955-2B408BA4342C}" type="slidenum">
              <a:rPr lang="en-US" altLang="en-US">
                <a:solidFill>
                  <a:srgbClr val="FFFFFF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pPr eaLnBrk="1" hangingPunct="1"/>
              <a:t>17</a:t>
            </a:fld>
            <a:endParaRPr lang="en-US" altLang="en-US">
              <a:solidFill>
                <a:srgbClr val="FFFFFF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B5DE35C-1A4F-4B14-8941-0A6222933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 ON Stacks</a:t>
            </a:r>
          </a:p>
        </p:txBody>
      </p:sp>
      <p:sp>
        <p:nvSpPr>
          <p:cNvPr id="36867" name="Rectangle 6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8C51961-5087-40E1-8BB2-20E32ED77D0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62000" y="1143000"/>
            <a:ext cx="8001000" cy="38798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" altLang="en-US" b="1"/>
              <a:t>Advantages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en-US"/>
              <a:t>Let </a:t>
            </a:r>
            <a:r>
              <a:rPr lang="en" altLang="en-US" b="1" i="1">
                <a:sym typeface="Symbol" panose="05050102010706020507" pitchFamily="18" charset="2"/>
              </a:rPr>
              <a:t>n </a:t>
            </a:r>
            <a:r>
              <a:rPr lang="en" altLang="en-US"/>
              <a:t>be the number of elements of the stack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en-US"/>
              <a:t>Usable space is </a:t>
            </a:r>
            <a:r>
              <a:rPr lang="en" altLang="en-US" b="1" i="1">
                <a:sym typeface="Symbol" panose="05050102010706020507" pitchFamily="18" charset="2"/>
              </a:rPr>
              <a:t>O </a:t>
            </a:r>
            <a:r>
              <a:rPr lang="en" altLang="en-US">
                <a:sym typeface="Symbol" panose="05050102010706020507" pitchFamily="18" charset="2"/>
              </a:rPr>
              <a:t>( </a:t>
            </a:r>
            <a:r>
              <a:rPr lang="en" altLang="en-US" b="1" i="1">
                <a:sym typeface="Symbol" panose="05050102010706020507" pitchFamily="18" charset="2"/>
              </a:rPr>
              <a:t>n </a:t>
            </a:r>
            <a:r>
              <a:rPr lang="en" altLang="en-US">
                <a:sym typeface="Symbol" panose="05050102010706020507" pitchFamily="18" charset="2"/>
              </a:rPr>
              <a:t>)</a:t>
            </a:r>
            <a:endParaRPr lang="en-US" altLang="en-US"/>
          </a:p>
          <a:p>
            <a:pPr lvl="1" eaLnBrk="1" hangingPunct="1">
              <a:lnSpc>
                <a:spcPct val="150000"/>
              </a:lnSpc>
            </a:pPr>
            <a:r>
              <a:rPr lang="en" altLang="en-US"/>
              <a:t>Each operation executes in </a:t>
            </a:r>
            <a:r>
              <a:rPr lang="en" altLang="en-US" b="1" i="1">
                <a:sym typeface="Symbol" panose="05050102010706020507" pitchFamily="18" charset="2"/>
              </a:rPr>
              <a:t>O </a:t>
            </a:r>
            <a:r>
              <a:rPr lang="en" altLang="en-US">
                <a:sym typeface="Symbol" panose="05050102010706020507" pitchFamily="18" charset="2"/>
              </a:rPr>
              <a:t>(1) time</a:t>
            </a:r>
          </a:p>
          <a:p>
            <a:pPr eaLnBrk="1" hangingPunct="1">
              <a:lnSpc>
                <a:spcPct val="150000"/>
              </a:lnSpc>
            </a:pP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" altLang="en-US" b="1"/>
              <a:t>Restrictions (with array setting)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en-US"/>
              <a:t>The maximum size of the stack must be specified in advance and cannot be changed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en-US"/>
              <a:t>Attempting to push a new element onto a full stack will raise an implementation-specific exception.</a:t>
            </a:r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855E2B2F-21BF-4DA1-8E3B-034B65DC13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9F4DCD-08DE-418A-99E1-FB51FE42C11E}" type="slidenum">
              <a:rPr lang="en-US" altLang="en-US">
                <a:solidFill>
                  <a:srgbClr val="FFFFFF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pPr eaLnBrk="1" hangingPunct="1"/>
              <a:t>18</a:t>
            </a:fld>
            <a:endParaRPr lang="en-US" altLang="en-US">
              <a:solidFill>
                <a:srgbClr val="FFFFFF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EEA532B4-B934-4C3E-B13E-A9D0F908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Check the expression of symmetrical brackets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FA1E0DA0-C6EB-4D36-BEA1-0C2D76D45B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0600" y="1371600"/>
            <a:ext cx="7086600" cy="38798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" altLang="en-US" sz="2400"/>
              <a:t>Each opening bracket "(", "[", "{" must be paired with a closing bracket ")", "]", "}" respectively.</a:t>
            </a:r>
          </a:p>
          <a:p>
            <a:pPr eaLnBrk="1" hangingPunct="1">
              <a:lnSpc>
                <a:spcPct val="150000"/>
              </a:lnSpc>
            </a:pPr>
            <a:endParaRPr lang="pt-BR" altLang="en-US" sz="2400"/>
          </a:p>
          <a:p>
            <a:pPr eaLnBrk="1" hangingPunct="1">
              <a:lnSpc>
                <a:spcPct val="150000"/>
              </a:lnSpc>
            </a:pPr>
            <a:r>
              <a:rPr lang="en" altLang="en-US" sz="2400"/>
              <a:t>Eg</a:t>
            </a:r>
          </a:p>
          <a:p>
            <a:pPr lvl="1" eaLnBrk="1" hangingPunct="1">
              <a:lnSpc>
                <a:spcPct val="100000"/>
              </a:lnSpc>
            </a:pPr>
            <a:r>
              <a:rPr lang="en" altLang="en-US" sz="2400"/>
              <a:t>symmetry: </a:t>
            </a:r>
            <a:r>
              <a:rPr lang="en" altLang="en-US" sz="2400">
                <a:solidFill>
                  <a:srgbClr val="C00000"/>
                </a:solidFill>
              </a:rPr>
              <a:t>( )(( )){([( )])}</a:t>
            </a:r>
          </a:p>
          <a:p>
            <a:pPr lvl="1" eaLnBrk="1" hangingPunct="1">
              <a:lnSpc>
                <a:spcPct val="100000"/>
              </a:lnSpc>
            </a:pPr>
            <a:r>
              <a:rPr lang="en" altLang="en-US" sz="2400"/>
              <a:t>disproportionate: </a:t>
            </a:r>
            <a:r>
              <a:rPr lang="en" altLang="en-US" sz="2400">
                <a:solidFill>
                  <a:srgbClr val="C00000"/>
                </a:solidFill>
              </a:rPr>
              <a:t>((( )(( )){([( )]))}</a:t>
            </a:r>
          </a:p>
          <a:p>
            <a:pPr lvl="1" eaLnBrk="1" hangingPunct="1">
              <a:lnSpc>
                <a:spcPct val="100000"/>
              </a:lnSpc>
            </a:pPr>
            <a:r>
              <a:rPr lang="en" altLang="en-US" sz="2400"/>
              <a:t>disproportionate: </a:t>
            </a:r>
            <a:r>
              <a:rPr lang="en" altLang="en-US" sz="2400">
                <a:solidFill>
                  <a:srgbClr val="C00000"/>
                </a:solidFill>
              </a:rPr>
              <a:t>)(( )){([( )])}</a:t>
            </a:r>
          </a:p>
          <a:p>
            <a:pPr lvl="1" eaLnBrk="1" hangingPunct="1">
              <a:lnSpc>
                <a:spcPct val="100000"/>
              </a:lnSpc>
            </a:pPr>
            <a:r>
              <a:rPr lang="en" altLang="en-US" sz="2400"/>
              <a:t>disproportionate: </a:t>
            </a:r>
            <a:r>
              <a:rPr lang="en" altLang="en-US" sz="2400">
                <a:solidFill>
                  <a:srgbClr val="C00000"/>
                </a:solidFill>
              </a:rPr>
              <a:t>({[ ])}</a:t>
            </a:r>
          </a:p>
          <a:p>
            <a:pPr lvl="1" eaLnBrk="1" hangingPunct="1">
              <a:lnSpc>
                <a:spcPct val="100000"/>
              </a:lnSpc>
            </a:pPr>
            <a:r>
              <a:rPr lang="en" altLang="en-US" sz="2400"/>
              <a:t>disproportionate </a:t>
            </a:r>
            <a:r>
              <a:rPr lang="en" altLang="en-US" sz="2400">
                <a:solidFill>
                  <a:srgbClr val="C00000"/>
                </a:solidFill>
              </a:rPr>
              <a:t>:(</a:t>
            </a:r>
            <a:endParaRPr lang="en-US" altLang="en-US" sz="2400">
              <a:solidFill>
                <a:srgbClr val="C00000"/>
              </a:solidFill>
            </a:endParaRPr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10628FA5-716F-4AC5-B11A-60AC64EC08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0B8576-2191-451B-8EA8-10EEA6B5EFE5}" type="slidenum">
              <a:rPr lang="en-US" altLang="en-US">
                <a:solidFill>
                  <a:srgbClr val="FFFFFF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pPr eaLnBrk="1" hangingPunct="1"/>
              <a:t>19</a:t>
            </a:fld>
            <a:endParaRPr lang="en-US" altLang="en-US">
              <a:solidFill>
                <a:srgbClr val="FFFFFF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89F0D29-E17C-4AE6-81EB-672396C3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DATA STRUCTURE</a:t>
            </a:r>
          </a:p>
        </p:txBody>
      </p:sp>
      <p:sp>
        <p:nvSpPr>
          <p:cNvPr id="9220" name="Slide Number Placeholder 7">
            <a:extLst>
              <a:ext uri="{FF2B5EF4-FFF2-40B4-BE49-F238E27FC236}">
                <a16:creationId xmlns:a16="http://schemas.microsoft.com/office/drawing/2014/main" id="{02252E26-13A8-4FD0-A8B5-69D00C566A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53EE65-BC7D-405D-AAA6-7370303C6416}" type="slidenum">
              <a:rPr lang="en-US" altLang="en-US">
                <a:solidFill>
                  <a:srgbClr val="FFFFFF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pPr eaLnBrk="1" hangingPunct="1"/>
              <a:t>2</a:t>
            </a:fld>
            <a:endParaRPr lang="en-US" altLang="en-US">
              <a:solidFill>
                <a:srgbClr val="FFFFFF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DAAA2-C01C-4322-AF02-6D80F1B1A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3" y="1352366"/>
            <a:ext cx="8662693" cy="4698700"/>
          </a:xfrm>
          <a:prstGeom prst="rect">
            <a:avLst/>
          </a:prstGeom>
        </p:spPr>
      </p:pic>
    </p:spTree>
  </p:cSld>
  <p:clrMapOvr>
    <a:masterClrMapping/>
  </p:clrMapOvr>
  <p:transition spd="slow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5">
            <a:extLst>
              <a:ext uri="{FF2B5EF4-FFF2-40B4-BE49-F238E27FC236}">
                <a16:creationId xmlns:a16="http://schemas.microsoft.com/office/drawing/2014/main" id="{2675CE21-841E-46EB-BE9B-421DB24C1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8915" name="Text Box 6">
            <a:extLst>
              <a:ext uri="{FF2B5EF4-FFF2-40B4-BE49-F238E27FC236}">
                <a16:creationId xmlns:a16="http://schemas.microsoft.com/office/drawing/2014/main" id="{C027C2D5-2A0E-412B-82CC-DFDE0ADC5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686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" altLang="vi-VN" sz="2000" b="1">
                <a:cs typeface="Arial" panose="020B0604020202020204" pitchFamily="34" charset="0"/>
              </a:rPr>
              <a:t>Suffix Expression:</a:t>
            </a:r>
          </a:p>
          <a:p>
            <a:pPr lvl="2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cs typeface="Arial" panose="020B0604020202020204" pitchFamily="34" charset="0"/>
              </a:rPr>
              <a:t>a + b </a:t>
            </a:r>
            <a:r>
              <a:rPr lang="en" altLang="vi-VN" sz="2000">
                <a:cs typeface="Arial" panose="020B0604020202020204" pitchFamily="34" charset="0"/>
                <a:sym typeface="Symbol" panose="05050102010706020507" pitchFamily="18" charset="2"/>
              </a:rPr>
              <a:t>ab +</a:t>
            </a:r>
          </a:p>
          <a:p>
            <a:pPr lvl="2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2000">
                <a:cs typeface="Arial" panose="020B0604020202020204" pitchFamily="34" charset="0"/>
              </a:rPr>
              <a:t>a - b </a:t>
            </a:r>
            <a:r>
              <a:rPr lang="en" altLang="vi-VN" sz="2000">
                <a:cs typeface="Arial" panose="020B0604020202020204" pitchFamily="34" charset="0"/>
                <a:sym typeface="Symbol" panose="05050102010706020507" pitchFamily="18" charset="2"/>
              </a:rPr>
              <a:t>ab -</a:t>
            </a:r>
          </a:p>
          <a:p>
            <a:pPr lvl="2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2000">
                <a:cs typeface="Arial" panose="020B0604020202020204" pitchFamily="34" charset="0"/>
              </a:rPr>
              <a:t>a * b </a:t>
            </a:r>
            <a:r>
              <a:rPr lang="en" altLang="vi-VN" sz="2000">
                <a:cs typeface="Arial" panose="020B0604020202020204" pitchFamily="34" charset="0"/>
                <a:sym typeface="Symbol" panose="05050102010706020507" pitchFamily="18" charset="2"/>
              </a:rPr>
              <a:t>ab *</a:t>
            </a:r>
          </a:p>
          <a:p>
            <a:pPr lvl="2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cs typeface="Arial" panose="020B0604020202020204" pitchFamily="34" charset="0"/>
              </a:rPr>
              <a:t>a / b </a:t>
            </a:r>
            <a:r>
              <a:rPr lang="en" altLang="vi-VN" sz="2000">
                <a:cs typeface="Arial" panose="020B0604020202020204" pitchFamily="34" charset="0"/>
                <a:sym typeface="Symbol" panose="05050102010706020507" pitchFamily="18" charset="2"/>
              </a:rPr>
              <a:t>ab /</a:t>
            </a:r>
          </a:p>
          <a:p>
            <a:pPr lvl="2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cs typeface="Arial" panose="020B0604020202020204" pitchFamily="34" charset="0"/>
                <a:sym typeface="Symbol" panose="05050102010706020507" pitchFamily="18" charset="2"/>
              </a:rPr>
              <a:t>(P) P</a:t>
            </a:r>
          </a:p>
        </p:txBody>
      </p:sp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66C3D33D-AC96-4E98-9414-3E00E3E2F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962400"/>
          <a:ext cx="5657850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1300" imgH="1219200" progId="Equation.3">
                  <p:embed/>
                </p:oleObj>
              </mc:Choice>
              <mc:Fallback>
                <p:oleObj name="Equation" r:id="rId3" imgW="2781300" imgH="1219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62400"/>
                        <a:ext cx="5657850" cy="247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itle 1">
            <a:extLst>
              <a:ext uri="{FF2B5EF4-FFF2-40B4-BE49-F238E27FC236}">
                <a16:creationId xmlns:a16="http://schemas.microsoft.com/office/drawing/2014/main" id="{121B4204-6F37-4A1D-8AB0-1AA5ABDB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5">
            <a:extLst>
              <a:ext uri="{FF2B5EF4-FFF2-40B4-BE49-F238E27FC236}">
                <a16:creationId xmlns:a16="http://schemas.microsoft.com/office/drawing/2014/main" id="{4FD1E533-0695-4932-9FDB-AEB9C92D3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40963" name="Text Box 6">
            <a:extLst>
              <a:ext uri="{FF2B5EF4-FFF2-40B4-BE49-F238E27FC236}">
                <a16:creationId xmlns:a16="http://schemas.microsoft.com/office/drawing/2014/main" id="{CA19C7F7-0421-402F-9D2E-FAA1DB9B5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4625"/>
            <a:ext cx="8686800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b="1">
                <a:solidFill>
                  <a:srgbClr val="C00000"/>
                </a:solidFill>
                <a:cs typeface="Arial" panose="020B0604020202020204" pitchFamily="34" charset="0"/>
              </a:rPr>
              <a:t>Algorithm to convert P infix expression to suffix expression</a:t>
            </a:r>
            <a:endParaRPr lang="en-US" altLang="vi-VN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lvl="1" eaLnBrk="1" hangingPunct="1"/>
            <a:endParaRPr lang="en-US" altLang="vi-VN" sz="1600" b="1">
              <a:cs typeface="Arial" panose="020B0604020202020204" pitchFamily="34" charset="0"/>
            </a:endParaRPr>
          </a:p>
          <a:p>
            <a:pPr lvl="1" eaLnBrk="1" hangingPunct="1"/>
            <a:r>
              <a:rPr lang="en" altLang="vi-VN" sz="1600" b="1">
                <a:cs typeface="Arial" panose="020B0604020202020204" pitchFamily="34" charset="0"/>
              </a:rPr>
              <a:t>Step 1 </a:t>
            </a:r>
            <a:r>
              <a:rPr lang="en" altLang="vi-VN" sz="1600">
                <a:cs typeface="Arial" panose="020B0604020202020204" pitchFamily="34" charset="0"/>
              </a:rPr>
              <a:t>(Initialization) </a:t>
            </a:r>
            <a:r>
              <a:rPr lang="en" altLang="vi-VN" sz="1600" b="1">
                <a:cs typeface="Arial" panose="020B0604020202020204" pitchFamily="34" charset="0"/>
              </a:rPr>
              <a:t>: </a:t>
            </a:r>
            <a:r>
              <a:rPr lang="en" altLang="vi-VN" sz="1600" i="1">
                <a:cs typeface="Arial" panose="020B0604020202020204" pitchFamily="34" charset="0"/>
              </a:rPr>
              <a:t>stack = </a:t>
            </a:r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; </a:t>
            </a:r>
            <a:r>
              <a:rPr lang="en" altLang="vi-VN" sz="1600" i="1">
                <a:cs typeface="Arial" panose="020B0604020202020204" pitchFamily="34" charset="0"/>
              </a:rPr>
              <a:t>Out = </a:t>
            </a:r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;</a:t>
            </a:r>
          </a:p>
          <a:p>
            <a:pPr lvl="1" eaLnBrk="1" hangingPunct="1"/>
            <a:r>
              <a:rPr lang="en" altLang="vi-VN" sz="1600" b="1">
                <a:cs typeface="Arial" panose="020B0604020202020204" pitchFamily="34" charset="0"/>
                <a:sym typeface="Symbol" panose="05050102010706020507" pitchFamily="18" charset="2"/>
              </a:rPr>
              <a:t>Step 2 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(Iteration):</a:t>
            </a:r>
          </a:p>
          <a:p>
            <a:pPr lvl="2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For each XP do</a:t>
            </a:r>
          </a:p>
          <a:p>
            <a:pPr lvl="3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2.1. If x =' (' : push(stack, x);</a:t>
            </a:r>
          </a:p>
          <a:p>
            <a:pPr lvl="3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2.2. If x is an operand: xOut;</a:t>
            </a:r>
          </a:p>
          <a:p>
            <a:pPr lvl="3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2.3. If x  { +, -, *, / }</a:t>
            </a:r>
          </a:p>
          <a:p>
            <a:pPr lvl="4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y = get(stack);</a:t>
            </a:r>
          </a:p>
          <a:p>
            <a:pPr lvl="4" eaLnBrk="1" hangingPunct="1">
              <a:buFontTx/>
              <a:buAutoNum type="alphaLcParenR"/>
            </a:pPr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If priority(x)priority(y): push(stack, x);</a:t>
            </a:r>
          </a:p>
          <a:p>
            <a:pPr lvl="4" eaLnBrk="1" hangingPunct="1">
              <a:buFontTx/>
              <a:buAutoNum type="alphaLcParenR"/>
            </a:pPr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If priority(x)&lt;priority(y):</a:t>
            </a:r>
          </a:p>
          <a:p>
            <a:pPr lvl="4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y = Pop(stack); yOut;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push(stack, x);</a:t>
            </a:r>
          </a:p>
          <a:p>
            <a:pPr lvl="4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c) If stack </a:t>
            </a:r>
            <a:r>
              <a:rPr lang="en" altLang="vi-VN" sz="1600" i="1">
                <a:cs typeface="Arial" panose="020B0604020202020204" pitchFamily="34" charset="0"/>
              </a:rPr>
              <a:t>= </a:t>
            </a:r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: push(stack, x);</a:t>
            </a:r>
          </a:p>
          <a:p>
            <a:pPr lvl="3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2.4. If x =')':</a:t>
            </a:r>
          </a:p>
          <a:p>
            <a:pPr lvl="4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y = Pop(stack);</a:t>
            </a:r>
          </a:p>
          <a:p>
            <a:pPr lvl="4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While (y!='(' ) do</a:t>
            </a:r>
          </a:p>
          <a:p>
            <a:pPr lvl="4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yOut; y = Pop(stack);</a:t>
            </a:r>
          </a:p>
          <a:p>
            <a:pPr lvl="4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EndWhile;</a:t>
            </a:r>
          </a:p>
          <a:p>
            <a:pPr lvl="2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EndFor;</a:t>
            </a:r>
          </a:p>
          <a:p>
            <a:pPr lvl="1" eaLnBrk="1" hangingPunct="1"/>
            <a:r>
              <a:rPr lang="en" altLang="vi-VN" sz="1600" b="1">
                <a:cs typeface="Arial" panose="020B0604020202020204" pitchFamily="34" charset="0"/>
                <a:sym typeface="Symbol" panose="05050102010706020507" pitchFamily="18" charset="2"/>
              </a:rPr>
              <a:t>Step 3 </a:t>
            </a:r>
            <a:r>
              <a:rPr lang="en" altLang="vi-VN" sz="1600">
                <a:cs typeface="Arial" panose="020B0604020202020204" pitchFamily="34" charset="0"/>
                <a:sym typeface="Wingdings" panose="05000000000000000000" pitchFamily="2" charset="2"/>
              </a:rPr>
              <a:t>(Complete the suffix expression) </a:t>
            </a:r>
            <a:r>
              <a:rPr lang="en" altLang="vi-VN" sz="1600" i="1"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lvl="2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While 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( </a:t>
            </a:r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stack  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do</a:t>
            </a:r>
          </a:p>
          <a:p>
            <a:pPr lvl="3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y = Pop(stack); yOut;</a:t>
            </a:r>
          </a:p>
          <a:p>
            <a:pPr lvl="2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EndWhile;</a:t>
            </a:r>
          </a:p>
          <a:p>
            <a:pPr lvl="1" eaLnBrk="1" hangingPunct="1"/>
            <a:r>
              <a:rPr lang="en" altLang="vi-VN" sz="1600" b="1">
                <a:cs typeface="Arial" panose="020B0604020202020204" pitchFamily="34" charset="0"/>
                <a:sym typeface="Symbol" panose="05050102010706020507" pitchFamily="18" charset="2"/>
              </a:rPr>
              <a:t>Step 4 </a:t>
            </a:r>
            <a:r>
              <a:rPr lang="en" altLang="vi-VN" sz="1600">
                <a:cs typeface="Arial" panose="020B0604020202020204" pitchFamily="34" charset="0"/>
                <a:sym typeface="Wingdings" panose="05000000000000000000" pitchFamily="2" charset="2"/>
              </a:rPr>
              <a:t>(Return results) </a:t>
            </a:r>
            <a:r>
              <a:rPr lang="en" altLang="vi-VN" sz="1600" i="1"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lvl="2" eaLnBrk="1" hangingPunct="1"/>
            <a:r>
              <a:rPr lang="en" altLang="vi-VN" sz="1600" i="1">
                <a:cs typeface="Arial" panose="020B0604020202020204" pitchFamily="34" charset="0"/>
                <a:sym typeface="Symbol" panose="05050102010706020507" pitchFamily="18" charset="2"/>
              </a:rPr>
              <a:t>Return(Out).</a:t>
            </a:r>
          </a:p>
          <a:p>
            <a:pPr lvl="2" eaLnBrk="1" hangingPunct="1"/>
            <a:endParaRPr lang="en-US" altLang="vi-VN" sz="1600" i="1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6">
            <a:extLst>
              <a:ext uri="{FF2B5EF4-FFF2-40B4-BE49-F238E27FC236}">
                <a16:creationId xmlns:a16="http://schemas.microsoft.com/office/drawing/2014/main" id="{7BD556BD-DC6E-458B-854C-92AAEDF86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2000" b="1">
                <a:cs typeface="Arial" panose="020B0604020202020204" pitchFamily="34" charset="0"/>
              </a:rPr>
              <a:t>Algorithm testing: P =</a:t>
            </a:r>
            <a:endParaRPr lang="en-US" altLang="vi-VN" sz="2000" i="1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43011" name="Object 4">
            <a:extLst>
              <a:ext uri="{FF2B5EF4-FFF2-40B4-BE49-F238E27FC236}">
                <a16:creationId xmlns:a16="http://schemas.microsoft.com/office/drawing/2014/main" id="{F1473F98-DED8-47AD-89B9-BA4FD30E6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0"/>
          <a:ext cx="3365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394" imgH="215806" progId="Equation.3">
                  <p:embed/>
                </p:oleObj>
              </mc:Choice>
              <mc:Fallback>
                <p:oleObj name="Equation" r:id="rId3" imgW="1396394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0"/>
                        <a:ext cx="3365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17" name="Group 141">
            <a:extLst>
              <a:ext uri="{FF2B5EF4-FFF2-40B4-BE49-F238E27FC236}">
                <a16:creationId xmlns:a16="http://schemas.microsoft.com/office/drawing/2014/main" id="{505808CE-E6D1-4C8A-938A-69B3BF730997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609600"/>
          <a:ext cx="8534400" cy="594360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x </a:t>
                      </a:r>
                      <a:r>
                        <a:rPr kumimoji="0" lang="e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x ='('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x =a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x =+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2.3.a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(+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x =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(+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x =*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2.3.a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( + 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x =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( + 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x =')'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abc *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x =-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2.2.c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-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abc *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x ='('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- </a:t>
                      </a: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(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abc *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x =a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- </a:t>
                      </a: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(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abc * +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x =/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2.2.a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- </a:t>
                      </a: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( /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abc * +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x =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- </a:t>
                      </a: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( /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abc * + 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x =+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2.3.b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- </a:t>
                      </a: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( +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abc * + ab/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x =c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- </a:t>
                      </a: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sym typeface="Symbol" pitchFamily="18" charset="2"/>
                        </a:rPr>
                        <a:t>( +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abc * + ab/c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x =')'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abc * + ab/c 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200">
                <a:tc gridSpan="4"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P = abc * + ab/c +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5">
            <a:extLst>
              <a:ext uri="{FF2B5EF4-FFF2-40B4-BE49-F238E27FC236}">
                <a16:creationId xmlns:a16="http://schemas.microsoft.com/office/drawing/2014/main" id="{483990A5-E578-4C06-9F55-13E48DF37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45059" name="Text Box 6">
            <a:extLst>
              <a:ext uri="{FF2B5EF4-FFF2-40B4-BE49-F238E27FC236}">
                <a16:creationId xmlns:a16="http://schemas.microsoft.com/office/drawing/2014/main" id="{12802823-4A17-4FCC-9B3A-FC6D69924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71600"/>
            <a:ext cx="7239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2000" b="1">
                <a:cs typeface="Arial" panose="020B0604020202020204" pitchFamily="34" charset="0"/>
              </a:rPr>
              <a:t>Algorithm to calculate suffix expression value </a:t>
            </a:r>
            <a:r>
              <a:rPr lang="en" altLang="vi-VN" sz="2000">
                <a:cs typeface="Arial" panose="020B0604020202020204" pitchFamily="34" charset="0"/>
              </a:rPr>
              <a:t>?</a:t>
            </a:r>
          </a:p>
          <a:p>
            <a:pPr lvl="1" eaLnBrk="1" hangingPunct="1"/>
            <a:r>
              <a:rPr lang="en" altLang="vi-VN" sz="2000" b="1">
                <a:cs typeface="Arial" panose="020B0604020202020204" pitchFamily="34" charset="0"/>
              </a:rPr>
              <a:t>Step 1 </a:t>
            </a:r>
            <a:r>
              <a:rPr lang="en" altLang="vi-VN" sz="2000">
                <a:cs typeface="Arial" panose="020B0604020202020204" pitchFamily="34" charset="0"/>
              </a:rPr>
              <a:t>(Initialization) </a:t>
            </a:r>
            <a:r>
              <a:rPr lang="en" altLang="vi-VN" sz="2000" b="1">
                <a:cs typeface="Arial" panose="020B0604020202020204" pitchFamily="34" charset="0"/>
              </a:rPr>
              <a:t>:</a:t>
            </a:r>
          </a:p>
          <a:p>
            <a:pPr lvl="2" eaLnBrk="1" hangingPunct="1"/>
            <a:r>
              <a:rPr lang="en" altLang="vi-VN" sz="2000" i="1">
                <a:cs typeface="Arial" panose="020B0604020202020204" pitchFamily="34" charset="0"/>
              </a:rPr>
              <a:t>stack = </a:t>
            </a:r>
            <a:r>
              <a:rPr lang="en" altLang="vi-VN" sz="2000" i="1">
                <a:cs typeface="Arial" panose="020B0604020202020204" pitchFamily="34" charset="0"/>
                <a:sym typeface="Symbol" panose="05050102010706020507" pitchFamily="18" charset="2"/>
              </a:rPr>
              <a:t>;</a:t>
            </a:r>
          </a:p>
          <a:p>
            <a:pPr lvl="1" eaLnBrk="1" hangingPunct="1"/>
            <a:r>
              <a:rPr lang="en" altLang="vi-VN" sz="2000" b="1">
                <a:cs typeface="Arial" panose="020B0604020202020204" pitchFamily="34" charset="0"/>
                <a:sym typeface="Symbol" panose="05050102010706020507" pitchFamily="18" charset="2"/>
              </a:rPr>
              <a:t>Step 2 </a:t>
            </a:r>
            <a:r>
              <a:rPr lang="en" altLang="vi-VN" sz="2000">
                <a:cs typeface="Arial" panose="020B0604020202020204" pitchFamily="34" charset="0"/>
                <a:sym typeface="Symbol" panose="05050102010706020507" pitchFamily="18" charset="2"/>
              </a:rPr>
              <a:t>(Iteration):</a:t>
            </a:r>
          </a:p>
          <a:p>
            <a:pPr lvl="2" eaLnBrk="1" hangingPunct="1"/>
            <a:r>
              <a:rPr lang="en" altLang="vi-VN" sz="2000" i="1">
                <a:cs typeface="Arial" panose="020B0604020202020204" pitchFamily="34" charset="0"/>
                <a:sym typeface="Symbol" panose="05050102010706020507" pitchFamily="18" charset="2"/>
              </a:rPr>
              <a:t>For each XP do</a:t>
            </a:r>
          </a:p>
          <a:p>
            <a:pPr lvl="3" eaLnBrk="1" hangingPunct="1"/>
            <a:r>
              <a:rPr lang="en" altLang="vi-VN" sz="2000" i="1">
                <a:cs typeface="Arial" panose="020B0604020202020204" pitchFamily="34" charset="0"/>
                <a:sym typeface="Symbol" panose="05050102010706020507" pitchFamily="18" charset="2"/>
              </a:rPr>
              <a:t>2.1. If x is an operand:</a:t>
            </a:r>
          </a:p>
          <a:p>
            <a:pPr lvl="3" eaLnBrk="1" hangingPunct="1"/>
            <a:r>
              <a:rPr lang="en" altLang="vi-VN" sz="2000" i="1">
                <a:cs typeface="Arial" panose="020B0604020202020204" pitchFamily="34" charset="0"/>
                <a:sym typeface="Symbol" panose="05050102010706020507" pitchFamily="18" charset="2"/>
              </a:rPr>
              <a:t>push(stack, x);</a:t>
            </a:r>
          </a:p>
          <a:p>
            <a:pPr lvl="3" eaLnBrk="1" hangingPunct="1"/>
            <a:r>
              <a:rPr lang="en" altLang="vi-VN" sz="2000" i="1">
                <a:cs typeface="Arial" panose="020B0604020202020204" pitchFamily="34" charset="0"/>
                <a:sym typeface="Symbol" panose="05050102010706020507" pitchFamily="18" charset="2"/>
              </a:rPr>
              <a:t>2.2. If x  { +, -, *, / }</a:t>
            </a:r>
          </a:p>
          <a:p>
            <a:pPr lvl="4" eaLnBrk="1" hangingPunct="1">
              <a:buFontTx/>
              <a:buAutoNum type="alphaLcParenR"/>
            </a:pPr>
            <a:r>
              <a:rPr lang="en" altLang="vi-VN" sz="2000" i="1">
                <a:cs typeface="Arial" panose="020B0604020202020204" pitchFamily="34" charset="0"/>
                <a:sym typeface="Symbol" panose="05050102010706020507" pitchFamily="18" charset="2"/>
              </a:rPr>
              <a:t>TH2 = Pop(stack, x);</a:t>
            </a:r>
          </a:p>
          <a:p>
            <a:pPr lvl="4" eaLnBrk="1" hangingPunct="1">
              <a:buFontTx/>
              <a:buAutoNum type="alphaLcParenR"/>
            </a:pPr>
            <a:r>
              <a:rPr lang="en" altLang="vi-VN" sz="2000" i="1">
                <a:cs typeface="Arial" panose="020B0604020202020204" pitchFamily="34" charset="0"/>
                <a:sym typeface="Symbol" panose="05050102010706020507" pitchFamily="18" charset="2"/>
              </a:rPr>
              <a:t>TH1 = Pop(stack, x);</a:t>
            </a:r>
          </a:p>
          <a:p>
            <a:pPr lvl="4" eaLnBrk="1" hangingPunct="1"/>
            <a:r>
              <a:rPr lang="en" altLang="vi-VN" sz="2000" i="1">
                <a:cs typeface="Arial" panose="020B0604020202020204" pitchFamily="34" charset="0"/>
                <a:sym typeface="Symbol" panose="05050102010706020507" pitchFamily="18" charset="2"/>
              </a:rPr>
              <a:t>c) Results = TH1  TH2;</a:t>
            </a:r>
          </a:p>
          <a:p>
            <a:pPr lvl="4" eaLnBrk="1" hangingPunct="1"/>
            <a:r>
              <a:rPr lang="en" altLang="vi-VN" sz="2000" i="1">
                <a:cs typeface="Arial" panose="020B0604020202020204" pitchFamily="34" charset="0"/>
                <a:sym typeface="Symbol" panose="05050102010706020507" pitchFamily="18" charset="2"/>
              </a:rPr>
              <a:t>d) Push (stack, result);</a:t>
            </a:r>
          </a:p>
          <a:p>
            <a:pPr lvl="2" eaLnBrk="1" hangingPunct="1"/>
            <a:r>
              <a:rPr lang="en" altLang="vi-VN" sz="2000" i="1">
                <a:cs typeface="Arial" panose="020B0604020202020204" pitchFamily="34" charset="0"/>
                <a:sym typeface="Symbol" panose="05050102010706020507" pitchFamily="18" charset="2"/>
              </a:rPr>
              <a:t>EndFor;</a:t>
            </a:r>
          </a:p>
          <a:p>
            <a:pPr lvl="1" eaLnBrk="1" hangingPunct="1"/>
            <a:r>
              <a:rPr lang="en" altLang="vi-VN" sz="2000" b="1">
                <a:cs typeface="Arial" panose="020B0604020202020204" pitchFamily="34" charset="0"/>
                <a:sym typeface="Symbol" panose="05050102010706020507" pitchFamily="18" charset="2"/>
              </a:rPr>
              <a:t>Step 4 </a:t>
            </a:r>
            <a:r>
              <a:rPr lang="en" altLang="vi-VN" sz="2000">
                <a:cs typeface="Arial" panose="020B0604020202020204" pitchFamily="34" charset="0"/>
                <a:sym typeface="Wingdings" panose="05000000000000000000" pitchFamily="2" charset="2"/>
              </a:rPr>
              <a:t>(Return results) </a:t>
            </a:r>
            <a:r>
              <a:rPr lang="en" altLang="vi-VN" sz="2000" i="1"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lvl="2" eaLnBrk="1" hangingPunct="1"/>
            <a:r>
              <a:rPr lang="en" altLang="vi-VN" sz="2000" i="1">
                <a:cs typeface="Arial" panose="020B0604020202020204" pitchFamily="34" charset="0"/>
                <a:sym typeface="Symbol" panose="05050102010706020507" pitchFamily="18" charset="2"/>
              </a:rPr>
              <a:t>Return(Pop(stack)).</a:t>
            </a:r>
          </a:p>
        </p:txBody>
      </p:sp>
      <p:sp>
        <p:nvSpPr>
          <p:cNvPr id="45060" name="Title 1">
            <a:extLst>
              <a:ext uri="{FF2B5EF4-FFF2-40B4-BE49-F238E27FC236}">
                <a16:creationId xmlns:a16="http://schemas.microsoft.com/office/drawing/2014/main" id="{07BB402D-79C5-4A88-AAEA-642F1500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CALCULATION OF Suffix Expressions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4FDA2D9A-E89E-428C-9F1C-D91DE16B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7294563" cy="7477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" altLang="vi-V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Example : </a:t>
            </a:r>
            <a:r>
              <a:rPr lang="en" altLang="vi-V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6 2 4 * + 6 2 / 4 + -</a:t>
            </a:r>
            <a:br>
              <a:rPr lang="en-US" altLang="vi-VN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endParaRPr lang="vi-VN" altLang="vi-VN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7" name="Text Box 32">
            <a:extLst>
              <a:ext uri="{FF2B5EF4-FFF2-40B4-BE49-F238E27FC236}">
                <a16:creationId xmlns:a16="http://schemas.microsoft.com/office/drawing/2014/main" id="{6BDE634F-D3B2-4827-8CAF-9033CA426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62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>
                <a:cs typeface="Arial" panose="020B0604020202020204" pitchFamily="34" charset="0"/>
              </a:rPr>
              <a:t>*</a:t>
            </a:r>
          </a:p>
        </p:txBody>
      </p:sp>
      <p:graphicFrame>
        <p:nvGraphicFramePr>
          <p:cNvPr id="6" name="Group 18">
            <a:extLst>
              <a:ext uri="{FF2B5EF4-FFF2-40B4-BE49-F238E27FC236}">
                <a16:creationId xmlns:a16="http://schemas.microsoft.com/office/drawing/2014/main" id="{4D8ECC1D-EF10-4D0F-B490-D009927DCD8E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124200"/>
          <a:ext cx="685800" cy="1371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20" name="Line 19">
            <a:extLst>
              <a:ext uri="{FF2B5EF4-FFF2-40B4-BE49-F238E27FC236}">
                <a16:creationId xmlns:a16="http://schemas.microsoft.com/office/drawing/2014/main" id="{6ED3FEE2-8559-45EA-B7B2-7088981D3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aphicFrame>
        <p:nvGraphicFramePr>
          <p:cNvPr id="8" name="Group 20">
            <a:extLst>
              <a:ext uri="{FF2B5EF4-FFF2-40B4-BE49-F238E27FC236}">
                <a16:creationId xmlns:a16="http://schemas.microsoft.com/office/drawing/2014/main" id="{C105A41E-0867-4429-B06B-E98885BDE1FA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3124200"/>
          <a:ext cx="685800" cy="1371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33" name="Text Box 33">
            <a:extLst>
              <a:ext uri="{FF2B5EF4-FFF2-40B4-BE49-F238E27FC236}">
                <a16:creationId xmlns:a16="http://schemas.microsoft.com/office/drawing/2014/main" id="{08901321-43D1-4790-8745-897ADACF1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962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>
                <a:cs typeface="Arial" panose="020B0604020202020204" pitchFamily="34" charset="0"/>
              </a:rPr>
              <a:t>+</a:t>
            </a:r>
          </a:p>
        </p:txBody>
      </p:sp>
      <p:sp>
        <p:nvSpPr>
          <p:cNvPr id="47134" name="Line 34">
            <a:extLst>
              <a:ext uri="{FF2B5EF4-FFF2-40B4-BE49-F238E27FC236}">
                <a16:creationId xmlns:a16="http://schemas.microsoft.com/office/drawing/2014/main" id="{ED9D3088-03B9-4192-AA8E-78D539750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aphicFrame>
        <p:nvGraphicFramePr>
          <p:cNvPr id="11" name="Group 35">
            <a:extLst>
              <a:ext uri="{FF2B5EF4-FFF2-40B4-BE49-F238E27FC236}">
                <a16:creationId xmlns:a16="http://schemas.microsoft.com/office/drawing/2014/main" id="{F25E2D14-4AAE-45E5-AA2F-DFA15EDAE2C9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3124200"/>
          <a:ext cx="685800" cy="1371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47" name="Text Box 47">
            <a:extLst>
              <a:ext uri="{FF2B5EF4-FFF2-40B4-BE49-F238E27FC236}">
                <a16:creationId xmlns:a16="http://schemas.microsoft.com/office/drawing/2014/main" id="{E0CD2362-3B3B-4C57-9768-11980A1DA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62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>
                <a:cs typeface="Arial" panose="020B0604020202020204" pitchFamily="34" charset="0"/>
              </a:rPr>
              <a:t>/</a:t>
            </a:r>
          </a:p>
        </p:txBody>
      </p:sp>
      <p:sp>
        <p:nvSpPr>
          <p:cNvPr id="47148" name="Line 48">
            <a:extLst>
              <a:ext uri="{FF2B5EF4-FFF2-40B4-BE49-F238E27FC236}">
                <a16:creationId xmlns:a16="http://schemas.microsoft.com/office/drawing/2014/main" id="{B493BDE1-80F5-4358-A8A1-A97EA36B5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aphicFrame>
        <p:nvGraphicFramePr>
          <p:cNvPr id="14" name="Group 49">
            <a:extLst>
              <a:ext uri="{FF2B5EF4-FFF2-40B4-BE49-F238E27FC236}">
                <a16:creationId xmlns:a16="http://schemas.microsoft.com/office/drawing/2014/main" id="{B6B6DA85-D001-44A5-9F75-BB213F1C205C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3124200"/>
          <a:ext cx="685800" cy="1371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61" name="Text Box 61">
            <a:extLst>
              <a:ext uri="{FF2B5EF4-FFF2-40B4-BE49-F238E27FC236}">
                <a16:creationId xmlns:a16="http://schemas.microsoft.com/office/drawing/2014/main" id="{50E33E0C-1BC3-4A86-BF80-9DDE5BE8E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962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>
                <a:cs typeface="Arial" panose="020B0604020202020204" pitchFamily="34" charset="0"/>
              </a:rPr>
              <a:t>/</a:t>
            </a:r>
          </a:p>
        </p:txBody>
      </p:sp>
      <p:sp>
        <p:nvSpPr>
          <p:cNvPr id="47162" name="Line 62">
            <a:extLst>
              <a:ext uri="{FF2B5EF4-FFF2-40B4-BE49-F238E27FC236}">
                <a16:creationId xmlns:a16="http://schemas.microsoft.com/office/drawing/2014/main" id="{064823E2-62CA-4B49-94D2-D42226F68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aphicFrame>
        <p:nvGraphicFramePr>
          <p:cNvPr id="17" name="Group 63">
            <a:extLst>
              <a:ext uri="{FF2B5EF4-FFF2-40B4-BE49-F238E27FC236}">
                <a16:creationId xmlns:a16="http://schemas.microsoft.com/office/drawing/2014/main" id="{918FEFE8-6C04-4AAC-8F7A-A69C8912C4D8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3124200"/>
          <a:ext cx="685800" cy="1371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75" name="Text Box 75">
            <a:extLst>
              <a:ext uri="{FF2B5EF4-FFF2-40B4-BE49-F238E27FC236}">
                <a16:creationId xmlns:a16="http://schemas.microsoft.com/office/drawing/2014/main" id="{AB3600D8-0746-48D1-BDA1-F1CF2D20B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962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>
                <a:cs typeface="Arial" panose="020B0604020202020204" pitchFamily="34" charset="0"/>
              </a:rPr>
              <a:t>+</a:t>
            </a:r>
          </a:p>
        </p:txBody>
      </p:sp>
      <p:sp>
        <p:nvSpPr>
          <p:cNvPr id="47176" name="Line 76">
            <a:extLst>
              <a:ext uri="{FF2B5EF4-FFF2-40B4-BE49-F238E27FC236}">
                <a16:creationId xmlns:a16="http://schemas.microsoft.com/office/drawing/2014/main" id="{292E5477-7483-499D-8714-3FC8D2CE3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aphicFrame>
        <p:nvGraphicFramePr>
          <p:cNvPr id="20" name="Group 77">
            <a:extLst>
              <a:ext uri="{FF2B5EF4-FFF2-40B4-BE49-F238E27FC236}">
                <a16:creationId xmlns:a16="http://schemas.microsoft.com/office/drawing/2014/main" id="{0B468476-C388-45A3-85BB-D468DB854BE8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3124200"/>
          <a:ext cx="685800" cy="1371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89" name="Text Box 89">
            <a:extLst>
              <a:ext uri="{FF2B5EF4-FFF2-40B4-BE49-F238E27FC236}">
                <a16:creationId xmlns:a16="http://schemas.microsoft.com/office/drawing/2014/main" id="{EB52D65C-6BD2-46E8-883C-2AE75B037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86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>
                <a:cs typeface="Arial" panose="020B0604020202020204" pitchFamily="34" charset="0"/>
              </a:rPr>
              <a:t>-</a:t>
            </a:r>
          </a:p>
        </p:txBody>
      </p:sp>
      <p:sp>
        <p:nvSpPr>
          <p:cNvPr id="47190" name="Line 90">
            <a:extLst>
              <a:ext uri="{FF2B5EF4-FFF2-40B4-BE49-F238E27FC236}">
                <a16:creationId xmlns:a16="http://schemas.microsoft.com/office/drawing/2014/main" id="{CE81C8A1-C098-478C-8898-600C69C5C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aphicFrame>
        <p:nvGraphicFramePr>
          <p:cNvPr id="23" name="Group 91">
            <a:extLst>
              <a:ext uri="{FF2B5EF4-FFF2-40B4-BE49-F238E27FC236}">
                <a16:creationId xmlns:a16="http://schemas.microsoft.com/office/drawing/2014/main" id="{0BB63E1B-80B8-4FCD-8587-AEBE819CDAE3}"/>
              </a:ext>
            </a:extLst>
          </p:cNvPr>
          <p:cNvGraphicFramePr>
            <a:graphicFrameLocks noGrp="1"/>
          </p:cNvGraphicFramePr>
          <p:nvPr/>
        </p:nvGraphicFramePr>
        <p:xfrm>
          <a:off x="7543800" y="3124200"/>
          <a:ext cx="685800" cy="1371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7B24-8355-4930-9CFA-D3292B5B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" dirty="0"/>
              <a:t>PROBLEM: FIRST RIGHT IS BIGGER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16A4-4BF1-478A-B223-108604F6BB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sz="1800" b="1" dirty="0"/>
              <a:t>PROBLEM DESCRIPTION</a:t>
            </a:r>
          </a:p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sz="1800" dirty="0"/>
              <a:t>Given a sequence A[] consisting of N elements. For each A[i], you need to find the first right element greater than it. If it does not exist, print -1.</a:t>
            </a:r>
            <a:endParaRPr lang="en-US" sz="1800" dirty="0"/>
          </a:p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endParaRPr lang="en-US" sz="1800" dirty="0"/>
          </a:p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sz="1800" b="1" dirty="0"/>
              <a:t>FOR EXAMPLE:</a:t>
            </a:r>
          </a:p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sz="1800" dirty="0" err="1"/>
              <a:t>Range </a:t>
            </a:r>
            <a:r>
              <a:rPr lang="en" sz="1800" dirty="0"/>
              <a:t>A[] = { 4, 5, 2, 25}</a:t>
            </a:r>
          </a:p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endParaRPr lang="vi-VN" sz="1800" dirty="0"/>
          </a:p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sz="1800" b="1" dirty="0"/>
              <a:t>RESULTS </a:t>
            </a:r>
            <a:r>
              <a:rPr lang="en" sz="1800" dirty="0"/>
              <a:t>: R[] = {5, 25, 25, -1}</a:t>
            </a:r>
          </a:p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endParaRPr lang="vi-VN" sz="1800" dirty="0"/>
          </a:p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sz="1800" b="1" dirty="0"/>
              <a:t>SOLUTION: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" sz="1800" dirty="0"/>
              <a:t>The usual way of doing it: complexity O(n </a:t>
            </a:r>
            <a:r>
              <a:rPr lang="en" sz="1800" baseline="30000" dirty="0"/>
              <a:t>2 </a:t>
            </a:r>
            <a:r>
              <a:rPr lang="en" sz="1800" dirty="0"/>
              <a:t>)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" sz="1800" dirty="0"/>
              <a:t>Using Stack: O(n) complexity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4001-DA2F-48A6-A61D-3F72EF39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" dirty="0"/>
              <a:t>PROBLEM: FIRST IS BIGGER</a:t>
            </a:r>
            <a:endParaRPr lang="vi-VN" dirty="0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21CB4942-6469-41AD-9AF3-E04392AAF5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" altLang="vi-VN" sz="1800" b="1"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</a:pPr>
            <a:r>
              <a:rPr lang="en" altLang="vi-VN" sz="2100"/>
              <a:t>void xuly(int a[], int n){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</a:pPr>
            <a:r>
              <a:rPr lang="en" altLang="vi-VN" sz="2100"/>
              <a:t>stack&lt;int&gt; st;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</a:pPr>
            <a:r>
              <a:rPr lang="en" altLang="vi-VN" sz="2100"/>
              <a:t>int R[n], i;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</a:pPr>
            <a:r>
              <a:rPr lang="en" altLang="vi-VN" sz="2100"/>
              <a:t>for(i=n-1;i&gt;=0;i--){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</a:pPr>
            <a:r>
              <a:rPr lang="en" altLang="vi-VN" sz="2100"/>
              <a:t>while(!st.empty() &amp;&amp; a[i] &gt;= st.top()) st.pop();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</a:pPr>
            <a:r>
              <a:rPr lang="en" altLang="vi-VN" sz="2100"/>
              <a:t>if(st.empty()) R[i] = -1;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</a:pPr>
            <a:r>
              <a:rPr lang="en" altLang="vi-VN" sz="2100"/>
              <a:t>else R[i] = st.top();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</a:pPr>
            <a:r>
              <a:rPr lang="en" altLang="vi-VN" sz="2100"/>
              <a:t>st.push(a[i]);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</a:pPr>
            <a:r>
              <a:rPr lang="en" altLang="vi-VN" sz="2100"/>
              <a:t>}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</a:pPr>
            <a:r>
              <a:rPr lang="en" altLang="vi-VN" sz="2100"/>
              <a:t>for(i=0;i&lt;n;i++) cout &lt;&lt; R[i] &lt;&lt; " ";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</a:pPr>
            <a:r>
              <a:rPr lang="en" altLang="vi-VN" sz="2100"/>
              <a:t>cout &lt;&lt; endl;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</a:pPr>
            <a:r>
              <a:rPr lang="en" altLang="vi-VN" sz="210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7F563AD0-61F5-4A78-B2DD-E06F997F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SOME OTHER APPLICATION PROBLEMS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871D8B25-A5AA-4195-8F30-6ECA410CA9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>
            <a:normAutofit fontScale="92500"/>
          </a:bodyPr>
          <a:lstStyle/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" altLang="vi-VN" sz="2400">
                <a:latin typeface="Arial" panose="020B0604020202020204" pitchFamily="34" charset="0"/>
                <a:cs typeface="Arial" panose="020B0604020202020204" pitchFamily="34" charset="0"/>
              </a:rPr>
              <a:t>Convert between expressions:</a:t>
            </a:r>
          </a:p>
          <a:p>
            <a:pPr marL="97155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" altLang="vi-VN" sz="2400">
                <a:cs typeface="Arial" panose="020B0604020202020204" pitchFamily="34" charset="0"/>
              </a:rPr>
              <a:t>Midterms</a:t>
            </a:r>
          </a:p>
          <a:p>
            <a:pPr marL="97155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" altLang="vi-VN" sz="2400">
                <a:cs typeface="Arial" panose="020B0604020202020204" pitchFamily="34" charset="0"/>
              </a:rPr>
              <a:t>Suffixes</a:t>
            </a:r>
          </a:p>
          <a:p>
            <a:pPr marL="971550" lvl="1" indent="-457200" eaLnBrk="1" hangingPunct="1">
              <a:lnSpc>
                <a:spcPct val="150000"/>
              </a:lnSpc>
              <a:spcBef>
                <a:spcPct val="0"/>
              </a:spcBef>
            </a:pPr>
            <a:r>
              <a:rPr lang="en" altLang="vi-VN" sz="2400">
                <a:cs typeface="Arial" panose="020B0604020202020204" pitchFamily="34" charset="0"/>
              </a:rPr>
              <a:t>Prefix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" altLang="vi-VN" sz="2400">
                <a:latin typeface="Arial" panose="020B0604020202020204" pitchFamily="34" charset="0"/>
                <a:cs typeface="Arial" panose="020B0604020202020204" pitchFamily="34" charset="0"/>
              </a:rPr>
              <a:t>Check for redundancy of brackets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" altLang="vi-VN" sz="2400">
                <a:latin typeface="Arial" panose="020B0604020202020204" pitchFamily="34" charset="0"/>
                <a:cs typeface="Arial" panose="020B0604020202020204" pitchFamily="34" charset="0"/>
              </a:rPr>
              <a:t>Calculate the length of the longest correct bracket sequence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" altLang="vi-VN" sz="2400">
                <a:latin typeface="Arial" panose="020B0604020202020204" pitchFamily="34" charset="0"/>
                <a:cs typeface="Arial" panose="020B0604020202020204" pitchFamily="34" charset="0"/>
              </a:rPr>
              <a:t>Count the number of brackets that need to be reversed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" altLang="vi-VN" sz="2400">
                <a:latin typeface="Arial" panose="020B0604020202020204" pitchFamily="34" charset="0"/>
                <a:cs typeface="Arial" panose="020B0604020202020204" pitchFamily="34" charset="0"/>
              </a:rPr>
              <a:t>Find the area of the largest rectangle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B50340A-45CE-47E3-B9E9-040E0E97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CFF585BB-035F-47B3-B44D-75E3558EB96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447800"/>
            <a:ext cx="7685088" cy="3879850"/>
          </a:xfrm>
        </p:spPr>
        <p:txBody>
          <a:bodyPr/>
          <a:lstStyle/>
          <a:p>
            <a:pPr eaLnBrk="1" hangingPunct="1"/>
            <a:r>
              <a:rPr lang="en" altLang="en-US" sz="2400">
                <a:latin typeface="Candara" panose="020E0502030303020204" pitchFamily="34" charset="0"/>
              </a:rPr>
              <a:t>What is a stack?</a:t>
            </a:r>
          </a:p>
          <a:p>
            <a:pPr lvl="1" eaLnBrk="1" hangingPunct="1"/>
            <a:r>
              <a:rPr lang="en" altLang="en-US">
                <a:latin typeface="Candara" panose="020E0502030303020204" pitchFamily="34" charset="0"/>
              </a:rPr>
              <a:t>Is a list but operations are performed only at one vertex of</a:t>
            </a:r>
            <a:r>
              <a:rPr lang="en" altLang="en-US"/>
              <a:t> </a:t>
            </a:r>
            <a:r>
              <a:rPr lang="en" altLang="en-US">
                <a:latin typeface="Candara" panose="020E0502030303020204" pitchFamily="34" charset="0"/>
              </a:rPr>
              <a:t>list.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" altLang="en-US" sz="2400">
                <a:latin typeface="Candara" panose="020E0502030303020204" pitchFamily="34" charset="0"/>
              </a:rPr>
              <a:t>Nature</a:t>
            </a:r>
          </a:p>
          <a:p>
            <a:pPr lvl="1" eaLnBrk="1" hangingPunct="1"/>
            <a:r>
              <a:rPr lang="en" altLang="en-US"/>
              <a:t>First In Last Out: FILO</a:t>
            </a:r>
          </a:p>
        </p:txBody>
      </p:sp>
      <p:sp>
        <p:nvSpPr>
          <p:cNvPr id="11268" name="Slide Number Placeholder 8">
            <a:extLst>
              <a:ext uri="{FF2B5EF4-FFF2-40B4-BE49-F238E27FC236}">
                <a16:creationId xmlns:a16="http://schemas.microsoft.com/office/drawing/2014/main" id="{AC9D5AD1-6E26-47D1-8B8E-15B51B224E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FE5732-7D4D-4FBB-98DB-5E7D3672FF28}" type="slidenum">
              <a:rPr lang="en-US" altLang="en-US">
                <a:solidFill>
                  <a:srgbClr val="FFFFFF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pPr eaLnBrk="1" hangingPunct="1"/>
              <a:t>3</a:t>
            </a:fld>
            <a:endParaRPr lang="en-US" altLang="en-US">
              <a:solidFill>
                <a:srgbClr val="FFFFFF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11269" name="Picture 2" descr="http://www.movingdigital.com/Portals/0/CD_Stack.gif">
            <a:extLst>
              <a:ext uri="{FF2B5EF4-FFF2-40B4-BE49-F238E27FC236}">
                <a16:creationId xmlns:a16="http://schemas.microsoft.com/office/drawing/2014/main" id="{E733DE5B-8B88-4FF6-9CDC-A60BC5AC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267200"/>
            <a:ext cx="1360488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 descr="http://www.juniata.edu/faculty/kruse/cs240/images/stackof.gif">
            <a:extLst>
              <a:ext uri="{FF2B5EF4-FFF2-40B4-BE49-F238E27FC236}">
                <a16:creationId xmlns:a16="http://schemas.microsoft.com/office/drawing/2014/main" id="{873883BA-4EDB-49D2-B155-CAB8D78A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37050"/>
            <a:ext cx="4702175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2099041-836C-41C0-895B-340B861E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8BB9E-1CD1-4939-B179-92BD844FA9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3000" y="1219200"/>
            <a:ext cx="7315200" cy="3879850"/>
          </a:xfrm>
        </p:spPr>
        <p:txBody>
          <a:bodyPr rtlCol="0">
            <a:noAutofit/>
          </a:bodyPr>
          <a:lstStyle/>
          <a:p>
            <a:pPr marL="274320" indent="-27432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" sz="2400" dirty="0">
                <a:latin typeface="Candara" panose="020E0502030303020204" pitchFamily="34" charset="0"/>
              </a:rPr>
              <a:t>Stack Structure Abstraction</a:t>
            </a:r>
            <a:endParaRPr lang="en-US" sz="2400" dirty="0"/>
          </a:p>
          <a:p>
            <a:pPr marL="857250" lvl="1" indent="-4572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" sz="2000" dirty="0" err="1"/>
              <a:t>Special</a:t>
            </a:r>
            <a:r>
              <a:rPr lang="en" sz="2000" dirty="0"/>
              <a:t> </a:t>
            </a:r>
            <a:r>
              <a:rPr lang="en" sz="2000" dirty="0" err="1"/>
              <a:t>description</a:t>
            </a:r>
            <a:r>
              <a:rPr lang="en" sz="2000" dirty="0"/>
              <a:t> </a:t>
            </a:r>
            <a:r>
              <a:rPr lang="en" sz="2000" dirty="0" err="1"/>
              <a:t>evil</a:t>
            </a:r>
            <a:r>
              <a:rPr lang="en" sz="2000" dirty="0"/>
              <a:t> </a:t>
            </a:r>
            <a:r>
              <a:rPr lang="en" sz="2000" dirty="0" err="1"/>
              <a:t>Whether</a:t>
            </a:r>
            <a:endParaRPr lang="en-US" sz="2000" dirty="0"/>
          </a:p>
          <a:p>
            <a:pPr marL="1714500" lvl="3" indent="-4572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" sz="2000" dirty="0">
                <a:solidFill>
                  <a:srgbClr val="FF0000"/>
                </a:solidFill>
                <a:latin typeface="Candara" panose="020E0502030303020204" pitchFamily="34" charset="0"/>
              </a:rPr>
              <a:t>A = (a </a:t>
            </a:r>
            <a:r>
              <a:rPr lang="en" sz="2000" baseline="-25000" dirty="0">
                <a:solidFill>
                  <a:srgbClr val="FF0000"/>
                </a:solidFill>
                <a:latin typeface="Candara" panose="020E0502030303020204" pitchFamily="34" charset="0"/>
              </a:rPr>
              <a:t>0 </a:t>
            </a:r>
            <a:r>
              <a:rPr lang="en" sz="2000" dirty="0">
                <a:solidFill>
                  <a:srgbClr val="FF0000"/>
                </a:solidFill>
                <a:latin typeface="Candara" panose="020E0502030303020204" pitchFamily="34" charset="0"/>
              </a:rPr>
              <a:t>, a </a:t>
            </a:r>
            <a:r>
              <a:rPr lang="en" sz="2000" baseline="-25000" dirty="0">
                <a:solidFill>
                  <a:srgbClr val="FF0000"/>
                </a:solidFill>
                <a:latin typeface="Candara" panose="020E0502030303020204" pitchFamily="34" charset="0"/>
              </a:rPr>
              <a:t>1 </a:t>
            </a:r>
            <a:r>
              <a:rPr lang="en" sz="2000" dirty="0">
                <a:solidFill>
                  <a:srgbClr val="FF0000"/>
                </a:solidFill>
                <a:latin typeface="Candara" panose="020E0502030303020204" pitchFamily="34" charset="0"/>
              </a:rPr>
              <a:t>, …, a </a:t>
            </a:r>
            <a:r>
              <a:rPr lang="en" sz="2000" baseline="-25000" dirty="0">
                <a:solidFill>
                  <a:srgbClr val="FF0000"/>
                </a:solidFill>
                <a:latin typeface="Candara" panose="020E0502030303020204" pitchFamily="34" charset="0"/>
              </a:rPr>
              <a:t>n </a:t>
            </a:r>
            <a:r>
              <a:rPr lang="en" sz="2000" baseline="-25000" dirty="0">
                <a:solidFill>
                  <a:srgbClr val="FF0000"/>
                </a:solidFill>
              </a:rPr>
              <a:t>-1 </a:t>
            </a:r>
            <a:r>
              <a:rPr lang="en" sz="2000" dirty="0">
                <a:solidFill>
                  <a:srgbClr val="FF0000"/>
                </a:solidFill>
                <a:latin typeface="Candara" panose="020E0502030303020204" pitchFamily="34" charset="0"/>
              </a:rPr>
              <a:t>)</a:t>
            </a:r>
          </a:p>
          <a:p>
            <a:pPr marL="1714500" lvl="3" indent="-4572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" sz="2000" dirty="0">
                <a:latin typeface="Candara" panose="020E0502030303020204" pitchFamily="34" charset="0"/>
              </a:rPr>
              <a:t>where a </a:t>
            </a:r>
            <a:r>
              <a:rPr lang="en" sz="2000" baseline="-25000" dirty="0"/>
              <a:t>n-1 </a:t>
            </a:r>
            <a:r>
              <a:rPr lang="en" sz="2000" dirty="0">
                <a:latin typeface="Candara" panose="020E0502030303020204" pitchFamily="34" charset="0"/>
              </a:rPr>
              <a:t>is </a:t>
            </a:r>
            <a:r>
              <a:rPr lang="en" sz="2000" dirty="0" err="1"/>
              <a:t>the vertex</a:t>
            </a:r>
            <a:r>
              <a:rPr lang="en" sz="2000" dirty="0"/>
              <a:t> </a:t>
            </a:r>
            <a:r>
              <a:rPr lang="en" sz="2000" dirty="0" err="1"/>
              <a:t>compartment</a:t>
            </a:r>
            <a:r>
              <a:rPr lang="en" sz="2000" dirty="0"/>
              <a:t> </a:t>
            </a:r>
            <a:r>
              <a:rPr lang="en" sz="2000" dirty="0" err="1"/>
              <a:t>arrange</a:t>
            </a:r>
            <a:endParaRPr lang="vi-VN" sz="2000" dirty="0">
              <a:latin typeface="Candara" panose="020E0502030303020204" pitchFamily="34" charset="0"/>
            </a:endParaRPr>
          </a:p>
          <a:p>
            <a:pPr marL="1257300" lvl="2" indent="-4572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Font typeface="+mj-lt"/>
              <a:buAutoNum type="arabicPeriod"/>
              <a:defRPr/>
            </a:pPr>
            <a:r>
              <a:rPr lang="en" sz="1600" dirty="0">
                <a:solidFill>
                  <a:srgbClr val="FF0000"/>
                </a:solidFill>
              </a:rPr>
              <a:t>push(x)</a:t>
            </a:r>
          </a:p>
          <a:p>
            <a:pPr marL="1257300" lvl="2" indent="-4572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Font typeface="+mj-lt"/>
              <a:buAutoNum type="arabicPeriod"/>
              <a:defRPr/>
            </a:pPr>
            <a:r>
              <a:rPr lang="en" sz="1600" dirty="0">
                <a:solidFill>
                  <a:srgbClr val="FF0000"/>
                </a:solidFill>
              </a:rPr>
              <a:t>pop()</a:t>
            </a:r>
            <a:endParaRPr lang="en-US" sz="1600" dirty="0"/>
          </a:p>
          <a:p>
            <a:pPr marL="1257300" lvl="2" indent="-4572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Font typeface="+mj-lt"/>
              <a:buAutoNum type="arabicPeriod"/>
              <a:defRPr/>
            </a:pPr>
            <a:r>
              <a:rPr lang="en" sz="1600" dirty="0">
                <a:solidFill>
                  <a:srgbClr val="FF0000"/>
                </a:solidFill>
              </a:rPr>
              <a:t>isEmpty ()</a:t>
            </a:r>
          </a:p>
          <a:p>
            <a:pPr marL="1257300" lvl="2" indent="-4572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Font typeface="+mj-lt"/>
              <a:buAutoNum type="arabicPeriod"/>
              <a:defRPr/>
            </a:pP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isFull ()</a:t>
            </a:r>
          </a:p>
          <a:p>
            <a:pPr marL="1257300" lvl="2" indent="-4572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Font typeface="+mj-lt"/>
              <a:buAutoNum type="arabicPeriod"/>
              <a:defRPr/>
            </a:pPr>
            <a:r>
              <a:rPr lang="en" sz="1600" dirty="0">
                <a:solidFill>
                  <a:srgbClr val="FF0000"/>
                </a:solidFill>
              </a:rPr>
              <a:t>size()</a:t>
            </a:r>
          </a:p>
          <a:p>
            <a:pPr marL="1257300" lvl="2" indent="-45720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Font typeface="+mj-lt"/>
              <a:buAutoNum type="arabicPeriod"/>
              <a:defRPr/>
            </a:pPr>
            <a:r>
              <a:rPr lang="en" sz="1600" dirty="0">
                <a:solidFill>
                  <a:srgbClr val="FF0000"/>
                </a:solidFill>
              </a:rPr>
              <a:t>top()</a:t>
            </a:r>
          </a:p>
          <a:p>
            <a:pPr marL="274320" indent="-27432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"/>
              <a:defRPr/>
            </a:pPr>
            <a:endParaRPr lang="en-US" sz="2400" dirty="0"/>
          </a:p>
          <a:p>
            <a:pPr marL="274320" indent="-27432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"/>
              <a:defRPr/>
            </a:pPr>
            <a:endParaRPr lang="en-US" sz="2400" dirty="0"/>
          </a:p>
        </p:txBody>
      </p:sp>
      <p:sp>
        <p:nvSpPr>
          <p:cNvPr id="12292" name="Slide Number Placeholder 6">
            <a:extLst>
              <a:ext uri="{FF2B5EF4-FFF2-40B4-BE49-F238E27FC236}">
                <a16:creationId xmlns:a16="http://schemas.microsoft.com/office/drawing/2014/main" id="{BB130857-4AFF-4A82-9D34-AAF6C4BA7A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720CF1-1C3F-42AE-AF24-B03423C3EC2A}" type="slidenum">
              <a:rPr lang="en-US" altLang="en-US">
                <a:solidFill>
                  <a:srgbClr val="FFFFFF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pPr eaLnBrk="1" hangingPunct="1"/>
              <a:t>4</a:t>
            </a:fld>
            <a:endParaRPr lang="en-US" altLang="en-US">
              <a:solidFill>
                <a:srgbClr val="FFFFFF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6">
            <a:extLst>
              <a:ext uri="{FF2B5EF4-FFF2-40B4-BE49-F238E27FC236}">
                <a16:creationId xmlns:a16="http://schemas.microsoft.com/office/drawing/2014/main" id="{7738696D-9E78-4AD8-9AF3-DF852F98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6868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" altLang="vi-VN" b="1">
                <a:cs typeface="Arial" panose="020B0604020202020204" pitchFamily="34" charset="0"/>
              </a:rPr>
              <a:t>Contiguous representation </a:t>
            </a:r>
            <a:r>
              <a:rPr lang="en" altLang="vi-VN">
                <a:cs typeface="Arial" panose="020B0604020202020204" pitchFamily="34" charset="0"/>
              </a:rPr>
              <a:t>: the data elements of the stack are stored contiguously in memory (Array).</a:t>
            </a:r>
          </a:p>
          <a:p>
            <a:pPr eaLnBrk="1" hangingPunct="1">
              <a:spcBef>
                <a:spcPct val="30000"/>
              </a:spcBef>
            </a:pPr>
            <a:r>
              <a:rPr lang="en" altLang="vi-VN" b="1">
                <a:cs typeface="Arial" panose="020B0604020202020204" pitchFamily="34" charset="0"/>
              </a:rPr>
              <a:t>Discrete representation </a:t>
            </a:r>
            <a:r>
              <a:rPr lang="en" altLang="vi-VN">
                <a:cs typeface="Arial" panose="020B0604020202020204" pitchFamily="34" charset="0"/>
              </a:rPr>
              <a:t>: the data elements of the stack are stored discretely in memory (Linked List).</a:t>
            </a:r>
          </a:p>
          <a:p>
            <a:pPr eaLnBrk="1" hangingPunct="1">
              <a:spcBef>
                <a:spcPct val="30000"/>
              </a:spcBef>
            </a:pPr>
            <a:r>
              <a:rPr lang="en" altLang="vi-VN" b="1">
                <a:cs typeface="Arial" panose="020B0604020202020204" pitchFamily="34" charset="0"/>
              </a:rPr>
              <a:t>Example </a:t>
            </a:r>
            <a:r>
              <a:rPr lang="en" altLang="vi-VN">
                <a:cs typeface="Arial" panose="020B0604020202020204" pitchFamily="34" charset="0"/>
              </a:rPr>
              <a:t>. Array-based stack representation.</a:t>
            </a:r>
          </a:p>
          <a:p>
            <a:pPr eaLnBrk="1" hangingPunct="1">
              <a:spcBef>
                <a:spcPct val="30000"/>
              </a:spcBef>
            </a:pPr>
            <a:r>
              <a:rPr lang="en" altLang="vi-VN">
                <a:cs typeface="Arial" panose="020B0604020202020204" pitchFamily="34" charset="0"/>
              </a:rPr>
              <a:t>typedef struct {</a:t>
            </a:r>
          </a:p>
          <a:p>
            <a:pPr lvl="2" eaLnBrk="1" hangingPunct="1">
              <a:spcBef>
                <a:spcPct val="30000"/>
              </a:spcBef>
            </a:pPr>
            <a:r>
              <a:rPr lang="en" altLang="vi-VN">
                <a:cs typeface="Arial" panose="020B0604020202020204" pitchFamily="34" charset="0"/>
              </a:rPr>
              <a:t>int top; // </a:t>
            </a:r>
            <a:r>
              <a:rPr lang="en" altLang="vi-VN" i="1">
                <a:cs typeface="Arial" panose="020B0604020202020204" pitchFamily="34" charset="0"/>
              </a:rPr>
              <a:t>Top of stack where all operations take place</a:t>
            </a:r>
          </a:p>
          <a:p>
            <a:pPr lvl="2" eaLnBrk="1" hangingPunct="1">
              <a:spcBef>
                <a:spcPct val="30000"/>
              </a:spcBef>
            </a:pPr>
            <a:r>
              <a:rPr lang="en" altLang="vi-VN">
                <a:cs typeface="Arial" panose="020B0604020202020204" pitchFamily="34" charset="0"/>
              </a:rPr>
              <a:t>int node[MAX]; // </a:t>
            </a:r>
            <a:r>
              <a:rPr lang="en" altLang="vi-VN" i="1">
                <a:cs typeface="Arial" panose="020B0604020202020204" pitchFamily="34" charset="0"/>
              </a:rPr>
              <a:t>Data stored in stack includes MAX elements</a:t>
            </a:r>
          </a:p>
          <a:p>
            <a:pPr eaLnBrk="1" hangingPunct="1">
              <a:spcBef>
                <a:spcPct val="30000"/>
              </a:spcBef>
            </a:pPr>
            <a:r>
              <a:rPr lang="en" altLang="vi-VN">
                <a:cs typeface="Arial" panose="020B0604020202020204" pitchFamily="34" charset="0"/>
              </a:rPr>
              <a:t>} Stack;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8C38AAE2-0AB1-415C-AF0C-8511DCCA220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114800"/>
            <a:ext cx="8686800" cy="2700338"/>
            <a:chOff x="0" y="3733800"/>
            <a:chExt cx="8991600" cy="3081338"/>
          </a:xfrm>
        </p:grpSpPr>
        <p:pic>
          <p:nvPicPr>
            <p:cNvPr id="13317" name="Picture 2">
              <a:extLst>
                <a:ext uri="{FF2B5EF4-FFF2-40B4-BE49-F238E27FC236}">
                  <a16:creationId xmlns:a16="http://schemas.microsoft.com/office/drawing/2014/main" id="{9AECC27D-BE34-4E86-BA6A-5BCC3FF7D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63" y="4224338"/>
              <a:ext cx="4848225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F1947C-BFB0-47F3-B68E-C5ADB0CE6129}"/>
                </a:ext>
              </a:extLst>
            </p:cNvPr>
            <p:cNvCxnSpPr/>
            <p:nvPr/>
          </p:nvCxnSpPr>
          <p:spPr>
            <a:xfrm rot="10800000">
              <a:off x="1447661" y="4876848"/>
              <a:ext cx="1753296" cy="10669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A65BC8D-2A84-4B8A-8DCE-28BAB38B9226}"/>
                </a:ext>
              </a:extLst>
            </p:cNvPr>
            <p:cNvCxnSpPr/>
            <p:nvPr/>
          </p:nvCxnSpPr>
          <p:spPr>
            <a:xfrm rot="16200000" flipV="1">
              <a:off x="3314075" y="4152269"/>
              <a:ext cx="1066966" cy="9908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F6EA50-740A-44E0-A93E-AC6749087E0B}"/>
                </a:ext>
              </a:extLst>
            </p:cNvPr>
            <p:cNvCxnSpPr/>
            <p:nvPr/>
          </p:nvCxnSpPr>
          <p:spPr>
            <a:xfrm flipV="1">
              <a:off x="6019049" y="4572519"/>
              <a:ext cx="1753296" cy="9129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C0DCC1-8FE0-4F0C-8069-5E219DBD62A7}"/>
                </a:ext>
              </a:extLst>
            </p:cNvPr>
            <p:cNvSpPr txBox="1"/>
            <p:nvPr/>
          </p:nvSpPr>
          <p:spPr>
            <a:xfrm>
              <a:off x="913620" y="4496436"/>
              <a:ext cx="686858" cy="380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" dirty="0"/>
                <a:t>top</a:t>
              </a:r>
              <a:endParaRPr lang="vi-V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83DF18-6E48-44D2-84B1-1EDC0E3160E1}"/>
                </a:ext>
              </a:extLst>
            </p:cNvPr>
            <p:cNvSpPr txBox="1"/>
            <p:nvPr/>
          </p:nvSpPr>
          <p:spPr>
            <a:xfrm>
              <a:off x="2972552" y="3733800"/>
              <a:ext cx="685215" cy="380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" dirty="0"/>
                <a:t>top</a:t>
              </a:r>
              <a:endParaRPr lang="vi-V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D3FE59-1A6C-4FA5-873E-08D10C62A6D1}"/>
                </a:ext>
              </a:extLst>
            </p:cNvPr>
            <p:cNvSpPr txBox="1"/>
            <p:nvPr/>
          </p:nvSpPr>
          <p:spPr>
            <a:xfrm>
              <a:off x="7772344" y="4420354"/>
              <a:ext cx="685216" cy="3804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" dirty="0"/>
                <a:t>top</a:t>
              </a:r>
              <a:endParaRPr lang="vi-VN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E925E4-9D75-4106-B9DB-A4B879E52774}"/>
                </a:ext>
              </a:extLst>
            </p:cNvPr>
            <p:cNvCxnSpPr/>
            <p:nvPr/>
          </p:nvCxnSpPr>
          <p:spPr>
            <a:xfrm rot="10800000">
              <a:off x="1219256" y="6172060"/>
              <a:ext cx="990851" cy="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317935-5E6E-4167-9A16-675C19883EDF}"/>
                </a:ext>
              </a:extLst>
            </p:cNvPr>
            <p:cNvSpPr txBox="1"/>
            <p:nvPr/>
          </p:nvSpPr>
          <p:spPr>
            <a:xfrm>
              <a:off x="0" y="6019895"/>
              <a:ext cx="1219256" cy="369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" dirty="0"/>
                <a:t>node[top]</a:t>
              </a:r>
              <a:endParaRPr lang="vi-VN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9F4AC6A-01A3-4AC5-9CBB-2E1AA0DFC977}"/>
                </a:ext>
              </a:extLst>
            </p:cNvPr>
            <p:cNvCxnSpPr/>
            <p:nvPr/>
          </p:nvCxnSpPr>
          <p:spPr>
            <a:xfrm>
              <a:off x="6096279" y="5485507"/>
              <a:ext cx="1676066" cy="18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298368-0811-41AE-BCC2-ED34CAEA6789}"/>
                </a:ext>
              </a:extLst>
            </p:cNvPr>
            <p:cNvSpPr txBox="1"/>
            <p:nvPr/>
          </p:nvSpPr>
          <p:spPr>
            <a:xfrm>
              <a:off x="7772344" y="5333343"/>
              <a:ext cx="1219256" cy="3713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" dirty="0"/>
                <a:t>node[top]</a:t>
              </a:r>
              <a:endParaRPr lang="vi-VN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25329E-5DE6-4AAB-AB5F-7DC0DA6B1C12}"/>
                </a:ext>
              </a:extLst>
            </p:cNvPr>
            <p:cNvCxnSpPr>
              <a:endCxn id="30" idx="2"/>
            </p:cNvCxnSpPr>
            <p:nvPr/>
          </p:nvCxnSpPr>
          <p:spPr>
            <a:xfrm rot="5400000" flipH="1" flipV="1">
              <a:off x="4299490" y="4146836"/>
              <a:ext cx="1077835" cy="9908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630037-8F4C-47F5-8181-59476A311034}"/>
                </a:ext>
              </a:extLst>
            </p:cNvPr>
            <p:cNvSpPr txBox="1"/>
            <p:nvPr/>
          </p:nvSpPr>
          <p:spPr>
            <a:xfrm>
              <a:off x="4724206" y="3733800"/>
              <a:ext cx="1219256" cy="369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" dirty="0"/>
                <a:t>node[top]</a:t>
              </a:r>
              <a:endParaRPr lang="vi-VN" dirty="0"/>
            </a:p>
          </p:txBody>
        </p:sp>
      </p:grpSp>
      <p:sp>
        <p:nvSpPr>
          <p:cNvPr id="13316" name="Title 1">
            <a:extLst>
              <a:ext uri="{FF2B5EF4-FFF2-40B4-BE49-F238E27FC236}">
                <a16:creationId xmlns:a16="http://schemas.microsoft.com/office/drawing/2014/main" id="{DD30CBEB-A2FE-465F-B2E4-DE57C2A4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methods of representing the stack</a:t>
            </a:r>
            <a:endParaRPr lang="vi-VN" altLang="vi-VN" sz="28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>
            <a:extLst>
              <a:ext uri="{FF2B5EF4-FFF2-40B4-BE49-F238E27FC236}">
                <a16:creationId xmlns:a16="http://schemas.microsoft.com/office/drawing/2014/main" id="{902E1B14-2464-4057-B9B5-4790BF6C3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5363" name="Text Box 6">
            <a:extLst>
              <a:ext uri="{FF2B5EF4-FFF2-40B4-BE49-F238E27FC236}">
                <a16:creationId xmlns:a16="http://schemas.microsoft.com/office/drawing/2014/main" id="{C4FBF449-C7C6-4C12-A1EF-6CC3249F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6868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" altLang="vi-VN" sz="2000" dirty="0">
                <a:cs typeface="Arial" panose="020B0604020202020204" pitchFamily="34" charset="0"/>
              </a:rPr>
              <a:t>Actions: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" altLang="vi-VN" sz="2000" i="1" dirty="0">
                <a:cs typeface="Arial" panose="020B0604020202020204" pitchFamily="34" charset="0"/>
              </a:rPr>
              <a:t>Empty </a:t>
            </a:r>
            <a:r>
              <a:rPr lang="en" altLang="vi-VN" sz="2000" dirty="0">
                <a:cs typeface="Arial" panose="020B0604020202020204" pitchFamily="34" charset="0"/>
              </a:rPr>
              <a:t>( </a:t>
            </a:r>
            <a:r>
              <a:rPr lang="en" altLang="vi-VN" sz="2000" i="1" dirty="0">
                <a:cs typeface="Arial" panose="020B0604020202020204" pitchFamily="34" charset="0"/>
              </a:rPr>
              <a:t>stack s </a:t>
            </a:r>
            <a:r>
              <a:rPr lang="en" altLang="vi-VN" sz="2000" dirty="0">
                <a:cs typeface="Arial" panose="020B0604020202020204" pitchFamily="34" charset="0"/>
              </a:rPr>
              <a:t>)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" altLang="vi-VN" sz="2000" i="1" dirty="0">
                <a:cs typeface="Arial" panose="020B0604020202020204" pitchFamily="34" charset="0"/>
              </a:rPr>
              <a:t>Full </a:t>
            </a:r>
            <a:r>
              <a:rPr lang="en" altLang="vi-VN" sz="2000" dirty="0">
                <a:cs typeface="Arial" panose="020B0604020202020204" pitchFamily="34" charset="0"/>
              </a:rPr>
              <a:t>( </a:t>
            </a:r>
            <a:r>
              <a:rPr lang="en" altLang="vi-VN" sz="2000" i="1" dirty="0">
                <a:cs typeface="Arial" panose="020B0604020202020204" pitchFamily="34" charset="0"/>
              </a:rPr>
              <a:t>stack s </a:t>
            </a:r>
            <a:r>
              <a:rPr lang="en" altLang="vi-VN" sz="2000" dirty="0">
                <a:cs typeface="Arial" panose="020B0604020202020204" pitchFamily="34" charset="0"/>
              </a:rPr>
              <a:t>)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" altLang="vi-VN" sz="2000" i="1" dirty="0">
                <a:cs typeface="Arial" panose="020B0604020202020204" pitchFamily="34" charset="0"/>
              </a:rPr>
              <a:t>push </a:t>
            </a:r>
            <a:r>
              <a:rPr lang="en" altLang="vi-VN" sz="2000" dirty="0">
                <a:cs typeface="Arial" panose="020B0604020202020204" pitchFamily="34" charset="0"/>
              </a:rPr>
              <a:t>( </a:t>
            </a:r>
            <a:r>
              <a:rPr lang="en" altLang="vi-VN" sz="2000" i="1" dirty="0">
                <a:cs typeface="Arial" panose="020B0604020202020204" pitchFamily="34" charset="0"/>
              </a:rPr>
              <a:t>stack s, item x </a:t>
            </a:r>
            <a:endParaRPr lang="vi-VN" altLang="vi-VN" sz="2000" i="1" dirty="0">
              <a:cs typeface="Arial" panose="020B0604020202020204" pitchFamily="34" charset="0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" altLang="vi-VN" sz="2000" i="1" dirty="0">
                <a:cs typeface="Arial" panose="020B0604020202020204" pitchFamily="34" charset="0"/>
              </a:rPr>
              <a:t>Pop </a:t>
            </a:r>
            <a:r>
              <a:rPr lang="en" altLang="vi-VN" sz="2000" dirty="0">
                <a:cs typeface="Arial" panose="020B0604020202020204" pitchFamily="34" charset="0"/>
              </a:rPr>
              <a:t>( </a:t>
            </a:r>
            <a:r>
              <a:rPr lang="en" altLang="vi-VN" sz="2000" b="1" dirty="0">
                <a:cs typeface="Arial" panose="020B0604020202020204" pitchFamily="34" charset="0"/>
              </a:rPr>
              <a:t>stack </a:t>
            </a:r>
            <a:r>
              <a:rPr lang="en" altLang="vi-VN" sz="2000" dirty="0">
                <a:cs typeface="Arial" panose="020B0604020202020204" pitchFamily="34" charset="0"/>
              </a:rPr>
              <a:t>s ) </a:t>
            </a:r>
            <a:endParaRPr lang="vi-VN" altLang="vi-VN" sz="2000" dirty="0"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30000"/>
              </a:spcBef>
            </a:pPr>
            <a:endParaRPr lang="vi-VN" altLang="vi-VN" sz="2000" b="1" dirty="0"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30000"/>
              </a:spcBef>
            </a:pPr>
            <a:r>
              <a:rPr lang="en" altLang="vi-VN" sz="2000" b="1" dirty="0">
                <a:cs typeface="Arial" panose="020B0604020202020204" pitchFamily="34" charset="0"/>
              </a:rPr>
              <a:t>Example</a:t>
            </a:r>
            <a:endParaRPr lang="en" altLang="vi-VN" sz="2000" dirty="0">
              <a:cs typeface="Arial" panose="020B0604020202020204" pitchFamily="34" charset="0"/>
            </a:endParaRPr>
          </a:p>
        </p:txBody>
      </p:sp>
      <p:grpSp>
        <p:nvGrpSpPr>
          <p:cNvPr id="15364" name="Group 3">
            <a:extLst>
              <a:ext uri="{FF2B5EF4-FFF2-40B4-BE49-F238E27FC236}">
                <a16:creationId xmlns:a16="http://schemas.microsoft.com/office/drawing/2014/main" id="{4BD15C4E-AD59-4083-B8B1-5189ECD6827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495800"/>
            <a:ext cx="7391400" cy="2057400"/>
            <a:chOff x="1524000" y="4724400"/>
            <a:chExt cx="7620000" cy="2057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51281C-6B1F-4331-A3B9-B699147CA228}"/>
                </a:ext>
              </a:extLst>
            </p:cNvPr>
            <p:cNvSpPr/>
            <p:nvPr/>
          </p:nvSpPr>
          <p:spPr>
            <a:xfrm>
              <a:off x="2666345" y="4876800"/>
              <a:ext cx="1219266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2DC2EC-8B95-4BD5-BADF-5DE85FC9D034}"/>
                </a:ext>
              </a:extLst>
            </p:cNvPr>
            <p:cNvSpPr/>
            <p:nvPr/>
          </p:nvSpPr>
          <p:spPr>
            <a:xfrm>
              <a:off x="2666345" y="5257800"/>
              <a:ext cx="1219266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C72E7B-5311-48E4-AEFB-82FED894C3DF}"/>
                </a:ext>
              </a:extLst>
            </p:cNvPr>
            <p:cNvSpPr/>
            <p:nvPr/>
          </p:nvSpPr>
          <p:spPr>
            <a:xfrm>
              <a:off x="2666345" y="5638800"/>
              <a:ext cx="1219266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9B7C5B-7F4B-4C72-8581-16C2B73CA0E8}"/>
                </a:ext>
              </a:extLst>
            </p:cNvPr>
            <p:cNvSpPr/>
            <p:nvPr/>
          </p:nvSpPr>
          <p:spPr>
            <a:xfrm>
              <a:off x="2666345" y="6019800"/>
              <a:ext cx="1219266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4E0C2A-D177-4601-96D2-F92845ABEF04}"/>
                </a:ext>
              </a:extLst>
            </p:cNvPr>
            <p:cNvSpPr/>
            <p:nvPr/>
          </p:nvSpPr>
          <p:spPr>
            <a:xfrm>
              <a:off x="2666345" y="6400800"/>
              <a:ext cx="1219266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134500-D9B8-482B-9F36-CE95ADD9E3AD}"/>
                </a:ext>
              </a:extLst>
            </p:cNvPr>
            <p:cNvSpPr/>
            <p:nvPr/>
          </p:nvSpPr>
          <p:spPr>
            <a:xfrm>
              <a:off x="5867531" y="4876800"/>
              <a:ext cx="1219266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" dirty="0"/>
                <a:t>9</a:t>
              </a:r>
              <a:endParaRPr lang="vi-V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E270345-81C4-4992-9D42-8B37194D115A}"/>
                </a:ext>
              </a:extLst>
            </p:cNvPr>
            <p:cNvSpPr/>
            <p:nvPr/>
          </p:nvSpPr>
          <p:spPr>
            <a:xfrm>
              <a:off x="5867531" y="5257800"/>
              <a:ext cx="1219266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" dirty="0"/>
                <a:t>7</a:t>
              </a:r>
              <a:endParaRPr lang="vi-V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4762DF-49E2-4486-9B51-12EC4DB725C9}"/>
                </a:ext>
              </a:extLst>
            </p:cNvPr>
            <p:cNvSpPr/>
            <p:nvPr/>
          </p:nvSpPr>
          <p:spPr>
            <a:xfrm>
              <a:off x="5867531" y="5638800"/>
              <a:ext cx="1219266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" dirty="0"/>
                <a:t>5</a:t>
              </a:r>
              <a:endParaRPr lang="vi-V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B85198-BDAC-422C-BA5D-05997573C776}"/>
                </a:ext>
              </a:extLst>
            </p:cNvPr>
            <p:cNvSpPr/>
            <p:nvPr/>
          </p:nvSpPr>
          <p:spPr>
            <a:xfrm>
              <a:off x="5867531" y="6019800"/>
              <a:ext cx="1219266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" dirty="0"/>
                <a:t>3</a:t>
              </a:r>
              <a:endParaRPr lang="vi-V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232CC7-3A8E-49F5-830B-4AFBAB28C873}"/>
                </a:ext>
              </a:extLst>
            </p:cNvPr>
            <p:cNvSpPr/>
            <p:nvPr/>
          </p:nvSpPr>
          <p:spPr>
            <a:xfrm>
              <a:off x="5867531" y="6400800"/>
              <a:ext cx="1219266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" dirty="0"/>
                <a:t>first</a:t>
              </a:r>
              <a:endParaRPr lang="vi-VN" dirty="0"/>
            </a:p>
          </p:txBody>
        </p:sp>
        <p:sp>
          <p:nvSpPr>
            <p:cNvPr id="15376" name="TextBox 17">
              <a:extLst>
                <a:ext uri="{FF2B5EF4-FFF2-40B4-BE49-F238E27FC236}">
                  <a16:creationId xmlns:a16="http://schemas.microsoft.com/office/drawing/2014/main" id="{3601CC50-0760-482A-9347-6C8FA9278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6400800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" altLang="vi-VN">
                  <a:cs typeface="Arial" panose="020B0604020202020204" pitchFamily="34" charset="0"/>
                </a:rPr>
                <a:t>0</a:t>
              </a:r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15377" name="TextBox 18">
              <a:extLst>
                <a:ext uri="{FF2B5EF4-FFF2-40B4-BE49-F238E27FC236}">
                  <a16:creationId xmlns:a16="http://schemas.microsoft.com/office/drawing/2014/main" id="{05C18522-7449-4FBC-B874-0DF787CAE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6019800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" altLang="vi-VN">
                  <a:cs typeface="Arial" panose="020B0604020202020204" pitchFamily="34" charset="0"/>
                </a:rPr>
                <a:t>first</a:t>
              </a:r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15378" name="TextBox 19">
              <a:extLst>
                <a:ext uri="{FF2B5EF4-FFF2-40B4-BE49-F238E27FC236}">
                  <a16:creationId xmlns:a16="http://schemas.microsoft.com/office/drawing/2014/main" id="{8A889F69-9FFE-4531-B990-CC151C6E9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5638800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" altLang="vi-VN">
                  <a:cs typeface="Arial" panose="020B0604020202020204" pitchFamily="34" charset="0"/>
                </a:rPr>
                <a:t>2</a:t>
              </a:r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15379" name="TextBox 20">
              <a:extLst>
                <a:ext uri="{FF2B5EF4-FFF2-40B4-BE49-F238E27FC236}">
                  <a16:creationId xmlns:a16="http://schemas.microsoft.com/office/drawing/2014/main" id="{6EEDF80A-3343-4193-AC8B-7B9789D05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5257800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" altLang="vi-VN">
                  <a:cs typeface="Arial" panose="020B0604020202020204" pitchFamily="34" charset="0"/>
                </a:rPr>
                <a:t>…</a:t>
              </a:r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15380" name="TextBox 21">
              <a:extLst>
                <a:ext uri="{FF2B5EF4-FFF2-40B4-BE49-F238E27FC236}">
                  <a16:creationId xmlns:a16="http://schemas.microsoft.com/office/drawing/2014/main" id="{F6E7498B-8A37-460D-9073-B3C004B5A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4876800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" altLang="vi-VN">
                  <a:cs typeface="Arial" panose="020B0604020202020204" pitchFamily="34" charset="0"/>
                </a:rPr>
                <a:t>MAX-1</a:t>
              </a:r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15381" name="TextBox 22">
              <a:extLst>
                <a:ext uri="{FF2B5EF4-FFF2-40B4-BE49-F238E27FC236}">
                  <a16:creationId xmlns:a16="http://schemas.microsoft.com/office/drawing/2014/main" id="{7A53FB54-3C13-42F3-B0E3-694A3BB7F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6400800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" altLang="vi-VN">
                  <a:cs typeface="Arial" panose="020B0604020202020204" pitchFamily="34" charset="0"/>
                </a:rPr>
                <a:t>0</a:t>
              </a:r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15382" name="TextBox 23">
              <a:extLst>
                <a:ext uri="{FF2B5EF4-FFF2-40B4-BE49-F238E27FC236}">
                  <a16:creationId xmlns:a16="http://schemas.microsoft.com/office/drawing/2014/main" id="{6C0F8632-E5FA-442C-83D4-82E039D6C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6019800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" altLang="vi-VN">
                  <a:cs typeface="Arial" panose="020B0604020202020204" pitchFamily="34" charset="0"/>
                </a:rPr>
                <a:t>first</a:t>
              </a:r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15383" name="TextBox 24">
              <a:extLst>
                <a:ext uri="{FF2B5EF4-FFF2-40B4-BE49-F238E27FC236}">
                  <a16:creationId xmlns:a16="http://schemas.microsoft.com/office/drawing/2014/main" id="{01B95388-30E5-42ED-ACFB-2A6F252D3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5638800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" altLang="vi-VN">
                  <a:cs typeface="Arial" panose="020B0604020202020204" pitchFamily="34" charset="0"/>
                </a:rPr>
                <a:t>2</a:t>
              </a:r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15384" name="TextBox 25">
              <a:extLst>
                <a:ext uri="{FF2B5EF4-FFF2-40B4-BE49-F238E27FC236}">
                  <a16:creationId xmlns:a16="http://schemas.microsoft.com/office/drawing/2014/main" id="{D88E2888-3946-4234-9145-713B9664E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5257800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" altLang="vi-VN">
                  <a:cs typeface="Arial" panose="020B0604020202020204" pitchFamily="34" charset="0"/>
                </a:rPr>
                <a:t>…</a:t>
              </a:r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15385" name="TextBox 26">
              <a:extLst>
                <a:ext uri="{FF2B5EF4-FFF2-40B4-BE49-F238E27FC236}">
                  <a16:creationId xmlns:a16="http://schemas.microsoft.com/office/drawing/2014/main" id="{F1D7185A-48B1-4FB4-894D-88C8007E8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4876800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" altLang="vi-VN">
                  <a:cs typeface="Arial" panose="020B0604020202020204" pitchFamily="34" charset="0"/>
                </a:rPr>
                <a:t>MAX-1</a:t>
              </a:r>
              <a:endParaRPr lang="vi-VN" altLang="vi-VN"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061BE9-6A7A-4ABB-A296-EE9E2584980C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7086797" y="4953000"/>
              <a:ext cx="608814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4FFE7F-6655-445E-8443-82223F4F0BFA}"/>
                </a:ext>
              </a:extLst>
            </p:cNvPr>
            <p:cNvSpPr txBox="1"/>
            <p:nvPr/>
          </p:nvSpPr>
          <p:spPr>
            <a:xfrm>
              <a:off x="7695611" y="4724400"/>
              <a:ext cx="144838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" sz="1500" dirty="0"/>
                <a:t>Top= MAX-1</a:t>
              </a:r>
              <a:endParaRPr lang="vi-VN" sz="1500" dirty="0"/>
            </a:p>
          </p:txBody>
        </p:sp>
      </p:grpSp>
      <p:sp>
        <p:nvSpPr>
          <p:cNvPr id="15365" name="Title 1">
            <a:extLst>
              <a:ext uri="{FF2B5EF4-FFF2-40B4-BE49-F238E27FC236}">
                <a16:creationId xmlns:a16="http://schemas.microsoft.com/office/drawing/2014/main" id="{98D553E3-FA1F-434F-8E42-57A10249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000" cap="all" dirty="0">
                <a:latin typeface="Arial" panose="020B0604020202020204" pitchFamily="34" charset="0"/>
                <a:cs typeface="Arial" panose="020B0604020202020204" pitchFamily="34" charset="0"/>
              </a:rPr>
              <a:t>USING Arrays</a:t>
            </a:r>
            <a:endParaRPr lang="vi-VN" altLang="vi-VN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>
            <a:extLst>
              <a:ext uri="{FF2B5EF4-FFF2-40B4-BE49-F238E27FC236}">
                <a16:creationId xmlns:a16="http://schemas.microsoft.com/office/drawing/2014/main" id="{A6923659-12B2-422F-ACD7-4555C70D4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4819" name="Text Box 6">
            <a:extLst>
              <a:ext uri="{FF2B5EF4-FFF2-40B4-BE49-F238E27FC236}">
                <a16:creationId xmlns:a16="http://schemas.microsoft.com/office/drawing/2014/main" id="{8C5F54EE-9D51-4100-8C12-F5FA2476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27" y="1447800"/>
            <a:ext cx="7994073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" dirty="0">
                <a:latin typeface="Arial" charset="0"/>
                <a:cs typeface="Arial" charset="0"/>
              </a:rPr>
              <a:t>int Empty( stack *s ) { </a:t>
            </a:r>
            <a:endParaRPr lang="en" i="1" dirty="0">
              <a:latin typeface="Arial" charset="0"/>
              <a:cs typeface="Arial" charset="0"/>
            </a:endParaRPr>
          </a:p>
          <a:p>
            <a:pPr lvl="4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" dirty="0">
                <a:latin typeface="Arial" charset="0"/>
                <a:cs typeface="Arial" charset="0"/>
              </a:rPr>
              <a:t>if ( stack -&gt;top == -1 ) //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If </a:t>
            </a:r>
            <a:r>
              <a:rPr lang="en" i="1" dirty="0">
                <a:latin typeface="Arial" charset="0"/>
                <a:cs typeface="Arial" charset="0"/>
              </a:rPr>
              <a:t>top = -1</a:t>
            </a:r>
          </a:p>
          <a:p>
            <a:pPr lvl="5">
              <a:spcBef>
                <a:spcPct val="30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return (1); </a:t>
            </a:r>
            <a:endParaRPr lang="en-US" i="1" dirty="0">
              <a:latin typeface="Arial" charset="0"/>
              <a:cs typeface="Arial" charset="0"/>
            </a:endParaRPr>
          </a:p>
          <a:p>
            <a:pPr lvl="4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" dirty="0">
                <a:latin typeface="Arial" charset="0"/>
                <a:cs typeface="Arial" charset="0"/>
              </a:rPr>
              <a:t>return(0); </a:t>
            </a:r>
            <a:endParaRPr lang="en-US" i="1" dirty="0">
              <a:latin typeface="Arial" charset="0"/>
              <a:cs typeface="Arial" charset="0"/>
            </a:endParaRPr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</a:p>
          <a:p>
            <a:pPr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3A581C-F3FC-4E11-B417-D71CAA39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000" cap="all" dirty="0">
                <a:latin typeface="Arial" panose="020B0604020202020204" pitchFamily="34" charset="0"/>
                <a:cs typeface="Arial" panose="020B0604020202020204" pitchFamily="34" charset="0"/>
              </a:rPr>
              <a:t>USING Arrays</a:t>
            </a:r>
            <a:endParaRPr lang="vi-VN" altLang="vi-VN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">
            <a:extLst>
              <a:ext uri="{FF2B5EF4-FFF2-40B4-BE49-F238E27FC236}">
                <a16:creationId xmlns:a16="http://schemas.microsoft.com/office/drawing/2014/main" id="{96F7209A-436A-4973-B61B-5372A6498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9459" name="Text Box 6">
            <a:extLst>
              <a:ext uri="{FF2B5EF4-FFF2-40B4-BE49-F238E27FC236}">
                <a16:creationId xmlns:a16="http://schemas.microsoft.com/office/drawing/2014/main" id="{4C21CD39-6E59-4A32-94B5-7F6ACEC1D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1295400"/>
            <a:ext cx="77311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" altLang="vi-VN" sz="2000" b="1" dirty="0">
                <a:cs typeface="Arial" panose="020B0604020202020204" pitchFamily="34" charset="0"/>
              </a:rPr>
              <a:t>Check stack fullness:</a:t>
            </a:r>
          </a:p>
          <a:p>
            <a:pPr lvl="2" eaLnBrk="1" hangingPunct="1">
              <a:spcBef>
                <a:spcPct val="30000"/>
              </a:spcBef>
            </a:pPr>
            <a:endParaRPr lang="en-US" altLang="vi-VN" sz="2000" dirty="0">
              <a:cs typeface="Arial" panose="020B0604020202020204" pitchFamily="34" charset="0"/>
            </a:endParaRPr>
          </a:p>
          <a:p>
            <a:pPr lvl="2" eaLnBrk="1" hangingPunct="1">
              <a:spcBef>
                <a:spcPct val="30000"/>
              </a:spcBef>
            </a:pPr>
            <a:r>
              <a:rPr lang="en" altLang="vi-VN" sz="2000" dirty="0">
                <a:cs typeface="Arial" panose="020B0604020202020204" pitchFamily="34" charset="0"/>
              </a:rPr>
              <a:t>int Full( stack *s ) {</a:t>
            </a:r>
            <a:endParaRPr lang="en-US" altLang="vi-VN" sz="2000" i="1" dirty="0">
              <a:cs typeface="Arial" panose="020B0604020202020204" pitchFamily="34" charset="0"/>
            </a:endParaRPr>
          </a:p>
          <a:p>
            <a:pPr lvl="4" eaLnBrk="1" hangingPunct="1">
              <a:spcBef>
                <a:spcPct val="30000"/>
              </a:spcBef>
            </a:pPr>
            <a:r>
              <a:rPr lang="en" altLang="vi-VN" sz="2000" dirty="0">
                <a:cs typeface="Arial" panose="020B0604020202020204" pitchFamily="34" charset="0"/>
              </a:rPr>
              <a:t>if ( stack -&gt;top == MAX-1 )</a:t>
            </a:r>
          </a:p>
          <a:p>
            <a:pPr lvl="4" eaLnBrk="1" hangingPunct="1">
              <a:spcBef>
                <a:spcPct val="30000"/>
              </a:spcBef>
            </a:pPr>
            <a:r>
              <a:rPr lang="en" altLang="vi-VN" sz="2000" dirty="0">
                <a:cs typeface="Arial" panose="020B0604020202020204" pitchFamily="34" charset="0"/>
              </a:rPr>
              <a:t>return (1);</a:t>
            </a:r>
          </a:p>
          <a:p>
            <a:pPr lvl="4" eaLnBrk="1" hangingPunct="1">
              <a:spcBef>
                <a:spcPct val="30000"/>
              </a:spcBef>
            </a:pPr>
            <a:r>
              <a:rPr lang="en" altLang="vi-VN" sz="2000" dirty="0">
                <a:cs typeface="Arial" panose="020B0604020202020204" pitchFamily="34" charset="0"/>
              </a:rPr>
              <a:t>return(0);</a:t>
            </a:r>
            <a:endParaRPr lang="en-US" altLang="vi-VN" sz="2000" i="1" dirty="0">
              <a:cs typeface="Arial" panose="020B0604020202020204" pitchFamily="34" charset="0"/>
            </a:endParaRPr>
          </a:p>
          <a:p>
            <a:pPr lvl="2" eaLnBrk="1" hangingPunct="1">
              <a:spcBef>
                <a:spcPct val="30000"/>
              </a:spcBef>
            </a:pPr>
            <a:r>
              <a:rPr lang="en" altLang="vi-VN" sz="2000" dirty="0">
                <a:cs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30000"/>
              </a:spcBef>
            </a:pPr>
            <a:endParaRPr lang="en-US" altLang="vi-VN" sz="2000" dirty="0"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598FAF-2E08-49A9-B64B-7A10F624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000" cap="all" dirty="0">
                <a:latin typeface="Arial" panose="020B0604020202020204" pitchFamily="34" charset="0"/>
                <a:cs typeface="Arial" panose="020B0604020202020204" pitchFamily="34" charset="0"/>
              </a:rPr>
              <a:t>USING Arrays</a:t>
            </a:r>
            <a:endParaRPr lang="vi-VN" altLang="vi-VN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">
            <a:extLst>
              <a:ext uri="{FF2B5EF4-FFF2-40B4-BE49-F238E27FC236}">
                <a16:creationId xmlns:a16="http://schemas.microsoft.com/office/drawing/2014/main" id="{DC62070F-2079-4AA4-AC32-CF71EC661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4819" name="Text Box 6">
            <a:extLst>
              <a:ext uri="{FF2B5EF4-FFF2-40B4-BE49-F238E27FC236}">
                <a16:creationId xmlns:a16="http://schemas.microsoft.com/office/drawing/2014/main" id="{D51FC97B-C211-4FB7-8D33-4A2099C82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7696200" cy="325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" dirty="0">
                <a:latin typeface="Arial" charset="0"/>
                <a:cs typeface="Arial" charset="0"/>
              </a:rPr>
              <a:t>void push( stack *s, </a:t>
            </a:r>
            <a:r>
              <a:rPr lang="en" dirty="0" err="1">
                <a:latin typeface="Arial" charset="0"/>
                <a:cs typeface="Arial" charset="0"/>
              </a:rPr>
              <a:t>int </a:t>
            </a:r>
            <a:r>
              <a:rPr lang="en" dirty="0">
                <a:latin typeface="Arial" charset="0"/>
                <a:cs typeface="Arial" charset="0"/>
              </a:rPr>
              <a:t>x ) {</a:t>
            </a:r>
            <a:endParaRPr lang="en-US" i="1" dirty="0">
              <a:latin typeface="Arial" charset="0"/>
              <a:cs typeface="Arial" charset="0"/>
            </a:endParaRPr>
          </a:p>
          <a:p>
            <a:pPr lvl="4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" dirty="0">
                <a:latin typeface="Arial" charset="0"/>
                <a:cs typeface="Arial" charset="0"/>
              </a:rPr>
              <a:t>if ( !Full(s))</a:t>
            </a:r>
            <a:endParaRPr lang="en-US" i="1" dirty="0">
              <a:latin typeface="Arial" charset="0"/>
              <a:cs typeface="Arial" charset="0"/>
            </a:endParaRPr>
          </a:p>
          <a:p>
            <a:pPr lvl="5">
              <a:spcBef>
                <a:spcPct val="30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s -&gt;top = (s -&gt;top) +1;</a:t>
            </a:r>
          </a:p>
          <a:p>
            <a:pPr lvl="5">
              <a:spcBef>
                <a:spcPct val="30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node[s -&gt;top] = x;</a:t>
            </a:r>
            <a:endParaRPr lang="en-US" i="1" dirty="0">
              <a:latin typeface="Arial" charset="0"/>
              <a:cs typeface="Arial" charset="0"/>
            </a:endParaRPr>
          </a:p>
          <a:p>
            <a:pPr lvl="4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</a:p>
          <a:p>
            <a:pPr lvl="4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" dirty="0">
                <a:latin typeface="Arial" charset="0"/>
                <a:cs typeface="Arial" charset="0"/>
              </a:rPr>
              <a:t>else &lt; </a:t>
            </a:r>
            <a:r>
              <a:rPr lang="en" i="1" dirty="0">
                <a:latin typeface="Arial" charset="0"/>
                <a:cs typeface="Arial" charset="0"/>
              </a:rPr>
              <a:t>stack overflow </a:t>
            </a:r>
            <a:r>
              <a:rPr lang="en" dirty="0">
                <a:latin typeface="Arial" charset="0"/>
                <a:cs typeface="Arial" charset="0"/>
              </a:rPr>
              <a:t>&gt;;</a:t>
            </a:r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</a:p>
          <a:p>
            <a:pPr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6FF741-5E2E-4F78-8765-2CFDAB30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000" cap="all" dirty="0">
                <a:latin typeface="Arial" panose="020B0604020202020204" pitchFamily="34" charset="0"/>
                <a:cs typeface="Arial" panose="020B0604020202020204" pitchFamily="34" charset="0"/>
              </a:rPr>
              <a:t>USING Arrays</a:t>
            </a:r>
            <a:endParaRPr lang="vi-VN" altLang="vi-VN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IT_tgmt_07_Image_classification.pptx" id="{F484ADD0-142F-4927-9F76-73A826B448C6}" vid="{C79B1B84-680B-4CFE-8859-4B70D35EA2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naver</Template>
  <TotalTime>1865</TotalTime>
  <Words>2004</Words>
  <Application>Microsoft Office PowerPoint</Application>
  <PresentationFormat>On-screen Show (4:3)</PresentationFormat>
  <Paragraphs>466</Paragraphs>
  <Slides>27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Candara</vt:lpstr>
      <vt:lpstr>Consolas</vt:lpstr>
      <vt:lpstr>Georgia</vt:lpstr>
      <vt:lpstr>Trebuchet MS</vt:lpstr>
      <vt:lpstr>Wingdings</vt:lpstr>
      <vt:lpstr>Wingdings 2</vt:lpstr>
      <vt:lpstr>naver</vt:lpstr>
      <vt:lpstr>Equation</vt:lpstr>
      <vt:lpstr>LESSON 6. Algorithms with Stacks</vt:lpstr>
      <vt:lpstr>SUMMARY OF DATA STRUCTURE</vt:lpstr>
      <vt:lpstr>STACK</vt:lpstr>
      <vt:lpstr>STACK</vt:lpstr>
      <vt:lpstr>Two methods of representing the stack</vt:lpstr>
      <vt:lpstr>USING Arrays</vt:lpstr>
      <vt:lpstr>USING Arrays</vt:lpstr>
      <vt:lpstr>USING Arrays</vt:lpstr>
      <vt:lpstr>USING Arrays</vt:lpstr>
      <vt:lpstr>USING Arrays</vt:lpstr>
      <vt:lpstr>PowerPoint Presentation</vt:lpstr>
      <vt:lpstr>PowerPoint Presentation</vt:lpstr>
      <vt:lpstr>PowerPoint Presentation</vt:lpstr>
      <vt:lpstr>APPLICATIONS OF Stacks</vt:lpstr>
      <vt:lpstr>STL LIBRARY IN C++</vt:lpstr>
      <vt:lpstr>Stack declaration and usage example</vt:lpstr>
      <vt:lpstr>Illustrate operations</vt:lpstr>
      <vt:lpstr>COMMENTS ON Stacks</vt:lpstr>
      <vt:lpstr>Example: Check the expression of symmetrical brackets</vt:lpstr>
      <vt:lpstr>Suffix</vt:lpstr>
      <vt:lpstr>PowerPoint Presentation</vt:lpstr>
      <vt:lpstr>PowerPoint Presentation</vt:lpstr>
      <vt:lpstr>CALCULATION OF Suffix Expressions</vt:lpstr>
      <vt:lpstr>Example : P = 6 2 4 * + 6 2 / 4 + - </vt:lpstr>
      <vt:lpstr>PROBLEM: FIRST RIGHT IS BIGGER</vt:lpstr>
      <vt:lpstr>PROBLEM: FIRST IS BIGGER</vt:lpstr>
      <vt:lpstr>SOME OTHER APPLICATION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 Son</dc:creator>
  <cp:lastModifiedBy>Manh Son Nguyen</cp:lastModifiedBy>
  <cp:revision>147</cp:revision>
  <cp:lastPrinted>1601-01-01T00:00:00Z</cp:lastPrinted>
  <dcterms:created xsi:type="dcterms:W3CDTF">1601-01-01T00:00:00Z</dcterms:created>
  <dcterms:modified xsi:type="dcterms:W3CDTF">2022-12-24T09:11:57Z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