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21"/>
  </p:notesMasterIdLst>
  <p:sldIdLst>
    <p:sldId id="338" r:id="rId2"/>
    <p:sldId id="256" r:id="rId3"/>
    <p:sldId id="258" r:id="rId4"/>
    <p:sldId id="282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6" r:id="rId13"/>
    <p:sldId id="278" r:id="rId14"/>
    <p:sldId id="279" r:id="rId15"/>
    <p:sldId id="281" r:id="rId16"/>
    <p:sldId id="283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DBEA75-BBF3-431B-9233-C0CA819AE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75D68-5C20-464E-A356-63FC721081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BC34F3-09C1-4F41-AE05-FA8129AD6940}" type="datetimeFigureOut">
              <a:rPr lang="vi-VN"/>
              <a:pPr>
                <a:defRPr/>
              </a:pPr>
              <a:t>24/12/2022</a:t>
            </a:fld>
            <a:endParaRPr lang="vi-V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BB5241-7186-4611-949E-07BC9257D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A4FFA3F-D43C-4997-B7AB-491C3A6FD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  <a:endParaRPr lang="vi-V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6198E-83F4-4AA7-812D-7C81C42500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A92FE-1CD3-4F1C-803A-7ECEE1D95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6F71D0E-C904-49C9-AA0A-C9FBA9F1CB2E}" type="slidenum">
              <a:rPr lang="vi-VN" altLang="vi-VN"/>
              <a:pPr/>
              <a:t>‹#›</a:t>
            </a:fld>
            <a:endParaRPr lang="vi-VN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D130E-B73E-49A3-89EE-324A62C33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0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07A0C94-315F-47ED-9A74-6D7F052E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46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94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C495-DA24-4C2A-BD5E-39C78F0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67D0-BF15-468A-9AA0-1BC03D7C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37E8-5A96-43F3-B504-F878B4DB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2DC018E-B028-4184-B17B-46A2158A9FB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7775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CB30-6A0A-463D-B010-F7B734B4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2869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4D160-5D20-435D-92B9-4ED7F57B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069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30D1F4E-EFE0-4D37-A275-38F49B798D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BE10FBE-ED3A-44EC-A634-C82B846E01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396F2-315D-43CB-A1DD-34D8B6AB55C0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8509734B-67D6-4C5D-8737-B5C66E27D1E0}" type="slidenum">
              <a:rPr lang="en-US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/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2" r:id="rId3"/>
    <p:sldLayoutId id="2147483815" r:id="rId4"/>
    <p:sldLayoutId id="2147483816" r:id="rId5"/>
    <p:sldLayoutId id="2147483817" r:id="rId6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5FECE35-D479-4E0C-843E-228D836E8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2276475"/>
            <a:ext cx="8210550" cy="1646238"/>
          </a:xfrm>
        </p:spPr>
        <p:txBody>
          <a:bodyPr/>
          <a:lstStyle/>
          <a:p>
            <a:pPr eaLnBrk="1" hangingPunct="1"/>
            <a:r>
              <a:rPr lang="en" altLang="vi-VN" sz="3200" b="1" dirty="0">
                <a:solidFill>
                  <a:srgbClr val="C00000"/>
                </a:solidFill>
              </a:rPr>
              <a:t>LESSON 7. QUEUE</a:t>
            </a:r>
            <a:endParaRPr lang="vi-VN" altLang="vi-V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BC9608D-BA1E-44AA-BA55-3D87EC187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USING Arrays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F93603C-BB01-47C1-9FFC-935A5308FC1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484313"/>
            <a:ext cx="5399088" cy="4495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template&lt;class ItemType&gt;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class QueueType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QueueType(int);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QueueType();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~QueueType();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void MakeEmpty();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bool isEmpty() const;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bool isFull() const;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void Enqueue(ItemType);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void Dequeue(ItemType&amp;);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69B7CF07-4FB0-4A52-8C5F-15E452C92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60575"/>
            <a:ext cx="327660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int front;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int rear;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ItemType* items;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int maxQue;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B6902858-5DBD-4119-9827-EA1500DC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76400"/>
            <a:ext cx="0" cy="426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9C4AD554-21E1-4DA6-986F-C31427CB9F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55650" y="1557338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QueueType&lt;ItemType&gt;::QueueType(int max){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maxQue = max + 1;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front = maxQue - 1;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rear = maxQue - 1;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items = new ItemType[maxQue];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73F662-DCC7-405D-9FFE-72490C8C4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USING Arrays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E8A7C4EC-63A1-4194-B859-C37AC18C7CB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341438"/>
            <a:ext cx="7772400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QueueType&lt;ItemType&gt;::~QueueType()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delete [] items;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7D9906D-A72E-4BB2-BDA8-5C31D51B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538"/>
            <a:ext cx="7772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" altLang="vi-VN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 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" altLang="vi-VN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 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&gt;:: </a:t>
            </a:r>
            <a:r>
              <a:rPr lang="en" altLang="vi-VN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 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front = </a:t>
            </a:r>
            <a:r>
              <a:rPr lang="en" altLang="vi-VN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 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- 1;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rear = </a:t>
            </a:r>
            <a:r>
              <a:rPr lang="en" altLang="vi-VN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 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- 1;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" altLang="vi-VN" sz="2000" kern="0" dirty="0">
                <a:latin typeface="Courier New" panose="02070309020205020404" pitchFamily="49" charset="0"/>
                <a:ea typeface="MS Mincho" charset="-128"/>
                <a:cs typeface="Courier New" panose="02070309020205020404" pitchFamily="49" charset="0"/>
              </a:rPr>
              <a:t>}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6EC70E-421C-4570-A523-7DAA7A605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USING Arrays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5D43EE0A-A150-4FBB-A107-F2374A56D2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5573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bool QueueType&lt;ItemType&gt;::isEmpty() const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return (rear == front);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vi-VN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bool QueueType&lt;ItemType&gt;::isFull() const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return ( (rear + 1) % maxQue == front);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A7C006-2850-48CC-BD0C-559B55D49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USING Arrays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03E52625-AB90-4303-92E7-DF08A6883FC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1188" y="1557338"/>
            <a:ext cx="82296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void QueueType&lt;ItemType&gt;::Enqueue (ItemType newItem)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rear = (rear + 1) % maxQue;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items[rear] = newItem;</a:t>
            </a:r>
          </a:p>
          <a:p>
            <a:pPr eaLnBrk="1" hangingPunct="1">
              <a:buFontTx/>
              <a:buNone/>
            </a:pPr>
            <a:r>
              <a:rPr lang="en" altLang="vi-VN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vi-VN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DEABCC5-148C-468A-AE92-1C5B7C7EC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73463"/>
            <a:ext cx="8229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" altLang="vi-VN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 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" altLang="vi-VN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 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&gt;:: </a:t>
            </a:r>
            <a:r>
              <a:rPr lang="en" altLang="vi-VN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 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" altLang="vi-VN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 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>
              <a:buFontTx/>
              <a:buNone/>
              <a:defRPr/>
            </a:pP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</a:t>
            </a:r>
            <a:r>
              <a:rPr lang="en" altLang="vi-VN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 </a:t>
            </a: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item = items[front];</a:t>
            </a:r>
          </a:p>
          <a:p>
            <a:pPr>
              <a:buFontTx/>
              <a:buNone/>
              <a:defRPr/>
            </a:pPr>
            <a:r>
              <a:rPr lang="en" altLang="vi-V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CFADE6-4215-429F-B73D-C89B102FC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USING Arrays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1FE5ABDA-CBF2-4D4A-9626-41EFFC05506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196975"/>
            <a:ext cx="77724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if(!q.isFull())</a:t>
            </a:r>
          </a:p>
          <a:p>
            <a:pPr eaLnBrk="1" hangingPunct="1">
              <a:buFontTx/>
              <a:buNone/>
            </a:pP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q.Enqueue(item);</a:t>
            </a:r>
          </a:p>
          <a:p>
            <a:pPr eaLnBrk="1" hangingPunct="1">
              <a:buFontTx/>
              <a:buNone/>
            </a:pPr>
            <a:endParaRPr lang="en-US" altLang="vi-V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vi-V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if(!q.isEmpty())</a:t>
            </a:r>
          </a:p>
          <a:p>
            <a:pPr eaLnBrk="1" hangingPunct="1">
              <a:buFontTx/>
              <a:buNone/>
            </a:pPr>
            <a:r>
              <a:rPr lang="en" alt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q.Dequeue(item);</a:t>
            </a:r>
          </a:p>
          <a:p>
            <a:pPr eaLnBrk="1" hangingPunct="1">
              <a:buFontTx/>
              <a:buNone/>
            </a:pPr>
            <a:endParaRPr lang="en-US" altLang="vi-VN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1032DA-AE1E-49E0-B3E2-D9AEAA6C3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USING Arrays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8B001CF-F5C0-4652-A344-90CC3E14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Queue in C++ STL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D7B7-5775-4D52-B294-5727856455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5650" y="1268413"/>
            <a:ext cx="8229600" cy="480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2000" dirty="0"/>
              <a:t>STL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en-US" sz="2000" dirty="0"/>
          </a:p>
          <a:p>
            <a:pPr marL="457200" lvl="1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sz="2000" dirty="0">
                <a:solidFill>
                  <a:srgbClr val="C00000"/>
                </a:solidFill>
              </a:rPr>
              <a:t>queue &lt;type&gt; Q;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2000" dirty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z="2000" dirty="0">
                <a:solidFill>
                  <a:srgbClr val="C00000"/>
                </a:solidFill>
              </a:rPr>
              <a:t>front()</a:t>
            </a:r>
            <a:endParaRPr lang="en-US" sz="2000" dirty="0"/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z="2000" dirty="0">
                <a:solidFill>
                  <a:srgbClr val="C00000"/>
                </a:solidFill>
              </a:rPr>
              <a:t>back()</a:t>
            </a:r>
            <a:endParaRPr lang="en" sz="2000" dirty="0"/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z="2000" dirty="0">
                <a:solidFill>
                  <a:srgbClr val="C00000"/>
                </a:solidFill>
              </a:rPr>
              <a:t>push(x)</a:t>
            </a:r>
            <a:endParaRPr lang="en" sz="2000" dirty="0"/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z="2000" dirty="0">
                <a:solidFill>
                  <a:srgbClr val="C00000"/>
                </a:solidFill>
              </a:rPr>
              <a:t>pop()</a:t>
            </a:r>
            <a:endParaRPr lang="en-US" sz="2000" dirty="0"/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z="2000" dirty="0">
                <a:solidFill>
                  <a:srgbClr val="C00000"/>
                </a:solidFill>
              </a:rPr>
              <a:t>empty()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z="2000" dirty="0">
                <a:solidFill>
                  <a:srgbClr val="C00000"/>
                </a:solidFill>
              </a:rPr>
              <a:t>size()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sz="2000" dirty="0">
                <a:solidFill>
                  <a:srgbClr val="C00000"/>
                </a:solidFill>
              </a:rPr>
              <a:t>swap()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vi-V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371E70C-C394-4C1E-8931-14DD2D65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Example using Queue in STL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E23D22DE-22A7-4692-B3C3-6106D928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25538"/>
            <a:ext cx="66548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E8CA2E0-F716-4248-9680-85991161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1059-4731-451F-87B2-8D971C7EC4A9}"/>
              </a:ext>
            </a:extLst>
          </p:cNvPr>
          <p:cNvSpPr txBox="1">
            <a:spLocks/>
          </p:cNvSpPr>
          <p:nvPr/>
        </p:nvSpPr>
        <p:spPr>
          <a:xfrm>
            <a:off x="892175" y="1196975"/>
            <a:ext cx="82296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" sz="2000" kern="0" dirty="0"/>
              <a:t>BFS technique</a:t>
            </a:r>
          </a:p>
          <a:p>
            <a:pPr lvl="1">
              <a:defRPr/>
            </a:pPr>
            <a:r>
              <a:rPr lang="en" sz="2000" kern="0" dirty="0">
                <a:solidFill>
                  <a:srgbClr val="C00000"/>
                </a:solidFill>
              </a:rPr>
              <a:t>Step 1:</a:t>
            </a:r>
            <a:r>
              <a:rPr lang="en" sz="2000" kern="0" dirty="0"/>
              <a:t> enter </a:t>
            </a:r>
            <a:r>
              <a:rPr lang="vi-VN" sz="2000" kern="0" dirty="0"/>
              <a:t>queue</a:t>
            </a:r>
            <a:endParaRPr lang="en-US" sz="2000" kern="0" dirty="0"/>
          </a:p>
          <a:p>
            <a:pPr lvl="1">
              <a:defRPr/>
            </a:pPr>
            <a:r>
              <a:rPr lang="en" sz="2000" kern="0" dirty="0">
                <a:solidFill>
                  <a:srgbClr val="C00000"/>
                </a:solidFill>
              </a:rPr>
              <a:t>Step 2: </a:t>
            </a:r>
            <a:r>
              <a:rPr lang="en" sz="2000" kern="0" dirty="0"/>
              <a:t>Repeat</a:t>
            </a:r>
            <a:endParaRPr lang="en-US" sz="2000" kern="0" dirty="0"/>
          </a:p>
          <a:p>
            <a:pPr lvl="2">
              <a:defRPr/>
            </a:pPr>
            <a:r>
              <a:rPr lang="en" sz="1800" kern="0" dirty="0"/>
              <a:t>Consider status state S at the beginning</a:t>
            </a:r>
            <a:endParaRPr lang="en-US" sz="1800" kern="0" dirty="0"/>
          </a:p>
          <a:p>
            <a:pPr lvl="2">
              <a:defRPr/>
            </a:pPr>
            <a:r>
              <a:rPr lang="en" sz="1800" kern="0" dirty="0"/>
              <a:t>remove the S from </a:t>
            </a:r>
            <a:r>
              <a:rPr lang="vi-VN" sz="1800" kern="0" dirty="0"/>
              <a:t>queue</a:t>
            </a:r>
            <a:endParaRPr lang="en-US" sz="1800" kern="0" dirty="0"/>
          </a:p>
          <a:p>
            <a:pPr lvl="2">
              <a:defRPr/>
            </a:pPr>
            <a:r>
              <a:rPr lang="vi-VN" sz="1800" kern="0" dirty="0"/>
              <a:t>Inser some state to queue </a:t>
            </a:r>
            <a:r>
              <a:rPr lang="en" sz="1800" kern="0" dirty="0"/>
              <a:t>from S to row wait</a:t>
            </a:r>
            <a:endParaRPr lang="en-US" sz="1800" kern="0" dirty="0"/>
          </a:p>
          <a:p>
            <a:pPr lvl="1">
              <a:defRPr/>
            </a:pPr>
            <a:r>
              <a:rPr lang="en" sz="2000" kern="0" dirty="0">
                <a:solidFill>
                  <a:srgbClr val="C00000"/>
                </a:solidFill>
              </a:rPr>
              <a:t>Step 3:</a:t>
            </a:r>
            <a:r>
              <a:rPr lang="en" sz="2000" kern="0" dirty="0"/>
              <a:t> Conclude thesis conclude fruit</a:t>
            </a:r>
            <a:endParaRPr lang="en-US" sz="2000" kern="0" dirty="0"/>
          </a:p>
          <a:p>
            <a:pPr>
              <a:defRPr/>
            </a:pPr>
            <a:endParaRPr lang="vi-VN" sz="2000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318CF46-4305-46A9-9011-BE3DE3A6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7D17-FDA7-4CCE-867C-71AA07D2094C}"/>
              </a:ext>
            </a:extLst>
          </p:cNvPr>
          <p:cNvSpPr txBox="1">
            <a:spLocks/>
          </p:cNvSpPr>
          <p:nvPr/>
        </p:nvSpPr>
        <p:spPr>
          <a:xfrm>
            <a:off x="395288" y="1196975"/>
            <a:ext cx="82296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defRPr/>
            </a:pPr>
            <a:r>
              <a:rPr lang="vi-VN" sz="2000" kern="0" dirty="0"/>
              <a:t>C</a:t>
            </a:r>
            <a:r>
              <a:rPr lang="en" sz="2000" kern="0" dirty="0"/>
              <a:t>ase 1: No need </a:t>
            </a:r>
            <a:r>
              <a:rPr lang="vi-VN" sz="2000" kern="0" dirty="0"/>
              <a:t>mark</a:t>
            </a:r>
            <a:r>
              <a:rPr lang="en" sz="2000" kern="0" dirty="0"/>
              <a:t> </a:t>
            </a:r>
          </a:p>
          <a:p>
            <a:pPr lvl="2">
              <a:defRPr/>
            </a:pPr>
            <a:r>
              <a:rPr lang="vi-VN" sz="1800" kern="0" dirty="0"/>
              <a:t>B</a:t>
            </a:r>
            <a:r>
              <a:rPr lang="en" sz="1800" kern="0" dirty="0"/>
              <a:t>inary BFS</a:t>
            </a:r>
            <a:endParaRPr lang="en-US" sz="1800" kern="0" dirty="0"/>
          </a:p>
          <a:p>
            <a:pPr lvl="2">
              <a:defRPr/>
            </a:pPr>
            <a:endParaRPr lang="en-US" sz="1800" kern="0" dirty="0"/>
          </a:p>
          <a:p>
            <a:pPr lvl="1">
              <a:defRPr/>
            </a:pPr>
            <a:r>
              <a:rPr lang="vi-VN" sz="2000" kern="0" dirty="0"/>
              <a:t>Case 2: Mark</a:t>
            </a:r>
            <a:r>
              <a:rPr lang="en" sz="2000" kern="0" dirty="0"/>
              <a:t> </a:t>
            </a:r>
            <a:r>
              <a:rPr lang="vi-VN" sz="2000" kern="0" dirty="0"/>
              <a:t>using </a:t>
            </a:r>
            <a:r>
              <a:rPr lang="en" sz="2000" kern="0" dirty="0"/>
              <a:t>array.</a:t>
            </a:r>
          </a:p>
          <a:p>
            <a:pPr lvl="2">
              <a:defRPr/>
            </a:pPr>
            <a:r>
              <a:rPr lang="en" sz="1800" kern="0" dirty="0"/>
              <a:t>BFS </a:t>
            </a:r>
            <a:r>
              <a:rPr lang="vi-VN" sz="1800" kern="0" dirty="0"/>
              <a:t>in graph</a:t>
            </a:r>
            <a:endParaRPr lang="en-US" sz="1800" kern="0" dirty="0"/>
          </a:p>
          <a:p>
            <a:pPr lvl="2">
              <a:defRPr/>
            </a:pPr>
            <a:endParaRPr lang="en-US" sz="1800" kern="0" dirty="0"/>
          </a:p>
          <a:p>
            <a:pPr lvl="1">
              <a:defRPr/>
            </a:pPr>
            <a:r>
              <a:rPr lang="vi-VN" sz="2000" kern="0" dirty="0"/>
              <a:t>C</a:t>
            </a:r>
            <a:r>
              <a:rPr lang="en" sz="2000" kern="0" dirty="0"/>
              <a:t>ase 3: </a:t>
            </a:r>
            <a:r>
              <a:rPr lang="vi-VN" sz="2000" kern="0" dirty="0"/>
              <a:t>Mark</a:t>
            </a:r>
            <a:r>
              <a:rPr lang="en" sz="2000" kern="0" dirty="0"/>
              <a:t> </a:t>
            </a:r>
            <a:r>
              <a:rPr lang="vi-VN" sz="2000" kern="0" dirty="0"/>
              <a:t>using</a:t>
            </a:r>
            <a:r>
              <a:rPr lang="en" sz="2000" kern="0" dirty="0"/>
              <a:t> set or map.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vi-VN" sz="20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78D6E0-A5EE-4F14-B779-E79F2B4C9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Queue?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E13DAE9-F71E-432A-9CD8-9E9C8A2EB98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00113" y="1268413"/>
            <a:ext cx="7772400" cy="4114800"/>
          </a:xfrm>
        </p:spPr>
        <p:txBody>
          <a:bodyPr/>
          <a:lstStyle/>
          <a:p>
            <a:pPr eaLnBrk="1" hangingPunct="1"/>
            <a:r>
              <a:rPr lang="en" altLang="vi-VN" sz="2400">
                <a:ea typeface="MS Mincho" panose="02020609040205080304" pitchFamily="49" charset="-128"/>
              </a:rPr>
              <a:t>Ordered list of elements.</a:t>
            </a:r>
            <a:endParaRPr lang="en-US" altLang="vi-VN" sz="2400">
              <a:cs typeface="Courier New" panose="02070309020205020404" pitchFamily="49" charset="0"/>
            </a:endParaRPr>
          </a:p>
          <a:p>
            <a:pPr eaLnBrk="1" hangingPunct="1"/>
            <a:r>
              <a:rPr lang="en" altLang="vi-VN" sz="2400">
                <a:ea typeface="MS Mincho" panose="02020609040205080304" pitchFamily="49" charset="-128"/>
              </a:rPr>
              <a:t>The queue has two ends:</a:t>
            </a:r>
            <a:endParaRPr lang="en-US" altLang="vi-VN" sz="2400">
              <a:cs typeface="Courier New" panose="02070309020205020404" pitchFamily="49" charset="0"/>
            </a:endParaRPr>
          </a:p>
          <a:p>
            <a:pPr lvl="1" eaLnBrk="1" hangingPunct="1"/>
            <a:r>
              <a:rPr lang="en" altLang="vi-VN" sz="2400">
                <a:ea typeface="MS Mincho" panose="02020609040205080304" pitchFamily="49" charset="-128"/>
              </a:rPr>
              <a:t>Add at the end.</a:t>
            </a:r>
            <a:endParaRPr lang="en-US" altLang="vi-VN" sz="2400">
              <a:cs typeface="Courier New" panose="02070309020205020404" pitchFamily="49" charset="0"/>
            </a:endParaRPr>
          </a:p>
          <a:p>
            <a:pPr lvl="1" eaLnBrk="1" hangingPunct="1"/>
            <a:r>
              <a:rPr lang="en" altLang="vi-VN" sz="2400">
                <a:ea typeface="MS Mincho" panose="02020609040205080304" pitchFamily="49" charset="-128"/>
              </a:rPr>
              <a:t>Take out at the top.</a:t>
            </a:r>
          </a:p>
          <a:p>
            <a:pPr eaLnBrk="1" hangingPunct="1"/>
            <a:endParaRPr lang="en-US" altLang="vi-VN" sz="2400">
              <a:ea typeface="MS Mincho" panose="02020609040205080304" pitchFamily="49" charset="-128"/>
            </a:endParaRPr>
          </a:p>
          <a:p>
            <a:pPr eaLnBrk="1" hangingPunct="1"/>
            <a:r>
              <a:rPr lang="en" altLang="vi-VN" sz="2400">
                <a:ea typeface="MS Mincho" panose="02020609040205080304" pitchFamily="49" charset="-128"/>
              </a:rPr>
              <a:t>( </a:t>
            </a:r>
            <a:r>
              <a:rPr lang="en" altLang="vi-VN" sz="2400" b="1">
                <a:ea typeface="MS Mincho" panose="02020609040205080304" pitchFamily="49" charset="-128"/>
              </a:rPr>
              <a:t>FIFO </a:t>
            </a:r>
            <a:r>
              <a:rPr lang="en" altLang="vi-VN" sz="2400">
                <a:ea typeface="MS Mincho" panose="02020609040205080304" pitchFamily="49" charset="-128"/>
              </a:rPr>
              <a:t>: First In, First Out).</a:t>
            </a:r>
            <a:r>
              <a:rPr lang="en" altLang="vi-VN" sz="2400"/>
              <a:t> </a:t>
            </a:r>
          </a:p>
        </p:txBody>
      </p:sp>
      <p:pic>
        <p:nvPicPr>
          <p:cNvPr id="9220" name="Picture 4" descr="A:\Fig4-7.jpg">
            <a:extLst>
              <a:ext uri="{FF2B5EF4-FFF2-40B4-BE49-F238E27FC236}">
                <a16:creationId xmlns:a16="http://schemas.microsoft.com/office/drawing/2014/main" id="{FA92A5E9-1DD6-4A85-8683-CF43E319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005263"/>
            <a:ext cx="47529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70B9D14-BCAE-4B70-AD06-BAE6062C0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Describing queues in programming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D5A3B8E-30A7-4928-9457-8263037BB7C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71600" y="1196975"/>
            <a:ext cx="7772400" cy="2819400"/>
          </a:xfrm>
        </p:spPr>
        <p:txBody>
          <a:bodyPr/>
          <a:lstStyle/>
          <a:p>
            <a:pPr eaLnBrk="1" hangingPunct="1"/>
            <a:r>
              <a:rPr lang="en" altLang="vi-VN">
                <a:cs typeface="Times New Roman" panose="02020603050405020304" pitchFamily="18" charset="0"/>
              </a:rPr>
              <a:t>Necessary information</a:t>
            </a:r>
            <a:endParaRPr lang="en-US" altLang="vi-V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" altLang="vi-VN" sz="2400">
                <a:cs typeface="Times New Roman" panose="02020603050405020304" pitchFamily="18" charset="0"/>
              </a:rPr>
              <a:t>Element type</a:t>
            </a:r>
          </a:p>
          <a:p>
            <a:pPr lvl="1" eaLnBrk="1" hangingPunct="1"/>
            <a:r>
              <a:rPr lang="en" altLang="vi-VN" sz="2400">
                <a:cs typeface="Times New Roman" panose="02020603050405020304" pitchFamily="18" charset="0"/>
              </a:rPr>
              <a:t>Input / Output</a:t>
            </a:r>
          </a:p>
          <a:p>
            <a:pPr lvl="1" eaLnBrk="1" hangingPunct="1"/>
            <a:r>
              <a:rPr lang="en" altLang="vi-VN" sz="2400">
                <a:cs typeface="Times New Roman" panose="02020603050405020304" pitchFamily="18" charset="0"/>
              </a:rPr>
              <a:t>Maximum quantity</a:t>
            </a:r>
            <a:endParaRPr lang="en-US" altLang="vi-VN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C605746F-DB9A-437B-B5AD-40618E3B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13100"/>
            <a:ext cx="77724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fontAlgn="auto" hangingPunct="1">
              <a:spcAft>
                <a:spcPts val="0"/>
              </a:spcAft>
              <a:buClrTx/>
              <a:buFontTx/>
              <a:buChar char="–"/>
              <a:defRPr/>
            </a:pPr>
            <a:r>
              <a:rPr lang="en" altLang="vi-V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bool isEmpty ()</a:t>
            </a:r>
          </a:p>
          <a:p>
            <a:pPr lvl="1" eaLnBrk="1" fontAlgn="auto" hangingPunct="1">
              <a:spcAft>
                <a:spcPts val="0"/>
              </a:spcAft>
              <a:buClrTx/>
              <a:buFontTx/>
              <a:buChar char="–"/>
              <a:defRPr/>
            </a:pPr>
            <a:r>
              <a:rPr lang="en" altLang="vi-V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bool </a:t>
            </a:r>
            <a:r>
              <a:rPr lang="en" altLang="vi-VN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isFull </a:t>
            </a:r>
            <a:r>
              <a:rPr lang="en" altLang="vi-V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Tx/>
              <a:buChar char="–"/>
              <a:defRPr/>
            </a:pPr>
            <a:r>
              <a:rPr lang="en" altLang="vi-VN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Enqueue </a:t>
            </a:r>
            <a:r>
              <a:rPr lang="en" altLang="vi-V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( </a:t>
            </a:r>
            <a:r>
              <a:rPr lang="en" altLang="vi-VN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or </a:t>
            </a:r>
            <a:r>
              <a:rPr lang="en" altLang="vi-V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push)</a:t>
            </a:r>
          </a:p>
          <a:p>
            <a:pPr lvl="1" eaLnBrk="1" fontAlgn="auto" hangingPunct="1">
              <a:spcAft>
                <a:spcPts val="0"/>
              </a:spcAft>
              <a:buClrTx/>
              <a:buFontTx/>
              <a:buChar char="–"/>
              <a:defRPr/>
            </a:pPr>
            <a:r>
              <a:rPr lang="en" altLang="vi-VN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Dequeue </a:t>
            </a:r>
            <a:r>
              <a:rPr lang="en" altLang="vi-V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( </a:t>
            </a:r>
            <a:r>
              <a:rPr lang="en" altLang="vi-VN" sz="24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or </a:t>
            </a:r>
            <a:r>
              <a:rPr lang="en" altLang="vi-VN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pop)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">
            <a:extLst>
              <a:ext uri="{FF2B5EF4-FFF2-40B4-BE49-F238E27FC236}">
                <a16:creationId xmlns:a16="http://schemas.microsoft.com/office/drawing/2014/main" id="{F348E19D-E833-495B-9B7C-32812553A5D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060575"/>
            <a:ext cx="7146925" cy="3238500"/>
            <a:chOff x="1219200" y="3124200"/>
            <a:chExt cx="7146925" cy="3238500"/>
          </a:xfrm>
        </p:grpSpPr>
        <p:grpSp>
          <p:nvGrpSpPr>
            <p:cNvPr id="11268" name="Group 4">
              <a:extLst>
                <a:ext uri="{FF2B5EF4-FFF2-40B4-BE49-F238E27FC236}">
                  <a16:creationId xmlns:a16="http://schemas.microsoft.com/office/drawing/2014/main" id="{9F1F4A37-07CB-478C-BA73-C31DF420A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3124200"/>
              <a:ext cx="7146925" cy="3238500"/>
              <a:chOff x="366" y="1647"/>
              <a:chExt cx="4876" cy="2040"/>
            </a:xfrm>
          </p:grpSpPr>
          <p:sp>
            <p:nvSpPr>
              <p:cNvPr id="11277" name="Line 5">
                <a:extLst>
                  <a:ext uri="{FF2B5EF4-FFF2-40B4-BE49-F238E27FC236}">
                    <a16:creationId xmlns:a16="http://schemas.microsoft.com/office/drawing/2014/main" id="{CABB626B-DF08-49EC-93C4-B8D3611B5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1" y="2024"/>
                <a:ext cx="637" cy="2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278" name="Line 6">
                <a:extLst>
                  <a:ext uri="{FF2B5EF4-FFF2-40B4-BE49-F238E27FC236}">
                    <a16:creationId xmlns:a16="http://schemas.microsoft.com/office/drawing/2014/main" id="{395D9B74-F5D9-40A8-81EF-8491E253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42" y="1876"/>
                <a:ext cx="800" cy="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279" name="Line 7">
                <a:extLst>
                  <a:ext uri="{FF2B5EF4-FFF2-40B4-BE49-F238E27FC236}">
                    <a16:creationId xmlns:a16="http://schemas.microsoft.com/office/drawing/2014/main" id="{9AAA44D6-8EA4-4BBD-AE8D-5BE98EC05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6" y="2845"/>
                <a:ext cx="545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280" name="Text Box 8">
                <a:extLst>
                  <a:ext uri="{FF2B5EF4-FFF2-40B4-BE49-F238E27FC236}">
                    <a16:creationId xmlns:a16="http://schemas.microsoft.com/office/drawing/2014/main" id="{C3F3E43B-CD77-4360-BA0B-8148B485C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1647"/>
                <a:ext cx="9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" altLang="en-US" sz="20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enqueue(o)</a:t>
                </a:r>
              </a:p>
            </p:txBody>
          </p:sp>
          <p:sp>
            <p:nvSpPr>
              <p:cNvPr id="11281" name="Text Box 9">
                <a:extLst>
                  <a:ext uri="{FF2B5EF4-FFF2-40B4-BE49-F238E27FC236}">
                    <a16:creationId xmlns:a16="http://schemas.microsoft.com/office/drawing/2014/main" id="{E68981D9-9BBC-4480-8653-5ADB12BB2E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" y="1809"/>
                <a:ext cx="8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" altLang="en-US" sz="20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dequeue()</a:t>
                </a:r>
              </a:p>
            </p:txBody>
          </p:sp>
          <p:sp>
            <p:nvSpPr>
              <p:cNvPr id="11282" name="Text Box 10">
                <a:extLst>
                  <a:ext uri="{FF2B5EF4-FFF2-40B4-BE49-F238E27FC236}">
                    <a16:creationId xmlns:a16="http://schemas.microsoft.com/office/drawing/2014/main" id="{9DFECD0F-01E2-4FFC-A560-0DB32FEF7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" y="3176"/>
                <a:ext cx="7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" altLang="en-US" sz="20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isEmpty()</a:t>
                </a:r>
              </a:p>
            </p:txBody>
          </p:sp>
          <p:sp>
            <p:nvSpPr>
              <p:cNvPr id="11283" name="Oval 11">
                <a:extLst>
                  <a:ext uri="{FF2B5EF4-FFF2-40B4-BE49-F238E27FC236}">
                    <a16:creationId xmlns:a16="http://schemas.microsoft.com/office/drawing/2014/main" id="{3E32D750-ADC4-45F7-9D1B-A911AC6B5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764"/>
                <a:ext cx="3218" cy="1427"/>
              </a:xfrm>
              <a:prstGeom prst="ellipse">
                <a:avLst/>
              </a:prstGeom>
              <a:noFill/>
              <a:ln w="76200" cmpd="tri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84" name="Line 12">
                <a:extLst>
                  <a:ext uri="{FF2B5EF4-FFF2-40B4-BE49-F238E27FC236}">
                    <a16:creationId xmlns:a16="http://schemas.microsoft.com/office/drawing/2014/main" id="{B3854BBE-228B-4E65-849A-93A45DFEB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0" y="3161"/>
                <a:ext cx="33" cy="5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285" name="Text Box 13">
                <a:extLst>
                  <a:ext uri="{FF2B5EF4-FFF2-40B4-BE49-F238E27FC236}">
                    <a16:creationId xmlns:a16="http://schemas.microsoft.com/office/drawing/2014/main" id="{B4BD9135-9612-43AD-A2D0-B107CDC284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1" y="3336"/>
                <a:ext cx="8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" altLang="en-US" sz="20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getFront()</a:t>
                </a:r>
              </a:p>
            </p:txBody>
          </p:sp>
          <p:sp>
            <p:nvSpPr>
              <p:cNvPr id="11286" name="Line 14">
                <a:extLst>
                  <a:ext uri="{FF2B5EF4-FFF2-40B4-BE49-F238E27FC236}">
                    <a16:creationId xmlns:a16="http://schemas.microsoft.com/office/drawing/2014/main" id="{4D7E192F-9DC9-47F1-9C59-353D6CDC9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7" y="2826"/>
                <a:ext cx="557" cy="4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287" name="Text Box 15">
                <a:extLst>
                  <a:ext uri="{FF2B5EF4-FFF2-40B4-BE49-F238E27FC236}">
                    <a16:creationId xmlns:a16="http://schemas.microsoft.com/office/drawing/2014/main" id="{E001E678-A2D4-47E3-A1AD-FBA1B8A523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5" y="3320"/>
                <a:ext cx="11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" altLang="en-US" sz="20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createQueue()</a:t>
                </a:r>
              </a:p>
            </p:txBody>
          </p:sp>
        </p:grpSp>
        <p:grpSp>
          <p:nvGrpSpPr>
            <p:cNvPr id="11269" name="Group 16">
              <a:extLst>
                <a:ext uri="{FF2B5EF4-FFF2-40B4-BE49-F238E27FC236}">
                  <a16:creationId xmlns:a16="http://schemas.microsoft.com/office/drawing/2014/main" id="{950CE439-45FC-4DF3-9838-63EA0FA7D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000" y="3829050"/>
              <a:ext cx="3228975" cy="1143000"/>
              <a:chOff x="1700" y="2091"/>
              <a:chExt cx="2203" cy="720"/>
            </a:xfrm>
          </p:grpSpPr>
          <p:sp>
            <p:nvSpPr>
              <p:cNvPr id="11270" name="Rectangle 17">
                <a:extLst>
                  <a:ext uri="{FF2B5EF4-FFF2-40B4-BE49-F238E27FC236}">
                    <a16:creationId xmlns:a16="http://schemas.microsoft.com/office/drawing/2014/main" id="{CC035357-2EB0-4BAD-9805-A5F643BD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210"/>
                <a:ext cx="2203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1" name="Line 18">
                <a:extLst>
                  <a:ext uri="{FF2B5EF4-FFF2-40B4-BE49-F238E27FC236}">
                    <a16:creationId xmlns:a16="http://schemas.microsoft.com/office/drawing/2014/main" id="{0348E200-F312-4CA9-8967-4D2BBBED8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209"/>
                <a:ext cx="0" cy="5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272" name="Line 19">
                <a:extLst>
                  <a:ext uri="{FF2B5EF4-FFF2-40B4-BE49-F238E27FC236}">
                    <a16:creationId xmlns:a16="http://schemas.microsoft.com/office/drawing/2014/main" id="{B5898BD8-F062-41C6-8A23-FFCA69A55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214"/>
                <a:ext cx="0" cy="5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273" name="Line 20">
                <a:extLst>
                  <a:ext uri="{FF2B5EF4-FFF2-40B4-BE49-F238E27FC236}">
                    <a16:creationId xmlns:a16="http://schemas.microsoft.com/office/drawing/2014/main" id="{5AEEE010-8C4C-45F7-9932-6C39B14D6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4" y="2219"/>
                <a:ext cx="0" cy="5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274" name="Line 21">
                <a:extLst>
                  <a:ext uri="{FF2B5EF4-FFF2-40B4-BE49-F238E27FC236}">
                    <a16:creationId xmlns:a16="http://schemas.microsoft.com/office/drawing/2014/main" id="{973B8F46-39D0-4EA3-878F-2534A005D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2197"/>
                <a:ext cx="0" cy="5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275" name="Line 22">
                <a:extLst>
                  <a:ext uri="{FF2B5EF4-FFF2-40B4-BE49-F238E27FC236}">
                    <a16:creationId xmlns:a16="http://schemas.microsoft.com/office/drawing/2014/main" id="{07B6A033-9C95-4B9C-99C5-B97791D4B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1" y="2220"/>
                <a:ext cx="0" cy="5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276" name="Line 23">
                <a:extLst>
                  <a:ext uri="{FF2B5EF4-FFF2-40B4-BE49-F238E27FC236}">
                    <a16:creationId xmlns:a16="http://schemas.microsoft.com/office/drawing/2014/main" id="{BEBE5958-35F6-42D9-A1D9-6E2884870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18" y="2091"/>
                <a:ext cx="10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11267" name="Title 1">
            <a:extLst>
              <a:ext uri="{FF2B5EF4-FFF2-40B4-BE49-F238E27FC236}">
                <a16:creationId xmlns:a16="http://schemas.microsoft.com/office/drawing/2014/main" id="{C3224A7C-B22F-42ED-AE0D-7E50CA27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Object type queue description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:\queues_fig1.jpg">
            <a:extLst>
              <a:ext uri="{FF2B5EF4-FFF2-40B4-BE49-F238E27FC236}">
                <a16:creationId xmlns:a16="http://schemas.microsoft.com/office/drawing/2014/main" id="{F079A25E-6E79-4207-91DE-78D0DABF7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434388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>
            <a:extLst>
              <a:ext uri="{FF2B5EF4-FFF2-40B4-BE49-F238E27FC236}">
                <a16:creationId xmlns:a16="http://schemas.microsoft.com/office/drawing/2014/main" id="{0CDF7B45-2D07-40F4-9741-C5A97E07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Round queue example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Content Placeholder 2">
            <a:extLst>
              <a:ext uri="{FF2B5EF4-FFF2-40B4-BE49-F238E27FC236}">
                <a16:creationId xmlns:a16="http://schemas.microsoft.com/office/drawing/2014/main" id="{706306E7-D0E0-41CF-99E9-3CC6CF767B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\\PINON\bebis\Courses\CS308\Notes\Figures\queues_fig2.jpg">
            <a:extLst>
              <a:ext uri="{FF2B5EF4-FFF2-40B4-BE49-F238E27FC236}">
                <a16:creationId xmlns:a16="http://schemas.microsoft.com/office/drawing/2014/main" id="{B69856A6-A917-4ED0-96E0-26304D32C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513"/>
            <a:ext cx="89154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>
            <a:extLst>
              <a:ext uri="{FF2B5EF4-FFF2-40B4-BE49-F238E27FC236}">
                <a16:creationId xmlns:a16="http://schemas.microsoft.com/office/drawing/2014/main" id="{69476353-8DA8-4515-BA6B-7C594E80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Round queue example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Content Placeholder 2">
            <a:extLst>
              <a:ext uri="{FF2B5EF4-FFF2-40B4-BE49-F238E27FC236}">
                <a16:creationId xmlns:a16="http://schemas.microsoft.com/office/drawing/2014/main" id="{D478628F-337E-4A0B-9D48-FB2E923D6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\\Pinon\bebis\Courses\CS308\Notes\Figures\queues_fig3.jpg">
            <a:extLst>
              <a:ext uri="{FF2B5EF4-FFF2-40B4-BE49-F238E27FC236}">
                <a16:creationId xmlns:a16="http://schemas.microsoft.com/office/drawing/2014/main" id="{DC223D57-3284-425F-8A24-27A12685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5538"/>
            <a:ext cx="88392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>
            <a:extLst>
              <a:ext uri="{FF2B5EF4-FFF2-40B4-BE49-F238E27FC236}">
                <a16:creationId xmlns:a16="http://schemas.microsoft.com/office/drawing/2014/main" id="{C3E5ECE5-6C8F-4A0E-9110-036F776E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Round queue example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Content Placeholder 2">
            <a:extLst>
              <a:ext uri="{FF2B5EF4-FFF2-40B4-BE49-F238E27FC236}">
                <a16:creationId xmlns:a16="http://schemas.microsoft.com/office/drawing/2014/main" id="{B20F96CA-6062-4641-8518-0C3AAADEEA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:\queues_fig4.jpg">
            <a:extLst>
              <a:ext uri="{FF2B5EF4-FFF2-40B4-BE49-F238E27FC236}">
                <a16:creationId xmlns:a16="http://schemas.microsoft.com/office/drawing/2014/main" id="{4907D1BC-FA78-4DB1-8BAF-A08E8332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85344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>
            <a:extLst>
              <a:ext uri="{FF2B5EF4-FFF2-40B4-BE49-F238E27FC236}">
                <a16:creationId xmlns:a16="http://schemas.microsoft.com/office/drawing/2014/main" id="{5D6D8C56-4F05-4BA7-A2C1-383B66F6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33375"/>
            <a:ext cx="533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3600">
                <a:solidFill>
                  <a:schemeClr val="bg1"/>
                </a:solidFill>
                <a:cs typeface="Arial" panose="020B0604020202020204" pitchFamily="34" charset="0"/>
              </a:rPr>
              <a:t>Initialize </a:t>
            </a:r>
            <a:r>
              <a:rPr lang="en" altLang="vi-VN" sz="3600" i="1">
                <a:solidFill>
                  <a:schemeClr val="bg1"/>
                </a:solidFill>
                <a:cs typeface="Arial" panose="020B0604020202020204" pitchFamily="34" charset="0"/>
              </a:rPr>
              <a:t>front </a:t>
            </a:r>
            <a:r>
              <a:rPr lang="en" altLang="vi-VN" sz="3600">
                <a:solidFill>
                  <a:schemeClr val="bg1"/>
                </a:solidFill>
                <a:cs typeface="Arial" panose="020B0604020202020204" pitchFamily="34" charset="0"/>
              </a:rPr>
              <a:t>and </a:t>
            </a:r>
            <a:r>
              <a:rPr lang="en" altLang="vi-VN" sz="3600" i="1">
                <a:solidFill>
                  <a:schemeClr val="bg1"/>
                </a:solidFill>
                <a:cs typeface="Arial" panose="020B0604020202020204" pitchFamily="34" charset="0"/>
              </a:rPr>
              <a:t>rear</a:t>
            </a:r>
            <a:endParaRPr lang="en-US" altLang="vi-VN" sz="3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7777E031-47DC-4CA1-991D-E0EFA422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Round queue example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:\queues_fig5.jpg">
            <a:extLst>
              <a:ext uri="{FF2B5EF4-FFF2-40B4-BE49-F238E27FC236}">
                <a16:creationId xmlns:a16="http://schemas.microsoft.com/office/drawing/2014/main" id="{E939183A-FDBB-4156-B754-18395800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8"/>
          <a:stretch>
            <a:fillRect/>
          </a:stretch>
        </p:blipFill>
        <p:spPr bwMode="auto">
          <a:xfrm>
            <a:off x="609600" y="1752600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>
            <a:extLst>
              <a:ext uri="{FF2B5EF4-FFF2-40B4-BE49-F238E27FC236}">
                <a16:creationId xmlns:a16="http://schemas.microsoft.com/office/drawing/2014/main" id="{C3325718-36EB-496D-B12C-347BC3071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67200"/>
            <a:ext cx="3810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sz="3200">
                <a:solidFill>
                  <a:schemeClr val="bg1"/>
                </a:solidFill>
                <a:cs typeface="Arial" panose="020B0604020202020204" pitchFamily="34" charset="0"/>
              </a:rPr>
              <a:t>Queue is empty now!!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sz="3200">
                <a:solidFill>
                  <a:schemeClr val="bg1"/>
                </a:solidFill>
                <a:cs typeface="Arial" panose="020B0604020202020204" pitchFamily="34" charset="0"/>
              </a:rPr>
              <a:t>rear == front</a:t>
            </a:r>
          </a:p>
        </p:txBody>
      </p:sp>
      <p:sp>
        <p:nvSpPr>
          <p:cNvPr id="17412" name="Title 1">
            <a:extLst>
              <a:ext uri="{FF2B5EF4-FFF2-40B4-BE49-F238E27FC236}">
                <a16:creationId xmlns:a16="http://schemas.microsoft.com/office/drawing/2014/main" id="{119CB20E-FAC4-4122-951A-EA49C44C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Round queue example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IT_tgmt_07_Image_classification.pptx" id="{F484ADD0-142F-4927-9F76-73A826B448C6}" vid="{C79B1B84-680B-4CFE-8859-4B70D35EA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naver</Template>
  <TotalTime>518</TotalTime>
  <Words>475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naver</vt:lpstr>
      <vt:lpstr>LESSON 7. QUEUE</vt:lpstr>
      <vt:lpstr>Queue?</vt:lpstr>
      <vt:lpstr>Describing queues in programming</vt:lpstr>
      <vt:lpstr>Object type queue description</vt:lpstr>
      <vt:lpstr>Round queue example</vt:lpstr>
      <vt:lpstr>Round queue example</vt:lpstr>
      <vt:lpstr>Round queue example</vt:lpstr>
      <vt:lpstr>Round queue example</vt:lpstr>
      <vt:lpstr>Round queue example</vt:lpstr>
      <vt:lpstr>USING Arrays</vt:lpstr>
      <vt:lpstr>USING Arrays</vt:lpstr>
      <vt:lpstr>USING Arrays</vt:lpstr>
      <vt:lpstr>USING Arrays</vt:lpstr>
      <vt:lpstr>USING Arrays</vt:lpstr>
      <vt:lpstr>USING Arrays</vt:lpstr>
      <vt:lpstr>Queue in C++ STL</vt:lpstr>
      <vt:lpstr>Example using Queue in STL</vt:lpstr>
      <vt:lpstr>APPLICATIONS</vt:lpstr>
      <vt:lpstr>APPLICATIONS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Penelope Hofsdal</dc:creator>
  <cp:lastModifiedBy>Manh Son Nguyen</cp:lastModifiedBy>
  <cp:revision>72</cp:revision>
  <dcterms:created xsi:type="dcterms:W3CDTF">2001-02-06T00:43:16Z</dcterms:created>
  <dcterms:modified xsi:type="dcterms:W3CDTF">2022-12-24T09:17:20Z</dcterms:modified>
</cp:coreProperties>
</file>