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6" r:id="rId1"/>
  </p:sldMasterIdLst>
  <p:notesMasterIdLst>
    <p:notesMasterId r:id="rId33"/>
  </p:notesMasterIdLst>
  <p:sldIdLst>
    <p:sldId id="350" r:id="rId2"/>
    <p:sldId id="257" r:id="rId3"/>
    <p:sldId id="262" r:id="rId4"/>
    <p:sldId id="263" r:id="rId5"/>
    <p:sldId id="264" r:id="rId6"/>
    <p:sldId id="330" r:id="rId7"/>
    <p:sldId id="331" r:id="rId8"/>
    <p:sldId id="328" r:id="rId9"/>
    <p:sldId id="332" r:id="rId10"/>
    <p:sldId id="269" r:id="rId11"/>
    <p:sldId id="333" r:id="rId12"/>
    <p:sldId id="272" r:id="rId13"/>
    <p:sldId id="334" r:id="rId14"/>
    <p:sldId id="335" r:id="rId15"/>
    <p:sldId id="277" r:id="rId16"/>
    <p:sldId id="278" r:id="rId17"/>
    <p:sldId id="280" r:id="rId18"/>
    <p:sldId id="281" r:id="rId19"/>
    <p:sldId id="282" r:id="rId20"/>
    <p:sldId id="286" r:id="rId21"/>
    <p:sldId id="288" r:id="rId22"/>
    <p:sldId id="290" r:id="rId23"/>
    <p:sldId id="336" r:id="rId24"/>
    <p:sldId id="339" r:id="rId25"/>
    <p:sldId id="340" r:id="rId26"/>
    <p:sldId id="342" r:id="rId27"/>
    <p:sldId id="343" r:id="rId28"/>
    <p:sldId id="344" r:id="rId29"/>
    <p:sldId id="346" r:id="rId30"/>
    <p:sldId id="347" r:id="rId31"/>
    <p:sldId id="348" r:id="rId32"/>
  </p:sldIdLst>
  <p:sldSz cx="9144000" cy="6858000" type="screen4x3"/>
  <p:notesSz cx="6858000" cy="9144000"/>
  <p:defaultTextStyle>
    <a:defPPr>
      <a:defRPr lang="e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1" autoAdjust="0"/>
    <p:restoredTop sz="94434" autoAdjust="0"/>
  </p:normalViewPr>
  <p:slideViewPr>
    <p:cSldViewPr>
      <p:cViewPr varScale="1">
        <p:scale>
          <a:sx n="67" d="100"/>
          <a:sy n="67" d="100"/>
        </p:scale>
        <p:origin x="11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E0F3D5-1D62-4049-B7E5-043B9C4D20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8D4F5D-034E-45C4-8324-31FBC11645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2A55DA-6624-4385-B040-7685CFC04838}" type="datetimeFigureOut">
              <a:rPr lang="en-US"/>
              <a:pPr>
                <a:defRPr/>
              </a:pPr>
              <a:t>12/24/2022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467C697-6313-4685-B7B4-B93B59A31A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E795EE4-FA83-4CA5-8390-579D391C0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" noProof="0"/>
              <a:t>Click to edit Master text styles</a:t>
            </a:r>
          </a:p>
          <a:p>
            <a:pPr lvl="1"/>
            <a:r>
              <a:rPr lang="en" noProof="0"/>
              <a:t>Second level</a:t>
            </a:r>
          </a:p>
          <a:p>
            <a:pPr lvl="2"/>
            <a:r>
              <a:rPr lang="en" noProof="0"/>
              <a:t>Third level</a:t>
            </a:r>
          </a:p>
          <a:p>
            <a:pPr lvl="3"/>
            <a:r>
              <a:rPr lang="en" noProof="0"/>
              <a:t>Fourth level</a:t>
            </a:r>
          </a:p>
          <a:p>
            <a:pPr lvl="4"/>
            <a:r>
              <a:rPr lang="en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38BE8-5AC2-4967-9FEF-72318590DE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EEBEA-5335-46C9-9A2A-ACEEF55924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C018C181-CD5D-415D-804B-215BFE2AF8EE}" type="slidenum">
              <a:rPr lang="en-US" altLang="vi-VN"/>
              <a:pPr/>
              <a:t>‹#›</a:t>
            </a:fld>
            <a:endParaRPr lang="en-US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3B776784-34B6-467C-B7A5-2841C24FB9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B3C335A6-421A-477F-BD27-37B4843DCA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0A8715AC-A3B6-4380-A8CC-374C069E13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D3EA294-CA4B-409E-A926-4E40BEAF64C1}" type="slidenum">
              <a:rPr lang="en-US" altLang="vi-VN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vi-VN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71BF3709-DDB8-4DEE-B502-56C479B180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6CB22265-8CAA-4C7B-ABBA-6D21F907EF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1C130547-139E-4188-A479-7C1EF49C1C11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58793B1-88DF-45DC-B827-EDC569ACF5F2}" type="slidenum">
              <a:rPr lang="en-US" altLang="vi-VN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22</a:t>
            </a:fld>
            <a:endParaRPr lang="en-US" altLang="vi-VN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56AD494B-AD9D-4F51-88A9-A0AE398C69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9BBDA0DA-FEF3-4D4C-AD58-4EF2D832AA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0AD826AC-5C3F-40EC-849F-CC473EEB9AEE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9E31D16-773A-4AD8-AA69-C2600CE2B081}" type="slidenum">
              <a:rPr lang="en-US" altLang="vi-VN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23</a:t>
            </a:fld>
            <a:endParaRPr lang="en-US" altLang="vi-VN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8D27BA1D-56EC-49A2-9CA5-2A5B4B86F01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>
            <a:extLst>
              <a:ext uri="{FF2B5EF4-FFF2-40B4-BE49-F238E27FC236}">
                <a16:creationId xmlns:a16="http://schemas.microsoft.com/office/drawing/2014/main" id="{10CDC45F-094E-4205-A6E4-DD50A9FDD7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82CB6E9A-ADFD-42A0-A9DD-0345C9CA1D5E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2BCC2A5-B4EC-463F-8384-9230A58B887B}" type="slidenum">
              <a:rPr lang="en-US" altLang="vi-VN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24</a:t>
            </a:fld>
            <a:endParaRPr lang="en-US" altLang="vi-VN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6C76DF1C-7A65-42E5-9B4E-77AC2510B55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6697C194-BD16-40AE-BA68-E9FDF41ED6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B09B4AAC-7F2B-4336-9526-756F17E21F7C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F5FF720-B2FA-4EDF-91A0-BE1C059913AC}" type="slidenum">
              <a:rPr lang="en-US" altLang="vi-VN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25</a:t>
            </a:fld>
            <a:endParaRPr lang="en-US" altLang="vi-VN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750E0FD3-E4BD-4E10-B689-34F744C331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F40235EC-6527-49DA-AD79-964FB014A6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487B2FBD-B43A-465C-9625-69B3B65F998F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1DBBDC8-154D-4711-8BD5-835AA838DC44}" type="slidenum">
              <a:rPr lang="en-US" altLang="vi-VN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26</a:t>
            </a:fld>
            <a:endParaRPr lang="en-US" altLang="vi-VN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A3497D7D-5B31-4343-BE6B-BC0B63F233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E8B97A2-AE59-4E32-A462-3492BD354F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67069AF4-7C40-4615-B896-84EF49E6926E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F44935A-8CBE-41F6-B0FF-9D69A7BDF901}" type="slidenum">
              <a:rPr lang="en-US" altLang="vi-VN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27</a:t>
            </a:fld>
            <a:endParaRPr lang="en-US" altLang="vi-VN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67EF3191-B2EF-414B-822C-2C6BA0A5FFE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6AC0BBBB-196D-4CC9-B7E0-13A1D0A663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04F5C72D-B54C-40EC-9159-A9CA5F9D196D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191555A-3C9B-421F-84B5-49B460B62621}" type="slidenum">
              <a:rPr lang="en-US" altLang="vi-VN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28</a:t>
            </a:fld>
            <a:endParaRPr lang="en-US" altLang="vi-VN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5E983862-02D4-45BD-8052-9CED139BD2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D9471281-4D6C-4362-A2D8-A6FC6CD3A7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2C4F9E09-BE11-4905-9841-9C9FFDF1D472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DC201AC-CF46-46E5-93B8-205C5C125154}" type="slidenum">
              <a:rPr lang="en-US" altLang="vi-VN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29</a:t>
            </a:fld>
            <a:endParaRPr lang="en-US" altLang="vi-VN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ACD71C26-4C33-4BE1-B431-4540399370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83E83A7D-0E0F-4642-9CEC-493C916BC99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F4FC6B58-1CA0-4466-9AF0-2C201BF36377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9987682-CB41-41D7-9304-996944E5E519}" type="slidenum">
              <a:rPr lang="en-US" altLang="vi-VN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30</a:t>
            </a:fld>
            <a:endParaRPr lang="en-US" altLang="vi-VN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5DA9222D-30E5-4A25-856A-F6D3703E30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E17D06D3-FB80-47CF-BACE-91E49EE93C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7149D986-928C-4257-B817-77B41E94608D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47DA09-5C2C-49FF-9F5B-A5F9E44CACE4}" type="slidenum">
              <a:rPr lang="en-US" altLang="vi-VN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31</a:t>
            </a:fld>
            <a:endParaRPr lang="en-US" altLang="vi-VN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4F1C4113-7D76-498A-9A13-09E7164724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A1D2FFCB-E55A-4CA7-A438-856519F06FC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344595DB-9B52-439C-A4CB-9FA13E463282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EE41150-4E07-4F8B-9623-9ADC9A66E81A}" type="slidenum">
              <a:rPr lang="en-US" altLang="vi-VN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vi-VN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67C20C88-39BC-42E4-8372-961136D1FB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D8BA1C67-ED01-4C51-A1AA-009C71CC749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391D38A9-291F-4139-ABCB-02DBEA5A78B1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8952829-B60E-43EF-8B24-BED97744F01E}" type="slidenum">
              <a:rPr lang="en-US" altLang="vi-VN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vi-VN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167D4874-499B-4D02-82AD-63E792EE21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A9D92F11-6BE4-415E-B08F-1431FE0F1B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69CCF425-8E56-42A3-8BA3-02FE39821BF8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778ECF8-6490-40EE-BF99-3450276B91DC}" type="slidenum">
              <a:rPr lang="en-US" altLang="vi-VN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vi-VN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4E3F098F-DA95-46CC-BB93-B45A301E77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5AF9FBBC-F4AC-44C5-B052-943717FB787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02586C06-AD4A-44C5-BD7E-B2B53BF78D77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A4256AA-6620-4EA7-ACEE-5738E20BAAD4}" type="slidenum">
              <a:rPr lang="en-US" altLang="vi-VN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vi-VN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808E3EE7-A783-45E1-A20D-14EA6965E1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6331D5C9-94C3-4953-A6C7-8F8FF50574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472158C0-B887-4F62-9F40-456F7E2A5AC6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76CEDD0-DB21-4DC6-A102-609E8924E669}" type="slidenum">
              <a:rPr lang="en-US" altLang="vi-VN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vi-VN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DF5697E9-8ECF-4FB9-B6C8-C1FC74AE77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8D7F143E-3986-4579-982B-E242DDD93C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B6E641F6-C82C-4044-9AD9-AE2C0A3B9CFC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D280A32-399E-4A42-B0F0-852DAAE69CB3}" type="slidenum">
              <a:rPr lang="en-US" altLang="vi-VN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vi-VN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BA8D4D7E-ADC3-4D6A-939A-3BD13A24ED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0044E40D-3970-488B-9067-14F9E8401D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AA5BC6EC-6BCE-4CC1-804C-08375E7F0261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0A8AA48-D4E6-4BE9-8F46-72AB942EE13C}" type="slidenum">
              <a:rPr lang="en-US" altLang="vi-VN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20</a:t>
            </a:fld>
            <a:endParaRPr lang="en-US" altLang="vi-VN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EBA5DBCF-F46C-45C9-8459-0849C25D86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D54D6A9B-CCC6-4977-ABBB-CA09BF3FC7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E6187484-3A52-479B-A948-84DA56371F79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FF077F5-9672-4ED2-A3BB-5D89205DE9D1}" type="slidenum">
              <a:rPr lang="en-US" altLang="vi-VN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21</a:t>
            </a:fld>
            <a:endParaRPr lang="en-US" altLang="vi-VN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g bì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8C3F0D-683C-4AD3-A13D-B7EBFFEE2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0495" y="2078018"/>
            <a:ext cx="5732807" cy="21811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3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0496" y="4535992"/>
            <a:ext cx="3830682" cy="1278213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F9E3E6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60847" y="1569800"/>
            <a:ext cx="5732859" cy="431800"/>
          </a:xfrm>
        </p:spPr>
        <p:txBody>
          <a:bodyPr anchor="ctr">
            <a:normAutofit/>
          </a:bodyPr>
          <a:lstStyle>
            <a:lvl1pPr marL="0" indent="0">
              <a:buNone/>
              <a:defRPr sz="135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872830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g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4169E12-DE14-4E48-A240-8F44FACDC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455613"/>
            <a:ext cx="384175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589" y="365126"/>
            <a:ext cx="7294762" cy="747683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CF294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659920" y="1285875"/>
            <a:ext cx="7855430" cy="469265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sz="150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466278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ang trắ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95157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87DBE-0918-426D-9434-00933A19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5FCAA-CDCB-4DAB-B7C2-75DB291C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7C51F-DF27-470B-8D0E-0EE0083D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D80E4C9D-64CB-41D9-8A62-CB8346937D14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99441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6347713" cy="13208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54995"/>
            <a:ext cx="6347714" cy="3880773"/>
          </a:xfrm>
        </p:spPr>
        <p:txBody>
          <a:bodyPr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37FBC-4D45-4AA2-AD8F-6AE4D5DD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34F9F-410B-4BCA-97B4-0801D139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EDB06-D007-4DB1-B7D3-46FB6A1B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1F3E4C46-5230-4EB6-A096-E6B6722D2003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44070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B19ED29-4174-4E96-8B56-D33E2937A6F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vi-VN" altLang="vi-V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C84B706-D446-4664-B8D0-B90A6A194D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vi-VN" alt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B4F4A-91FC-4AD4-8F33-1260A9CDC5A4}"/>
              </a:ext>
            </a:extLst>
          </p:cNvPr>
          <p:cNvSpPr txBox="1"/>
          <p:nvPr/>
        </p:nvSpPr>
        <p:spPr>
          <a:xfrm>
            <a:off x="7862888" y="6311900"/>
            <a:ext cx="1101725" cy="2540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sz="1000">
                <a:solidFill>
                  <a:srgbClr val="CF2941"/>
                </a:solidFill>
                <a:ea typeface="Roboto" panose="02000000000000000000" pitchFamily="2" charset="0"/>
                <a:cs typeface="Arial" panose="020B0604020202020204" pitchFamily="34" charset="0"/>
              </a:rPr>
              <a:t>Page</a:t>
            </a:r>
            <a:fld id="{6251BF37-3254-45BE-A5F0-77793C8D0E3C}" type="slidenum">
              <a:rPr lang="en-US" altLang="vi-VN" sz="1000">
                <a:solidFill>
                  <a:srgbClr val="CF2941"/>
                </a:solidFill>
                <a:ea typeface="Roboto" panose="02000000000000000000" pitchFamily="2" charset="0"/>
                <a:cs typeface="Arial" panose="020B0604020202020204" pitchFamily="34" charset="0"/>
              </a:rPr>
              <a:pPr eaLnBrk="1" hangingPunct="1"/>
              <a:t>‹#›</a:t>
            </a:fld>
            <a:endParaRPr lang="en-US" altLang="vi-VN" sz="1000">
              <a:solidFill>
                <a:srgbClr val="CF294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4" r:id="rId1"/>
    <p:sldLayoutId id="2147484575" r:id="rId2"/>
    <p:sldLayoutId id="2147484573" r:id="rId3"/>
    <p:sldLayoutId id="2147484576" r:id="rId4"/>
    <p:sldLayoutId id="2147484577" r:id="rId5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E479FA67-9897-4FE5-B73D-098717C08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981200"/>
            <a:ext cx="8153400" cy="1646238"/>
          </a:xfrm>
        </p:spPr>
        <p:txBody>
          <a:bodyPr/>
          <a:lstStyle/>
          <a:p>
            <a:pPr algn="ctr" eaLnBrk="1" hangingPunct="1"/>
            <a:r>
              <a:rPr lang="en" altLang="vi-VN" sz="3200" b="1" dirty="0">
                <a:solidFill>
                  <a:srgbClr val="C00000"/>
                </a:solidFill>
              </a:rPr>
              <a:t>LESSON 8. </a:t>
            </a:r>
            <a:r>
              <a:rPr lang="en" altLang="vi-VN" sz="3200" b="1" cap="all" dirty="0">
                <a:solidFill>
                  <a:srgbClr val="C00000"/>
                </a:solidFill>
              </a:rPr>
              <a:t>Graphs Algorithms</a:t>
            </a:r>
            <a:endParaRPr lang="vi-VN" altLang="vi-VN" sz="3200" b="1" cap="all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5">
            <a:extLst>
              <a:ext uri="{FF2B5EF4-FFF2-40B4-BE49-F238E27FC236}">
                <a16:creationId xmlns:a16="http://schemas.microsoft.com/office/drawing/2014/main" id="{AE1C96F0-46BE-4A89-B4EE-C214FA554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34819" name="Text Box 6">
            <a:extLst>
              <a:ext uri="{FF2B5EF4-FFF2-40B4-BE49-F238E27FC236}">
                <a16:creationId xmlns:a16="http://schemas.microsoft.com/office/drawing/2014/main" id="{B1B98375-E17B-4E40-ABF6-CF13050E6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868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" altLang="vi-VN" sz="2000" b="1" dirty="0">
                <a:solidFill>
                  <a:srgbClr val="C00000"/>
                </a:solidFill>
                <a:cs typeface="Arial" panose="020B0604020202020204" pitchFamily="34" charset="0"/>
              </a:rPr>
              <a:t>DFS(u) algorithm is based on stack</a:t>
            </a:r>
          </a:p>
        </p:txBody>
      </p:sp>
      <p:sp>
        <p:nvSpPr>
          <p:cNvPr id="34820" name="Text Box 6">
            <a:extLst>
              <a:ext uri="{FF2B5EF4-FFF2-40B4-BE49-F238E27FC236}">
                <a16:creationId xmlns:a16="http://schemas.microsoft.com/office/drawing/2014/main" id="{78E79670-A3AA-42EE-9C41-3FDD213D4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400"/>
            <a:ext cx="8478838" cy="609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" altLang="vi-VN" b="1"/>
              <a:t>DFS(u) algorithm:</a:t>
            </a:r>
          </a:p>
          <a:p>
            <a:pPr eaLnBrk="1" hangingPunct="1"/>
            <a:r>
              <a:rPr lang="en" altLang="vi-VN" b="1"/>
              <a:t>Begin</a:t>
            </a:r>
          </a:p>
          <a:p>
            <a:pPr lvl="1" eaLnBrk="1" hangingPunct="1"/>
            <a:r>
              <a:rPr lang="en" altLang="vi-VN" b="1">
                <a:latin typeface="Times New Roman" panose="02020603050405020304" pitchFamily="18" charset="0"/>
              </a:rPr>
              <a:t>Step 1 (Initialization):</a:t>
            </a:r>
          </a:p>
          <a:p>
            <a:pPr lvl="2" eaLnBrk="1" hangingPunct="1"/>
            <a:r>
              <a:rPr lang="en" altLang="vi-VN"/>
              <a:t>stack = </a:t>
            </a:r>
            <a:r>
              <a:rPr lang="en" altLang="vi-VN">
                <a:sym typeface="Symbol" panose="05050102010706020507" pitchFamily="18" charset="2"/>
              </a:rPr>
              <a:t> </a:t>
            </a:r>
            <a:r>
              <a:rPr lang="en" altLang="vi-VN"/>
              <a:t>; // </a:t>
            </a:r>
            <a:r>
              <a:rPr lang="en" altLang="vi-VN" i="1"/>
              <a:t>Initialize the stack </a:t>
            </a:r>
            <a:r>
              <a:rPr lang="en" altLang="vi-VN" i="1">
                <a:sym typeface="Symbol" panose="05050102010706020507" pitchFamily="18" charset="2"/>
              </a:rPr>
              <a:t>as</a:t>
            </a:r>
            <a:endParaRPr lang="en-US" altLang="vi-VN"/>
          </a:p>
          <a:p>
            <a:pPr lvl="2" eaLnBrk="1" hangingPunct="1"/>
            <a:r>
              <a:rPr lang="en" altLang="vi-VN"/>
              <a:t>push(stack, u); // </a:t>
            </a:r>
            <a:r>
              <a:rPr lang="en" altLang="vi-VN" i="1">
                <a:latin typeface="Times New Roman" panose="02020603050405020304" pitchFamily="18" charset="0"/>
              </a:rPr>
              <a:t>Put vertex u on the stack</a:t>
            </a:r>
            <a:endParaRPr lang="en-US" altLang="vi-VN"/>
          </a:p>
          <a:p>
            <a:pPr lvl="2" eaLnBrk="1" hangingPunct="1"/>
            <a:r>
              <a:rPr lang="en" altLang="vi-VN">
                <a:latin typeface="Times New Roman" panose="02020603050405020304" pitchFamily="18" charset="0"/>
              </a:rPr>
              <a:t>&lt;Visit u vertex&gt;; // </a:t>
            </a:r>
            <a:r>
              <a:rPr lang="en" altLang="vi-VN" i="1">
                <a:latin typeface="Times New Roman" panose="02020603050405020304" pitchFamily="18" charset="0"/>
              </a:rPr>
              <a:t>Browse vertex u</a:t>
            </a:r>
            <a:endParaRPr lang="es-MX" altLang="vi-VN"/>
          </a:p>
          <a:p>
            <a:pPr lvl="2" eaLnBrk="1" hangingPunct="1"/>
            <a:r>
              <a:rPr lang="en" altLang="vi-VN"/>
              <a:t>sourxet[u] = False; // </a:t>
            </a:r>
            <a:r>
              <a:rPr lang="en" altLang="vi-VN" i="1">
                <a:latin typeface="Times New Roman" panose="02020603050405020304" pitchFamily="18" charset="0"/>
              </a:rPr>
              <a:t>Confirm the vertex u has been </a:t>
            </a:r>
            <a:r>
              <a:rPr lang="en" altLang="vi-VN" i="1"/>
              <a:t>browsed</a:t>
            </a:r>
            <a:endParaRPr lang="es-MX" altLang="vi-VN"/>
          </a:p>
          <a:p>
            <a:pPr lvl="1" eaLnBrk="1" hangingPunct="1"/>
            <a:r>
              <a:rPr lang="en" altLang="vi-VN" b="1">
                <a:latin typeface="Times New Roman" panose="02020603050405020304" pitchFamily="18" charset="0"/>
              </a:rPr>
              <a:t>Step 2 (Iteration):</a:t>
            </a:r>
          </a:p>
          <a:p>
            <a:pPr eaLnBrk="1" hangingPunct="1"/>
            <a:r>
              <a:rPr lang="en" altLang="vi-VN">
                <a:sym typeface="Symbol" panose="05050102010706020507" pitchFamily="18" charset="2"/>
              </a:rPr>
              <a:t>( </a:t>
            </a:r>
            <a:r>
              <a:rPr lang="en" altLang="vi-VN"/>
              <a:t>stack </a:t>
            </a:r>
            <a:r>
              <a:rPr lang="en" altLang="vi-VN">
                <a:sym typeface="Symbol" panose="05050102010706020507" pitchFamily="18" charset="2"/>
              </a:rPr>
              <a:t>) </a:t>
            </a:r>
            <a:r>
              <a:rPr lang="en" altLang="vi-VN"/>
              <a:t>do</a:t>
            </a:r>
          </a:p>
          <a:p>
            <a:pPr lvl="3" eaLnBrk="1" hangingPunct="1"/>
            <a:r>
              <a:rPr lang="en" altLang="vi-VN"/>
              <a:t>s = Pop(stack); // </a:t>
            </a:r>
            <a:r>
              <a:rPr lang="en" altLang="vi-VN" i="1">
                <a:latin typeface="Times New Roman" panose="02020603050405020304" pitchFamily="18" charset="0"/>
              </a:rPr>
              <a:t>Type of vertex at the top of the stack</a:t>
            </a:r>
            <a:endParaRPr lang="es-MX" altLang="vi-VN"/>
          </a:p>
          <a:p>
            <a:pPr lvl="3" eaLnBrk="1" hangingPunct="1"/>
            <a:r>
              <a:rPr lang="en" altLang="vi-VN"/>
              <a:t>for each t </a:t>
            </a:r>
            <a:r>
              <a:rPr lang="en" altLang="vi-VN">
                <a:sym typeface="Symbol" panose="05050102010706020507" pitchFamily="18" charset="2"/>
              </a:rPr>
              <a:t>Ke </a:t>
            </a:r>
            <a:r>
              <a:rPr lang="en" altLang="vi-VN"/>
              <a:t>(s) do // </a:t>
            </a:r>
            <a:r>
              <a:rPr lang="en" altLang="vi-VN" i="1">
                <a:latin typeface="Times New Roman" panose="02020603050405020304" pitchFamily="18" charset="0"/>
              </a:rPr>
              <a:t>Get each vertex t </a:t>
            </a:r>
            <a:r>
              <a:rPr lang="en" altLang="vi-VN" i="1">
                <a:sym typeface="Symbol" panose="05050102010706020507" pitchFamily="18" charset="2"/>
              </a:rPr>
              <a:t>Ke </a:t>
            </a:r>
            <a:r>
              <a:rPr lang="en" altLang="vi-VN" i="1"/>
              <a:t>(s)</a:t>
            </a:r>
            <a:endParaRPr lang="en-US" altLang="vi-VN"/>
          </a:p>
          <a:p>
            <a:pPr lvl="4" eaLnBrk="1" hangingPunct="1"/>
            <a:r>
              <a:rPr lang="en" altLang="vi-VN"/>
              <a:t>if ( chuxet[t] ) then // </a:t>
            </a:r>
            <a:r>
              <a:rPr lang="en" altLang="vi-VN" i="1">
                <a:latin typeface="Times New Roman" panose="02020603050405020304" pitchFamily="18" charset="0"/>
              </a:rPr>
              <a:t>If t is correct, it is unverified</a:t>
            </a:r>
            <a:endParaRPr lang="en-US" altLang="vi-VN"/>
          </a:p>
          <a:p>
            <a:pPr lvl="4" eaLnBrk="1" hangingPunct="1"/>
            <a:r>
              <a:rPr lang="en" altLang="vi-VN">
                <a:latin typeface="Times New Roman" panose="02020603050405020304" pitchFamily="18" charset="0"/>
              </a:rPr>
              <a:t>&lt;visit vertex t&gt;; // </a:t>
            </a:r>
            <a:r>
              <a:rPr lang="en" altLang="vi-VN" i="1">
                <a:latin typeface="Times New Roman" panose="02020603050405020304" pitchFamily="18" charset="0"/>
              </a:rPr>
              <a:t>Browse the vertex </a:t>
            </a:r>
            <a:r>
              <a:rPr lang="en" altLang="vi-VN" i="1"/>
              <a:t>ht</a:t>
            </a:r>
            <a:endParaRPr lang="en-US" altLang="vi-VN"/>
          </a:p>
          <a:p>
            <a:pPr lvl="4" eaLnBrk="1" hangingPunct="1"/>
            <a:r>
              <a:rPr lang="en" altLang="vi-VN"/>
              <a:t>sourxet[t] = False; // </a:t>
            </a:r>
            <a:r>
              <a:rPr lang="en" altLang="vi-VN" i="1">
                <a:latin typeface="Times New Roman" panose="02020603050405020304" pitchFamily="18" charset="0"/>
              </a:rPr>
              <a:t>Confirm the vertex t </a:t>
            </a:r>
            <a:r>
              <a:rPr lang="en" altLang="vi-VN" i="1"/>
              <a:t>has been checked</a:t>
            </a:r>
            <a:endParaRPr lang="en-US" altLang="vi-VN"/>
          </a:p>
          <a:p>
            <a:pPr lvl="4" eaLnBrk="1" hangingPunct="1"/>
            <a:r>
              <a:rPr lang="en" altLang="vi-VN"/>
              <a:t>push(stack, s); // </a:t>
            </a:r>
            <a:r>
              <a:rPr lang="en" altLang="vi-VN" i="1">
                <a:latin typeface="Times New Roman" panose="02020603050405020304" pitchFamily="18" charset="0"/>
              </a:rPr>
              <a:t>Put s on the stack</a:t>
            </a:r>
            <a:endParaRPr lang="en-US" altLang="vi-VN"/>
          </a:p>
          <a:p>
            <a:pPr lvl="4" eaLnBrk="1" hangingPunct="1"/>
            <a:r>
              <a:rPr lang="en" altLang="vi-VN"/>
              <a:t>push(stack, t); // </a:t>
            </a:r>
            <a:r>
              <a:rPr lang="en" altLang="vi-VN" i="1">
                <a:latin typeface="Times New Roman" panose="02020603050405020304" pitchFamily="18" charset="0"/>
              </a:rPr>
              <a:t>Put t on the stack</a:t>
            </a:r>
            <a:endParaRPr lang="en-US" altLang="vi-VN"/>
          </a:p>
          <a:p>
            <a:pPr lvl="4" eaLnBrk="1" hangingPunct="1"/>
            <a:r>
              <a:rPr lang="en" altLang="vi-VN"/>
              <a:t>break; // </a:t>
            </a:r>
            <a:r>
              <a:rPr lang="en" altLang="vi-VN" i="1">
                <a:latin typeface="Times New Roman" panose="02020603050405020304" pitchFamily="18" charset="0"/>
              </a:rPr>
              <a:t>Take only one vertex t</a:t>
            </a:r>
            <a:endParaRPr lang="en-US" altLang="vi-VN"/>
          </a:p>
          <a:p>
            <a:pPr eaLnBrk="1" hangingPunct="1"/>
            <a:r>
              <a:rPr lang="en" altLang="vi-VN"/>
              <a:t>EndIf;</a:t>
            </a:r>
          </a:p>
          <a:p>
            <a:pPr lvl="3" eaLnBrk="1" hangingPunct="1"/>
            <a:r>
              <a:rPr lang="en" altLang="vi-VN"/>
              <a:t>EndFor;</a:t>
            </a:r>
          </a:p>
          <a:p>
            <a:pPr eaLnBrk="1" hangingPunct="1"/>
            <a:r>
              <a:rPr lang="en" altLang="vi-VN"/>
              <a:t>EndWhile;</a:t>
            </a:r>
          </a:p>
          <a:p>
            <a:pPr lvl="1" eaLnBrk="1" hangingPunct="1"/>
            <a:r>
              <a:rPr lang="en" altLang="vi-VN" b="1">
                <a:latin typeface="Times New Roman" panose="02020603050405020304" pitchFamily="18" charset="0"/>
              </a:rPr>
              <a:t>Step 3 (Return Result): </a:t>
            </a:r>
            <a:r>
              <a:rPr lang="en" altLang="vi-VN">
                <a:latin typeface="Times New Roman" panose="02020603050405020304" pitchFamily="18" charset="0"/>
              </a:rPr>
              <a:t>Return(&lt;Checked vertex set </a:t>
            </a:r>
            <a:r>
              <a:rPr lang="en" altLang="vi-VN"/>
              <a:t>&gt;);</a:t>
            </a:r>
          </a:p>
          <a:p>
            <a:pPr eaLnBrk="1" hangingPunct="1"/>
            <a:r>
              <a:rPr lang="en" altLang="vi-VN"/>
              <a:t>End.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E37922CB-38FC-4022-BCEE-DE9908FEE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DFS USING STACK</a:t>
            </a:r>
            <a:endParaRPr lang="vi-VN" altLang="vi-VN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867" name="Picture 7">
            <a:extLst>
              <a:ext uri="{FF2B5EF4-FFF2-40B4-BE49-F238E27FC236}">
                <a16:creationId xmlns:a16="http://schemas.microsoft.com/office/drawing/2014/main" id="{A54396CE-6093-4654-8F42-6FDB236AD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14425"/>
            <a:ext cx="5972175" cy="491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5">
            <a:extLst>
              <a:ext uri="{FF2B5EF4-FFF2-40B4-BE49-F238E27FC236}">
                <a16:creationId xmlns:a16="http://schemas.microsoft.com/office/drawing/2014/main" id="{A1D67514-C7B0-4AD7-85C5-0B3BF47F0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37891" name="Text Box 7">
            <a:extLst>
              <a:ext uri="{FF2B5EF4-FFF2-40B4-BE49-F238E27FC236}">
                <a16:creationId xmlns:a16="http://schemas.microsoft.com/office/drawing/2014/main" id="{D8408990-9973-43CE-B74B-11CE7DF06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0"/>
            <a:ext cx="9144000" cy="6858000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vi-VN" altLang="vi-VN" sz="2000" b="1" dirty="0">
                <a:solidFill>
                  <a:srgbClr val="C00000"/>
                </a:solidFill>
              </a:rPr>
              <a:t>B</a:t>
            </a:r>
            <a:r>
              <a:rPr lang="en" altLang="vi-VN" sz="2000" b="1" dirty="0">
                <a:solidFill>
                  <a:srgbClr val="C00000"/>
                </a:solidFill>
              </a:rPr>
              <a:t>readth-first search (BFS)</a:t>
            </a:r>
          </a:p>
          <a:p>
            <a:pPr eaLnBrk="1" hangingPunct="1">
              <a:spcBef>
                <a:spcPct val="20000"/>
              </a:spcBef>
            </a:pPr>
            <a:r>
              <a:rPr lang="en" altLang="vi-VN" b="1" dirty="0"/>
              <a:t>Algorithm BFS(u):</a:t>
            </a:r>
          </a:p>
          <a:p>
            <a:pPr lvl="1" eaLnBrk="1" hangingPunct="1">
              <a:spcBef>
                <a:spcPct val="20000"/>
              </a:spcBef>
            </a:pPr>
            <a:r>
              <a:rPr lang="en" altLang="vi-VN" b="1" dirty="0">
                <a:latin typeface="Times New Roman" panose="02020603050405020304" pitchFamily="18" charset="0"/>
              </a:rPr>
              <a:t>Step 1(Initialization):</a:t>
            </a:r>
          </a:p>
          <a:p>
            <a:pPr eaLnBrk="1" hangingPunct="1">
              <a:spcBef>
                <a:spcPct val="20000"/>
              </a:spcBef>
            </a:pPr>
            <a:r>
              <a:rPr lang="en" altLang="vi-VN" dirty="0"/>
              <a:t> Queue </a:t>
            </a:r>
            <a:r>
              <a:rPr lang="en" altLang="vi-VN" dirty="0">
                <a:sym typeface="Symbol" panose="05050102010706020507" pitchFamily="18" charset="2"/>
              </a:rPr>
              <a:t>= </a:t>
            </a:r>
            <a:r>
              <a:rPr lang="en" altLang="vi-VN" dirty="0"/>
              <a:t>; // </a:t>
            </a:r>
            <a:r>
              <a:rPr lang="en" altLang="vi-VN" i="1" dirty="0"/>
              <a:t>Initialize empty queue</a:t>
            </a:r>
          </a:p>
          <a:p>
            <a:pPr eaLnBrk="1" hangingPunct="1">
              <a:spcBef>
                <a:spcPct val="20000"/>
              </a:spcBef>
            </a:pPr>
            <a:r>
              <a:rPr lang="en" altLang="vi-VN" dirty="0"/>
              <a:t>push(Queue,u); // </a:t>
            </a:r>
            <a:r>
              <a:rPr lang="en" altLang="vi-VN" i="1" dirty="0"/>
              <a:t>Put u in the queue</a:t>
            </a:r>
          </a:p>
          <a:p>
            <a:pPr eaLnBrk="1" hangingPunct="1">
              <a:spcBef>
                <a:spcPct val="20000"/>
              </a:spcBef>
            </a:pPr>
            <a:r>
              <a:rPr lang="vi-VN" altLang="vi-VN" dirty="0"/>
              <a:t>chua</a:t>
            </a:r>
            <a:r>
              <a:rPr lang="en" altLang="vi-VN" dirty="0"/>
              <a:t>xet[u] = False; // </a:t>
            </a:r>
            <a:r>
              <a:rPr lang="en" altLang="vi-VN" i="1" dirty="0"/>
              <a:t>Record the considered vertex</a:t>
            </a:r>
          </a:p>
          <a:p>
            <a:pPr lvl="1" eaLnBrk="1" hangingPunct="1">
              <a:spcBef>
                <a:spcPct val="20000"/>
              </a:spcBef>
            </a:pPr>
            <a:r>
              <a:rPr lang="en" altLang="vi-VN" b="1" dirty="0">
                <a:latin typeface="Times New Roman" panose="02020603050405020304" pitchFamily="18" charset="0"/>
              </a:rPr>
              <a:t>Step 2 (Iteration):</a:t>
            </a:r>
          </a:p>
          <a:p>
            <a:pPr lvl="2" eaLnBrk="1" hangingPunct="1">
              <a:spcBef>
                <a:spcPct val="20000"/>
              </a:spcBef>
            </a:pPr>
            <a:r>
              <a:rPr lang="en" altLang="vi-VN" dirty="0">
                <a:sym typeface="Symbol" panose="05050102010706020507" pitchFamily="18" charset="2"/>
              </a:rPr>
              <a:t>( </a:t>
            </a:r>
            <a:r>
              <a:rPr lang="en" altLang="vi-VN" dirty="0"/>
              <a:t>Queue </a:t>
            </a:r>
            <a:r>
              <a:rPr lang="en" altLang="vi-VN" dirty="0">
                <a:sym typeface="Symbol" panose="05050102010706020507" pitchFamily="18" charset="2"/>
              </a:rPr>
              <a:t> </a:t>
            </a:r>
            <a:r>
              <a:rPr lang="en" altLang="vi-VN" dirty="0"/>
              <a:t>) do // </a:t>
            </a:r>
            <a:r>
              <a:rPr lang="en" altLang="vi-VN" i="1" dirty="0"/>
              <a:t>Loop until the queue is empty</a:t>
            </a:r>
          </a:p>
          <a:p>
            <a:pPr lvl="3" eaLnBrk="1" hangingPunct="1">
              <a:spcBef>
                <a:spcPct val="20000"/>
              </a:spcBef>
            </a:pPr>
            <a:r>
              <a:rPr lang="en" altLang="vi-VN" dirty="0"/>
              <a:t>s = Pop(Queue); </a:t>
            </a:r>
            <a:r>
              <a:rPr lang="en" altLang="vi-VN" dirty="0">
                <a:latin typeface="Times New Roman" panose="02020603050405020304" pitchFamily="18" charset="0"/>
              </a:rPr>
              <a:t>// </a:t>
            </a:r>
            <a:r>
              <a:rPr lang="en" altLang="vi-VN" i="1" dirty="0">
                <a:latin typeface="Times New Roman" panose="02020603050405020304" pitchFamily="18" charset="0"/>
              </a:rPr>
              <a:t>Get s out of the queue</a:t>
            </a:r>
          </a:p>
          <a:p>
            <a:pPr lvl="3" eaLnBrk="1" hangingPunct="1">
              <a:spcBef>
                <a:spcPct val="20000"/>
              </a:spcBef>
            </a:pPr>
            <a:r>
              <a:rPr lang="en" altLang="vi-VN" dirty="0"/>
              <a:t>&lt;Visit vertex s&gt;; // </a:t>
            </a:r>
            <a:r>
              <a:rPr lang="en" altLang="vi-VN" i="1" dirty="0"/>
              <a:t>Visit vertex s</a:t>
            </a:r>
          </a:p>
          <a:p>
            <a:pPr lvl="3" eaLnBrk="1" hangingPunct="1">
              <a:spcBef>
                <a:spcPct val="20000"/>
              </a:spcBef>
            </a:pPr>
            <a:r>
              <a:rPr lang="en" altLang="vi-VN" dirty="0"/>
              <a:t>for each t </a:t>
            </a:r>
            <a:r>
              <a:rPr lang="en" altLang="vi-VN" dirty="0">
                <a:sym typeface="Symbol" panose="05050102010706020507" pitchFamily="18" charset="2"/>
              </a:rPr>
              <a:t> </a:t>
            </a:r>
            <a:r>
              <a:rPr lang="en" altLang="vi-VN" dirty="0"/>
              <a:t>Ke(s) do // </a:t>
            </a:r>
            <a:r>
              <a:rPr lang="en" altLang="vi-VN" i="1" dirty="0"/>
              <a:t>Iterate over the adjacency list of s</a:t>
            </a:r>
          </a:p>
          <a:p>
            <a:pPr lvl="4" eaLnBrk="1" hangingPunct="1">
              <a:spcBef>
                <a:spcPct val="20000"/>
              </a:spcBef>
            </a:pPr>
            <a:r>
              <a:rPr lang="en" altLang="vi-VN" dirty="0"/>
              <a:t>if ( chu</a:t>
            </a:r>
            <a:r>
              <a:rPr lang="vi-VN" altLang="vi-VN" dirty="0"/>
              <a:t>a</a:t>
            </a:r>
            <a:r>
              <a:rPr lang="en" altLang="vi-VN" dirty="0"/>
              <a:t>xet[t] ) </a:t>
            </a:r>
            <a:r>
              <a:rPr lang="en" altLang="vi-VN" i="1" dirty="0"/>
              <a:t>then //If t has not been considered</a:t>
            </a:r>
          </a:p>
          <a:p>
            <a:pPr lvl="4" eaLnBrk="1" hangingPunct="1">
              <a:spcBef>
                <a:spcPct val="20000"/>
              </a:spcBef>
            </a:pPr>
            <a:r>
              <a:rPr lang="en" altLang="vi-VN" dirty="0"/>
              <a:t>push(Queue, t); // </a:t>
            </a:r>
            <a:r>
              <a:rPr lang="en" altLang="vi-VN" i="1" dirty="0"/>
              <a:t>Put t in the queue</a:t>
            </a:r>
          </a:p>
          <a:p>
            <a:pPr lvl="4" eaLnBrk="1" hangingPunct="1">
              <a:spcBef>
                <a:spcPct val="20000"/>
              </a:spcBef>
            </a:pPr>
            <a:r>
              <a:rPr lang="vi-VN" altLang="vi-VN" dirty="0"/>
              <a:t>chua</a:t>
            </a:r>
            <a:r>
              <a:rPr lang="en" altLang="vi-VN" dirty="0"/>
              <a:t>xet[t] = False; // </a:t>
            </a:r>
            <a:r>
              <a:rPr lang="en" altLang="vi-VN" i="1" dirty="0"/>
              <a:t>Note that t has been considered</a:t>
            </a:r>
          </a:p>
          <a:p>
            <a:pPr lvl="4" eaLnBrk="1" hangingPunct="1">
              <a:spcBef>
                <a:spcPct val="20000"/>
              </a:spcBef>
            </a:pPr>
            <a:r>
              <a:rPr lang="en" altLang="vi-VN" dirty="0"/>
              <a:t>EndIf ;</a:t>
            </a:r>
          </a:p>
          <a:p>
            <a:pPr lvl="3" eaLnBrk="1" hangingPunct="1">
              <a:spcBef>
                <a:spcPct val="20000"/>
              </a:spcBef>
            </a:pPr>
            <a:r>
              <a:rPr lang="en" altLang="vi-VN" dirty="0"/>
              <a:t>EndFor ;</a:t>
            </a:r>
          </a:p>
          <a:p>
            <a:pPr lvl="2" eaLnBrk="1" hangingPunct="1">
              <a:spcBef>
                <a:spcPct val="20000"/>
              </a:spcBef>
            </a:pPr>
            <a:r>
              <a:rPr lang="en" altLang="vi-VN" dirty="0"/>
              <a:t>EndWhile ;</a:t>
            </a:r>
          </a:p>
          <a:p>
            <a:pPr lvl="1" eaLnBrk="1" hangingPunct="1">
              <a:spcBef>
                <a:spcPct val="20000"/>
              </a:spcBef>
            </a:pPr>
            <a:r>
              <a:rPr lang="en" altLang="vi-VN" b="1" dirty="0">
                <a:latin typeface="Times New Roman" panose="02020603050405020304" pitchFamily="18" charset="0"/>
              </a:rPr>
              <a:t>Step 3 (Return results):</a:t>
            </a:r>
          </a:p>
          <a:p>
            <a:pPr lvl="2" eaLnBrk="1" hangingPunct="1">
              <a:spcBef>
                <a:spcPct val="20000"/>
              </a:spcBef>
            </a:pPr>
            <a:r>
              <a:rPr lang="en" altLang="vi-VN" dirty="0"/>
              <a:t>Return(&lt;Checked vertex set&gt;) ;</a:t>
            </a:r>
          </a:p>
          <a:p>
            <a:pPr eaLnBrk="1" hangingPunct="1">
              <a:spcBef>
                <a:spcPct val="20000"/>
              </a:spcBef>
            </a:pPr>
            <a:r>
              <a:rPr lang="en" altLang="vi-VN" dirty="0"/>
              <a:t>End.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9B944368-05F4-49EB-9AD6-6C642C48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2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BFS INSTALLATION – With adjacency matrix</a:t>
            </a:r>
            <a:endParaRPr lang="vi-VN" altLang="vi-VN" sz="200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939" name="Picture 4">
            <a:extLst>
              <a:ext uri="{FF2B5EF4-FFF2-40B4-BE49-F238E27FC236}">
                <a16:creationId xmlns:a16="http://schemas.microsoft.com/office/drawing/2014/main" id="{FCB0CF9E-2306-47CB-AA70-0DE60A805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25" y="1219200"/>
            <a:ext cx="5634038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2334328C-8E5B-4EFC-8D5A-FA69D9FD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2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BFS INSTALLATION – With adjacency list</a:t>
            </a:r>
            <a:endParaRPr lang="vi-VN" altLang="vi-VN" sz="200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63" name="Picture 2">
            <a:extLst>
              <a:ext uri="{FF2B5EF4-FFF2-40B4-BE49-F238E27FC236}">
                <a16:creationId xmlns:a16="http://schemas.microsoft.com/office/drawing/2014/main" id="{8B88562A-F616-46AA-8BEC-EFFDFB12C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6354763" cy="425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6">
            <a:extLst>
              <a:ext uri="{FF2B5EF4-FFF2-40B4-BE49-F238E27FC236}">
                <a16:creationId xmlns:a16="http://schemas.microsoft.com/office/drawing/2014/main" id="{7D7BC96E-8BB3-4E18-B9A5-F7531619A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868680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vi-VN" sz="2000" b="1">
              <a:cs typeface="Arial" panose="020B0604020202020204" pitchFamily="34" charset="0"/>
            </a:endParaRPr>
          </a:p>
          <a:p>
            <a:pPr eaLnBrk="1" hangingPunct="1"/>
            <a:r>
              <a:rPr lang="en" altLang="vi-VN" sz="2000" b="1">
                <a:cs typeface="Arial" panose="020B0604020202020204" pitchFamily="34" charset="0"/>
              </a:rPr>
              <a:t>Display-Graph:</a:t>
            </a:r>
          </a:p>
          <a:p>
            <a:pPr eaLnBrk="1" hangingPunct="1"/>
            <a:r>
              <a:rPr lang="en" altLang="vi-VN" sz="2000" b="1">
                <a:cs typeface="Arial" panose="020B0604020202020204" pitchFamily="34" charset="0"/>
              </a:rPr>
              <a:t>begin</a:t>
            </a:r>
            <a:endParaRPr lang="en-US" altLang="vi-VN" sz="2000">
              <a:cs typeface="Arial" panose="020B0604020202020204" pitchFamily="34" charset="0"/>
            </a:endParaRPr>
          </a:p>
          <a:p>
            <a:pPr lvl="1" eaLnBrk="1" hangingPunct="1"/>
            <a:r>
              <a:rPr lang="en" altLang="vi-VN" sz="2000" b="1">
                <a:cs typeface="Arial" panose="020B0604020202020204" pitchFamily="34" charset="0"/>
              </a:rPr>
              <a:t>Step 1 </a:t>
            </a:r>
            <a:r>
              <a:rPr lang="en" altLang="vi-VN" sz="2000">
                <a:cs typeface="Arial" panose="020B0604020202020204" pitchFamily="34" charset="0"/>
              </a:rPr>
              <a:t>(Initialization):</a:t>
            </a:r>
          </a:p>
          <a:p>
            <a:pPr lvl="2" eaLnBrk="1" hangingPunct="1"/>
            <a:r>
              <a:rPr lang="en" altLang="vi-VN" sz="2000">
                <a:cs typeface="Arial" panose="020B0604020202020204" pitchFamily="34" charset="0"/>
              </a:rPr>
              <a:t>for (u=1; u&lt;=n; u++) do { // </a:t>
            </a:r>
            <a:r>
              <a:rPr lang="en" altLang="vi-VN" sz="2000" i="1">
                <a:cs typeface="Arial" panose="020B0604020202020204" pitchFamily="34" charset="0"/>
              </a:rPr>
              <a:t>set all vertices to be unvisited</a:t>
            </a:r>
          </a:p>
          <a:p>
            <a:pPr lvl="3" eaLnBrk="1" hangingPunct="1"/>
            <a:r>
              <a:rPr lang="en" altLang="vi-VN" sz="2000">
                <a:cs typeface="Arial" panose="020B0604020202020204" pitchFamily="34" charset="0"/>
              </a:rPr>
              <a:t>chuxet[u] = True;</a:t>
            </a:r>
          </a:p>
          <a:p>
            <a:pPr lvl="2" eaLnBrk="1" hangingPunct="1"/>
            <a:r>
              <a:rPr lang="en" altLang="vi-VN" sz="2000">
                <a:cs typeface="Arial" panose="020B0604020202020204" pitchFamily="34" charset="0"/>
              </a:rPr>
              <a:t>Endfor;</a:t>
            </a:r>
          </a:p>
          <a:p>
            <a:pPr lvl="1" eaLnBrk="1" hangingPunct="1"/>
            <a:r>
              <a:rPr lang="en" altLang="vi-VN" sz="2000" b="1">
                <a:cs typeface="Arial" panose="020B0604020202020204" pitchFamily="34" charset="0"/>
              </a:rPr>
              <a:t>Step 2 </a:t>
            </a:r>
            <a:r>
              <a:rPr lang="en" altLang="vi-VN" sz="2000">
                <a:cs typeface="Arial" panose="020B0604020202020204" pitchFamily="34" charset="0"/>
              </a:rPr>
              <a:t>(Iteration):</a:t>
            </a:r>
          </a:p>
          <a:p>
            <a:pPr lvl="2" eaLnBrk="1" hangingPunct="1"/>
            <a:r>
              <a:rPr lang="en" altLang="vi-VN" sz="2000">
                <a:cs typeface="Arial" panose="020B0604020202020204" pitchFamily="34" charset="0"/>
              </a:rPr>
              <a:t>for ( u =1; u </a:t>
            </a:r>
            <a:r>
              <a:rPr lang="en" altLang="vi-VN" sz="2000">
                <a:cs typeface="Arial" panose="020B0604020202020204" pitchFamily="34" charset="0"/>
                <a:sym typeface="Symbol" panose="05050102010706020507" pitchFamily="18" charset="2"/>
              </a:rPr>
              <a:t>n </a:t>
            </a:r>
            <a:r>
              <a:rPr lang="en" altLang="vi-VN" sz="2000">
                <a:cs typeface="Arial" panose="020B0604020202020204" pitchFamily="34" charset="0"/>
              </a:rPr>
              <a:t>; u++) do { // </a:t>
            </a:r>
            <a:r>
              <a:rPr lang="en" altLang="vi-VN" sz="2000" i="1">
                <a:cs typeface="Arial" panose="020B0604020202020204" pitchFamily="34" charset="0"/>
              </a:rPr>
              <a:t>iterate over the vertex set V</a:t>
            </a:r>
            <a:endParaRPr lang="en-US" altLang="vi-VN" sz="2000" i="1">
              <a:cs typeface="Arial" panose="020B0604020202020204" pitchFamily="34" charset="0"/>
            </a:endParaRPr>
          </a:p>
          <a:p>
            <a:pPr lvl="2" eaLnBrk="1" hangingPunct="1"/>
            <a:r>
              <a:rPr lang="en" altLang="vi-VN" sz="2000">
                <a:cs typeface="Arial" panose="020B0604020202020204" pitchFamily="34" charset="0"/>
              </a:rPr>
              <a:t>if (chuacet[u] ) then</a:t>
            </a:r>
          </a:p>
          <a:p>
            <a:pPr lvl="2" eaLnBrk="1" hangingPunct="1"/>
            <a:r>
              <a:rPr lang="en" altLang="vi-VN" sz="2000">
                <a:cs typeface="Arial" panose="020B0604020202020204" pitchFamily="34" charset="0"/>
              </a:rPr>
              <a:t>BFS (u); //DFS(u); //</a:t>
            </a:r>
          </a:p>
          <a:p>
            <a:pPr lvl="2" eaLnBrk="1" hangingPunct="1"/>
            <a:r>
              <a:rPr lang="en" altLang="vi-VN" sz="2000">
                <a:cs typeface="Arial" panose="020B0604020202020204" pitchFamily="34" charset="0"/>
              </a:rPr>
              <a:t>endif;</a:t>
            </a:r>
          </a:p>
          <a:p>
            <a:pPr lvl="2" eaLnBrk="1" hangingPunct="1"/>
            <a:r>
              <a:rPr lang="en" altLang="vi-VN" sz="2000">
                <a:cs typeface="Arial" panose="020B0604020202020204" pitchFamily="34" charset="0"/>
              </a:rPr>
              <a:t>endfor;</a:t>
            </a:r>
          </a:p>
          <a:p>
            <a:pPr eaLnBrk="1" hangingPunct="1"/>
            <a:r>
              <a:rPr lang="en" altLang="vi-VN" sz="2000" b="1">
                <a:cs typeface="Arial" panose="020B0604020202020204" pitchFamily="34" charset="0"/>
              </a:rPr>
              <a:t>end.</a:t>
            </a:r>
            <a:endParaRPr lang="en-US" altLang="vi-VN" sz="2000">
              <a:cs typeface="Arial" panose="020B0604020202020204" pitchFamily="34" charset="0"/>
            </a:endParaRPr>
          </a:p>
          <a:p>
            <a:pPr eaLnBrk="1" hangingPunct="1">
              <a:spcBef>
                <a:spcPct val="45000"/>
              </a:spcBef>
            </a:pPr>
            <a:endParaRPr lang="en-US" altLang="vi-VN" sz="2000" baseline="30000">
              <a:cs typeface="Arial" panose="020B0604020202020204" pitchFamily="34" charset="0"/>
            </a:endParaRPr>
          </a:p>
        </p:txBody>
      </p:sp>
      <p:sp>
        <p:nvSpPr>
          <p:cNvPr id="46083" name="Title 1">
            <a:extLst>
              <a:ext uri="{FF2B5EF4-FFF2-40B4-BE49-F238E27FC236}">
                <a16:creationId xmlns:a16="http://schemas.microsoft.com/office/drawing/2014/main" id="{5552641E-F569-4979-8C34-0B045F928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to traverse all vertices of a graph</a:t>
            </a:r>
            <a:endParaRPr lang="vi-VN" altLang="vi-VN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6">
            <a:extLst>
              <a:ext uri="{FF2B5EF4-FFF2-40B4-BE49-F238E27FC236}">
                <a16:creationId xmlns:a16="http://schemas.microsoft.com/office/drawing/2014/main" id="{47A2EFC4-E912-45E6-80A4-DDC612DDA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14400"/>
            <a:ext cx="9220200" cy="536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 altLang="vi-VN" b="1"/>
          </a:p>
          <a:p>
            <a:pPr eaLnBrk="1" hangingPunct="1"/>
            <a:r>
              <a:rPr lang="en" altLang="vi-VN" b="1"/>
              <a:t>begin</a:t>
            </a:r>
            <a:endParaRPr lang="en-US" altLang="vi-VN"/>
          </a:p>
          <a:p>
            <a:pPr lvl="1" eaLnBrk="1" hangingPunct="1"/>
            <a:r>
              <a:rPr lang="en" altLang="vi-VN" b="1"/>
              <a:t>Step 1 </a:t>
            </a:r>
            <a:r>
              <a:rPr lang="en" altLang="vi-VN"/>
              <a:t>(Initialization):</a:t>
            </a:r>
          </a:p>
          <a:p>
            <a:pPr lvl="2" eaLnBrk="1" hangingPunct="1"/>
            <a:r>
              <a:rPr lang="en" altLang="vi-VN"/>
              <a:t>Solt =0; //set the initial number of connected components to 0</a:t>
            </a:r>
          </a:p>
          <a:p>
            <a:pPr lvl="2" eaLnBrk="1" hangingPunct="1"/>
            <a:r>
              <a:rPr lang="en" altLang="vi-VN"/>
              <a:t>for (u=1; u&lt;=n; u++) do { // </a:t>
            </a:r>
            <a:r>
              <a:rPr lang="en" altLang="vi-VN" i="1"/>
              <a:t>set all vertices to be unvisited</a:t>
            </a:r>
          </a:p>
          <a:p>
            <a:pPr lvl="3" eaLnBrk="1" hangingPunct="1"/>
            <a:r>
              <a:rPr lang="en" altLang="vi-VN"/>
              <a:t>chuxet[u] = True;</a:t>
            </a:r>
          </a:p>
          <a:p>
            <a:pPr lvl="2" eaLnBrk="1" hangingPunct="1"/>
            <a:r>
              <a:rPr lang="en" altLang="vi-VN"/>
              <a:t>Endfor;</a:t>
            </a:r>
          </a:p>
          <a:p>
            <a:pPr lvl="1" eaLnBrk="1" hangingPunct="1"/>
            <a:r>
              <a:rPr lang="en" altLang="vi-VN" b="1"/>
              <a:t>Step 2 </a:t>
            </a:r>
            <a:r>
              <a:rPr lang="en" altLang="vi-VN"/>
              <a:t>(Iteration):</a:t>
            </a:r>
          </a:p>
          <a:p>
            <a:pPr lvl="2" eaLnBrk="1" hangingPunct="1"/>
            <a:r>
              <a:rPr lang="en" altLang="vi-VN"/>
              <a:t>for ( u =1; u </a:t>
            </a:r>
            <a:r>
              <a:rPr lang="en" altLang="vi-VN">
                <a:sym typeface="Symbol" panose="05050102010706020507" pitchFamily="18" charset="2"/>
              </a:rPr>
              <a:t>n </a:t>
            </a:r>
            <a:r>
              <a:rPr lang="en" altLang="vi-VN"/>
              <a:t>; u++) do { // </a:t>
            </a:r>
            <a:r>
              <a:rPr lang="en" altLang="vi-VN" i="1"/>
              <a:t>iterate over the vertex set V</a:t>
            </a:r>
            <a:endParaRPr lang="en-US" altLang="vi-VN" i="1"/>
          </a:p>
          <a:p>
            <a:pPr lvl="2" eaLnBrk="1" hangingPunct="1"/>
            <a:r>
              <a:rPr lang="en" altLang="vi-VN"/>
              <a:t>if (chuacet[u] ) then</a:t>
            </a:r>
          </a:p>
          <a:p>
            <a:pPr lvl="4" eaLnBrk="1" hangingPunct="1"/>
            <a:r>
              <a:rPr lang="en" altLang="vi-VN"/>
              <a:t>Solt++; // </a:t>
            </a:r>
            <a:r>
              <a:rPr lang="en" altLang="vi-VN" i="1"/>
              <a:t>increase the connected component</a:t>
            </a:r>
          </a:p>
          <a:p>
            <a:pPr lvl="4" eaLnBrk="1" hangingPunct="1"/>
            <a:r>
              <a:rPr lang="en" altLang="vi-VN" i="1"/>
              <a:t> </a:t>
            </a:r>
            <a:r>
              <a:rPr lang="en" altLang="vi-VN"/>
              <a:t>&lt;record vertices with the same connected component&gt;;</a:t>
            </a:r>
          </a:p>
          <a:p>
            <a:pPr lvl="4" eaLnBrk="1" hangingPunct="1"/>
            <a:r>
              <a:rPr lang="en" altLang="vi-VN"/>
              <a:t>BFS (u); //DFS(u);</a:t>
            </a:r>
          </a:p>
          <a:p>
            <a:pPr lvl="2" eaLnBrk="1" hangingPunct="1"/>
            <a:r>
              <a:rPr lang="en" altLang="vi-VN"/>
              <a:t>endif;</a:t>
            </a:r>
          </a:p>
          <a:p>
            <a:pPr lvl="2" eaLnBrk="1" hangingPunct="1"/>
            <a:r>
              <a:rPr lang="en" altLang="vi-VN"/>
              <a:t>endfor;</a:t>
            </a:r>
          </a:p>
          <a:p>
            <a:pPr lvl="1" eaLnBrk="1" hangingPunct="1"/>
            <a:r>
              <a:rPr lang="en" altLang="vi-VN" b="1"/>
              <a:t>Step 3 </a:t>
            </a:r>
            <a:r>
              <a:rPr lang="en" altLang="vi-VN"/>
              <a:t>(return results):</a:t>
            </a:r>
          </a:p>
          <a:p>
            <a:pPr lvl="2" eaLnBrk="1" hangingPunct="1"/>
            <a:r>
              <a:rPr lang="en" altLang="vi-VN"/>
              <a:t>Return(Solt);</a:t>
            </a:r>
          </a:p>
          <a:p>
            <a:pPr eaLnBrk="1" hangingPunct="1"/>
            <a:r>
              <a:rPr lang="en" altLang="vi-VN" b="1"/>
              <a:t>end.</a:t>
            </a:r>
            <a:endParaRPr lang="en-US" altLang="vi-VN"/>
          </a:p>
          <a:p>
            <a:pPr eaLnBrk="1" hangingPunct="1">
              <a:spcBef>
                <a:spcPct val="45000"/>
              </a:spcBef>
            </a:pPr>
            <a:endParaRPr lang="en-US" altLang="vi-VN" baseline="30000"/>
          </a:p>
        </p:txBody>
      </p:sp>
      <p:sp>
        <p:nvSpPr>
          <p:cNvPr id="47107" name="Title 1">
            <a:extLst>
              <a:ext uri="{FF2B5EF4-FFF2-40B4-BE49-F238E27FC236}">
                <a16:creationId xmlns:a16="http://schemas.microsoft.com/office/drawing/2014/main" id="{A42C09E1-36BF-48AA-AD50-E3A89A39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for browsing connected components</a:t>
            </a:r>
            <a:endParaRPr lang="vi-VN" altLang="vi-VN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6">
            <a:extLst>
              <a:ext uri="{FF2B5EF4-FFF2-40B4-BE49-F238E27FC236}">
                <a16:creationId xmlns:a16="http://schemas.microsoft.com/office/drawing/2014/main" id="{7BB13E4C-F071-49A6-A7C6-6E11C22A0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066800"/>
            <a:ext cx="8347075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b="1">
                <a:cs typeface="Arial" panose="020B0604020202020204" pitchFamily="34" charset="0"/>
              </a:rPr>
              <a:t>Trace-DFS(s, t):</a:t>
            </a:r>
          </a:p>
          <a:p>
            <a:pPr eaLnBrk="1" hangingPunct="1"/>
            <a:r>
              <a:rPr lang="en" altLang="vi-VN" sz="1600" b="1">
                <a:cs typeface="Arial" panose="020B0604020202020204" pitchFamily="34" charset="0"/>
              </a:rPr>
              <a:t>Begin</a:t>
            </a:r>
            <a:endParaRPr lang="en-US" altLang="vi-VN" sz="1600">
              <a:cs typeface="Arial" panose="020B0604020202020204" pitchFamily="34" charset="0"/>
            </a:endParaRPr>
          </a:p>
          <a:p>
            <a:pPr lvl="1" eaLnBrk="1" hangingPunct="1"/>
            <a:r>
              <a:rPr lang="en" altLang="vi-VN" sz="1600" b="1">
                <a:cs typeface="Arial" panose="020B0604020202020204" pitchFamily="34" charset="0"/>
              </a:rPr>
              <a:t>Step 1 (Initialization):</a:t>
            </a:r>
            <a:endParaRPr lang="en-US" altLang="vi-VN" sz="1600">
              <a:cs typeface="Arial" panose="020B0604020202020204" pitchFamily="34" charset="0"/>
            </a:endParaRPr>
          </a:p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stack = </a:t>
            </a:r>
            <a:r>
              <a:rPr lang="en" altLang="vi-VN" sz="1600">
                <a:cs typeface="Arial" panose="020B0604020202020204" pitchFamily="34" charset="0"/>
                <a:sym typeface="Symbol" panose="05050102010706020507" pitchFamily="18" charset="2"/>
              </a:rPr>
              <a:t> </a:t>
            </a:r>
            <a:r>
              <a:rPr lang="en" altLang="vi-VN" sz="1600">
                <a:cs typeface="Arial" panose="020B0604020202020204" pitchFamily="34" charset="0"/>
              </a:rPr>
              <a:t>; // </a:t>
            </a:r>
            <a:r>
              <a:rPr lang="en" altLang="vi-VN" sz="1600" i="1">
                <a:cs typeface="Arial" panose="020B0604020202020204" pitchFamily="34" charset="0"/>
              </a:rPr>
              <a:t>Initialize the stack </a:t>
            </a:r>
            <a:r>
              <a:rPr lang="en" altLang="vi-VN" sz="1600" i="1">
                <a:cs typeface="Arial" panose="020B0604020202020204" pitchFamily="34" charset="0"/>
                <a:sym typeface="Symbol" panose="05050102010706020507" pitchFamily="18" charset="2"/>
              </a:rPr>
              <a:t>as</a:t>
            </a:r>
            <a:endParaRPr lang="en-US" altLang="vi-VN" sz="1600">
              <a:cs typeface="Arial" panose="020B0604020202020204" pitchFamily="34" charset="0"/>
            </a:endParaRPr>
          </a:p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push(stack, s); // </a:t>
            </a:r>
            <a:r>
              <a:rPr lang="en" altLang="vi-VN" sz="1600" i="1">
                <a:cs typeface="Arial" panose="020B0604020202020204" pitchFamily="34" charset="0"/>
              </a:rPr>
              <a:t>Put vertex s on the stack</a:t>
            </a:r>
            <a:endParaRPr lang="en-US" altLang="vi-VN" sz="1600">
              <a:cs typeface="Arial" panose="020B0604020202020204" pitchFamily="34" charset="0"/>
            </a:endParaRPr>
          </a:p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sourxet[s] = False; // </a:t>
            </a:r>
            <a:r>
              <a:rPr lang="en" altLang="vi-VN" sz="1600" i="1">
                <a:cs typeface="Arial" panose="020B0604020202020204" pitchFamily="34" charset="0"/>
              </a:rPr>
              <a:t>Confirm the vertex u have checked</a:t>
            </a:r>
            <a:endParaRPr lang="en-US" altLang="vi-VN" sz="1600">
              <a:cs typeface="Arial" panose="020B0604020202020204" pitchFamily="34" charset="0"/>
            </a:endParaRPr>
          </a:p>
          <a:p>
            <a:pPr lvl="1" eaLnBrk="1" hangingPunct="1"/>
            <a:r>
              <a:rPr lang="en" altLang="vi-VN" sz="1600" b="1">
                <a:cs typeface="Arial" panose="020B0604020202020204" pitchFamily="34" charset="0"/>
              </a:rPr>
              <a:t>Step 2 (Iteration):</a:t>
            </a:r>
            <a:endParaRPr lang="en-US" altLang="vi-VN" sz="1600">
              <a:cs typeface="Arial" panose="020B0604020202020204" pitchFamily="34" charset="0"/>
            </a:endParaRPr>
          </a:p>
          <a:p>
            <a:pPr eaLnBrk="1" hangingPunct="1"/>
            <a:r>
              <a:rPr lang="en" altLang="vi-VN" sz="1600">
                <a:cs typeface="Arial" panose="020B0604020202020204" pitchFamily="34" charset="0"/>
                <a:sym typeface="Symbol" panose="05050102010706020507" pitchFamily="18" charset="2"/>
              </a:rPr>
              <a:t>( </a:t>
            </a:r>
            <a:r>
              <a:rPr lang="en" altLang="vi-VN" sz="1600">
                <a:cs typeface="Arial" panose="020B0604020202020204" pitchFamily="34" charset="0"/>
              </a:rPr>
              <a:t>stack </a:t>
            </a:r>
            <a:r>
              <a:rPr lang="en" altLang="vi-VN" sz="1600"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" altLang="vi-VN" sz="1600">
                <a:cs typeface="Arial" panose="020B0604020202020204" pitchFamily="34" charset="0"/>
              </a:rPr>
              <a:t>do</a:t>
            </a:r>
            <a:endParaRPr lang="en-US" altLang="vi-VN" sz="1600">
              <a:cs typeface="Arial" panose="020B0604020202020204" pitchFamily="34" charset="0"/>
            </a:endParaRPr>
          </a:p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u = Pop(stack); // </a:t>
            </a:r>
            <a:r>
              <a:rPr lang="en" altLang="vi-VN" sz="1600" i="1">
                <a:cs typeface="Arial" panose="020B0604020202020204" pitchFamily="34" charset="0"/>
              </a:rPr>
              <a:t>Type of vertex at the top of the stack</a:t>
            </a:r>
            <a:endParaRPr lang="en-US" altLang="vi-VN" sz="1600">
              <a:cs typeface="Arial" panose="020B0604020202020204" pitchFamily="34" charset="0"/>
            </a:endParaRPr>
          </a:p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  for </a:t>
            </a:r>
            <a:r>
              <a:rPr lang="en" altLang="vi-VN" sz="1600">
                <a:cs typeface="Arial" panose="020B0604020202020204" pitchFamily="34" charset="0"/>
                <a:sym typeface="Symbol" panose="05050102010706020507" pitchFamily="18" charset="2"/>
              </a:rPr>
              <a:t>each </a:t>
            </a:r>
            <a:r>
              <a:rPr lang="en" altLang="vi-VN" sz="1600">
                <a:cs typeface="Arial" panose="020B0604020202020204" pitchFamily="34" charset="0"/>
              </a:rPr>
              <a:t>v Ke(u) do // </a:t>
            </a:r>
            <a:r>
              <a:rPr lang="en" altLang="vi-VN" sz="1600" i="1">
                <a:cs typeface="Arial" panose="020B0604020202020204" pitchFamily="34" charset="0"/>
              </a:rPr>
              <a:t>Take each vertex u </a:t>
            </a:r>
            <a:r>
              <a:rPr lang="en" altLang="vi-VN" sz="1600" i="1">
                <a:cs typeface="Arial" panose="020B0604020202020204" pitchFamily="34" charset="0"/>
                <a:sym typeface="Symbol" panose="05050102010706020507" pitchFamily="18" charset="2"/>
              </a:rPr>
              <a:t>Ke </a:t>
            </a:r>
            <a:r>
              <a:rPr lang="en" altLang="vi-VN" sz="1600" i="1">
                <a:cs typeface="Arial" panose="020B0604020202020204" pitchFamily="34" charset="0"/>
              </a:rPr>
              <a:t>(v)</a:t>
            </a:r>
            <a:endParaRPr lang="en-US" altLang="vi-VN" sz="1600">
              <a:cs typeface="Arial" panose="020B0604020202020204" pitchFamily="34" charset="0"/>
            </a:endParaRPr>
          </a:p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if ( chuxet[v] ) then // </a:t>
            </a:r>
            <a:r>
              <a:rPr lang="en" altLang="vi-VN" sz="1600" i="1">
                <a:cs typeface="Arial" panose="020B0604020202020204" pitchFamily="34" charset="0"/>
              </a:rPr>
              <a:t>If v is correct, it has not been checked</a:t>
            </a:r>
            <a:endParaRPr lang="en-US" altLang="vi-VN" sz="1600">
              <a:cs typeface="Arial" panose="020B0604020202020204" pitchFamily="34" charset="0"/>
            </a:endParaRPr>
          </a:p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sourxet[v] = False; // </a:t>
            </a:r>
            <a:r>
              <a:rPr lang="en" altLang="vi-VN" sz="1600" i="1">
                <a:cs typeface="Arial" panose="020B0604020202020204" pitchFamily="34" charset="0"/>
              </a:rPr>
              <a:t>Confirm vertex v has been checked</a:t>
            </a:r>
            <a:endParaRPr lang="en-US" altLang="vi-VN" sz="1600">
              <a:cs typeface="Arial" panose="020B0604020202020204" pitchFamily="34" charset="0"/>
            </a:endParaRPr>
          </a:p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push(stack, u); // </a:t>
            </a:r>
            <a:r>
              <a:rPr lang="en" altLang="vi-VN" sz="1600" i="1">
                <a:cs typeface="Arial" panose="020B0604020202020204" pitchFamily="34" charset="0"/>
              </a:rPr>
              <a:t>Put u on the stack</a:t>
            </a:r>
            <a:endParaRPr lang="en-US" altLang="vi-VN" sz="1600">
              <a:cs typeface="Arial" panose="020B0604020202020204" pitchFamily="34" charset="0"/>
            </a:endParaRPr>
          </a:p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push(stack, v); // </a:t>
            </a:r>
            <a:r>
              <a:rPr lang="en" altLang="vi-VN" sz="1600" i="1">
                <a:cs typeface="Arial" panose="020B0604020202020204" pitchFamily="34" charset="0"/>
              </a:rPr>
              <a:t>Put v on the stack</a:t>
            </a:r>
            <a:endParaRPr lang="en-US" altLang="vi-VN" sz="1600">
              <a:cs typeface="Arial" panose="020B0604020202020204" pitchFamily="34" charset="0"/>
            </a:endParaRPr>
          </a:p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    </a:t>
            </a:r>
            <a:r>
              <a:rPr lang="en" altLang="vi-VN" sz="1600" b="1">
                <a:cs typeface="Arial" panose="020B0604020202020204" pitchFamily="34" charset="0"/>
              </a:rPr>
              <a:t>before[v] = u; </a:t>
            </a:r>
            <a:r>
              <a:rPr lang="en" altLang="vi-VN" sz="1600">
                <a:cs typeface="Arial" panose="020B0604020202020204" pitchFamily="34" charset="0"/>
              </a:rPr>
              <a:t>// </a:t>
            </a:r>
            <a:r>
              <a:rPr lang="en" altLang="vi-VN" sz="1600" i="1">
                <a:cs typeface="Arial" panose="020B0604020202020204" pitchFamily="34" charset="0"/>
              </a:rPr>
              <a:t>Record before[v] as u</a:t>
            </a:r>
            <a:endParaRPr lang="en-US" altLang="vi-VN" sz="1600">
              <a:cs typeface="Arial" panose="020B0604020202020204" pitchFamily="34" charset="0"/>
            </a:endParaRPr>
          </a:p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break; // </a:t>
            </a:r>
            <a:r>
              <a:rPr lang="en" altLang="vi-VN" sz="1600" i="1">
                <a:cs typeface="Arial" panose="020B0604020202020204" pitchFamily="34" charset="0"/>
              </a:rPr>
              <a:t>Take only one vertex t</a:t>
            </a:r>
            <a:endParaRPr lang="en-US" altLang="vi-VN" sz="1600">
              <a:cs typeface="Arial" panose="020B0604020202020204" pitchFamily="34" charset="0"/>
            </a:endParaRPr>
          </a:p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EndIf;</a:t>
            </a:r>
          </a:p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EndFor;</a:t>
            </a:r>
          </a:p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EndWhile;</a:t>
            </a:r>
          </a:p>
          <a:p>
            <a:pPr lvl="1" eaLnBrk="1" hangingPunct="1"/>
            <a:r>
              <a:rPr lang="en" altLang="vi-VN" sz="1600" b="1">
                <a:cs typeface="Arial" panose="020B0604020202020204" pitchFamily="34" charset="0"/>
              </a:rPr>
              <a:t>Step 3 (Return Result):</a:t>
            </a:r>
            <a:endParaRPr lang="en-US" altLang="vi-VN" sz="1600">
              <a:cs typeface="Arial" panose="020B0604020202020204" pitchFamily="34" charset="0"/>
            </a:endParaRPr>
          </a:p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Return(prec[]); // </a:t>
            </a:r>
            <a:r>
              <a:rPr lang="en" altLang="vi-VN" sz="1600" i="1">
                <a:cs typeface="Arial" panose="020B0604020202020204" pitchFamily="34" charset="0"/>
              </a:rPr>
              <a:t>returns an array of the traversed DFS vertices</a:t>
            </a:r>
          </a:p>
          <a:p>
            <a:pPr eaLnBrk="1" hangingPunct="1"/>
            <a:r>
              <a:rPr lang="en" altLang="vi-VN" sz="1600" b="1">
                <a:cs typeface="Arial" panose="020B0604020202020204" pitchFamily="34" charset="0"/>
              </a:rPr>
              <a:t>End </a:t>
            </a:r>
            <a:r>
              <a:rPr lang="en" altLang="vi-VN" sz="1600">
                <a:cs typeface="Arial" panose="020B0604020202020204" pitchFamily="34" charset="0"/>
              </a:rPr>
              <a:t>.</a:t>
            </a:r>
            <a:endParaRPr lang="en-US" altLang="vi-VN" sz="1600" baseline="30000">
              <a:cs typeface="Arial" panose="020B0604020202020204" pitchFamily="34" charset="0"/>
            </a:endParaRPr>
          </a:p>
        </p:txBody>
      </p:sp>
      <p:sp>
        <p:nvSpPr>
          <p:cNvPr id="48131" name="Title 1">
            <a:extLst>
              <a:ext uri="{FF2B5EF4-FFF2-40B4-BE49-F238E27FC236}">
                <a16:creationId xmlns:a16="http://schemas.microsoft.com/office/drawing/2014/main" id="{D8F087B9-EA63-46A9-9535-C95263184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" altLang="vi-VN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to find the path from vertex s to vertex t</a:t>
            </a:r>
            <a:endParaRPr lang="vi-VN" altLang="vi-VN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6">
            <a:extLst>
              <a:ext uri="{FF2B5EF4-FFF2-40B4-BE49-F238E27FC236}">
                <a16:creationId xmlns:a16="http://schemas.microsoft.com/office/drawing/2014/main" id="{2523743E-E694-4938-981B-CECBE4643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68680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b="1">
                <a:cs typeface="Arial" panose="020B0604020202020204" pitchFamily="34" charset="0"/>
              </a:rPr>
              <a:t>Trace-BFS(s, t):</a:t>
            </a:r>
          </a:p>
          <a:p>
            <a:pPr lvl="1" eaLnBrk="1" hangingPunct="1"/>
            <a:r>
              <a:rPr lang="en" altLang="vi-VN" sz="1600" b="1">
                <a:cs typeface="Arial" panose="020B0604020202020204" pitchFamily="34" charset="0"/>
              </a:rPr>
              <a:t>Step 1(Initialization):</a:t>
            </a:r>
            <a:endParaRPr lang="en-US" altLang="vi-VN" sz="1600">
              <a:cs typeface="Arial" panose="020B0604020202020204" pitchFamily="34" charset="0"/>
            </a:endParaRPr>
          </a:p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 Queue </a:t>
            </a:r>
            <a:r>
              <a:rPr lang="en" altLang="vi-VN" sz="1600">
                <a:cs typeface="Arial" panose="020B0604020202020204" pitchFamily="34" charset="0"/>
                <a:sym typeface="Symbol" panose="05050102010706020507" pitchFamily="18" charset="2"/>
              </a:rPr>
              <a:t>= </a:t>
            </a:r>
            <a:r>
              <a:rPr lang="en" altLang="vi-VN" sz="1600">
                <a:cs typeface="Arial" panose="020B0604020202020204" pitchFamily="34" charset="0"/>
              </a:rPr>
              <a:t>; // </a:t>
            </a:r>
            <a:r>
              <a:rPr lang="en" altLang="vi-VN" sz="1600" i="1">
                <a:cs typeface="Arial" panose="020B0604020202020204" pitchFamily="34" charset="0"/>
              </a:rPr>
              <a:t>Don't create an empty queue</a:t>
            </a:r>
          </a:p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push(Queue,s); // </a:t>
            </a:r>
            <a:r>
              <a:rPr lang="en" altLang="vi-VN" sz="1600" i="1">
                <a:cs typeface="Arial" panose="020B0604020202020204" pitchFamily="34" charset="0"/>
              </a:rPr>
              <a:t>Put s in the queue</a:t>
            </a:r>
          </a:p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sourxet[s] = False; // </a:t>
            </a:r>
            <a:r>
              <a:rPr lang="en" altLang="vi-VN" sz="1600" i="1">
                <a:cs typeface="Arial" panose="020B0604020202020204" pitchFamily="34" charset="0"/>
              </a:rPr>
              <a:t>Enable vertex state s</a:t>
            </a:r>
            <a:endParaRPr lang="en-US" altLang="vi-VN" sz="1600" i="1">
              <a:cs typeface="Arial" panose="020B0604020202020204" pitchFamily="34" charset="0"/>
            </a:endParaRPr>
          </a:p>
          <a:p>
            <a:pPr lvl="1" eaLnBrk="1" hangingPunct="1"/>
            <a:r>
              <a:rPr lang="en" altLang="vi-VN" sz="1600" b="1">
                <a:cs typeface="Arial" panose="020B0604020202020204" pitchFamily="34" charset="0"/>
              </a:rPr>
              <a:t>Step 2 (Iteration):</a:t>
            </a:r>
            <a:endParaRPr lang="en-US" altLang="vi-VN" sz="1600">
              <a:cs typeface="Arial" panose="020B0604020202020204" pitchFamily="34" charset="0"/>
            </a:endParaRPr>
          </a:p>
          <a:p>
            <a:pPr eaLnBrk="1" hangingPunct="1"/>
            <a:r>
              <a:rPr lang="en" altLang="vi-VN" sz="1600">
                <a:cs typeface="Arial" panose="020B0604020202020204" pitchFamily="34" charset="0"/>
                <a:sym typeface="Symbol" panose="05050102010706020507" pitchFamily="18" charset="2"/>
              </a:rPr>
              <a:t>( </a:t>
            </a:r>
            <a:r>
              <a:rPr lang="en" altLang="vi-VN" sz="1600">
                <a:cs typeface="Arial" panose="020B0604020202020204" pitchFamily="34" charset="0"/>
              </a:rPr>
              <a:t>Queue </a:t>
            </a:r>
            <a:r>
              <a:rPr lang="en" altLang="vi-VN" sz="1600">
                <a:cs typeface="Arial" panose="020B0604020202020204" pitchFamily="34" charset="0"/>
                <a:sym typeface="Symbol" panose="05050102010706020507" pitchFamily="18" charset="2"/>
              </a:rPr>
              <a:t> </a:t>
            </a:r>
            <a:r>
              <a:rPr lang="en" altLang="vi-VN" sz="1600">
                <a:cs typeface="Arial" panose="020B0604020202020204" pitchFamily="34" charset="0"/>
              </a:rPr>
              <a:t>) do { // </a:t>
            </a:r>
            <a:r>
              <a:rPr lang="en" altLang="vi-VN" sz="1600" i="1">
                <a:cs typeface="Arial" panose="020B0604020202020204" pitchFamily="34" charset="0"/>
              </a:rPr>
              <a:t>loop until the queue is empty</a:t>
            </a:r>
            <a:endParaRPr lang="en-US" altLang="vi-VN" sz="1600" i="1">
              <a:cs typeface="Arial" panose="020B0604020202020204" pitchFamily="34" charset="0"/>
            </a:endParaRPr>
          </a:p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u = Pop(Queue); // </a:t>
            </a:r>
            <a:r>
              <a:rPr lang="en" altLang="vi-VN" sz="1600" i="1">
                <a:cs typeface="Arial" panose="020B0604020202020204" pitchFamily="34" charset="0"/>
              </a:rPr>
              <a:t>take u out of the queue</a:t>
            </a:r>
            <a:endParaRPr lang="en-US" altLang="vi-VN" sz="1600" i="1">
              <a:cs typeface="Arial" panose="020B0604020202020204" pitchFamily="34" charset="0"/>
            </a:endParaRPr>
          </a:p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  for each v </a:t>
            </a:r>
            <a:r>
              <a:rPr lang="en" altLang="vi-VN" sz="1600"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" altLang="vi-VN" sz="1600">
                <a:cs typeface="Arial" panose="020B0604020202020204" pitchFamily="34" charset="0"/>
              </a:rPr>
              <a:t>Ke(u) do { // </a:t>
            </a:r>
            <a:r>
              <a:rPr lang="en" altLang="vi-VN" sz="1600" i="1">
                <a:cs typeface="Arial" panose="020B0604020202020204" pitchFamily="34" charset="0"/>
              </a:rPr>
              <a:t>iterate over the vertices v adjacent to u</a:t>
            </a:r>
          </a:p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if ( chuxet[v] ) { // </a:t>
            </a:r>
            <a:r>
              <a:rPr lang="en" altLang="vi-VN" sz="1600" i="1">
                <a:cs typeface="Arial" panose="020B0604020202020204" pitchFamily="34" charset="0"/>
              </a:rPr>
              <a:t>if vertex v is correct</a:t>
            </a:r>
          </a:p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push(Queue, v); // </a:t>
            </a:r>
            <a:r>
              <a:rPr lang="en" altLang="vi-VN" sz="1600" i="1">
                <a:cs typeface="Arial" panose="020B0604020202020204" pitchFamily="34" charset="0"/>
              </a:rPr>
              <a:t>put v in the queue</a:t>
            </a:r>
          </a:p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sourxet[v]=False; // </a:t>
            </a:r>
            <a:r>
              <a:rPr lang="en" altLang="vi-VN" sz="1600" i="1">
                <a:cs typeface="Arial" panose="020B0604020202020204" pitchFamily="34" charset="0"/>
              </a:rPr>
              <a:t>record v considered</a:t>
            </a:r>
          </a:p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    </a:t>
            </a:r>
            <a:r>
              <a:rPr lang="en" altLang="vi-VN" sz="1600" b="1">
                <a:cs typeface="Arial" panose="020B0604020202020204" pitchFamily="34" charset="0"/>
              </a:rPr>
              <a:t>before[v]=u </a:t>
            </a:r>
            <a:r>
              <a:rPr lang="en" altLang="vi-VN" sz="1600">
                <a:cs typeface="Arial" panose="020B0604020202020204" pitchFamily="34" charset="0"/>
              </a:rPr>
              <a:t>; // </a:t>
            </a:r>
            <a:r>
              <a:rPr lang="en" altLang="vi-VN" sz="1600" i="1">
                <a:cs typeface="Arial" panose="020B0604020202020204" pitchFamily="34" charset="0"/>
              </a:rPr>
              <a:t>Note that if you want to go to v, you have to go through u</a:t>
            </a:r>
          </a:p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EndIf ;</a:t>
            </a:r>
          </a:p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EndFor ;</a:t>
            </a:r>
          </a:p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 EndWhile ;</a:t>
            </a:r>
            <a:endParaRPr lang="en-US" altLang="vi-VN" sz="1600">
              <a:cs typeface="Arial" panose="020B0604020202020204" pitchFamily="34" charset="0"/>
            </a:endParaRPr>
          </a:p>
          <a:p>
            <a:pPr lvl="1" eaLnBrk="1" hangingPunct="1"/>
            <a:r>
              <a:rPr lang="en" altLang="vi-VN" sz="1600" b="1">
                <a:cs typeface="Arial" panose="020B0604020202020204" pitchFamily="34" charset="0"/>
              </a:rPr>
              <a:t>Step 3 (Return results):</a:t>
            </a:r>
            <a:endParaRPr lang="en-US" altLang="vi-VN" sz="1600">
              <a:cs typeface="Arial" panose="020B0604020202020204" pitchFamily="34" charset="0"/>
            </a:endParaRPr>
          </a:p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Return(before[]&gt;) ; // </a:t>
            </a:r>
            <a:r>
              <a:rPr lang="en" altLang="vi-VN" sz="1600" i="1">
                <a:cs typeface="Arial" panose="020B0604020202020204" pitchFamily="34" charset="0"/>
              </a:rPr>
              <a:t>return an array of BFS vertices that have been traversed</a:t>
            </a:r>
            <a:endParaRPr lang="en-US" altLang="vi-VN" sz="1600">
              <a:cs typeface="Arial" panose="020B0604020202020204" pitchFamily="34" charset="0"/>
            </a:endParaRPr>
          </a:p>
          <a:p>
            <a:pPr eaLnBrk="1" hangingPunct="1"/>
            <a:r>
              <a:rPr lang="en" altLang="vi-VN" sz="1600" b="1">
                <a:cs typeface="Arial" panose="020B0604020202020204" pitchFamily="34" charset="0"/>
              </a:rPr>
              <a:t>End </a:t>
            </a:r>
            <a:r>
              <a:rPr lang="en" altLang="vi-VN" sz="1600">
                <a:cs typeface="Arial" panose="020B0604020202020204" pitchFamily="34" charset="0"/>
              </a:rPr>
              <a:t>.</a:t>
            </a:r>
            <a:endParaRPr lang="en-US" altLang="vi-VN" sz="1600" baseline="30000">
              <a:cs typeface="Arial" panose="020B0604020202020204" pitchFamily="34" charset="0"/>
            </a:endParaRPr>
          </a:p>
        </p:txBody>
      </p:sp>
      <p:sp>
        <p:nvSpPr>
          <p:cNvPr id="49155" name="Title 1">
            <a:extLst>
              <a:ext uri="{FF2B5EF4-FFF2-40B4-BE49-F238E27FC236}">
                <a16:creationId xmlns:a16="http://schemas.microsoft.com/office/drawing/2014/main" id="{F4C16BA4-C2EF-4C73-A0E1-A2CFEE50A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" altLang="vi-VN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to find the path from vertex s to vertex t</a:t>
            </a:r>
            <a:endParaRPr lang="vi-VN" altLang="vi-VN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6">
            <a:extLst>
              <a:ext uri="{FF2B5EF4-FFF2-40B4-BE49-F238E27FC236}">
                <a16:creationId xmlns:a16="http://schemas.microsoft.com/office/drawing/2014/main" id="{8B700231-3430-47C8-9C98-F76BC4590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19200"/>
            <a:ext cx="914400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45000"/>
              </a:spcBef>
            </a:pPr>
            <a:endParaRPr lang="en-US" altLang="vi-VN" sz="2400" b="1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" altLang="vi-VN" sz="2000" b="1">
                <a:cs typeface="Arial" panose="020B0604020202020204" pitchFamily="34" charset="0"/>
              </a:rPr>
              <a:t>Record-Nhan-Duong-Di (s, t) {</a:t>
            </a:r>
            <a:endParaRPr lang="en-US" altLang="vi-VN" sz="2000">
              <a:cs typeface="Arial" panose="020B0604020202020204" pitchFamily="34" charset="0"/>
            </a:endParaRPr>
          </a:p>
          <a:p>
            <a:pPr eaLnBrk="1" hangingPunct="1"/>
            <a:r>
              <a:rPr lang="en" altLang="vi-VN" sz="2000">
                <a:cs typeface="Arial" panose="020B0604020202020204" pitchFamily="34" charset="0"/>
              </a:rPr>
              <a:t>if ( before[t] == 0 ) {</a:t>
            </a:r>
          </a:p>
          <a:p>
            <a:pPr eaLnBrk="1" hangingPunct="1"/>
            <a:r>
              <a:rPr lang="en" altLang="vi-VN" sz="2000">
                <a:cs typeface="Arial" panose="020B0604020202020204" pitchFamily="34" charset="0"/>
              </a:rPr>
              <a:t>&lt; </a:t>
            </a:r>
            <a:r>
              <a:rPr lang="en" altLang="vi-VN" sz="2000" i="1">
                <a:cs typeface="Arial" panose="020B0604020202020204" pitchFamily="34" charset="0"/>
              </a:rPr>
              <a:t>There is no path from s to t </a:t>
            </a:r>
            <a:r>
              <a:rPr lang="en" altLang="vi-VN" sz="2000">
                <a:cs typeface="Arial" panose="020B0604020202020204" pitchFamily="34" charset="0"/>
              </a:rPr>
              <a:t>&gt;;</a:t>
            </a:r>
          </a:p>
          <a:p>
            <a:pPr eaLnBrk="1" hangingPunct="1"/>
            <a:r>
              <a:rPr lang="en" altLang="vi-VN" sz="2000">
                <a:cs typeface="Arial" panose="020B0604020202020204" pitchFamily="34" charset="0"/>
              </a:rPr>
              <a:t>}</a:t>
            </a:r>
          </a:p>
          <a:p>
            <a:pPr eaLnBrk="1" hangingPunct="1"/>
            <a:r>
              <a:rPr lang="en" altLang="vi-VN" sz="2000">
                <a:cs typeface="Arial" panose="020B0604020202020204" pitchFamily="34" charset="0"/>
              </a:rPr>
              <a:t>else {</a:t>
            </a:r>
          </a:p>
          <a:p>
            <a:pPr eaLnBrk="1" hangingPunct="1"/>
            <a:r>
              <a:rPr lang="en" altLang="vi-VN" sz="2000">
                <a:cs typeface="Arial" panose="020B0604020202020204" pitchFamily="34" charset="0"/>
              </a:rPr>
              <a:t>&lt;Give vertex t&gt;; // </a:t>
            </a:r>
            <a:r>
              <a:rPr lang="en" altLang="vi-VN" sz="2000" i="1">
                <a:cs typeface="Arial" panose="020B0604020202020204" pitchFamily="34" charset="0"/>
              </a:rPr>
              <a:t>Given before vertex t</a:t>
            </a:r>
            <a:endParaRPr lang="en-US" altLang="vi-VN" sz="2000">
              <a:cs typeface="Arial" panose="020B0604020202020204" pitchFamily="34" charset="0"/>
            </a:endParaRPr>
          </a:p>
          <a:p>
            <a:pPr eaLnBrk="1" hangingPunct="1"/>
            <a:r>
              <a:rPr lang="en" altLang="vi-VN" sz="2000">
                <a:cs typeface="Arial" panose="020B0604020202020204" pitchFamily="34" charset="0"/>
              </a:rPr>
              <a:t>u = front[t]; // </a:t>
            </a:r>
            <a:r>
              <a:rPr lang="en" altLang="vi-VN" sz="2000" i="1">
                <a:cs typeface="Arial" panose="020B0604020202020204" pitchFamily="34" charset="0"/>
              </a:rPr>
              <a:t>u is the vertex before reaching t</a:t>
            </a:r>
            <a:endParaRPr lang="en-US" altLang="vi-VN" sz="2000">
              <a:cs typeface="Arial" panose="020B0604020202020204" pitchFamily="34" charset="0"/>
            </a:endParaRPr>
          </a:p>
          <a:p>
            <a:pPr eaLnBrk="1" hangingPunct="1"/>
            <a:r>
              <a:rPr lang="en" altLang="vi-VN" sz="2000">
                <a:cs typeface="Arial" panose="020B0604020202020204" pitchFamily="34" charset="0"/>
              </a:rPr>
              <a:t>while (u </a:t>
            </a:r>
            <a:r>
              <a:rPr lang="en" altLang="vi-VN" sz="2000">
                <a:cs typeface="Arial" panose="020B0604020202020204" pitchFamily="34" charset="0"/>
                <a:sym typeface="Symbol" panose="05050102010706020507" pitchFamily="18" charset="2"/>
              </a:rPr>
              <a:t> </a:t>
            </a:r>
            <a:r>
              <a:rPr lang="en" altLang="vi-VN" sz="2000">
                <a:cs typeface="Arial" panose="020B0604020202020204" pitchFamily="34" charset="0"/>
              </a:rPr>
              <a:t>s ) { // </a:t>
            </a:r>
            <a:r>
              <a:rPr lang="en" altLang="vi-VN" sz="2000" i="1">
                <a:cs typeface="Arial" panose="020B0604020202020204" pitchFamily="34" charset="0"/>
              </a:rPr>
              <a:t>Loop if u is not s</a:t>
            </a:r>
          </a:p>
          <a:p>
            <a:pPr eaLnBrk="1" hangingPunct="1"/>
            <a:r>
              <a:rPr lang="en" altLang="vi-VN" sz="2000">
                <a:cs typeface="Arial" panose="020B0604020202020204" pitchFamily="34" charset="0"/>
              </a:rPr>
              <a:t>   &lt;Give vertex u&gt;; // </a:t>
            </a:r>
            <a:r>
              <a:rPr lang="en" altLang="vi-VN" sz="2000" i="1">
                <a:cs typeface="Arial" panose="020B0604020202020204" pitchFamily="34" charset="0"/>
              </a:rPr>
              <a:t>Give vertex u</a:t>
            </a:r>
            <a:endParaRPr lang="en-US" altLang="vi-VN" sz="2000" i="1">
              <a:cs typeface="Arial" panose="020B0604020202020204" pitchFamily="34" charset="0"/>
            </a:endParaRPr>
          </a:p>
          <a:p>
            <a:pPr eaLnBrk="1" hangingPunct="1"/>
            <a:r>
              <a:rPr lang="en" altLang="vi-VN" sz="2000">
                <a:cs typeface="Arial" panose="020B0604020202020204" pitchFamily="34" charset="0"/>
              </a:rPr>
              <a:t>u = front[u]; // </a:t>
            </a:r>
            <a:r>
              <a:rPr lang="en" altLang="vi-VN" sz="2000" i="1">
                <a:cs typeface="Arial" panose="020B0604020202020204" pitchFamily="34" charset="0"/>
              </a:rPr>
              <a:t>Reverse the previous vertex[u] </a:t>
            </a:r>
            <a:r>
              <a:rPr lang="en" altLang="vi-VN" sz="2000">
                <a:cs typeface="Arial" panose="020B0604020202020204" pitchFamily="34" charset="0"/>
              </a:rPr>
              <a:t>.</a:t>
            </a:r>
            <a:endParaRPr lang="en-US" altLang="vi-VN" sz="2000">
              <a:cs typeface="Arial" panose="020B0604020202020204" pitchFamily="34" charset="0"/>
            </a:endParaRPr>
          </a:p>
          <a:p>
            <a:pPr eaLnBrk="1" hangingPunct="1"/>
            <a:r>
              <a:rPr lang="en" altLang="vi-VN" sz="2000">
                <a:cs typeface="Arial" panose="020B0604020202020204" pitchFamily="34" charset="0"/>
              </a:rPr>
              <a:t>}</a:t>
            </a:r>
            <a:endParaRPr lang="en-US" altLang="vi-VN" sz="2000">
              <a:cs typeface="Arial" panose="020B0604020202020204" pitchFamily="34" charset="0"/>
            </a:endParaRPr>
          </a:p>
          <a:p>
            <a:pPr eaLnBrk="1" hangingPunct="1"/>
            <a:r>
              <a:rPr lang="en" altLang="vi-VN" sz="2000">
                <a:cs typeface="Arial" panose="020B0604020202020204" pitchFamily="34" charset="0"/>
              </a:rPr>
              <a:t>&lt;Give the vertex note s&gt;;</a:t>
            </a:r>
            <a:endParaRPr lang="en-US" altLang="vi-VN" sz="2000">
              <a:cs typeface="Arial" panose="020B0604020202020204" pitchFamily="34" charset="0"/>
            </a:endParaRPr>
          </a:p>
          <a:p>
            <a:pPr eaLnBrk="1" hangingPunct="1"/>
            <a:r>
              <a:rPr lang="en" altLang="vi-VN" sz="2000">
                <a:cs typeface="Arial" panose="020B0604020202020204" pitchFamily="34" charset="0"/>
              </a:rPr>
              <a:t>}</a:t>
            </a:r>
            <a:endParaRPr lang="en-US" altLang="vi-VN" sz="2000">
              <a:cs typeface="Arial" panose="020B0604020202020204" pitchFamily="34" charset="0"/>
            </a:endParaRPr>
          </a:p>
          <a:p>
            <a:pPr eaLnBrk="1" hangingPunct="1"/>
            <a:r>
              <a:rPr lang="en" altLang="vi-VN" sz="2000" b="1">
                <a:cs typeface="Arial" panose="020B0604020202020204" pitchFamily="34" charset="0"/>
              </a:rPr>
              <a:t>}</a:t>
            </a:r>
            <a:endParaRPr lang="en-US" altLang="vi-VN" sz="2000"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0E93C-548C-417A-8B7B-85D390A2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" altLang="vi-VN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</a:t>
            </a:r>
            <a:r>
              <a:rPr lang="en" altLang="vi-V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maths</a:t>
            </a:r>
            <a:r>
              <a:rPr lang="en" altLang="vi-V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note</a:t>
            </a:r>
            <a:r>
              <a:rPr lang="en" altLang="vi-V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</a:t>
            </a:r>
            <a:r>
              <a:rPr lang="en" altLang="vi-V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Street</a:t>
            </a:r>
            <a:r>
              <a:rPr lang="en" altLang="vi-V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lang="en" altLang="vi-V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from</a:t>
            </a:r>
            <a:r>
              <a:rPr lang="en" altLang="vi-V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peak </a:t>
            </a:r>
            <a:r>
              <a:rPr lang="en" altLang="vi-V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" altLang="vi-VN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" altLang="vi-V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peak </a:t>
            </a:r>
            <a:r>
              <a:rPr lang="en" altLang="vi-V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vi-VN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9">
            <a:extLst>
              <a:ext uri="{FF2B5EF4-FFF2-40B4-BE49-F238E27FC236}">
                <a16:creationId xmlns:a16="http://schemas.microsoft.com/office/drawing/2014/main" id="{B95F6F8C-A640-4D71-B478-F348F3CF5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8195" name="Text Box 12">
            <a:extLst>
              <a:ext uri="{FF2B5EF4-FFF2-40B4-BE49-F238E27FC236}">
                <a16:creationId xmlns:a16="http://schemas.microsoft.com/office/drawing/2014/main" id="{76A0F932-27AA-469A-9058-4B6BB9590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00200"/>
            <a:ext cx="86868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50000"/>
              </a:spcBef>
              <a:buFont typeface="Trebuchet MS" panose="020B0603020202020204" pitchFamily="34" charset="0"/>
              <a:buAutoNum type="arabicPeriod"/>
            </a:pPr>
            <a:r>
              <a:rPr lang="en" altLang="vi-VN" sz="2400" dirty="0">
                <a:cs typeface="Arial" panose="020B0604020202020204" pitchFamily="34" charset="0"/>
              </a:rPr>
              <a:t>Introduction to graphs</a:t>
            </a:r>
          </a:p>
          <a:p>
            <a:pPr lvl="1" eaLnBrk="1" hangingPunct="1">
              <a:spcBef>
                <a:spcPct val="50000"/>
              </a:spcBef>
              <a:buFont typeface="Trebuchet MS" panose="020B0603020202020204" pitchFamily="34" charset="0"/>
              <a:buAutoNum type="arabicPeriod"/>
            </a:pPr>
            <a:r>
              <a:rPr lang="en" altLang="vi-VN" sz="2400" dirty="0">
                <a:cs typeface="Arial" panose="020B0604020202020204" pitchFamily="34" charset="0"/>
              </a:rPr>
              <a:t>Graph representation method</a:t>
            </a:r>
          </a:p>
          <a:p>
            <a:pPr lvl="1" eaLnBrk="1" hangingPunct="1">
              <a:spcBef>
                <a:spcPct val="50000"/>
              </a:spcBef>
              <a:buFont typeface="Trebuchet MS" panose="020B0603020202020204" pitchFamily="34" charset="0"/>
              <a:buAutoNum type="arabicPeriod"/>
            </a:pPr>
            <a:r>
              <a:rPr lang="en" altLang="vi-VN" sz="2400" dirty="0">
                <a:cs typeface="Arial" panose="020B0604020202020204" pitchFamily="34" charset="0"/>
              </a:rPr>
              <a:t>DFS and BFS search algorithms</a:t>
            </a:r>
          </a:p>
          <a:p>
            <a:pPr lvl="1" eaLnBrk="1" hangingPunct="1">
              <a:spcBef>
                <a:spcPct val="50000"/>
              </a:spcBef>
              <a:buFont typeface="Trebuchet MS" panose="020B0603020202020204" pitchFamily="34" charset="0"/>
              <a:buAutoNum type="arabicPeriod"/>
            </a:pPr>
            <a:r>
              <a:rPr lang="en" altLang="vi-VN" sz="2400" dirty="0">
                <a:cs typeface="Arial" panose="020B0604020202020204" pitchFamily="34" charset="0"/>
              </a:rPr>
              <a:t>Appl</a:t>
            </a:r>
            <a:r>
              <a:rPr lang="vi-VN" altLang="vi-VN" sz="2400" dirty="0">
                <a:cs typeface="Arial" panose="020B0604020202020204" pitchFamily="34" charset="0"/>
              </a:rPr>
              <a:t>ication of</a:t>
            </a:r>
            <a:r>
              <a:rPr lang="en" altLang="vi-VN" sz="2400" dirty="0">
                <a:cs typeface="Arial" panose="020B0604020202020204" pitchFamily="34" charset="0"/>
              </a:rPr>
              <a:t> DFS and BFS</a:t>
            </a:r>
          </a:p>
          <a:p>
            <a:pPr lvl="1" eaLnBrk="1" hangingPunct="1">
              <a:spcBef>
                <a:spcPct val="50000"/>
              </a:spcBef>
              <a:buFont typeface="Trebuchet MS" panose="020B0603020202020204" pitchFamily="34" charset="0"/>
              <a:buAutoNum type="arabicPeriod"/>
            </a:pPr>
            <a:r>
              <a:rPr lang="en" altLang="vi-VN" sz="2400" dirty="0">
                <a:cs typeface="Arial" panose="020B0604020202020204" pitchFamily="34" charset="0"/>
              </a:rPr>
              <a:t>Euler and Hamilton</a:t>
            </a:r>
          </a:p>
          <a:p>
            <a:pPr lvl="1" eaLnBrk="1" hangingPunct="1">
              <a:spcBef>
                <a:spcPct val="50000"/>
              </a:spcBef>
              <a:buFont typeface="Trebuchet MS" panose="020B0603020202020204" pitchFamily="34" charset="0"/>
              <a:buAutoNum type="arabicPeriod"/>
            </a:pPr>
            <a:r>
              <a:rPr lang="vi-VN" altLang="vi-VN" sz="2400" dirty="0">
                <a:cs typeface="Arial" panose="020B0604020202020204" pitchFamily="34" charset="0"/>
              </a:rPr>
              <a:t>Minimum spanning tree</a:t>
            </a:r>
            <a:endParaRPr lang="en" altLang="vi-VN" sz="2400" dirty="0">
              <a:cs typeface="Arial" panose="020B0604020202020204" pitchFamily="34" charset="0"/>
            </a:endParaRPr>
          </a:p>
          <a:p>
            <a:pPr lvl="1" eaLnBrk="1" hangingPunct="1">
              <a:spcBef>
                <a:spcPct val="50000"/>
              </a:spcBef>
              <a:buFont typeface="Trebuchet MS" panose="020B0603020202020204" pitchFamily="34" charset="0"/>
              <a:buAutoNum type="arabicPeriod"/>
            </a:pPr>
            <a:r>
              <a:rPr lang="en" altLang="vi-VN" sz="2400" dirty="0">
                <a:cs typeface="Arial" panose="020B0604020202020204" pitchFamily="34" charset="0"/>
              </a:rPr>
              <a:t>Find the shortest path</a:t>
            </a:r>
          </a:p>
        </p:txBody>
      </p:sp>
      <p:sp>
        <p:nvSpPr>
          <p:cNvPr id="8196" name="Title 1">
            <a:extLst>
              <a:ext uri="{FF2B5EF4-FFF2-40B4-BE49-F238E27FC236}">
                <a16:creationId xmlns:a16="http://schemas.microsoft.com/office/drawing/2014/main" id="{784508C7-67FF-4F4D-B8A5-DA3331F3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vi-VN" altLang="vi-VN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5">
            <a:extLst>
              <a:ext uri="{FF2B5EF4-FFF2-40B4-BE49-F238E27FC236}">
                <a16:creationId xmlns:a16="http://schemas.microsoft.com/office/drawing/2014/main" id="{0A60FC4C-F640-4B93-A976-A96C088E1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52227" name="Text Box 6">
            <a:extLst>
              <a:ext uri="{FF2B5EF4-FFF2-40B4-BE49-F238E27FC236}">
                <a16:creationId xmlns:a16="http://schemas.microsoft.com/office/drawing/2014/main" id="{0C07B8EA-B546-48D5-85B8-43603821D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95400"/>
            <a:ext cx="8153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marL="342900" indent="-342900" algn="just" eaLnBrk="1" fontAlgn="auto" hangingPunct="1">
              <a:spcBef>
                <a:spcPct val="45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thing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 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passes 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belong to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thing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Okay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be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Eulerian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.</a:t>
            </a:r>
          </a:p>
          <a:p>
            <a:pPr marL="342900" indent="-342900" algn="just" eaLnBrk="1" fontAlgn="auto" hangingPunct="1">
              <a:spcBef>
                <a:spcPct val="45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Street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passes 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belong to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Okay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be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Street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Euler.</a:t>
            </a:r>
          </a:p>
          <a:p>
            <a:pPr marL="342900" indent="-342900" algn="just" eaLnBrk="1" fontAlgn="auto" hangingPunct="1">
              <a:spcBef>
                <a:spcPct val="45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Thing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Okay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be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thing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Euler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Eulerian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.</a:t>
            </a:r>
          </a:p>
          <a:p>
            <a:pPr marL="342900" indent="-342900" algn="just" eaLnBrk="1" fontAlgn="auto" hangingPunct="1">
              <a:spcBef>
                <a:spcPct val="45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Thing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Street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Let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's go to 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Euler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be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half </a:t>
            </a:r>
            <a:r>
              <a:rPr lang="en" alt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Euler.</a:t>
            </a:r>
          </a:p>
          <a:p>
            <a:pPr algn="just" eaLnBrk="1" fontAlgn="auto" hangingPunct="1">
              <a:spcBef>
                <a:spcPct val="45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" altLang="vi-VN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</a:t>
            </a:r>
            <a:r>
              <a:rPr lang="en" altLang="vi-V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" altLang="vi-V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 eaLnBrk="1" fontAlgn="auto" hangingPunct="1">
              <a:spcBef>
                <a:spcPct val="45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Thing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indicates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Euler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Street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to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Euler: 1-2-3-4-5-2-4-6-5-3-1</a:t>
            </a:r>
          </a:p>
          <a:p>
            <a:pPr lvl="1" algn="just" eaLnBrk="1" fontAlgn="auto" hangingPunct="1">
              <a:spcBef>
                <a:spcPct val="45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Thing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G2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 is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half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Euler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Street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Euler: 2-1-3-2-5-3-4-6-5-4.</a:t>
            </a:r>
          </a:p>
        </p:txBody>
      </p:sp>
      <p:grpSp>
        <p:nvGrpSpPr>
          <p:cNvPr id="51204" name="Group 3">
            <a:extLst>
              <a:ext uri="{FF2B5EF4-FFF2-40B4-BE49-F238E27FC236}">
                <a16:creationId xmlns:a16="http://schemas.microsoft.com/office/drawing/2014/main" id="{7B580918-F0C7-421B-9128-56D4A73A0D45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800600"/>
            <a:ext cx="8305800" cy="1887538"/>
            <a:chOff x="228600" y="4337050"/>
            <a:chExt cx="8305800" cy="2351088"/>
          </a:xfrm>
        </p:grpSpPr>
        <p:sp>
          <p:nvSpPr>
            <p:cNvPr id="51206" name="Oval 11">
              <a:extLst>
                <a:ext uri="{FF2B5EF4-FFF2-40B4-BE49-F238E27FC236}">
                  <a16:creationId xmlns:a16="http://schemas.microsoft.com/office/drawing/2014/main" id="{B889F6D8-DF6A-40FA-BBCC-8CC649096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4337050"/>
              <a:ext cx="381000" cy="381000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1207" name="Oval 11">
              <a:extLst>
                <a:ext uri="{FF2B5EF4-FFF2-40B4-BE49-F238E27FC236}">
                  <a16:creationId xmlns:a16="http://schemas.microsoft.com/office/drawing/2014/main" id="{04AB7B71-F069-406E-A5E2-89E2E62F9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4337050"/>
              <a:ext cx="381000" cy="381000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51208" name="Oval 11">
              <a:extLst>
                <a:ext uri="{FF2B5EF4-FFF2-40B4-BE49-F238E27FC236}">
                  <a16:creationId xmlns:a16="http://schemas.microsoft.com/office/drawing/2014/main" id="{BB4A85F9-945C-47DA-982B-AD81E8BD8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5861050"/>
              <a:ext cx="381000" cy="381000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51209" name="Oval 11">
              <a:extLst>
                <a:ext uri="{FF2B5EF4-FFF2-40B4-BE49-F238E27FC236}">
                  <a16:creationId xmlns:a16="http://schemas.microsoft.com/office/drawing/2014/main" id="{945B820A-88FA-487B-8ACC-1C18A290E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5861050"/>
              <a:ext cx="381000" cy="381000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51210" name="Oval 11">
              <a:extLst>
                <a:ext uri="{FF2B5EF4-FFF2-40B4-BE49-F238E27FC236}">
                  <a16:creationId xmlns:a16="http://schemas.microsoft.com/office/drawing/2014/main" id="{16C99A4D-7D38-4D61-AF3F-4E942D751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5099050"/>
              <a:ext cx="381000" cy="381000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first</a:t>
              </a:r>
            </a:p>
          </p:txBody>
        </p:sp>
        <p:sp>
          <p:nvSpPr>
            <p:cNvPr id="51211" name="Oval 11">
              <a:extLst>
                <a:ext uri="{FF2B5EF4-FFF2-40B4-BE49-F238E27FC236}">
                  <a16:creationId xmlns:a16="http://schemas.microsoft.com/office/drawing/2014/main" id="{BEEA4B0E-4D06-4F07-A54A-48BD77F18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099050"/>
              <a:ext cx="381000" cy="381000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6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FD1E2E5-BC8B-4F91-87DB-56B358AC03C7}"/>
                </a:ext>
              </a:extLst>
            </p:cNvPr>
            <p:cNvCxnSpPr>
              <a:stCxn id="51210" idx="7"/>
              <a:endCxn id="51206" idx="3"/>
            </p:cNvCxnSpPr>
            <p:nvPr/>
          </p:nvCxnSpPr>
          <p:spPr>
            <a:xfrm rot="5400000" flipH="1" flipV="1">
              <a:off x="593008" y="4624346"/>
              <a:ext cx="490387" cy="568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B2365D4-058F-46F4-9986-607E0EA2206D}"/>
                </a:ext>
              </a:extLst>
            </p:cNvPr>
            <p:cNvCxnSpPr>
              <a:stCxn id="51206" idx="6"/>
              <a:endCxn id="51207" idx="2"/>
            </p:cNvCxnSpPr>
            <p:nvPr/>
          </p:nvCxnSpPr>
          <p:spPr>
            <a:xfrm>
              <a:off x="1447800" y="4526877"/>
              <a:ext cx="1219200" cy="1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94BCEA7-6BEE-4343-833F-0CADF9E0D9AB}"/>
                </a:ext>
              </a:extLst>
            </p:cNvPr>
            <p:cNvCxnSpPr>
              <a:stCxn id="51210" idx="5"/>
              <a:endCxn id="51208" idx="1"/>
            </p:cNvCxnSpPr>
            <p:nvPr/>
          </p:nvCxnSpPr>
          <p:spPr>
            <a:xfrm rot="16200000" flipH="1">
              <a:off x="592019" y="5386620"/>
              <a:ext cx="492365" cy="568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C5E7DD-7BA4-48A8-9E5F-833528F1B840}"/>
                </a:ext>
              </a:extLst>
            </p:cNvPr>
            <p:cNvCxnSpPr>
              <a:stCxn id="51208" idx="6"/>
              <a:endCxn id="51209" idx="2"/>
            </p:cNvCxnSpPr>
            <p:nvPr/>
          </p:nvCxnSpPr>
          <p:spPr>
            <a:xfrm>
              <a:off x="1447800" y="6051426"/>
              <a:ext cx="1219200" cy="19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5F28BD-93EA-4FD5-86F6-53631BAF0D9F}"/>
                </a:ext>
              </a:extLst>
            </p:cNvPr>
            <p:cNvCxnSpPr>
              <a:stCxn id="51209" idx="7"/>
              <a:endCxn id="51211" idx="3"/>
            </p:cNvCxnSpPr>
            <p:nvPr/>
          </p:nvCxnSpPr>
          <p:spPr>
            <a:xfrm rot="5400000" flipH="1" flipV="1">
              <a:off x="3068519" y="5348520"/>
              <a:ext cx="492365" cy="644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5363DBB-29E8-4B71-B2F9-F0CC8912E76C}"/>
                </a:ext>
              </a:extLst>
            </p:cNvPr>
            <p:cNvCxnSpPr>
              <a:stCxn id="51211" idx="1"/>
              <a:endCxn id="51207" idx="5"/>
            </p:cNvCxnSpPr>
            <p:nvPr/>
          </p:nvCxnSpPr>
          <p:spPr>
            <a:xfrm rot="16200000" flipV="1">
              <a:off x="3069508" y="4586246"/>
              <a:ext cx="490387" cy="644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05AB004-F246-4575-8DD6-6F695649B6FD}"/>
                </a:ext>
              </a:extLst>
            </p:cNvPr>
            <p:cNvCxnSpPr>
              <a:stCxn id="51206" idx="4"/>
              <a:endCxn id="51208" idx="0"/>
            </p:cNvCxnSpPr>
            <p:nvPr/>
          </p:nvCxnSpPr>
          <p:spPr>
            <a:xfrm rot="5400000">
              <a:off x="684854" y="5289541"/>
              <a:ext cx="1144894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952363-DB42-450A-8A5B-D5B30213CA22}"/>
                </a:ext>
              </a:extLst>
            </p:cNvPr>
            <p:cNvCxnSpPr>
              <a:stCxn id="51207" idx="4"/>
              <a:endCxn id="51209" idx="0"/>
            </p:cNvCxnSpPr>
            <p:nvPr/>
          </p:nvCxnSpPr>
          <p:spPr>
            <a:xfrm rot="5400000">
              <a:off x="2285054" y="5289541"/>
              <a:ext cx="1144894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A5E7F94-47B0-44C7-8085-8FDFBB278E99}"/>
                </a:ext>
              </a:extLst>
            </p:cNvPr>
            <p:cNvCxnSpPr>
              <a:stCxn id="51208" idx="7"/>
              <a:endCxn id="51207" idx="3"/>
            </p:cNvCxnSpPr>
            <p:nvPr/>
          </p:nvCxnSpPr>
          <p:spPr>
            <a:xfrm rot="5400000" flipH="1" flipV="1">
              <a:off x="1430576" y="4624978"/>
              <a:ext cx="1253650" cy="1330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21" name="Oval 11">
              <a:extLst>
                <a:ext uri="{FF2B5EF4-FFF2-40B4-BE49-F238E27FC236}">
                  <a16:creationId xmlns:a16="http://schemas.microsoft.com/office/drawing/2014/main" id="{55B2EF54-1586-429A-8E52-39E8AF82B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4337050"/>
              <a:ext cx="381000" cy="381000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1222" name="Oval 11">
              <a:extLst>
                <a:ext uri="{FF2B5EF4-FFF2-40B4-BE49-F238E27FC236}">
                  <a16:creationId xmlns:a16="http://schemas.microsoft.com/office/drawing/2014/main" id="{E707FBE1-612D-44E9-88AA-FD56A919E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337050"/>
              <a:ext cx="381000" cy="381000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51223" name="Oval 11">
              <a:extLst>
                <a:ext uri="{FF2B5EF4-FFF2-40B4-BE49-F238E27FC236}">
                  <a16:creationId xmlns:a16="http://schemas.microsoft.com/office/drawing/2014/main" id="{86D6BD9C-E68F-4FF7-97E0-9B0335FFB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5861050"/>
              <a:ext cx="381000" cy="381000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51224" name="Oval 11">
              <a:extLst>
                <a:ext uri="{FF2B5EF4-FFF2-40B4-BE49-F238E27FC236}">
                  <a16:creationId xmlns:a16="http://schemas.microsoft.com/office/drawing/2014/main" id="{27D6C35B-9FDA-46BB-B972-A87E8EF98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861050"/>
              <a:ext cx="381000" cy="381000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51225" name="Oval 11">
              <a:extLst>
                <a:ext uri="{FF2B5EF4-FFF2-40B4-BE49-F238E27FC236}">
                  <a16:creationId xmlns:a16="http://schemas.microsoft.com/office/drawing/2014/main" id="{0AF99C70-69AD-4F0C-B015-8909FAC07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5099050"/>
              <a:ext cx="381000" cy="381000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first</a:t>
              </a:r>
            </a:p>
          </p:txBody>
        </p:sp>
        <p:sp>
          <p:nvSpPr>
            <p:cNvPr id="51226" name="Oval 11">
              <a:extLst>
                <a:ext uri="{FF2B5EF4-FFF2-40B4-BE49-F238E27FC236}">
                  <a16:creationId xmlns:a16="http://schemas.microsoft.com/office/drawing/2014/main" id="{5975270B-3B0A-404C-8FEB-1DCDE7FDB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3400" y="5099050"/>
              <a:ext cx="381000" cy="381000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cs typeface="Arial" panose="020B0604020202020204" pitchFamily="34" charset="0"/>
                </a:rPr>
                <a:t>6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E320B66-74D4-40E1-B377-DDDCFEBE8225}"/>
                </a:ext>
              </a:extLst>
            </p:cNvPr>
            <p:cNvCxnSpPr>
              <a:stCxn id="51225" idx="7"/>
              <a:endCxn id="51221" idx="3"/>
            </p:cNvCxnSpPr>
            <p:nvPr/>
          </p:nvCxnSpPr>
          <p:spPr>
            <a:xfrm rot="5400000" flipH="1" flipV="1">
              <a:off x="5165008" y="4624346"/>
              <a:ext cx="490387" cy="568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39E1E41-8B17-4E00-82C3-B59C5E8BFE55}"/>
                </a:ext>
              </a:extLst>
            </p:cNvPr>
            <p:cNvCxnSpPr>
              <a:stCxn id="51221" idx="6"/>
              <a:endCxn id="51222" idx="2"/>
            </p:cNvCxnSpPr>
            <p:nvPr/>
          </p:nvCxnSpPr>
          <p:spPr>
            <a:xfrm>
              <a:off x="6019800" y="4526877"/>
              <a:ext cx="1219200" cy="1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5740DAD-6D4E-4060-BAEB-B09692768A95}"/>
                </a:ext>
              </a:extLst>
            </p:cNvPr>
            <p:cNvCxnSpPr>
              <a:stCxn id="51225" idx="5"/>
              <a:endCxn id="51223" idx="1"/>
            </p:cNvCxnSpPr>
            <p:nvPr/>
          </p:nvCxnSpPr>
          <p:spPr>
            <a:xfrm rot="16200000" flipH="1">
              <a:off x="5164019" y="5386620"/>
              <a:ext cx="492365" cy="568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B4C1A2B-4527-4E56-997F-29CFB0192B8D}"/>
                </a:ext>
              </a:extLst>
            </p:cNvPr>
            <p:cNvCxnSpPr>
              <a:stCxn id="51223" idx="6"/>
              <a:endCxn id="51224" idx="2"/>
            </p:cNvCxnSpPr>
            <p:nvPr/>
          </p:nvCxnSpPr>
          <p:spPr>
            <a:xfrm>
              <a:off x="6019800" y="6051426"/>
              <a:ext cx="1219200" cy="19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0275C6F-D71B-4A6E-BE04-5E51881320C3}"/>
                </a:ext>
              </a:extLst>
            </p:cNvPr>
            <p:cNvCxnSpPr>
              <a:stCxn id="51224" idx="7"/>
              <a:endCxn id="51226" idx="3"/>
            </p:cNvCxnSpPr>
            <p:nvPr/>
          </p:nvCxnSpPr>
          <p:spPr>
            <a:xfrm rot="5400000" flipH="1" flipV="1">
              <a:off x="7640519" y="5348520"/>
              <a:ext cx="492365" cy="644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983B192-FFF2-4770-96B0-4A644062D541}"/>
                </a:ext>
              </a:extLst>
            </p:cNvPr>
            <p:cNvCxnSpPr>
              <a:stCxn id="51226" idx="1"/>
              <a:endCxn id="51222" idx="5"/>
            </p:cNvCxnSpPr>
            <p:nvPr/>
          </p:nvCxnSpPr>
          <p:spPr>
            <a:xfrm rot="16200000" flipV="1">
              <a:off x="7641508" y="4586246"/>
              <a:ext cx="490387" cy="644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DEF1314-99F1-4B45-A4A8-A633B2486BB1}"/>
                </a:ext>
              </a:extLst>
            </p:cNvPr>
            <p:cNvCxnSpPr>
              <a:stCxn id="51221" idx="4"/>
              <a:endCxn id="51223" idx="0"/>
            </p:cNvCxnSpPr>
            <p:nvPr/>
          </p:nvCxnSpPr>
          <p:spPr>
            <a:xfrm rot="5400000">
              <a:off x="5256854" y="5289541"/>
              <a:ext cx="1144894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6C2E154-FFDA-4DC8-BC19-65E3EB11A446}"/>
                </a:ext>
              </a:extLst>
            </p:cNvPr>
            <p:cNvCxnSpPr>
              <a:stCxn id="51222" idx="4"/>
              <a:endCxn id="51224" idx="0"/>
            </p:cNvCxnSpPr>
            <p:nvPr/>
          </p:nvCxnSpPr>
          <p:spPr>
            <a:xfrm rot="5400000">
              <a:off x="6857054" y="5289541"/>
              <a:ext cx="1144894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2FA0670-A3BD-486C-B3C9-914614BA7B55}"/>
                </a:ext>
              </a:extLst>
            </p:cNvPr>
            <p:cNvCxnSpPr>
              <a:stCxn id="51223" idx="7"/>
              <a:endCxn id="51222" idx="3"/>
            </p:cNvCxnSpPr>
            <p:nvPr/>
          </p:nvCxnSpPr>
          <p:spPr>
            <a:xfrm rot="5400000" flipH="1" flipV="1">
              <a:off x="6002576" y="4624978"/>
              <a:ext cx="1253650" cy="1330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D088C71-7922-4EDE-A121-50393578AB87}"/>
                </a:ext>
              </a:extLst>
            </p:cNvPr>
            <p:cNvCxnSpPr>
              <a:stCxn id="51206" idx="5"/>
              <a:endCxn id="51209" idx="1"/>
            </p:cNvCxnSpPr>
            <p:nvPr/>
          </p:nvCxnSpPr>
          <p:spPr>
            <a:xfrm rot="16200000" flipH="1">
              <a:off x="1430576" y="4624978"/>
              <a:ext cx="1253650" cy="1330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37" name="TextBox 35">
              <a:extLst>
                <a:ext uri="{FF2B5EF4-FFF2-40B4-BE49-F238E27FC236}">
                  <a16:creationId xmlns:a16="http://schemas.microsoft.com/office/drawing/2014/main" id="{4A049F90-12D2-494E-B466-66F63598C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6318250"/>
              <a:ext cx="20574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 b="1">
                  <a:cs typeface="Arial" panose="020B0604020202020204" pitchFamily="34" charset="0"/>
                </a:rPr>
                <a:t>Graph G1</a:t>
              </a:r>
              <a:endParaRPr lang="vi-VN" altLang="vi-VN" b="1">
                <a:cs typeface="Arial" panose="020B0604020202020204" pitchFamily="34" charset="0"/>
              </a:endParaRPr>
            </a:p>
          </p:txBody>
        </p:sp>
        <p:sp>
          <p:nvSpPr>
            <p:cNvPr id="51238" name="TextBox 36">
              <a:extLst>
                <a:ext uri="{FF2B5EF4-FFF2-40B4-BE49-F238E27FC236}">
                  <a16:creationId xmlns:a16="http://schemas.microsoft.com/office/drawing/2014/main" id="{B956A418-508A-496F-895C-1045122C7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8800" y="6318250"/>
              <a:ext cx="20574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 b="1">
                  <a:cs typeface="Arial" panose="020B0604020202020204" pitchFamily="34" charset="0"/>
                </a:rPr>
                <a:t>Graph G2</a:t>
              </a:r>
              <a:endParaRPr lang="vi-VN" altLang="vi-VN" b="1">
                <a:cs typeface="Arial" panose="020B0604020202020204" pitchFamily="34" charset="0"/>
              </a:endParaRPr>
            </a:p>
          </p:txBody>
        </p:sp>
      </p:grpSp>
      <p:sp>
        <p:nvSpPr>
          <p:cNvPr id="51205" name="Title 1">
            <a:extLst>
              <a:ext uri="{FF2B5EF4-FFF2-40B4-BE49-F238E27FC236}">
                <a16:creationId xmlns:a16="http://schemas.microsoft.com/office/drawing/2014/main" id="{70843C3F-F7EF-4421-90D7-936C75B53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Euler Graph- Semi-Eulerian Graph</a:t>
            </a:r>
            <a:endParaRPr lang="vi-VN" altLang="vi-VN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6">
            <a:extLst>
              <a:ext uri="{FF2B5EF4-FFF2-40B4-BE49-F238E27FC236}">
                <a16:creationId xmlns:a16="http://schemas.microsoft.com/office/drawing/2014/main" id="{05E902A4-1E66-401A-A70E-2A7AE9600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38" y="1219200"/>
            <a:ext cx="90678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" altLang="vi-VN">
                <a:cs typeface="Arial" panose="020B0604020202020204" pitchFamily="34" charset="0"/>
              </a:rPr>
              <a:t>boolean Check-Euler( A[][], n ) { // </a:t>
            </a:r>
            <a:r>
              <a:rPr lang="en" altLang="vi-VN" i="1">
                <a:cs typeface="Arial" panose="020B0604020202020204" pitchFamily="34" charset="0"/>
              </a:rPr>
              <a:t>A is the adjacency matrix, n is the number of vertices of the graph</a:t>
            </a:r>
          </a:p>
          <a:p>
            <a:pPr lvl="1" algn="just" eaLnBrk="1" hangingPunct="1"/>
            <a:r>
              <a:rPr lang="en" altLang="vi-VN">
                <a:cs typeface="Arial" panose="020B0604020202020204" pitchFamily="34" charset="0"/>
              </a:rPr>
              <a:t>int H; // </a:t>
            </a:r>
            <a:r>
              <a:rPr lang="en" altLang="vi-VN" i="1">
                <a:cs typeface="Arial" panose="020B0604020202020204" pitchFamily="34" charset="0"/>
              </a:rPr>
              <a:t>H is the row sum </a:t>
            </a:r>
            <a:r>
              <a:rPr lang="en" altLang="vi-VN">
                <a:cs typeface="Arial" panose="020B0604020202020204" pitchFamily="34" charset="0"/>
              </a:rPr>
              <a:t>;</a:t>
            </a:r>
          </a:p>
          <a:p>
            <a:pPr lvl="1" algn="just" eaLnBrk="1" hangingPunct="1"/>
            <a:r>
              <a:rPr lang="en" altLang="vi-VN">
                <a:cs typeface="Arial" panose="020B0604020202020204" pitchFamily="34" charset="0"/>
              </a:rPr>
              <a:t>int dem1=0, dem2=0; // </a:t>
            </a:r>
            <a:r>
              <a:rPr lang="en" altLang="vi-VN" i="1">
                <a:cs typeface="Arial" panose="020B0604020202020204" pitchFamily="34" charset="0"/>
              </a:rPr>
              <a:t>dem1 is the number of vertices of even degree; dem2 is the number of vertices of odd degree</a:t>
            </a:r>
          </a:p>
          <a:p>
            <a:pPr lvl="1" algn="just" eaLnBrk="1" hangingPunct="1"/>
            <a:r>
              <a:rPr lang="en" altLang="vi-VN">
                <a:cs typeface="Arial" panose="020B0604020202020204" pitchFamily="34" charset="0"/>
              </a:rPr>
              <a:t>for (int u=1; u&lt;=n; u++){ // </a:t>
            </a:r>
            <a:r>
              <a:rPr lang="en" altLang="vi-VN" i="1">
                <a:cs typeface="Arial" panose="020B0604020202020204" pitchFamily="34" charset="0"/>
              </a:rPr>
              <a:t>iterate u </a:t>
            </a:r>
            <a:r>
              <a:rPr lang="en" altLang="vi-VN" i="1">
                <a:cs typeface="Arial" panose="020B0604020202020204" pitchFamily="34" charset="0"/>
                <a:sym typeface="Symbol" panose="05050102010706020507" pitchFamily="18" charset="2"/>
              </a:rPr>
              <a:t>V </a:t>
            </a:r>
            <a:r>
              <a:rPr lang="en" altLang="vi-VN"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vi-VN">
              <a:cs typeface="Arial" panose="020B0604020202020204" pitchFamily="34" charset="0"/>
            </a:endParaRPr>
          </a:p>
          <a:p>
            <a:pPr lvl="1" algn="just" eaLnBrk="1" hangingPunct="1"/>
            <a:r>
              <a:rPr lang="en" altLang="vi-VN">
                <a:cs typeface="Arial" panose="020B0604020202020204" pitchFamily="34" charset="0"/>
              </a:rPr>
              <a:t>H = 0; //set H=0;</a:t>
            </a:r>
          </a:p>
          <a:p>
            <a:pPr lvl="1" algn="just" eaLnBrk="1" hangingPunct="1"/>
            <a:r>
              <a:rPr lang="en" altLang="vi-VN">
                <a:cs typeface="Arial" panose="020B0604020202020204" pitchFamily="34" charset="0"/>
              </a:rPr>
              <a:t>for (int v=1; v&lt;=n; v++) { // traverse </a:t>
            </a:r>
            <a:r>
              <a:rPr lang="en" altLang="vi-VN" i="1">
                <a:cs typeface="Arial" panose="020B0604020202020204" pitchFamily="34" charset="0"/>
              </a:rPr>
              <a:t>v </a:t>
            </a:r>
            <a:r>
              <a:rPr lang="en" altLang="vi-VN" i="1">
                <a:cs typeface="Arial" panose="020B0604020202020204" pitchFamily="34" charset="0"/>
                <a:sym typeface="Symbol" panose="05050102010706020507" pitchFamily="18" charset="2"/>
              </a:rPr>
              <a:t>V </a:t>
            </a:r>
            <a:r>
              <a:rPr lang="en" altLang="vi-VN"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vi-VN">
              <a:cs typeface="Arial" panose="020B0604020202020204" pitchFamily="34" charset="0"/>
            </a:endParaRPr>
          </a:p>
          <a:p>
            <a:pPr lvl="1" algn="just" eaLnBrk="1" hangingPunct="1"/>
            <a:r>
              <a:rPr lang="en" altLang="vi-VN">
                <a:cs typeface="Arial" panose="020B0604020202020204" pitchFamily="34" charset="0"/>
              </a:rPr>
              <a:t>H = H + A[u][v]; // </a:t>
            </a:r>
            <a:r>
              <a:rPr lang="en" altLang="vi-VN" i="1">
                <a:cs typeface="Arial" panose="020B0604020202020204" pitchFamily="34" charset="0"/>
              </a:rPr>
              <a:t>sum of the elements of row u </a:t>
            </a:r>
            <a:r>
              <a:rPr lang="en" altLang="vi-VN">
                <a:cs typeface="Arial" panose="020B0604020202020204" pitchFamily="34" charset="0"/>
              </a:rPr>
              <a:t>.</a:t>
            </a:r>
          </a:p>
          <a:p>
            <a:pPr lvl="1" algn="just" eaLnBrk="1" hangingPunct="1"/>
            <a:r>
              <a:rPr lang="en" altLang="vi-VN">
                <a:cs typeface="Arial" panose="020B0604020202020204" pitchFamily="34" charset="0"/>
              </a:rPr>
              <a:t>}</a:t>
            </a:r>
          </a:p>
          <a:p>
            <a:pPr lvl="1" algn="just" eaLnBrk="1" hangingPunct="1"/>
            <a:r>
              <a:rPr lang="en" altLang="vi-VN">
                <a:cs typeface="Arial" panose="020B0604020202020204" pitchFamily="34" charset="0"/>
              </a:rPr>
              <a:t>if ( H % 2 ==0) dem1 ++; // </a:t>
            </a:r>
            <a:r>
              <a:rPr lang="en" altLang="vi-VN" i="1">
                <a:cs typeface="Arial" panose="020B0604020202020204" pitchFamily="34" charset="0"/>
              </a:rPr>
              <a:t>increase the number of vertices of even degree by 1 </a:t>
            </a:r>
            <a:r>
              <a:rPr lang="en" altLang="vi-VN">
                <a:cs typeface="Arial" panose="020B0604020202020204" pitchFamily="34" charset="0"/>
              </a:rPr>
              <a:t>.</a:t>
            </a:r>
          </a:p>
          <a:p>
            <a:pPr lvl="1" algn="just" eaLnBrk="1" hangingPunct="1"/>
            <a:r>
              <a:rPr lang="en" altLang="vi-VN">
                <a:cs typeface="Arial" panose="020B0604020202020204" pitchFamily="34" charset="0"/>
              </a:rPr>
              <a:t>else {</a:t>
            </a:r>
          </a:p>
          <a:p>
            <a:pPr lvl="1" algn="just" eaLnBrk="1" hangingPunct="1"/>
            <a:r>
              <a:rPr lang="en" altLang="vi-VN">
                <a:cs typeface="Arial" panose="020B0604020202020204" pitchFamily="34" charset="0"/>
              </a:rPr>
              <a:t>dem2++; // </a:t>
            </a:r>
            <a:r>
              <a:rPr lang="en" altLang="vi-VN" i="1">
                <a:cs typeface="Arial" panose="020B0604020202020204" pitchFamily="34" charset="0"/>
              </a:rPr>
              <a:t>increase the number of vertices of odd degree by 1 </a:t>
            </a:r>
            <a:r>
              <a:rPr lang="en" altLang="vi-VN">
                <a:cs typeface="Arial" panose="020B0604020202020204" pitchFamily="34" charset="0"/>
              </a:rPr>
              <a:t>.</a:t>
            </a:r>
          </a:p>
          <a:p>
            <a:pPr lvl="1" algn="just" eaLnBrk="1" hangingPunct="1"/>
            <a:r>
              <a:rPr lang="en" altLang="vi-VN">
                <a:cs typeface="Arial" panose="020B0604020202020204" pitchFamily="34" charset="0"/>
              </a:rPr>
              <a:t>x = u; // </a:t>
            </a:r>
            <a:r>
              <a:rPr lang="en" altLang="vi-VN" i="1">
                <a:cs typeface="Arial" panose="020B0604020202020204" pitchFamily="34" charset="0"/>
              </a:rPr>
              <a:t>record odd degree vertices </a:t>
            </a:r>
            <a:r>
              <a:rPr lang="en" altLang="vi-VN">
                <a:cs typeface="Arial" panose="020B0604020202020204" pitchFamily="34" charset="0"/>
              </a:rPr>
              <a:t>.</a:t>
            </a:r>
          </a:p>
          <a:p>
            <a:pPr lvl="1" algn="just" eaLnBrk="1" hangingPunct="1"/>
            <a:r>
              <a:rPr lang="en" altLang="vi-VN">
                <a:cs typeface="Arial" panose="020B0604020202020204" pitchFamily="34" charset="0"/>
              </a:rPr>
              <a:t>}</a:t>
            </a:r>
          </a:p>
          <a:p>
            <a:pPr lvl="1" algn="just" eaLnBrk="1" hangingPunct="1"/>
            <a:r>
              <a:rPr lang="en" altLang="vi-VN">
                <a:cs typeface="Arial" panose="020B0604020202020204" pitchFamily="34" charset="0"/>
              </a:rPr>
              <a:t>}</a:t>
            </a:r>
          </a:p>
          <a:p>
            <a:pPr lvl="1" algn="just" eaLnBrk="1" hangingPunct="1"/>
            <a:r>
              <a:rPr lang="en" altLang="vi-VN">
                <a:cs typeface="Arial" panose="020B0604020202020204" pitchFamily="34" charset="0"/>
              </a:rPr>
              <a:t>if (dem1==n ) return(1); // </a:t>
            </a:r>
            <a:r>
              <a:rPr lang="en" altLang="vi-VN" i="1">
                <a:cs typeface="Arial" panose="020B0604020202020204" pitchFamily="34" charset="0"/>
              </a:rPr>
              <a:t>if all vertices have even degree </a:t>
            </a:r>
            <a:r>
              <a:rPr lang="en" altLang="vi-VN">
                <a:cs typeface="Arial" panose="020B0604020202020204" pitchFamily="34" charset="0"/>
              </a:rPr>
              <a:t>.</a:t>
            </a:r>
          </a:p>
          <a:p>
            <a:pPr lvl="1" algn="just" eaLnBrk="1" hangingPunct="1"/>
            <a:r>
              <a:rPr lang="en" altLang="vi-VN">
                <a:cs typeface="Arial" panose="020B0604020202020204" pitchFamily="34" charset="0"/>
              </a:rPr>
              <a:t>else if (dem2 ==2) return (-1); // </a:t>
            </a:r>
            <a:r>
              <a:rPr lang="en" altLang="vi-VN" i="1">
                <a:cs typeface="Arial" panose="020B0604020202020204" pitchFamily="34" charset="0"/>
              </a:rPr>
              <a:t>if there are only two vertices of odd degree </a:t>
            </a:r>
            <a:r>
              <a:rPr lang="en" altLang="vi-VN">
                <a:cs typeface="Arial" panose="020B0604020202020204" pitchFamily="34" charset="0"/>
              </a:rPr>
              <a:t>.</a:t>
            </a:r>
          </a:p>
          <a:p>
            <a:pPr lvl="1" algn="just" eaLnBrk="1" hangingPunct="1"/>
            <a:r>
              <a:rPr lang="en" altLang="vi-VN">
                <a:cs typeface="Arial" panose="020B0604020202020204" pitchFamily="34" charset="0"/>
              </a:rPr>
              <a:t>return (0);</a:t>
            </a:r>
          </a:p>
          <a:p>
            <a:pPr algn="just" eaLnBrk="1" hangingPunct="1"/>
            <a:r>
              <a:rPr lang="en" altLang="vi-VN">
                <a:cs typeface="Arial" panose="020B0604020202020204" pitchFamily="34" charset="0"/>
              </a:rPr>
              <a:t>}</a:t>
            </a:r>
          </a:p>
        </p:txBody>
      </p:sp>
      <p:sp>
        <p:nvSpPr>
          <p:cNvPr id="60419" name="Title 3">
            <a:extLst>
              <a:ext uri="{FF2B5EF4-FFF2-40B4-BE49-F238E27FC236}">
                <a16:creationId xmlns:a16="http://schemas.microsoft.com/office/drawing/2014/main" id="{B6C7A08C-8256-4415-BB0D-1BD365923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" altLang="vi-V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Euler</a:t>
            </a:r>
            <a:endParaRPr lang="vi-VN" altLang="vi-VN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5">
            <a:extLst>
              <a:ext uri="{FF2B5EF4-FFF2-40B4-BE49-F238E27FC236}">
                <a16:creationId xmlns:a16="http://schemas.microsoft.com/office/drawing/2014/main" id="{2480A366-D777-439F-8E3A-385AF6FC3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57347" name="Text Box 6">
            <a:extLst>
              <a:ext uri="{FF2B5EF4-FFF2-40B4-BE49-F238E27FC236}">
                <a16:creationId xmlns:a16="http://schemas.microsoft.com/office/drawing/2014/main" id="{176F3DCC-A2E0-41C2-AD92-258BF94A0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0"/>
            <a:ext cx="9067800" cy="6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45000"/>
              </a:spcBef>
            </a:pPr>
            <a:r>
              <a:rPr lang="en" altLang="vi-VN" sz="2000" b="1" dirty="0">
                <a:solidFill>
                  <a:srgbClr val="C00000"/>
                </a:solidFill>
                <a:cs typeface="Arial" panose="020B0604020202020204" pitchFamily="34" charset="0"/>
              </a:rPr>
              <a:t>Euler</a:t>
            </a:r>
          </a:p>
          <a:p>
            <a:pPr algn="just" eaLnBrk="1" hangingPunct="1"/>
            <a:endParaRPr lang="en-US" altLang="vi-VN" sz="1600" dirty="0">
              <a:cs typeface="Arial" panose="020B0604020202020204" pitchFamily="34" charset="0"/>
            </a:endParaRPr>
          </a:p>
          <a:p>
            <a:pPr algn="just" eaLnBrk="1" hangingPunct="1"/>
            <a:r>
              <a:rPr lang="en" altLang="vi-VN" sz="1600" dirty="0">
                <a:cs typeface="Arial" panose="020B0604020202020204" pitchFamily="34" charset="0"/>
              </a:rPr>
              <a:t>boolean Check-Euler( A[][], n ) { // </a:t>
            </a:r>
            <a:r>
              <a:rPr lang="en" altLang="vi-VN" sz="1600" i="1" dirty="0">
                <a:cs typeface="Arial" panose="020B0604020202020204" pitchFamily="34" charset="0"/>
              </a:rPr>
              <a:t>A is the adjacency matrix, n is the number of vertices of the graph</a:t>
            </a:r>
          </a:p>
          <a:p>
            <a:pPr lvl="1" algn="just" eaLnBrk="1" hangingPunct="1"/>
            <a:r>
              <a:rPr lang="en" altLang="vi-VN" sz="1600" dirty="0">
                <a:cs typeface="Arial" panose="020B0604020202020204" pitchFamily="34" charset="0"/>
              </a:rPr>
              <a:t>int H, C; // </a:t>
            </a:r>
            <a:r>
              <a:rPr lang="en" altLang="vi-VN" sz="1600" i="1" dirty="0">
                <a:cs typeface="Arial" panose="020B0604020202020204" pitchFamily="34" charset="0"/>
              </a:rPr>
              <a:t>H is the row sum </a:t>
            </a:r>
            <a:r>
              <a:rPr lang="en" altLang="vi-VN" sz="1600" dirty="0">
                <a:cs typeface="Arial" panose="020B0604020202020204" pitchFamily="34" charset="0"/>
              </a:rPr>
              <a:t>; </a:t>
            </a:r>
            <a:r>
              <a:rPr lang="en" altLang="vi-VN" sz="1600" i="1" dirty="0">
                <a:cs typeface="Arial" panose="020B0604020202020204" pitchFamily="34" charset="0"/>
              </a:rPr>
              <a:t>C is the column sum</a:t>
            </a:r>
            <a:endParaRPr lang="en-US" altLang="vi-VN" sz="1600" dirty="0">
              <a:cs typeface="Arial" panose="020B0604020202020204" pitchFamily="34" charset="0"/>
            </a:endParaRPr>
          </a:p>
          <a:p>
            <a:pPr lvl="1" algn="just" eaLnBrk="1" hangingPunct="1"/>
            <a:r>
              <a:rPr lang="en" altLang="vi-VN" sz="1600" dirty="0">
                <a:cs typeface="Arial" panose="020B0604020202020204" pitchFamily="34" charset="0"/>
              </a:rPr>
              <a:t>int dem1=0, dem2=0, dem3;</a:t>
            </a:r>
          </a:p>
          <a:p>
            <a:pPr lvl="1" algn="just" eaLnBrk="1" hangingPunct="1"/>
            <a:r>
              <a:rPr lang="en" altLang="vi-VN" sz="1600" dirty="0">
                <a:cs typeface="Arial" panose="020B0604020202020204" pitchFamily="34" charset="0"/>
              </a:rPr>
              <a:t>for (int u=1; u&lt;=n; u++){ // </a:t>
            </a:r>
            <a:r>
              <a:rPr lang="en" altLang="vi-VN" sz="1600" i="1" dirty="0">
                <a:cs typeface="Arial" panose="020B0604020202020204" pitchFamily="34" charset="0"/>
              </a:rPr>
              <a:t>iterate u </a:t>
            </a:r>
            <a:r>
              <a:rPr lang="en" altLang="vi-VN" sz="1600" i="1" dirty="0">
                <a:cs typeface="Arial" panose="020B0604020202020204" pitchFamily="34" charset="0"/>
                <a:sym typeface="Symbol" panose="05050102010706020507" pitchFamily="18" charset="2"/>
              </a:rPr>
              <a:t>V </a:t>
            </a:r>
            <a:r>
              <a:rPr lang="en" altLang="vi-VN" sz="1600" dirty="0"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vi-VN" sz="1600" dirty="0">
              <a:cs typeface="Arial" panose="020B0604020202020204" pitchFamily="34" charset="0"/>
            </a:endParaRPr>
          </a:p>
          <a:p>
            <a:pPr lvl="1" algn="just" eaLnBrk="1" hangingPunct="1"/>
            <a:r>
              <a:rPr lang="en" altLang="vi-VN" sz="1600" dirty="0">
                <a:cs typeface="Arial" panose="020B0604020202020204" pitchFamily="34" charset="0"/>
              </a:rPr>
              <a:t>H = 0; C =0; //set H=0; C=0</a:t>
            </a:r>
          </a:p>
          <a:p>
            <a:pPr lvl="1" algn="just" eaLnBrk="1" hangingPunct="1"/>
            <a:r>
              <a:rPr lang="en" altLang="vi-VN" sz="1600" dirty="0">
                <a:cs typeface="Arial" panose="020B0604020202020204" pitchFamily="34" charset="0"/>
              </a:rPr>
              <a:t>for (int v=1; v&lt;=n; v++) { // traverse </a:t>
            </a:r>
            <a:r>
              <a:rPr lang="en" altLang="vi-VN" sz="1600" i="1" dirty="0">
                <a:cs typeface="Arial" panose="020B0604020202020204" pitchFamily="34" charset="0"/>
              </a:rPr>
              <a:t>v </a:t>
            </a:r>
            <a:r>
              <a:rPr lang="en" altLang="vi-VN" sz="1600" i="1" dirty="0">
                <a:cs typeface="Arial" panose="020B0604020202020204" pitchFamily="34" charset="0"/>
                <a:sym typeface="Symbol" panose="05050102010706020507" pitchFamily="18" charset="2"/>
              </a:rPr>
              <a:t>V </a:t>
            </a:r>
            <a:r>
              <a:rPr lang="en" altLang="vi-VN" sz="1600" dirty="0"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vi-VN" sz="1600" dirty="0">
              <a:cs typeface="Arial" panose="020B0604020202020204" pitchFamily="34" charset="0"/>
            </a:endParaRPr>
          </a:p>
          <a:p>
            <a:pPr lvl="1" algn="just" eaLnBrk="1" hangingPunct="1"/>
            <a:r>
              <a:rPr lang="en" altLang="vi-VN" sz="1600" dirty="0">
                <a:cs typeface="Arial" panose="020B0604020202020204" pitchFamily="34" charset="0"/>
              </a:rPr>
              <a:t>H = H + A[u][v]; // </a:t>
            </a:r>
            <a:r>
              <a:rPr lang="en" altLang="vi-VN" sz="1600" i="1" dirty="0">
                <a:cs typeface="Arial" panose="020B0604020202020204" pitchFamily="34" charset="0"/>
              </a:rPr>
              <a:t>sum of the elements of row u </a:t>
            </a:r>
            <a:r>
              <a:rPr lang="en" altLang="vi-VN" sz="1600" dirty="0">
                <a:cs typeface="Arial" panose="020B0604020202020204" pitchFamily="34" charset="0"/>
              </a:rPr>
              <a:t>.</a:t>
            </a:r>
          </a:p>
          <a:p>
            <a:pPr lvl="1" algn="just" eaLnBrk="1" hangingPunct="1"/>
            <a:r>
              <a:rPr lang="en" altLang="vi-VN" sz="1600" dirty="0">
                <a:cs typeface="Arial" panose="020B0604020202020204" pitchFamily="34" charset="0"/>
              </a:rPr>
              <a:t>C = C + A[v][u]; // </a:t>
            </a:r>
            <a:r>
              <a:rPr lang="en" altLang="vi-VN" sz="1600" i="1" dirty="0">
                <a:cs typeface="Arial" panose="020B0604020202020204" pitchFamily="34" charset="0"/>
              </a:rPr>
              <a:t>sum of the elements of row u </a:t>
            </a:r>
            <a:r>
              <a:rPr lang="en" altLang="vi-VN" sz="1600" dirty="0">
                <a:cs typeface="Arial" panose="020B0604020202020204" pitchFamily="34" charset="0"/>
              </a:rPr>
              <a:t>.</a:t>
            </a:r>
          </a:p>
          <a:p>
            <a:pPr lvl="1" algn="just" eaLnBrk="1" hangingPunct="1"/>
            <a:r>
              <a:rPr lang="en" altLang="vi-VN" sz="1600" dirty="0">
                <a:cs typeface="Arial" panose="020B0604020202020204" pitchFamily="34" charset="0"/>
              </a:rPr>
              <a:t>}</a:t>
            </a:r>
          </a:p>
          <a:p>
            <a:pPr lvl="1" algn="just" eaLnBrk="1" hangingPunct="1"/>
            <a:r>
              <a:rPr lang="en" altLang="vi-VN" sz="1600" dirty="0">
                <a:cs typeface="Arial" panose="020B0604020202020204" pitchFamily="34" charset="0"/>
              </a:rPr>
              <a:t>if ( H ==C) dem1++; // </a:t>
            </a:r>
            <a:r>
              <a:rPr lang="en" altLang="vi-VN" sz="1600" i="1" dirty="0">
                <a:cs typeface="Arial" panose="020B0604020202020204" pitchFamily="34" charset="0"/>
              </a:rPr>
              <a:t>If selling the output vertex is equal to selling the input vertex </a:t>
            </a:r>
            <a:r>
              <a:rPr lang="en" altLang="vi-VN" sz="1600" dirty="0">
                <a:cs typeface="Arial" panose="020B0604020202020204" pitchFamily="34" charset="0"/>
              </a:rPr>
              <a:t>.</a:t>
            </a:r>
          </a:p>
          <a:p>
            <a:pPr lvl="1" algn="just" eaLnBrk="1" hangingPunct="1"/>
            <a:r>
              <a:rPr lang="en" altLang="vi-VN" sz="1600" dirty="0">
                <a:cs typeface="Arial" panose="020B0604020202020204" pitchFamily="34" charset="0"/>
              </a:rPr>
              <a:t>else if (HC ==1) { // </a:t>
            </a:r>
            <a:r>
              <a:rPr lang="en" altLang="vi-VN" sz="1600" i="1" dirty="0">
                <a:cs typeface="Arial" panose="020B0604020202020204" pitchFamily="34" charset="0"/>
              </a:rPr>
              <a:t>if the semi vertex of the output minus the semi vertex of the input is 1</a:t>
            </a:r>
          </a:p>
          <a:p>
            <a:pPr lvl="1" algn="just" eaLnBrk="1" hangingPunct="1"/>
            <a:r>
              <a:rPr lang="en" altLang="vi-VN" sz="1600" dirty="0">
                <a:cs typeface="Arial" panose="020B0604020202020204" pitchFamily="34" charset="0"/>
              </a:rPr>
              <a:t>dem2++; // </a:t>
            </a:r>
            <a:r>
              <a:rPr lang="en" altLang="vi-VN" sz="1600" i="1" dirty="0">
                <a:cs typeface="Arial" panose="020B0604020202020204" pitchFamily="34" charset="0"/>
              </a:rPr>
              <a:t>increase the number of vertices of odd degree by 1 </a:t>
            </a:r>
            <a:r>
              <a:rPr lang="en" altLang="vi-VN" sz="1600" dirty="0">
                <a:cs typeface="Arial" panose="020B0604020202020204" pitchFamily="34" charset="0"/>
              </a:rPr>
              <a:t>.</a:t>
            </a:r>
          </a:p>
          <a:p>
            <a:pPr lvl="1" algn="just" eaLnBrk="1" hangingPunct="1"/>
            <a:r>
              <a:rPr lang="en" altLang="vi-VN" sz="1600" dirty="0">
                <a:cs typeface="Arial" panose="020B0604020202020204" pitchFamily="34" charset="0"/>
              </a:rPr>
              <a:t>x = u; // </a:t>
            </a:r>
            <a:r>
              <a:rPr lang="en" altLang="vi-VN" sz="1600" i="1" dirty="0">
                <a:cs typeface="Arial" panose="020B0604020202020204" pitchFamily="34" charset="0"/>
              </a:rPr>
              <a:t>record the vertex u </a:t>
            </a:r>
            <a:r>
              <a:rPr lang="en" altLang="vi-VN" sz="1600" dirty="0">
                <a:cs typeface="Arial" panose="020B0604020202020204" pitchFamily="34" charset="0"/>
              </a:rPr>
              <a:t>.</a:t>
            </a:r>
          </a:p>
          <a:p>
            <a:pPr lvl="1" algn="just" eaLnBrk="1" hangingPunct="1"/>
            <a:r>
              <a:rPr lang="en" altLang="vi-VN" sz="1600" dirty="0">
                <a:cs typeface="Arial" panose="020B0604020202020204" pitchFamily="34" charset="0"/>
              </a:rPr>
              <a:t>}</a:t>
            </a:r>
          </a:p>
          <a:p>
            <a:pPr lvl="1" algn="just" eaLnBrk="1" hangingPunct="1"/>
            <a:r>
              <a:rPr lang="en" altLang="vi-VN" sz="1600" dirty="0">
                <a:cs typeface="Arial" panose="020B0604020202020204" pitchFamily="34" charset="0"/>
              </a:rPr>
              <a:t>else if ((CH ==1) { // </a:t>
            </a:r>
            <a:r>
              <a:rPr lang="en" altLang="vi-VN" sz="1600" i="1" dirty="0">
                <a:cs typeface="Arial" panose="020B0604020202020204" pitchFamily="34" charset="0"/>
              </a:rPr>
              <a:t>if semi vertex of entry minus semi vertex of output is 1</a:t>
            </a:r>
          </a:p>
          <a:p>
            <a:pPr lvl="1" algn="just" eaLnBrk="1" hangingPunct="1"/>
            <a:r>
              <a:rPr lang="en" altLang="vi-VN" sz="1600" dirty="0">
                <a:cs typeface="Arial" panose="020B0604020202020204" pitchFamily="34" charset="0"/>
              </a:rPr>
              <a:t>dem3++; // </a:t>
            </a:r>
            <a:r>
              <a:rPr lang="en" altLang="vi-VN" sz="1600" i="1" dirty="0">
                <a:cs typeface="Arial" panose="020B0604020202020204" pitchFamily="34" charset="0"/>
              </a:rPr>
              <a:t>increase the number of vertices of odd degree by 1 </a:t>
            </a:r>
            <a:r>
              <a:rPr lang="en" altLang="vi-VN" sz="1600" dirty="0">
                <a:cs typeface="Arial" panose="020B0604020202020204" pitchFamily="34" charset="0"/>
              </a:rPr>
              <a:t>.</a:t>
            </a:r>
          </a:p>
          <a:p>
            <a:pPr lvl="1" algn="just" eaLnBrk="1" hangingPunct="1"/>
            <a:r>
              <a:rPr lang="en" altLang="vi-VN" sz="1600" dirty="0">
                <a:cs typeface="Arial" panose="020B0604020202020204" pitchFamily="34" charset="0"/>
              </a:rPr>
              <a:t>y = u; // </a:t>
            </a:r>
            <a:r>
              <a:rPr lang="en" altLang="vi-VN" sz="1600" i="1" dirty="0">
                <a:cs typeface="Arial" panose="020B0604020202020204" pitchFamily="34" charset="0"/>
              </a:rPr>
              <a:t>record the vertex v </a:t>
            </a:r>
            <a:r>
              <a:rPr lang="en" altLang="vi-VN" sz="1600" dirty="0">
                <a:cs typeface="Arial" panose="020B0604020202020204" pitchFamily="34" charset="0"/>
              </a:rPr>
              <a:t>.</a:t>
            </a:r>
          </a:p>
          <a:p>
            <a:pPr lvl="1" algn="just" eaLnBrk="1" hangingPunct="1"/>
            <a:r>
              <a:rPr lang="en" altLang="vi-VN" sz="1600" dirty="0">
                <a:cs typeface="Arial" panose="020B0604020202020204" pitchFamily="34" charset="0"/>
              </a:rPr>
              <a:t>}</a:t>
            </a:r>
          </a:p>
          <a:p>
            <a:pPr lvl="1" algn="just" eaLnBrk="1" hangingPunct="1"/>
            <a:r>
              <a:rPr lang="en" altLang="vi-VN" sz="1600" dirty="0">
                <a:cs typeface="Arial" panose="020B0604020202020204" pitchFamily="34" charset="0"/>
              </a:rPr>
              <a:t>}</a:t>
            </a:r>
          </a:p>
          <a:p>
            <a:pPr lvl="1" algn="just" eaLnBrk="1" hangingPunct="1"/>
            <a:r>
              <a:rPr lang="en" altLang="vi-VN" sz="1600" dirty="0">
                <a:cs typeface="Arial" panose="020B0604020202020204" pitchFamily="34" charset="0"/>
              </a:rPr>
              <a:t>if (dem1==n ) return(1); // </a:t>
            </a:r>
            <a:r>
              <a:rPr lang="en" altLang="vi-VN" sz="1600" i="1" dirty="0">
                <a:cs typeface="Arial" panose="020B0604020202020204" pitchFamily="34" charset="0"/>
              </a:rPr>
              <a:t>if all vertices have deg+(u)=deg-(u) </a:t>
            </a:r>
            <a:r>
              <a:rPr lang="en" altLang="vi-VN" sz="1600" dirty="0">
                <a:cs typeface="Arial" panose="020B0604020202020204" pitchFamily="34" charset="0"/>
              </a:rPr>
              <a:t>.</a:t>
            </a:r>
          </a:p>
          <a:p>
            <a:pPr lvl="1" algn="just" eaLnBrk="1" hangingPunct="1"/>
            <a:r>
              <a:rPr lang="en" altLang="vi-VN" sz="1600" dirty="0">
                <a:cs typeface="Arial" panose="020B0604020202020204" pitchFamily="34" charset="0"/>
              </a:rPr>
              <a:t>else if (dem2 ==1 &amp;&amp; dem3==1) return (-1); // </a:t>
            </a:r>
            <a:r>
              <a:rPr lang="en" altLang="vi-VN" sz="1600" i="1" dirty="0">
                <a:cs typeface="Arial" panose="020B0604020202020204" pitchFamily="34" charset="0"/>
              </a:rPr>
              <a:t>if only u and v exist </a:t>
            </a:r>
            <a:r>
              <a:rPr lang="en" altLang="vi-VN" sz="1600" dirty="0">
                <a:cs typeface="Arial" panose="020B0604020202020204" pitchFamily="34" charset="0"/>
              </a:rPr>
              <a:t>.</a:t>
            </a:r>
          </a:p>
          <a:p>
            <a:pPr lvl="1" algn="just" eaLnBrk="1" hangingPunct="1"/>
            <a:r>
              <a:rPr lang="en" altLang="vi-VN" sz="1600" dirty="0">
                <a:cs typeface="Arial" panose="020B0604020202020204" pitchFamily="34" charset="0"/>
              </a:rPr>
              <a:t>return (0);</a:t>
            </a:r>
          </a:p>
          <a:p>
            <a:pPr algn="just" eaLnBrk="1" hangingPunct="1"/>
            <a:r>
              <a:rPr lang="en" altLang="vi-VN" sz="1600" dirty="0"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5">
            <a:extLst>
              <a:ext uri="{FF2B5EF4-FFF2-40B4-BE49-F238E27FC236}">
                <a16:creationId xmlns:a16="http://schemas.microsoft.com/office/drawing/2014/main" id="{8E8D4F4A-C040-4BD5-862F-772647832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60419" name="Text Box 6">
            <a:extLst>
              <a:ext uri="{FF2B5EF4-FFF2-40B4-BE49-F238E27FC236}">
                <a16:creationId xmlns:a16="http://schemas.microsoft.com/office/drawing/2014/main" id="{5D416A30-3F45-47D7-B264-08157884F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0600"/>
            <a:ext cx="7772400" cy="5121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marL="285750" indent="-285750" algn="just" eaLnBrk="1" fontAlgn="auto" hangingPunct="1">
              <a:spcBef>
                <a:spcPct val="45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Street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chief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belong to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thing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Okay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be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Street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Hamilton.</a:t>
            </a:r>
          </a:p>
          <a:p>
            <a:pPr marL="285750" indent="-285750" algn="just" eaLnBrk="1" fontAlgn="auto" hangingPunct="1">
              <a:spcBef>
                <a:spcPct val="45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's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chief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still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again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's 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again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Okay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be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Hamilton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.</a:t>
            </a:r>
          </a:p>
          <a:p>
            <a:pPr marL="285750" indent="-285750" algn="just" eaLnBrk="1" fontAlgn="auto" hangingPunct="1">
              <a:spcBef>
                <a:spcPct val="45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Thing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Hamilton 's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equation is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be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thing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Hamilton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town .</a:t>
            </a:r>
          </a:p>
          <a:p>
            <a:pPr marL="285750" indent="-285750" algn="just" eaLnBrk="1" fontAlgn="auto" hangingPunct="1">
              <a:spcBef>
                <a:spcPct val="45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Thing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Street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let's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to 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Hamilton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be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thing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half </a:t>
            </a:r>
            <a:r>
              <a:rPr lang="en" alt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Hamilton.</a:t>
            </a:r>
          </a:p>
          <a:p>
            <a:pPr algn="just" eaLnBrk="1" fontAlgn="auto" hangingPunct="1">
              <a:spcBef>
                <a:spcPct val="45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vi-V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" altLang="vi-VN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</a:t>
            </a:r>
            <a:r>
              <a:rPr lang="en" altLang="vi-VN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Hamilton </a:t>
            </a:r>
            <a:r>
              <a:rPr lang="en" altLang="vi-VN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 ( </a:t>
            </a:r>
            <a:r>
              <a:rPr lang="en" altLang="vi-VN" sz="1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" altLang="vi-VN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k) {</a:t>
            </a:r>
            <a:endParaRPr lang="en-US" altLang="vi-V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" altLang="vi-VN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 List the Hamiltonian cycles of the graph by growing the sequence of vertices</a:t>
            </a:r>
            <a:endParaRPr lang="en-US" altLang="vi-V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" altLang="vi-VN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(X[1], X[2], . . ., X[k-1] ) </a:t>
            </a:r>
            <a:r>
              <a:rPr lang="en" altLang="vi-VN" sz="1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" altLang="vi-VN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thing</a:t>
            </a:r>
            <a:r>
              <a:rPr lang="en" altLang="vi-VN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vi-VN" sz="1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</a:t>
            </a:r>
            <a:r>
              <a:rPr lang="en" altLang="vi-VN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= (V, E) */</a:t>
            </a:r>
            <a:endParaRPr lang="en-US" altLang="vi-V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" altLang="vi-VN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for </a:t>
            </a:r>
            <a:r>
              <a:rPr lang="en" altLang="vi-VN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" altLang="vi-VN" sz="1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 </a:t>
            </a:r>
            <a:r>
              <a:rPr lang="en" altLang="vi-VN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(X[k-1]) {</a:t>
            </a:r>
            <a:endParaRPr lang="en-US" altLang="vi-V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" altLang="vi-VN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(k==n+1) and (y == v0) then</a:t>
            </a:r>
            <a:endParaRPr lang="en-US" altLang="vi-V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" altLang="vi-VN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Ghinhan(X[1], X[2], . . ., X[n], v0);</a:t>
            </a:r>
            <a:endParaRPr lang="en-US" altLang="vi-V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" altLang="vi-VN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else {</a:t>
            </a:r>
            <a:endParaRPr lang="en-US" altLang="vi-V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" altLang="vi-VN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X[k]=y; </a:t>
            </a:r>
            <a:r>
              <a:rPr lang="en" altLang="vi-VN" sz="1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chuxet </a:t>
            </a:r>
            <a:r>
              <a:rPr lang="en" altLang="vi-VN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[y] = false;</a:t>
            </a:r>
            <a:endParaRPr lang="en-US" altLang="vi-V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" altLang="vi-VN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Hamilton(k+1);</a:t>
            </a:r>
            <a:endParaRPr lang="en-US" altLang="vi-V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" altLang="vi-VN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" altLang="vi-VN" sz="1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chuxet </a:t>
            </a:r>
            <a:r>
              <a:rPr lang="en" altLang="vi-VN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[y] = true;</a:t>
            </a:r>
            <a:endParaRPr lang="en-US" altLang="vi-V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" altLang="vi-VN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vi-V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" altLang="vi-VN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vi-V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" altLang="vi-VN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vi-V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396" name="Title 1">
            <a:extLst>
              <a:ext uri="{FF2B5EF4-FFF2-40B4-BE49-F238E27FC236}">
                <a16:creationId xmlns:a16="http://schemas.microsoft.com/office/drawing/2014/main" id="{13F10C8B-A1C0-4E0F-855F-5389F4220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Hamilto</a:t>
            </a:r>
            <a:r>
              <a:rPr lang="vi-VN" altLang="vi-V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" altLang="vi-V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graph</a:t>
            </a:r>
            <a:endParaRPr lang="vi-VN" altLang="vi-VN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6">
            <a:extLst>
              <a:ext uri="{FF2B5EF4-FFF2-40B4-BE49-F238E27FC236}">
                <a16:creationId xmlns:a16="http://schemas.microsoft.com/office/drawing/2014/main" id="{B621CEC8-2326-496D-AA96-8C847F4FC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0600"/>
            <a:ext cx="8686800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ts val="600"/>
              </a:spcBef>
            </a:pPr>
            <a:endParaRPr lang="en-US" altLang="vi-VN">
              <a:solidFill>
                <a:srgbClr val="FF0000"/>
              </a:solidFill>
            </a:endParaRPr>
          </a:p>
          <a:p>
            <a:pPr algn="just" eaLnBrk="1" hangingPunct="1"/>
            <a:r>
              <a:rPr lang="en" altLang="vi-VN" b="1"/>
              <a:t>Algorithm Tree-DFS(u) {</a:t>
            </a:r>
          </a:p>
          <a:p>
            <a:pPr lvl="1" algn="just" eaLnBrk="1" hangingPunct="1"/>
            <a:r>
              <a:rPr lang="en" altLang="vi-VN" b="1"/>
              <a:t>Step 1 </a:t>
            </a:r>
            <a:r>
              <a:rPr lang="en" altLang="vi-VN"/>
              <a:t>(initialization):</a:t>
            </a:r>
          </a:p>
          <a:p>
            <a:pPr lvl="2" algn="just" eaLnBrk="1" hangingPunct="1"/>
            <a:r>
              <a:rPr lang="en" altLang="vi-VN"/>
              <a:t>Stack = </a:t>
            </a:r>
            <a:r>
              <a:rPr lang="en" altLang="vi-VN">
                <a:sym typeface="Symbol" panose="05050102010706020507" pitchFamily="18" charset="2"/>
              </a:rPr>
              <a:t>; sc =0; T = ; // </a:t>
            </a:r>
            <a:r>
              <a:rPr lang="en" altLang="vi-VN" i="1">
                <a:sym typeface="Symbol" panose="05050102010706020507" pitchFamily="18" charset="2"/>
              </a:rPr>
              <a:t>Initialize stack, number of edges, and set of tree edges</a:t>
            </a:r>
          </a:p>
          <a:p>
            <a:pPr lvl="2" algn="just" eaLnBrk="1" hangingPunct="1"/>
            <a:r>
              <a:rPr lang="en" altLang="vi-VN">
                <a:sym typeface="Symbol" panose="05050102010706020507" pitchFamily="18" charset="2"/>
              </a:rPr>
              <a:t>push(Stack, u); sourxet[u] = False;</a:t>
            </a:r>
          </a:p>
          <a:p>
            <a:pPr lvl="1" algn="just" eaLnBrk="1" hangingPunct="1"/>
            <a:r>
              <a:rPr lang="en" altLang="vi-VN" b="1">
                <a:sym typeface="Symbol" panose="05050102010706020507" pitchFamily="18" charset="2"/>
              </a:rPr>
              <a:t>Step 2 </a:t>
            </a:r>
            <a:r>
              <a:rPr lang="en" altLang="vi-VN">
                <a:sym typeface="Symbol" panose="05050102010706020507" pitchFamily="18" charset="2"/>
              </a:rPr>
              <a:t>(Iteration):</a:t>
            </a:r>
          </a:p>
          <a:p>
            <a:pPr lvl="2" algn="just" eaLnBrk="1" hangingPunct="1"/>
            <a:r>
              <a:rPr lang="en" altLang="vi-VN">
                <a:sym typeface="Symbol" panose="05050102010706020507" pitchFamily="18" charset="2"/>
              </a:rPr>
              <a:t>While (Stack ) do { // </a:t>
            </a:r>
            <a:r>
              <a:rPr lang="en" altLang="vi-VN" i="1">
                <a:sym typeface="Symbol" panose="05050102010706020507" pitchFamily="18" charset="2"/>
              </a:rPr>
              <a:t>loop until the stack is empty</a:t>
            </a:r>
          </a:p>
          <a:p>
            <a:pPr lvl="3" algn="just" eaLnBrk="1" hangingPunct="1"/>
            <a:r>
              <a:rPr lang="en" altLang="vi-VN">
                <a:sym typeface="Symbol" panose="05050102010706020507" pitchFamily="18" charset="2"/>
              </a:rPr>
              <a:t>s = Pop(Stack); // </a:t>
            </a:r>
            <a:r>
              <a:rPr lang="en" altLang="vi-VN" i="1">
                <a:sym typeface="Symbol" panose="05050102010706020507" pitchFamily="18" charset="2"/>
              </a:rPr>
              <a:t>Get s off the stack</a:t>
            </a:r>
            <a:r>
              <a:rPr lang="en" altLang="vi-VN">
                <a:sym typeface="Symbol" panose="05050102010706020507" pitchFamily="18" charset="2"/>
              </a:rPr>
              <a:t> </a:t>
            </a:r>
          </a:p>
          <a:p>
            <a:pPr lvl="3" algn="just" eaLnBrk="1" hangingPunct="1"/>
            <a:r>
              <a:rPr lang="en" altLang="vi-VN">
                <a:sym typeface="Symbol" panose="05050102010706020507" pitchFamily="18" charset="2"/>
              </a:rPr>
              <a:t>For tKe(s) do { // Traverse </a:t>
            </a:r>
            <a:r>
              <a:rPr lang="en" altLang="vi-VN" i="1">
                <a:sym typeface="Symbol" panose="05050102010706020507" pitchFamily="18" charset="2"/>
              </a:rPr>
              <a:t>the vertices t adjacent to s</a:t>
            </a:r>
          </a:p>
          <a:p>
            <a:pPr lvl="4" algn="just" eaLnBrk="1" hangingPunct="1"/>
            <a:r>
              <a:rPr lang="en" altLang="vi-VN">
                <a:sym typeface="Symbol" panose="05050102010706020507" pitchFamily="18" charset="2"/>
              </a:rPr>
              <a:t>If ( chuxet[s] ) { // </a:t>
            </a:r>
            <a:r>
              <a:rPr lang="en" altLang="vi-VN" i="1">
                <a:sym typeface="Symbol" panose="05050102010706020507" pitchFamily="18" charset="2"/>
              </a:rPr>
              <a:t>if t is true is not considered</a:t>
            </a:r>
          </a:p>
          <a:p>
            <a:pPr lvl="4" algn="just" eaLnBrk="1" hangingPunct="1"/>
            <a:r>
              <a:rPr lang="en" altLang="vi-VN" i="1">
                <a:sym typeface="Symbol" panose="05050102010706020507" pitchFamily="18" charset="2"/>
              </a:rPr>
              <a:t> </a:t>
            </a:r>
            <a:r>
              <a:rPr lang="en" altLang="vi-VN">
                <a:sym typeface="Symbol" panose="05050102010706020507" pitchFamily="18" charset="2"/>
              </a:rPr>
              <a:t>T= T(s,t); sc++; sourxet[t] = False;</a:t>
            </a:r>
          </a:p>
          <a:p>
            <a:pPr lvl="4" algn="just" eaLnBrk="1" hangingPunct="1"/>
            <a:r>
              <a:rPr lang="en" altLang="vi-VN">
                <a:sym typeface="Symbol" panose="05050102010706020507" pitchFamily="18" charset="2"/>
              </a:rPr>
              <a:t>push(Stack, s); push(Stack, t); break;</a:t>
            </a:r>
          </a:p>
          <a:p>
            <a:pPr lvl="4" algn="just" eaLnBrk="1" hangingPunct="1"/>
            <a:r>
              <a:rPr lang="en" altLang="vi-VN">
                <a:sym typeface="Symbol" panose="05050102010706020507" pitchFamily="18" charset="2"/>
              </a:rPr>
              <a:t>}</a:t>
            </a:r>
          </a:p>
          <a:p>
            <a:pPr lvl="3" algn="just" eaLnBrk="1" hangingPunct="1"/>
            <a:r>
              <a:rPr lang="en" altLang="vi-VN">
                <a:sym typeface="Symbol" panose="05050102010706020507" pitchFamily="18" charset="2"/>
              </a:rPr>
              <a:t>}</a:t>
            </a:r>
          </a:p>
          <a:p>
            <a:pPr lvl="2" algn="just" eaLnBrk="1" hangingPunct="1"/>
            <a:r>
              <a:rPr lang="en" altLang="vi-VN">
                <a:sym typeface="Symbol" panose="05050102010706020507" pitchFamily="18" charset="2"/>
              </a:rPr>
              <a:t>}</a:t>
            </a:r>
          </a:p>
          <a:p>
            <a:pPr lvl="1" algn="just" eaLnBrk="1" hangingPunct="1"/>
            <a:r>
              <a:rPr lang="en" altLang="vi-VN" b="1">
                <a:sym typeface="Symbol" panose="05050102010706020507" pitchFamily="18" charset="2"/>
              </a:rPr>
              <a:t>Step 3 </a:t>
            </a:r>
            <a:r>
              <a:rPr lang="en" altLang="vi-VN">
                <a:sym typeface="Symbol" panose="05050102010706020507" pitchFamily="18" charset="2"/>
              </a:rPr>
              <a:t>(Return Result):</a:t>
            </a:r>
          </a:p>
          <a:p>
            <a:pPr lvl="2" algn="just" eaLnBrk="1" hangingPunct="1"/>
            <a:r>
              <a:rPr lang="en" altLang="vi-VN">
                <a:sym typeface="Symbol" panose="05050102010706020507" pitchFamily="18" charset="2"/>
              </a:rPr>
              <a:t>if ( sc&lt;n-1) &lt;Unconnected Graph&gt;;</a:t>
            </a:r>
          </a:p>
          <a:p>
            <a:pPr lvl="2" algn="just" eaLnBrk="1" hangingPunct="1"/>
            <a:r>
              <a:rPr lang="en" altLang="vi-VN">
                <a:sym typeface="Symbol" panose="05050102010706020507" pitchFamily="18" charset="2"/>
              </a:rPr>
              <a:t>else return (T);</a:t>
            </a:r>
          </a:p>
          <a:p>
            <a:pPr algn="just" eaLnBrk="1" hangingPunct="1"/>
            <a:r>
              <a:rPr lang="en" altLang="vi-VN" b="1">
                <a:sym typeface="Symbol" panose="05050102010706020507" pitchFamily="18" charset="2"/>
              </a:rPr>
              <a:t>}</a:t>
            </a:r>
          </a:p>
          <a:p>
            <a:pPr lvl="1" algn="just" eaLnBrk="1" hangingPunct="1">
              <a:spcBef>
                <a:spcPts val="600"/>
              </a:spcBef>
            </a:pPr>
            <a:endParaRPr lang="en-US" altLang="vi-VN"/>
          </a:p>
        </p:txBody>
      </p:sp>
      <p:sp>
        <p:nvSpPr>
          <p:cNvPr id="63491" name="Rectangle 4">
            <a:extLst>
              <a:ext uri="{FF2B5EF4-FFF2-40B4-BE49-F238E27FC236}">
                <a16:creationId xmlns:a16="http://schemas.microsoft.com/office/drawing/2014/main" id="{24B1D146-6899-4603-8443-2C6D1018E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63492" name="Title 1">
            <a:extLst>
              <a:ext uri="{FF2B5EF4-FFF2-40B4-BE49-F238E27FC236}">
                <a16:creationId xmlns:a16="http://schemas.microsoft.com/office/drawing/2014/main" id="{BAB5A991-D533-44DD-857C-1B58A548F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" altLang="vi-VN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a spanning tree of a graph based on DFS</a:t>
            </a:r>
            <a:endParaRPr lang="vi-VN" altLang="vi-VN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>
            <a:extLst>
              <a:ext uri="{FF2B5EF4-FFF2-40B4-BE49-F238E27FC236}">
                <a16:creationId xmlns:a16="http://schemas.microsoft.com/office/drawing/2014/main" id="{E403F8FF-F1EC-4DC8-BEAD-E30E7F074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65539" name="Text Box 6">
            <a:extLst>
              <a:ext uri="{FF2B5EF4-FFF2-40B4-BE49-F238E27FC236}">
                <a16:creationId xmlns:a16="http://schemas.microsoft.com/office/drawing/2014/main" id="{A9AD841D-E777-4C8D-A6E3-E71E9AF9F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76338"/>
            <a:ext cx="9144000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/>
            <a:r>
              <a:rPr lang="en" altLang="vi-VN" b="1"/>
              <a:t>Algorithm Tree-BFS(u) {</a:t>
            </a:r>
          </a:p>
          <a:p>
            <a:pPr lvl="1" algn="just" eaLnBrk="1" hangingPunct="1"/>
            <a:r>
              <a:rPr lang="en" altLang="vi-VN" b="1"/>
              <a:t>Step 1 </a:t>
            </a:r>
            <a:r>
              <a:rPr lang="en" altLang="vi-VN"/>
              <a:t>(initialization):</a:t>
            </a:r>
          </a:p>
          <a:p>
            <a:pPr lvl="2" algn="just" eaLnBrk="1" hangingPunct="1"/>
            <a:r>
              <a:rPr lang="en" altLang="vi-VN"/>
              <a:t>Queue = </a:t>
            </a:r>
            <a:r>
              <a:rPr lang="en" altLang="vi-VN">
                <a:sym typeface="Symbol" panose="05050102010706020507" pitchFamily="18" charset="2"/>
              </a:rPr>
              <a:t>; sc =0; T = ; // </a:t>
            </a:r>
            <a:r>
              <a:rPr lang="en" altLang="vi-VN" i="1">
                <a:sym typeface="Symbol" panose="05050102010706020507" pitchFamily="18" charset="2"/>
              </a:rPr>
              <a:t>Initialize queue, number of edges, and tree edge set</a:t>
            </a:r>
          </a:p>
          <a:p>
            <a:pPr lvl="2" algn="just" eaLnBrk="1" hangingPunct="1"/>
            <a:r>
              <a:rPr lang="en" altLang="vi-VN">
                <a:sym typeface="Symbol" panose="05050102010706020507" pitchFamily="18" charset="2"/>
              </a:rPr>
              <a:t>push(Queue, u); sourxet[u] = False;</a:t>
            </a:r>
          </a:p>
          <a:p>
            <a:pPr lvl="1" algn="just" eaLnBrk="1" hangingPunct="1"/>
            <a:r>
              <a:rPr lang="en" altLang="vi-VN" b="1">
                <a:sym typeface="Symbol" panose="05050102010706020507" pitchFamily="18" charset="2"/>
              </a:rPr>
              <a:t>Step 2 </a:t>
            </a:r>
            <a:r>
              <a:rPr lang="en" altLang="vi-VN">
                <a:sym typeface="Symbol" panose="05050102010706020507" pitchFamily="18" charset="2"/>
              </a:rPr>
              <a:t>(Iteration):</a:t>
            </a:r>
          </a:p>
          <a:p>
            <a:pPr lvl="2" algn="just" eaLnBrk="1" hangingPunct="1"/>
            <a:r>
              <a:rPr lang="en" altLang="vi-VN">
                <a:sym typeface="Symbol" panose="05050102010706020507" pitchFamily="18" charset="2"/>
              </a:rPr>
              <a:t>While (Queue ) do { // </a:t>
            </a:r>
            <a:r>
              <a:rPr lang="en" altLang="vi-VN" i="1">
                <a:sym typeface="Symbol" panose="05050102010706020507" pitchFamily="18" charset="2"/>
              </a:rPr>
              <a:t>loop until the queue is empty</a:t>
            </a:r>
          </a:p>
          <a:p>
            <a:pPr lvl="3" algn="just" eaLnBrk="1" hangingPunct="1"/>
            <a:r>
              <a:rPr lang="en" altLang="vi-VN">
                <a:sym typeface="Symbol" panose="05050102010706020507" pitchFamily="18" charset="2"/>
              </a:rPr>
              <a:t>s = Pop(Queue); // </a:t>
            </a:r>
            <a:r>
              <a:rPr lang="en" altLang="vi-VN" i="1">
                <a:sym typeface="Symbol" panose="05050102010706020507" pitchFamily="18" charset="2"/>
              </a:rPr>
              <a:t>Get s out of the queue</a:t>
            </a:r>
            <a:r>
              <a:rPr lang="en" altLang="vi-VN">
                <a:sym typeface="Symbol" panose="05050102010706020507" pitchFamily="18" charset="2"/>
              </a:rPr>
              <a:t> </a:t>
            </a:r>
          </a:p>
          <a:p>
            <a:pPr lvl="3" algn="just" eaLnBrk="1" hangingPunct="1"/>
            <a:r>
              <a:rPr lang="en" altLang="vi-VN">
                <a:sym typeface="Symbol" panose="05050102010706020507" pitchFamily="18" charset="2"/>
              </a:rPr>
              <a:t>For tKe(s) do { // Traverse </a:t>
            </a:r>
            <a:r>
              <a:rPr lang="en" altLang="vi-VN" i="1">
                <a:sym typeface="Symbol" panose="05050102010706020507" pitchFamily="18" charset="2"/>
              </a:rPr>
              <a:t>the vertices t adjacent to s</a:t>
            </a:r>
          </a:p>
          <a:p>
            <a:pPr lvl="4" algn="just" eaLnBrk="1" hangingPunct="1"/>
            <a:r>
              <a:rPr lang="en" altLang="vi-VN">
                <a:sym typeface="Symbol" panose="05050102010706020507" pitchFamily="18" charset="2"/>
              </a:rPr>
              <a:t>If ( chuxet[s] ) { // </a:t>
            </a:r>
            <a:r>
              <a:rPr lang="en" altLang="vi-VN" i="1">
                <a:sym typeface="Symbol" panose="05050102010706020507" pitchFamily="18" charset="2"/>
              </a:rPr>
              <a:t>if t is true is not considered</a:t>
            </a:r>
          </a:p>
          <a:p>
            <a:pPr lvl="4" algn="just" eaLnBrk="1" hangingPunct="1"/>
            <a:r>
              <a:rPr lang="en" altLang="vi-VN" i="1">
                <a:sym typeface="Symbol" panose="05050102010706020507" pitchFamily="18" charset="2"/>
              </a:rPr>
              <a:t> </a:t>
            </a:r>
            <a:r>
              <a:rPr lang="en" altLang="vi-VN">
                <a:sym typeface="Symbol" panose="05050102010706020507" pitchFamily="18" charset="2"/>
              </a:rPr>
              <a:t>T= T(s,t); // </a:t>
            </a:r>
            <a:r>
              <a:rPr lang="en" altLang="vi-VN" i="1">
                <a:sym typeface="Symbol" panose="05050102010706020507" pitchFamily="18" charset="2"/>
              </a:rPr>
              <a:t>Add edge (s,t) to tree</a:t>
            </a:r>
          </a:p>
          <a:p>
            <a:pPr lvl="4" algn="just" eaLnBrk="1" hangingPunct="1"/>
            <a:r>
              <a:rPr lang="en" altLang="vi-VN">
                <a:sym typeface="Symbol" panose="05050102010706020507" pitchFamily="18" charset="2"/>
              </a:rPr>
              <a:t>sc++; // </a:t>
            </a:r>
            <a:r>
              <a:rPr lang="en" altLang="vi-VN" i="1">
                <a:sym typeface="Symbol" panose="05050102010706020507" pitchFamily="18" charset="2"/>
              </a:rPr>
              <a:t>Increase the number of edges by 1</a:t>
            </a:r>
          </a:p>
          <a:p>
            <a:pPr lvl="4" algn="just" eaLnBrk="1" hangingPunct="1"/>
            <a:r>
              <a:rPr lang="en" altLang="vi-VN">
                <a:sym typeface="Symbol" panose="05050102010706020507" pitchFamily="18" charset="2"/>
              </a:rPr>
              <a:t>push(Queue, t); sourxet[t] = False;</a:t>
            </a:r>
          </a:p>
          <a:p>
            <a:pPr lvl="4" algn="just" eaLnBrk="1" hangingPunct="1"/>
            <a:r>
              <a:rPr lang="en" altLang="vi-VN">
                <a:sym typeface="Symbol" panose="05050102010706020507" pitchFamily="18" charset="2"/>
              </a:rPr>
              <a:t>}</a:t>
            </a:r>
          </a:p>
          <a:p>
            <a:pPr lvl="3" algn="just" eaLnBrk="1" hangingPunct="1"/>
            <a:r>
              <a:rPr lang="en" altLang="vi-VN">
                <a:sym typeface="Symbol" panose="05050102010706020507" pitchFamily="18" charset="2"/>
              </a:rPr>
              <a:t>}</a:t>
            </a:r>
          </a:p>
          <a:p>
            <a:pPr lvl="2" algn="just" eaLnBrk="1" hangingPunct="1"/>
            <a:r>
              <a:rPr lang="en" altLang="vi-VN">
                <a:sym typeface="Symbol" panose="05050102010706020507" pitchFamily="18" charset="2"/>
              </a:rPr>
              <a:t>}</a:t>
            </a:r>
          </a:p>
          <a:p>
            <a:pPr lvl="1" algn="just" eaLnBrk="1" hangingPunct="1"/>
            <a:r>
              <a:rPr lang="en" altLang="vi-VN" b="1">
                <a:sym typeface="Symbol" panose="05050102010706020507" pitchFamily="18" charset="2"/>
              </a:rPr>
              <a:t>Step 3 </a:t>
            </a:r>
            <a:r>
              <a:rPr lang="en" altLang="vi-VN">
                <a:sym typeface="Symbol" panose="05050102010706020507" pitchFamily="18" charset="2"/>
              </a:rPr>
              <a:t>(Return Result):</a:t>
            </a:r>
          </a:p>
          <a:p>
            <a:pPr lvl="2" algn="just" eaLnBrk="1" hangingPunct="1"/>
            <a:r>
              <a:rPr lang="en" altLang="vi-VN">
                <a:sym typeface="Symbol" panose="05050102010706020507" pitchFamily="18" charset="2"/>
              </a:rPr>
              <a:t>if ( sc&lt;n-1) &lt;Unconnected Graph&gt;;</a:t>
            </a:r>
          </a:p>
          <a:p>
            <a:pPr lvl="2" algn="just" eaLnBrk="1" hangingPunct="1"/>
            <a:r>
              <a:rPr lang="en" altLang="vi-VN">
                <a:sym typeface="Symbol" panose="05050102010706020507" pitchFamily="18" charset="2"/>
              </a:rPr>
              <a:t>else return (T);</a:t>
            </a:r>
          </a:p>
          <a:p>
            <a:pPr algn="just" eaLnBrk="1" hangingPunct="1"/>
            <a:r>
              <a:rPr lang="en" altLang="vi-VN" b="1">
                <a:sym typeface="Symbol" panose="05050102010706020507" pitchFamily="18" charset="2"/>
              </a:rPr>
              <a:t>}</a:t>
            </a:r>
          </a:p>
          <a:p>
            <a:pPr lvl="1" algn="just" eaLnBrk="1" hangingPunct="1">
              <a:spcBef>
                <a:spcPts val="600"/>
              </a:spcBef>
            </a:pPr>
            <a:endParaRPr lang="en-US" altLang="vi-VN"/>
          </a:p>
        </p:txBody>
      </p:sp>
      <p:sp>
        <p:nvSpPr>
          <p:cNvPr id="65540" name="Title 1">
            <a:extLst>
              <a:ext uri="{FF2B5EF4-FFF2-40B4-BE49-F238E27FC236}">
                <a16:creationId xmlns:a16="http://schemas.microsoft.com/office/drawing/2014/main" id="{5A093C9D-0856-45AB-B83C-0315724F8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" altLang="vi-VN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a spanning tree of a graph based on BFS</a:t>
            </a:r>
            <a:endParaRPr lang="vi-VN" altLang="vi-VN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5">
            <a:extLst>
              <a:ext uri="{FF2B5EF4-FFF2-40B4-BE49-F238E27FC236}">
                <a16:creationId xmlns:a16="http://schemas.microsoft.com/office/drawing/2014/main" id="{F4A3423E-A4FB-4153-BE89-0F09C1755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69635" name="Text Box 6">
            <a:extLst>
              <a:ext uri="{FF2B5EF4-FFF2-40B4-BE49-F238E27FC236}">
                <a16:creationId xmlns:a16="http://schemas.microsoft.com/office/drawing/2014/main" id="{5DC18114-C620-4971-BF39-A10863A7E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868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" altLang="vi-VN" sz="2000" b="1">
                <a:cs typeface="Arial" panose="020B0604020202020204" pitchFamily="34" charset="0"/>
              </a:rPr>
              <a:t> </a:t>
            </a:r>
            <a:endParaRPr lang="en-US" altLang="vi-VN" sz="2000">
              <a:cs typeface="Arial" panose="020B0604020202020204" pitchFamily="34" charset="0"/>
            </a:endParaRPr>
          </a:p>
        </p:txBody>
      </p:sp>
      <p:pic>
        <p:nvPicPr>
          <p:cNvPr id="69636" name="Picture 2">
            <a:extLst>
              <a:ext uri="{FF2B5EF4-FFF2-40B4-BE49-F238E27FC236}">
                <a16:creationId xmlns:a16="http://schemas.microsoft.com/office/drawing/2014/main" id="{4714E6FB-0DDF-4C97-81A4-2B6ACAEE2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43000"/>
            <a:ext cx="7162800" cy="546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Title 1">
            <a:extLst>
              <a:ext uri="{FF2B5EF4-FFF2-40B4-BE49-F238E27FC236}">
                <a16:creationId xmlns:a16="http://schemas.microsoft.com/office/drawing/2014/main" id="{510E53C5-04F6-48FD-8828-51CDBA42B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Kruskal . Algorithm</a:t>
            </a:r>
            <a:endParaRPr lang="vi-VN" altLang="vi-VN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5">
            <a:extLst>
              <a:ext uri="{FF2B5EF4-FFF2-40B4-BE49-F238E27FC236}">
                <a16:creationId xmlns:a16="http://schemas.microsoft.com/office/drawing/2014/main" id="{D01259A1-F8C3-48E0-86D6-D02DBA7D5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pic>
        <p:nvPicPr>
          <p:cNvPr id="71683" name="Picture 2">
            <a:extLst>
              <a:ext uri="{FF2B5EF4-FFF2-40B4-BE49-F238E27FC236}">
                <a16:creationId xmlns:a16="http://schemas.microsoft.com/office/drawing/2014/main" id="{E9F62F94-9625-48BF-8F04-A97301766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80645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Title 1">
            <a:extLst>
              <a:ext uri="{FF2B5EF4-FFF2-40B4-BE49-F238E27FC236}">
                <a16:creationId xmlns:a16="http://schemas.microsoft.com/office/drawing/2014/main" id="{33D9FE47-7DCD-4268-95E7-EAB726372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 . Algorithm</a:t>
            </a:r>
            <a:endParaRPr lang="vi-VN" altLang="vi-VN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5">
            <a:extLst>
              <a:ext uri="{FF2B5EF4-FFF2-40B4-BE49-F238E27FC236}">
                <a16:creationId xmlns:a16="http://schemas.microsoft.com/office/drawing/2014/main" id="{8B4B11D9-D846-4CB6-9898-3382AAF58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73732" name="Title 1">
            <a:extLst>
              <a:ext uri="{FF2B5EF4-FFF2-40B4-BE49-F238E27FC236}">
                <a16:creationId xmlns:a16="http://schemas.microsoft.com/office/drawing/2014/main" id="{56E17061-8082-4A30-A6D2-36D4C1AFE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dirty="0">
                <a:latin typeface="Arial" panose="020B0604020202020204" pitchFamily="34" charset="0"/>
                <a:cs typeface="Arial" panose="020B0604020202020204" pitchFamily="34" charset="0"/>
              </a:rPr>
              <a:t>SHORTEST </a:t>
            </a:r>
            <a:r>
              <a:rPr lang="vi-VN" altLang="vi-VN" dirty="0">
                <a:latin typeface="Arial" panose="020B0604020202020204" pitchFamily="34" charset="0"/>
                <a:cs typeface="Arial" panose="020B0604020202020204" pitchFamily="34" charset="0"/>
              </a:rPr>
              <a:t>PATH PROBLEM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5">
            <a:extLst>
              <a:ext uri="{FF2B5EF4-FFF2-40B4-BE49-F238E27FC236}">
                <a16:creationId xmlns:a16="http://schemas.microsoft.com/office/drawing/2014/main" id="{934583F3-C7AA-45A2-A924-76F3C1526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pic>
        <p:nvPicPr>
          <p:cNvPr id="77827" name="Picture 2">
            <a:extLst>
              <a:ext uri="{FF2B5EF4-FFF2-40B4-BE49-F238E27FC236}">
                <a16:creationId xmlns:a16="http://schemas.microsoft.com/office/drawing/2014/main" id="{DAB1338C-DD60-4C26-850B-6CEF4311C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90600"/>
            <a:ext cx="7924800" cy="567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8" name="Title 1">
            <a:extLst>
              <a:ext uri="{FF2B5EF4-FFF2-40B4-BE49-F238E27FC236}">
                <a16:creationId xmlns:a16="http://schemas.microsoft.com/office/drawing/2014/main" id="{481E1B0E-6296-4D03-997E-3EAB50F8C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Dijkstra .'s algorithm</a:t>
            </a:r>
            <a:endParaRPr lang="vi-VN" altLang="vi-VN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5">
            <a:extLst>
              <a:ext uri="{FF2B5EF4-FFF2-40B4-BE49-F238E27FC236}">
                <a16:creationId xmlns:a16="http://schemas.microsoft.com/office/drawing/2014/main" id="{28E4EFA7-8DA0-44CF-B64F-7230187C2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19459" name="Text Box 6">
            <a:extLst>
              <a:ext uri="{FF2B5EF4-FFF2-40B4-BE49-F238E27FC236}">
                <a16:creationId xmlns:a16="http://schemas.microsoft.com/office/drawing/2014/main" id="{B420E192-5CF4-46DC-BC86-0D7A5BA9C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8686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30000"/>
              </a:spcBef>
            </a:pPr>
            <a:r>
              <a:rPr lang="en" altLang="vi-VN" sz="2000" b="1" dirty="0">
                <a:solidFill>
                  <a:srgbClr val="C00000"/>
                </a:solidFill>
                <a:cs typeface="Arial" panose="020B0604020202020204" pitchFamily="34" charset="0"/>
              </a:rPr>
              <a:t>1. Representation by adjacency matrix:</a:t>
            </a:r>
            <a:r>
              <a:rPr lang="en" altLang="vi-VN" sz="20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19460" name="Text Box 22">
            <a:extLst>
              <a:ext uri="{FF2B5EF4-FFF2-40B4-BE49-F238E27FC236}">
                <a16:creationId xmlns:a16="http://schemas.microsoft.com/office/drawing/2014/main" id="{5B882266-8C43-42ED-8C17-A74F11D6C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743373"/>
            <a:ext cx="4953000" cy="3276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dirty="0">
                <a:cs typeface="Arial" panose="020B0604020202020204" pitchFamily="34" charset="0"/>
              </a:rPr>
              <a:t>0 1 0 0 0 0</a:t>
            </a:r>
          </a:p>
          <a:p>
            <a:pPr eaLnBrk="1" hangingPunct="1"/>
            <a:r>
              <a:rPr lang="en" altLang="vi-VN" dirty="0">
                <a:cs typeface="Arial" panose="020B0604020202020204" pitchFamily="34" charset="0"/>
              </a:rPr>
              <a:t>0 0 1 1 1 0</a:t>
            </a:r>
          </a:p>
          <a:p>
            <a:pPr eaLnBrk="1" hangingPunct="1"/>
            <a:r>
              <a:rPr lang="en" altLang="vi-VN" dirty="0">
                <a:cs typeface="Arial" panose="020B0604020202020204" pitchFamily="34" charset="0"/>
              </a:rPr>
              <a:t>1 0 0 0 0 0</a:t>
            </a:r>
          </a:p>
          <a:p>
            <a:pPr eaLnBrk="1" hangingPunct="1"/>
            <a:r>
              <a:rPr lang="en" altLang="vi-VN" dirty="0">
                <a:cs typeface="Arial" panose="020B0604020202020204" pitchFamily="34" charset="0"/>
              </a:rPr>
              <a:t>0 0 1 0 1 0</a:t>
            </a:r>
          </a:p>
          <a:p>
            <a:pPr eaLnBrk="1" hangingPunct="1"/>
            <a:r>
              <a:rPr lang="en" altLang="vi-VN" dirty="0">
                <a:cs typeface="Arial" panose="020B0604020202020204" pitchFamily="34" charset="0"/>
              </a:rPr>
              <a:t>0 0 0 0 0 1</a:t>
            </a:r>
          </a:p>
          <a:p>
            <a:pPr eaLnBrk="1" hangingPunct="1"/>
            <a:r>
              <a:rPr lang="en" altLang="vi-VN" dirty="0">
                <a:cs typeface="Arial" panose="020B0604020202020204" pitchFamily="34" charset="0"/>
              </a:rPr>
              <a:t>0 0 0 1 0 0</a:t>
            </a:r>
          </a:p>
          <a:p>
            <a:pPr eaLnBrk="1" hangingPunct="1"/>
            <a:endParaRPr lang="en-US" altLang="vi-VN" dirty="0">
              <a:cs typeface="Arial" panose="020B0604020202020204" pitchFamily="34" charset="0"/>
            </a:endParaRPr>
          </a:p>
        </p:txBody>
      </p:sp>
      <p:sp>
        <p:nvSpPr>
          <p:cNvPr id="19461" name="Line 23">
            <a:extLst>
              <a:ext uri="{FF2B5EF4-FFF2-40B4-BE49-F238E27FC236}">
                <a16:creationId xmlns:a16="http://schemas.microsoft.com/office/drawing/2014/main" id="{B2D067D5-B998-4C99-918C-F2F547EF2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048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9462" name="Line 24">
            <a:extLst>
              <a:ext uri="{FF2B5EF4-FFF2-40B4-BE49-F238E27FC236}">
                <a16:creationId xmlns:a16="http://schemas.microsoft.com/office/drawing/2014/main" id="{ED53523C-81D8-4278-817B-6F2CF90C447E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7800" y="3048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grpSp>
        <p:nvGrpSpPr>
          <p:cNvPr id="19463" name="Group 43">
            <a:extLst>
              <a:ext uri="{FF2B5EF4-FFF2-40B4-BE49-F238E27FC236}">
                <a16:creationId xmlns:a16="http://schemas.microsoft.com/office/drawing/2014/main" id="{28100731-3B84-4807-891D-6D5C9D194BD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2400" y="1143000"/>
            <a:ext cx="3657600" cy="2654300"/>
            <a:chOff x="1418" y="1440"/>
            <a:chExt cx="4290" cy="2655"/>
          </a:xfrm>
        </p:grpSpPr>
        <p:sp>
          <p:nvSpPr>
            <p:cNvPr id="19465" name="AutoShape 44">
              <a:extLst>
                <a:ext uri="{FF2B5EF4-FFF2-40B4-BE49-F238E27FC236}">
                  <a16:creationId xmlns:a16="http://schemas.microsoft.com/office/drawing/2014/main" id="{F955AC3C-D245-4B46-AE47-BC464A14C3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8" y="1440"/>
              <a:ext cx="4290" cy="265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vi-VN">
                <a:cs typeface="Arial" panose="020B0604020202020204" pitchFamily="34" charset="0"/>
              </a:endParaRPr>
            </a:p>
          </p:txBody>
        </p:sp>
        <p:sp>
          <p:nvSpPr>
            <p:cNvPr id="19466" name="Oval 45">
              <a:extLst>
                <a:ext uri="{FF2B5EF4-FFF2-40B4-BE49-F238E27FC236}">
                  <a16:creationId xmlns:a16="http://schemas.microsoft.com/office/drawing/2014/main" id="{06FC1BAB-8759-41D5-BBC2-553BEB3B6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2502"/>
              <a:ext cx="390" cy="3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 sz="1000" b="1">
                  <a:cs typeface="Arial" panose="020B0604020202020204" pitchFamily="34" charset="0"/>
                </a:rPr>
                <a:t>first</a:t>
              </a:r>
              <a:endParaRPr lang="en-US" altLang="vi-VN">
                <a:cs typeface="Arial" panose="020B0604020202020204" pitchFamily="34" charset="0"/>
              </a:endParaRPr>
            </a:p>
          </p:txBody>
        </p:sp>
        <p:sp>
          <p:nvSpPr>
            <p:cNvPr id="19467" name="Oval 46">
              <a:extLst>
                <a:ext uri="{FF2B5EF4-FFF2-40B4-BE49-F238E27FC236}">
                  <a16:creationId xmlns:a16="http://schemas.microsoft.com/office/drawing/2014/main" id="{FDC5BBE5-EA5D-4286-A2E7-1ED6F46A7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1440"/>
              <a:ext cx="390" cy="3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 sz="1000" b="1">
                  <a:cs typeface="Arial" panose="020B0604020202020204" pitchFamily="34" charset="0"/>
                </a:rPr>
                <a:t>2</a:t>
              </a:r>
              <a:endParaRPr lang="en-US" altLang="vi-VN">
                <a:cs typeface="Arial" panose="020B0604020202020204" pitchFamily="34" charset="0"/>
              </a:endParaRPr>
            </a:p>
          </p:txBody>
        </p:sp>
        <p:sp>
          <p:nvSpPr>
            <p:cNvPr id="19468" name="Oval 47">
              <a:extLst>
                <a:ext uri="{FF2B5EF4-FFF2-40B4-BE49-F238E27FC236}">
                  <a16:creationId xmlns:a16="http://schemas.microsoft.com/office/drawing/2014/main" id="{8E5C2965-256C-47FA-98FB-910A3F035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8" y="1440"/>
              <a:ext cx="390" cy="3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 sz="1000" b="1">
                  <a:cs typeface="Arial" panose="020B0604020202020204" pitchFamily="34" charset="0"/>
                </a:rPr>
                <a:t>5</a:t>
              </a:r>
              <a:endParaRPr lang="en-US" altLang="vi-VN">
                <a:cs typeface="Arial" panose="020B0604020202020204" pitchFamily="34" charset="0"/>
              </a:endParaRPr>
            </a:p>
          </p:txBody>
        </p:sp>
        <p:sp>
          <p:nvSpPr>
            <p:cNvPr id="19469" name="Oval 48">
              <a:extLst>
                <a:ext uri="{FF2B5EF4-FFF2-40B4-BE49-F238E27FC236}">
                  <a16:creationId xmlns:a16="http://schemas.microsoft.com/office/drawing/2014/main" id="{AEA6017D-008D-4DB6-8AEF-4A3576348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3564"/>
              <a:ext cx="390" cy="3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 sz="1000" b="1">
                  <a:cs typeface="Arial" panose="020B0604020202020204" pitchFamily="34" charset="0"/>
                </a:rPr>
                <a:t>3</a:t>
              </a:r>
              <a:endParaRPr lang="en-US" altLang="vi-VN">
                <a:cs typeface="Arial" panose="020B0604020202020204" pitchFamily="34" charset="0"/>
              </a:endParaRPr>
            </a:p>
          </p:txBody>
        </p:sp>
        <p:sp>
          <p:nvSpPr>
            <p:cNvPr id="19470" name="Oval 49">
              <a:extLst>
                <a:ext uri="{FF2B5EF4-FFF2-40B4-BE49-F238E27FC236}">
                  <a16:creationId xmlns:a16="http://schemas.microsoft.com/office/drawing/2014/main" id="{5BD1E2D6-82E1-4A4A-B547-08F393E77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8" y="3564"/>
              <a:ext cx="390" cy="3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 sz="1000" b="1">
                  <a:cs typeface="Arial" panose="020B0604020202020204" pitchFamily="34" charset="0"/>
                </a:rPr>
                <a:t>4</a:t>
              </a:r>
              <a:endParaRPr lang="en-US" altLang="vi-VN">
                <a:cs typeface="Arial" panose="020B0604020202020204" pitchFamily="34" charset="0"/>
              </a:endParaRPr>
            </a:p>
          </p:txBody>
        </p:sp>
        <p:sp>
          <p:nvSpPr>
            <p:cNvPr id="19471" name="Oval 50">
              <a:extLst>
                <a:ext uri="{FF2B5EF4-FFF2-40B4-BE49-F238E27FC236}">
                  <a16:creationId xmlns:a16="http://schemas.microsoft.com/office/drawing/2014/main" id="{AB9F9A14-09FC-4EDF-9210-253F34E91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2502"/>
              <a:ext cx="390" cy="3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 sz="1000" b="1">
                  <a:cs typeface="Arial" panose="020B0604020202020204" pitchFamily="34" charset="0"/>
                </a:rPr>
                <a:t>6</a:t>
              </a:r>
              <a:endParaRPr lang="en-US" altLang="vi-VN">
                <a:cs typeface="Arial" panose="020B0604020202020204" pitchFamily="34" charset="0"/>
              </a:endParaRPr>
            </a:p>
          </p:txBody>
        </p:sp>
        <p:sp>
          <p:nvSpPr>
            <p:cNvPr id="19472" name="Line 51">
              <a:extLst>
                <a:ext uri="{FF2B5EF4-FFF2-40B4-BE49-F238E27FC236}">
                  <a16:creationId xmlns:a16="http://schemas.microsoft.com/office/drawing/2014/main" id="{D4B77C67-361A-4299-A7C3-783DAEDA7A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8" y="1794"/>
              <a:ext cx="780" cy="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9473" name="Line 52">
              <a:extLst>
                <a:ext uri="{FF2B5EF4-FFF2-40B4-BE49-F238E27FC236}">
                  <a16:creationId xmlns:a16="http://schemas.microsoft.com/office/drawing/2014/main" id="{3EEFC006-7A89-450D-869A-C551FC471B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1617"/>
              <a:ext cx="9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9474" name="Line 53">
              <a:extLst>
                <a:ext uri="{FF2B5EF4-FFF2-40B4-BE49-F238E27FC236}">
                  <a16:creationId xmlns:a16="http://schemas.microsoft.com/office/drawing/2014/main" id="{B2778364-F6BE-4E5F-9B91-EFF9E4611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8" y="2679"/>
              <a:ext cx="780" cy="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9475" name="Line 54">
              <a:extLst>
                <a:ext uri="{FF2B5EF4-FFF2-40B4-BE49-F238E27FC236}">
                  <a16:creationId xmlns:a16="http://schemas.microsoft.com/office/drawing/2014/main" id="{B578FC2E-3129-450C-8D51-A95CF9D0A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3741"/>
              <a:ext cx="9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9476" name="Line 55">
              <a:extLst>
                <a:ext uri="{FF2B5EF4-FFF2-40B4-BE49-F238E27FC236}">
                  <a16:creationId xmlns:a16="http://schemas.microsoft.com/office/drawing/2014/main" id="{05C913C5-2662-45D3-86D9-C36D257741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8" y="2679"/>
              <a:ext cx="650" cy="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9477" name="Line 56">
              <a:extLst>
                <a:ext uri="{FF2B5EF4-FFF2-40B4-BE49-F238E27FC236}">
                  <a16:creationId xmlns:a16="http://schemas.microsoft.com/office/drawing/2014/main" id="{7D6673D6-F277-41C0-9603-4AC4F710D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78" y="1794"/>
              <a:ext cx="650" cy="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9478" name="Line 57">
              <a:extLst>
                <a:ext uri="{FF2B5EF4-FFF2-40B4-BE49-F238E27FC236}">
                  <a16:creationId xmlns:a16="http://schemas.microsoft.com/office/drawing/2014/main" id="{6A403466-AF87-4A2C-8ADA-9A42B0232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8" y="1794"/>
              <a:ext cx="1" cy="17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9479" name="Line 58">
              <a:extLst>
                <a:ext uri="{FF2B5EF4-FFF2-40B4-BE49-F238E27FC236}">
                  <a16:creationId xmlns:a16="http://schemas.microsoft.com/office/drawing/2014/main" id="{5E18DF48-119A-4DCF-89CA-3C03915DE2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8" y="1794"/>
              <a:ext cx="0" cy="17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9480" name="Line 59">
              <a:extLst>
                <a:ext uri="{FF2B5EF4-FFF2-40B4-BE49-F238E27FC236}">
                  <a16:creationId xmlns:a16="http://schemas.microsoft.com/office/drawing/2014/main" id="{4A3E33F8-D9AC-4946-8638-C9AEBA5C4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8" y="1794"/>
              <a:ext cx="1170" cy="17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9464" name="Rectangle 60">
            <a:extLst>
              <a:ext uri="{FF2B5EF4-FFF2-40B4-BE49-F238E27FC236}">
                <a16:creationId xmlns:a16="http://schemas.microsoft.com/office/drawing/2014/main" id="{0BD9E4F6-0ED4-4E4E-A05E-2AC98C52D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22713"/>
            <a:ext cx="9144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b="1" dirty="0">
                <a:cs typeface="Arial" panose="020B0604020202020204" pitchFamily="34" charset="0"/>
              </a:rPr>
              <a:t>Advantages of adjacency matrix:</a:t>
            </a:r>
            <a:endParaRPr lang="en-US" altLang="vi-VN" dirty="0">
              <a:cs typeface="Arial" panose="020B0604020202020204" pitchFamily="34" charset="0"/>
            </a:endParaRPr>
          </a:p>
          <a:p>
            <a:pPr lvl="1" algn="just" eaLnBrk="1" hangingPunct="1">
              <a:buFontTx/>
              <a:buChar char="•"/>
            </a:pPr>
            <a:r>
              <a:rPr lang="en" altLang="vi-VN" dirty="0">
                <a:cs typeface="Arial" panose="020B0604020202020204" pitchFamily="34" charset="0"/>
              </a:rPr>
              <a:t>Simple</a:t>
            </a:r>
          </a:p>
          <a:p>
            <a:pPr lvl="1" algn="just" eaLnBrk="1" hangingPunct="1">
              <a:buFontTx/>
              <a:buChar char="•"/>
            </a:pPr>
            <a:r>
              <a:rPr lang="en" altLang="vi-VN" dirty="0">
                <a:cs typeface="Arial" panose="020B0604020202020204" pitchFamily="34" charset="0"/>
              </a:rPr>
              <a:t>It is easy to check two adjacent vertices through a comparison.</a:t>
            </a:r>
          </a:p>
          <a:p>
            <a:pPr lvl="1" algn="just" eaLnBrk="1" hangingPunct="1">
              <a:buFontTx/>
              <a:buChar char="•"/>
            </a:pPr>
            <a:endParaRPr lang="en-US" altLang="vi-VN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algn="just" eaLnBrk="1" hangingPunct="1"/>
            <a:r>
              <a:rPr lang="en" altLang="vi-VN" b="1" dirty="0">
                <a:cs typeface="Arial" panose="020B0604020202020204" pitchFamily="34" charset="0"/>
                <a:sym typeface="Symbol" panose="05050102010706020507" pitchFamily="18" charset="2"/>
              </a:rPr>
              <a:t>Disadvantages of adjacency matrix:</a:t>
            </a:r>
            <a:endParaRPr lang="en-US" altLang="vi-VN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algn="just" eaLnBrk="1" hangingPunct="1">
              <a:buFontTx/>
              <a:buChar char="•"/>
            </a:pPr>
            <a:r>
              <a:rPr lang="en" altLang="vi-VN" dirty="0">
                <a:cs typeface="Arial" panose="020B0604020202020204" pitchFamily="34" charset="0"/>
                <a:sym typeface="Symbol" panose="05050102010706020507" pitchFamily="18" charset="2"/>
              </a:rPr>
              <a:t>Memory consuming</a:t>
            </a:r>
          </a:p>
          <a:p>
            <a:pPr lvl="1" algn="just" eaLnBrk="1" hangingPunct="1">
              <a:buFontTx/>
              <a:buChar char="•"/>
            </a:pPr>
            <a:r>
              <a:rPr lang="en" altLang="vi-VN" dirty="0">
                <a:cs typeface="Arial" panose="020B0604020202020204" pitchFamily="34" charset="0"/>
                <a:sym typeface="Symbol" panose="05050102010706020507" pitchFamily="18" charset="2"/>
              </a:rPr>
              <a:t>Cannot be represented with graphs with a large number of vertices</a:t>
            </a:r>
          </a:p>
          <a:p>
            <a:pPr lvl="1" algn="just" eaLnBrk="1" hangingPunct="1">
              <a:buFontTx/>
              <a:buChar char="•"/>
            </a:pPr>
            <a:r>
              <a:rPr lang="en" altLang="vi-VN" dirty="0">
                <a:cs typeface="Arial" panose="020B0604020202020204" pitchFamily="34" charset="0"/>
                <a:sym typeface="Symbol" panose="05050102010706020507" pitchFamily="18" charset="2"/>
              </a:rPr>
              <a:t>There may be unnecessary comparisons when the graph is sparse.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5">
            <a:extLst>
              <a:ext uri="{FF2B5EF4-FFF2-40B4-BE49-F238E27FC236}">
                <a16:creationId xmlns:a16="http://schemas.microsoft.com/office/drawing/2014/main" id="{685A2B08-42AA-4365-8C0D-936762F99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pic>
        <p:nvPicPr>
          <p:cNvPr id="79875" name="Picture 2">
            <a:extLst>
              <a:ext uri="{FF2B5EF4-FFF2-40B4-BE49-F238E27FC236}">
                <a16:creationId xmlns:a16="http://schemas.microsoft.com/office/drawing/2014/main" id="{F5084A81-7377-4BE5-B262-903B889FE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43000"/>
            <a:ext cx="7543800" cy="556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6" name="Title 1">
            <a:extLst>
              <a:ext uri="{FF2B5EF4-FFF2-40B4-BE49-F238E27FC236}">
                <a16:creationId xmlns:a16="http://schemas.microsoft.com/office/drawing/2014/main" id="{5A3F0E49-E4FF-4CAE-9229-ED538582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Bellman-Ford . Algorithm</a:t>
            </a:r>
            <a:endParaRPr lang="vi-VN" altLang="vi-VN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5">
            <a:extLst>
              <a:ext uri="{FF2B5EF4-FFF2-40B4-BE49-F238E27FC236}">
                <a16:creationId xmlns:a16="http://schemas.microsoft.com/office/drawing/2014/main" id="{5B4CF1A4-F094-4042-BF54-D1EB31B78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pic>
        <p:nvPicPr>
          <p:cNvPr id="81923" name="Picture 2">
            <a:extLst>
              <a:ext uri="{FF2B5EF4-FFF2-40B4-BE49-F238E27FC236}">
                <a16:creationId xmlns:a16="http://schemas.microsoft.com/office/drawing/2014/main" id="{05DFF8F5-1F5C-4302-A1D1-770EE8B3F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66800"/>
            <a:ext cx="6477000" cy="564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4" name="Title 1">
            <a:extLst>
              <a:ext uri="{FF2B5EF4-FFF2-40B4-BE49-F238E27FC236}">
                <a16:creationId xmlns:a16="http://schemas.microsoft.com/office/drawing/2014/main" id="{D4E0FEEE-47E5-4053-8E16-9BE1EEAC0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Floyd's algorithm</a:t>
            </a:r>
            <a:endParaRPr lang="vi-VN" altLang="vi-VN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5">
            <a:extLst>
              <a:ext uri="{FF2B5EF4-FFF2-40B4-BE49-F238E27FC236}">
                <a16:creationId xmlns:a16="http://schemas.microsoft.com/office/drawing/2014/main" id="{7207FDBF-6196-4568-B9B2-540EE2192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21507" name="Text Box 6">
            <a:extLst>
              <a:ext uri="{FF2B5EF4-FFF2-40B4-BE49-F238E27FC236}">
                <a16:creationId xmlns:a16="http://schemas.microsoft.com/office/drawing/2014/main" id="{3BD3E273-C9B4-4AC8-851A-18F0C447B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8686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" altLang="vi-VN" sz="2400" b="1">
                <a:solidFill>
                  <a:srgbClr val="C00000"/>
                </a:solidFill>
                <a:cs typeface="Arial" panose="020B0604020202020204" pitchFamily="34" charset="0"/>
              </a:rPr>
              <a:t>2. Represented by edge list</a:t>
            </a:r>
            <a:r>
              <a:rPr lang="en" altLang="vi-VN" sz="240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" altLang="vi-VN" sz="2000">
                <a:cs typeface="Arial" panose="020B0604020202020204" pitchFamily="34" charset="0"/>
              </a:rPr>
              <a:t>Use arrays, or linked lists</a:t>
            </a:r>
          </a:p>
        </p:txBody>
      </p:sp>
      <p:sp>
        <p:nvSpPr>
          <p:cNvPr id="25604" name="Rectangle 24">
            <a:extLst>
              <a:ext uri="{FF2B5EF4-FFF2-40B4-BE49-F238E27FC236}">
                <a16:creationId xmlns:a16="http://schemas.microsoft.com/office/drawing/2014/main" id="{BE771492-CC92-4E47-8121-2B147CE13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13885"/>
            <a:ext cx="9144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914400" algn="l"/>
              </a:tabLst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914400" algn="l"/>
              </a:tabLst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914400" algn="l"/>
              </a:tabLst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914400" algn="l"/>
              </a:tabLst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914400" algn="l"/>
              </a:tabLst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914400" algn="l"/>
              </a:tabLst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914400" algn="l"/>
              </a:tabLst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914400" algn="l"/>
              </a:tabLst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914400" algn="l"/>
              </a:tabLst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just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" altLang="vi-VN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Pros</a:t>
            </a:r>
            <a:r>
              <a:rPr lang="en" altLang="vi-V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point</a:t>
            </a:r>
            <a:r>
              <a:rPr lang="en" altLang="vi-V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belong to</a:t>
            </a:r>
            <a:r>
              <a:rPr lang="en" altLang="vi-V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name</a:t>
            </a:r>
            <a:r>
              <a:rPr lang="en" altLang="vi-V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book</a:t>
            </a:r>
            <a:r>
              <a:rPr lang="en" altLang="vi-V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edge </a:t>
            </a:r>
            <a:r>
              <a:rPr lang="en" altLang="vi-V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</a:t>
            </a:r>
            <a:endParaRPr lang="es-MX" altLang="vi-V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742950" lvl="1" indent="-285750" algn="just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In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school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fit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thing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market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sir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will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period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thrifty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Okay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No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time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remember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;</a:t>
            </a:r>
          </a:p>
          <a:p>
            <a:pPr marL="742950" lvl="1" indent="-285750" algn="just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Pros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profit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give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one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number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art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maths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only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mandarin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heart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arrive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the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edge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belong to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thing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town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lvl="1" algn="just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endParaRPr lang="es-MX" altLang="vi-VN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algn="just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" altLang="vi-VN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Cons</a:t>
            </a:r>
            <a:r>
              <a:rPr lang="en" altLang="vi-V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point</a:t>
            </a:r>
            <a:r>
              <a:rPr lang="en" altLang="vi-V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belong to</a:t>
            </a:r>
            <a:r>
              <a:rPr lang="en" altLang="vi-V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name</a:t>
            </a:r>
            <a:r>
              <a:rPr lang="en" altLang="vi-V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book</a:t>
            </a:r>
            <a:r>
              <a:rPr lang="en" altLang="vi-V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edge </a:t>
            </a:r>
            <a:r>
              <a:rPr lang="en" altLang="vi-V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</a:t>
            </a:r>
            <a:endParaRPr lang="es-MX" altLang="vi-V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742950" lvl="1" indent="-285750" algn="just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When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need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Browser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the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top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adjacent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with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top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u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right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Browser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socks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chief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the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edge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belong to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thing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town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vi-V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21509" name="Group 25">
            <a:extLst>
              <a:ext uri="{FF2B5EF4-FFF2-40B4-BE49-F238E27FC236}">
                <a16:creationId xmlns:a16="http://schemas.microsoft.com/office/drawing/2014/main" id="{DDCE0CCA-5C5C-4822-832D-86872E151CB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0" y="1066800"/>
            <a:ext cx="8839200" cy="3124200"/>
            <a:chOff x="1418" y="1440"/>
            <a:chExt cx="9360" cy="2880"/>
          </a:xfrm>
        </p:grpSpPr>
        <p:sp>
          <p:nvSpPr>
            <p:cNvPr id="21510" name="AutoShape 26">
              <a:extLst>
                <a:ext uri="{FF2B5EF4-FFF2-40B4-BE49-F238E27FC236}">
                  <a16:creationId xmlns:a16="http://schemas.microsoft.com/office/drawing/2014/main" id="{6FE04CDC-6221-45F0-8887-898EE8A1B9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8" y="1440"/>
              <a:ext cx="9360" cy="28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vi-VN" sz="1600">
                <a:cs typeface="Arial" panose="020B0604020202020204" pitchFamily="34" charset="0"/>
              </a:endParaRPr>
            </a:p>
          </p:txBody>
        </p:sp>
        <p:sp>
          <p:nvSpPr>
            <p:cNvPr id="21511" name="Oval 27">
              <a:extLst>
                <a:ext uri="{FF2B5EF4-FFF2-40B4-BE49-F238E27FC236}">
                  <a16:creationId xmlns:a16="http://schemas.microsoft.com/office/drawing/2014/main" id="{A3D9B4A4-C812-4785-B15F-11300C0BF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2502"/>
              <a:ext cx="390" cy="3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 sz="1600" b="1">
                  <a:cs typeface="Arial" panose="020B0604020202020204" pitchFamily="34" charset="0"/>
                </a:rPr>
                <a:t>first</a:t>
              </a:r>
              <a:endParaRPr lang="en-US" altLang="vi-VN" sz="1600">
                <a:cs typeface="Arial" panose="020B0604020202020204" pitchFamily="34" charset="0"/>
              </a:endParaRPr>
            </a:p>
          </p:txBody>
        </p:sp>
        <p:sp>
          <p:nvSpPr>
            <p:cNvPr id="21512" name="Oval 28">
              <a:extLst>
                <a:ext uri="{FF2B5EF4-FFF2-40B4-BE49-F238E27FC236}">
                  <a16:creationId xmlns:a16="http://schemas.microsoft.com/office/drawing/2014/main" id="{131900EA-B59F-4E1C-AF93-A35089683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1440"/>
              <a:ext cx="390" cy="3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 sz="1600" b="1">
                  <a:cs typeface="Arial" panose="020B0604020202020204" pitchFamily="34" charset="0"/>
                </a:rPr>
                <a:t>2</a:t>
              </a:r>
              <a:endParaRPr lang="en-US" altLang="vi-VN" sz="1600">
                <a:cs typeface="Arial" panose="020B0604020202020204" pitchFamily="34" charset="0"/>
              </a:endParaRPr>
            </a:p>
          </p:txBody>
        </p:sp>
        <p:sp>
          <p:nvSpPr>
            <p:cNvPr id="21513" name="Oval 29">
              <a:extLst>
                <a:ext uri="{FF2B5EF4-FFF2-40B4-BE49-F238E27FC236}">
                  <a16:creationId xmlns:a16="http://schemas.microsoft.com/office/drawing/2014/main" id="{81F19061-41C1-4E9D-B115-E4538BD19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8" y="1440"/>
              <a:ext cx="390" cy="3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 sz="1600" b="1">
                  <a:cs typeface="Arial" panose="020B0604020202020204" pitchFamily="34" charset="0"/>
                </a:rPr>
                <a:t>5</a:t>
              </a:r>
              <a:endParaRPr lang="en-US" altLang="vi-VN" sz="1600">
                <a:cs typeface="Arial" panose="020B0604020202020204" pitchFamily="34" charset="0"/>
              </a:endParaRPr>
            </a:p>
          </p:txBody>
        </p:sp>
        <p:sp>
          <p:nvSpPr>
            <p:cNvPr id="21514" name="Oval 30">
              <a:extLst>
                <a:ext uri="{FF2B5EF4-FFF2-40B4-BE49-F238E27FC236}">
                  <a16:creationId xmlns:a16="http://schemas.microsoft.com/office/drawing/2014/main" id="{80A0F8A9-DE1A-47C3-9E52-59650D6C0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3564"/>
              <a:ext cx="390" cy="3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 sz="1600" b="1">
                  <a:cs typeface="Arial" panose="020B0604020202020204" pitchFamily="34" charset="0"/>
                </a:rPr>
                <a:t>3</a:t>
              </a:r>
              <a:endParaRPr lang="en-US" altLang="vi-VN" sz="1600">
                <a:cs typeface="Arial" panose="020B0604020202020204" pitchFamily="34" charset="0"/>
              </a:endParaRPr>
            </a:p>
          </p:txBody>
        </p:sp>
        <p:sp>
          <p:nvSpPr>
            <p:cNvPr id="21515" name="Oval 31">
              <a:extLst>
                <a:ext uri="{FF2B5EF4-FFF2-40B4-BE49-F238E27FC236}">
                  <a16:creationId xmlns:a16="http://schemas.microsoft.com/office/drawing/2014/main" id="{DE21C3E8-EAFD-4B19-ACED-3343ECC7E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8" y="3564"/>
              <a:ext cx="390" cy="3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 sz="1600" b="1">
                  <a:cs typeface="Arial" panose="020B0604020202020204" pitchFamily="34" charset="0"/>
                </a:rPr>
                <a:t>4</a:t>
              </a:r>
              <a:endParaRPr lang="en-US" altLang="vi-VN" sz="1600">
                <a:cs typeface="Arial" panose="020B0604020202020204" pitchFamily="34" charset="0"/>
              </a:endParaRPr>
            </a:p>
          </p:txBody>
        </p:sp>
        <p:sp>
          <p:nvSpPr>
            <p:cNvPr id="21516" name="Oval 32">
              <a:extLst>
                <a:ext uri="{FF2B5EF4-FFF2-40B4-BE49-F238E27FC236}">
                  <a16:creationId xmlns:a16="http://schemas.microsoft.com/office/drawing/2014/main" id="{418ED535-2282-489C-BC9D-38B88DB9B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2502"/>
              <a:ext cx="390" cy="3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 sz="1600" b="1">
                  <a:cs typeface="Arial" panose="020B0604020202020204" pitchFamily="34" charset="0"/>
                </a:rPr>
                <a:t>6</a:t>
              </a:r>
              <a:endParaRPr lang="en-US" altLang="vi-VN" sz="1600">
                <a:cs typeface="Arial" panose="020B0604020202020204" pitchFamily="34" charset="0"/>
              </a:endParaRPr>
            </a:p>
          </p:txBody>
        </p:sp>
        <p:sp>
          <p:nvSpPr>
            <p:cNvPr id="21517" name="Line 33">
              <a:extLst>
                <a:ext uri="{FF2B5EF4-FFF2-40B4-BE49-F238E27FC236}">
                  <a16:creationId xmlns:a16="http://schemas.microsoft.com/office/drawing/2014/main" id="{5E140D20-D4FA-4E71-BC74-646DF7C182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8" y="1794"/>
              <a:ext cx="780" cy="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1518" name="Line 34">
              <a:extLst>
                <a:ext uri="{FF2B5EF4-FFF2-40B4-BE49-F238E27FC236}">
                  <a16:creationId xmlns:a16="http://schemas.microsoft.com/office/drawing/2014/main" id="{8DAA7774-491B-4ABE-9B27-BF958DF76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1617"/>
              <a:ext cx="9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1519" name="Line 35">
              <a:extLst>
                <a:ext uri="{FF2B5EF4-FFF2-40B4-BE49-F238E27FC236}">
                  <a16:creationId xmlns:a16="http://schemas.microsoft.com/office/drawing/2014/main" id="{BB3B7798-DDAA-4D71-864B-7444683A17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8" y="2679"/>
              <a:ext cx="780" cy="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1520" name="Line 36">
              <a:extLst>
                <a:ext uri="{FF2B5EF4-FFF2-40B4-BE49-F238E27FC236}">
                  <a16:creationId xmlns:a16="http://schemas.microsoft.com/office/drawing/2014/main" id="{1526CAF4-35AB-4669-B93E-2DB6513C0E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3741"/>
              <a:ext cx="9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1521" name="Line 37">
              <a:extLst>
                <a:ext uri="{FF2B5EF4-FFF2-40B4-BE49-F238E27FC236}">
                  <a16:creationId xmlns:a16="http://schemas.microsoft.com/office/drawing/2014/main" id="{FD291EC3-9B83-4415-83D2-054A40251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8" y="2679"/>
              <a:ext cx="650" cy="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1522" name="Line 38">
              <a:extLst>
                <a:ext uri="{FF2B5EF4-FFF2-40B4-BE49-F238E27FC236}">
                  <a16:creationId xmlns:a16="http://schemas.microsoft.com/office/drawing/2014/main" id="{E06355D0-B962-4BEE-B87F-7927E708A8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78" y="1794"/>
              <a:ext cx="650" cy="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1523" name="Line 39">
              <a:extLst>
                <a:ext uri="{FF2B5EF4-FFF2-40B4-BE49-F238E27FC236}">
                  <a16:creationId xmlns:a16="http://schemas.microsoft.com/office/drawing/2014/main" id="{9E211984-53AD-4485-BDCA-C43AC5B6F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8" y="1794"/>
              <a:ext cx="1" cy="17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1524" name="Line 40">
              <a:extLst>
                <a:ext uri="{FF2B5EF4-FFF2-40B4-BE49-F238E27FC236}">
                  <a16:creationId xmlns:a16="http://schemas.microsoft.com/office/drawing/2014/main" id="{CC1E61FB-E072-4FAD-814F-5E89AF71D9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8" y="1794"/>
              <a:ext cx="0" cy="17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1525" name="Text Box 41">
              <a:extLst>
                <a:ext uri="{FF2B5EF4-FFF2-40B4-BE49-F238E27FC236}">
                  <a16:creationId xmlns:a16="http://schemas.microsoft.com/office/drawing/2014/main" id="{9688B56A-2DF9-409D-9FDA-09793C6971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6" y="1440"/>
              <a:ext cx="3380" cy="2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" altLang="vi-VN" sz="1600" b="1" u="sng">
                  <a:latin typeface="Times New Roman" panose="02020603050405020304" pitchFamily="18" charset="0"/>
                  <a:cs typeface="Arial" panose="020B0604020202020204" pitchFamily="34" charset="0"/>
                </a:rPr>
                <a:t>Vertex</a:t>
              </a:r>
              <a:r>
                <a:rPr lang="en" altLang="vi-VN" sz="1600">
                  <a:cs typeface="Arial" panose="020B0604020202020204" pitchFamily="34" charset="0"/>
                </a:rPr>
                <a:t>  </a:t>
              </a:r>
              <a:r>
                <a:rPr lang="en" altLang="vi-VN" sz="1600" b="1" u="sng">
                  <a:latin typeface="Times New Roman" panose="02020603050405020304" pitchFamily="18" charset="0"/>
                  <a:cs typeface="Arial" panose="020B0604020202020204" pitchFamily="34" charset="0"/>
                </a:rPr>
                <a:t>Last peak</a:t>
              </a:r>
              <a:endParaRPr lang="en-US" altLang="vi-VN" sz="1600">
                <a:cs typeface="Arial" panose="020B0604020202020204" pitchFamily="34" charset="0"/>
              </a:endParaRPr>
            </a:p>
            <a:p>
              <a:pPr lvl="1" eaLnBrk="1" hangingPunct="1"/>
              <a:r>
                <a:rPr lang="en" altLang="vi-VN" sz="1600">
                  <a:cs typeface="Arial" panose="020B0604020202020204" pitchFamily="34" charset="0"/>
                </a:rPr>
                <a:t>twelfth</a:t>
              </a:r>
            </a:p>
            <a:p>
              <a:pPr lvl="1" eaLnBrk="1" hangingPunct="1"/>
              <a:r>
                <a:rPr lang="en" altLang="vi-VN" sz="1600">
                  <a:cs typeface="Arial" panose="020B0604020202020204" pitchFamily="34" charset="0"/>
                </a:rPr>
                <a:t>1 3</a:t>
              </a:r>
            </a:p>
            <a:p>
              <a:pPr lvl="1" eaLnBrk="1" hangingPunct="1"/>
              <a:r>
                <a:rPr lang="en" altLang="vi-VN" sz="1600">
                  <a:cs typeface="Arial" panose="020B0604020202020204" pitchFamily="34" charset="0"/>
                </a:rPr>
                <a:t>2 3</a:t>
              </a:r>
            </a:p>
            <a:p>
              <a:pPr lvl="1" eaLnBrk="1" hangingPunct="1"/>
              <a:r>
                <a:rPr lang="en" altLang="vi-VN" sz="1600">
                  <a:cs typeface="Arial" panose="020B0604020202020204" pitchFamily="34" charset="0"/>
                </a:rPr>
                <a:t>2 4</a:t>
              </a:r>
            </a:p>
            <a:p>
              <a:pPr lvl="1" eaLnBrk="1" hangingPunct="1"/>
              <a:r>
                <a:rPr lang="en" altLang="vi-VN" sz="1600">
                  <a:cs typeface="Arial" panose="020B0604020202020204" pitchFamily="34" charset="0"/>
                </a:rPr>
                <a:t>2 5</a:t>
              </a:r>
            </a:p>
            <a:p>
              <a:pPr lvl="1" eaLnBrk="1" hangingPunct="1"/>
              <a:r>
                <a:rPr lang="en" altLang="vi-VN" sz="1600">
                  <a:cs typeface="Arial" panose="020B0604020202020204" pitchFamily="34" charset="0"/>
                </a:rPr>
                <a:t>3 4</a:t>
              </a:r>
            </a:p>
            <a:p>
              <a:pPr lvl="1" eaLnBrk="1" hangingPunct="1"/>
              <a:r>
                <a:rPr lang="en" altLang="vi-VN" sz="1600">
                  <a:cs typeface="Arial" panose="020B0604020202020204" pitchFamily="34" charset="0"/>
                </a:rPr>
                <a:t>4 5</a:t>
              </a:r>
            </a:p>
            <a:p>
              <a:pPr lvl="1" eaLnBrk="1" hangingPunct="1"/>
              <a:r>
                <a:rPr lang="en" altLang="vi-VN" sz="1600">
                  <a:cs typeface="Arial" panose="020B0604020202020204" pitchFamily="34" charset="0"/>
                </a:rPr>
                <a:t>forty six</a:t>
              </a:r>
            </a:p>
            <a:p>
              <a:pPr lvl="1" eaLnBrk="1" hangingPunct="1"/>
              <a:r>
                <a:rPr lang="en" altLang="vi-VN" sz="1600">
                  <a:cs typeface="Arial" panose="020B0604020202020204" pitchFamily="34" charset="0"/>
                </a:rPr>
                <a:t>5 6</a:t>
              </a:r>
            </a:p>
          </p:txBody>
        </p:sp>
        <p:sp>
          <p:nvSpPr>
            <p:cNvPr id="21526" name="Line 42">
              <a:extLst>
                <a:ext uri="{FF2B5EF4-FFF2-40B4-BE49-F238E27FC236}">
                  <a16:creationId xmlns:a16="http://schemas.microsoft.com/office/drawing/2014/main" id="{5E867DD7-D0E5-4BA8-A574-15F6BDE59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8" y="1794"/>
              <a:ext cx="1170" cy="17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5">
            <a:extLst>
              <a:ext uri="{FF2B5EF4-FFF2-40B4-BE49-F238E27FC236}">
                <a16:creationId xmlns:a16="http://schemas.microsoft.com/office/drawing/2014/main" id="{E44BCB94-9777-4BA0-8137-8A0EEB22D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23555" name="Text Box 6">
            <a:extLst>
              <a:ext uri="{FF2B5EF4-FFF2-40B4-BE49-F238E27FC236}">
                <a16:creationId xmlns:a16="http://schemas.microsoft.com/office/drawing/2014/main" id="{ABE2A0D0-72EC-4F1F-B673-AE7438981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8686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" altLang="vi-VN" sz="2400" b="1">
                <a:solidFill>
                  <a:srgbClr val="C00000"/>
                </a:solidFill>
                <a:cs typeface="Arial" panose="020B0604020202020204" pitchFamily="34" charset="0"/>
              </a:rPr>
              <a:t>3. Representation by adjacency list</a:t>
            </a:r>
            <a:endParaRPr lang="en-US" altLang="vi-VN" sz="240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" altLang="vi-VN" sz="2000">
                <a:cs typeface="Arial" panose="020B0604020202020204" pitchFamily="34" charset="0"/>
              </a:rPr>
              <a:t>Use arrays, or linked lists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987402ED-C245-4AB5-8045-37A6B107B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59213"/>
            <a:ext cx="9144000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914400" algn="l"/>
              </a:tabLst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914400" algn="l"/>
              </a:tabLst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914400" algn="l"/>
              </a:tabLst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914400" algn="l"/>
              </a:tabLst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914400" algn="l"/>
              </a:tabLst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914400" algn="l"/>
              </a:tabLst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914400" algn="l"/>
              </a:tabLst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914400" algn="l"/>
              </a:tabLst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914400" algn="l"/>
              </a:tabLst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just" eaLnBrk="1" fontAlgn="auto" hangingPunct="1">
              <a:spcBef>
                <a:spcPct val="45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" altLang="vi-VN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Pros</a:t>
            </a:r>
            <a:r>
              <a:rPr lang="en" altLang="vi-V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point</a:t>
            </a:r>
            <a:r>
              <a:rPr lang="en" altLang="vi-V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belong to</a:t>
            </a:r>
            <a:r>
              <a:rPr lang="en" altLang="vi-V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name</a:t>
            </a:r>
            <a:r>
              <a:rPr lang="en" altLang="vi-V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book</a:t>
            </a:r>
            <a:r>
              <a:rPr lang="en" altLang="vi-V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adjacent </a:t>
            </a:r>
            <a:r>
              <a:rPr lang="en" altLang="vi-V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</a:t>
            </a:r>
            <a:endParaRPr lang="en-US" altLang="vi-V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1257300" lvl="2" indent="-342900" algn="just" eaLnBrk="1" fontAlgn="auto" hangingPunct="1">
              <a:spcBef>
                <a:spcPct val="45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Easy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easy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Browser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socks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chief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the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top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belong to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one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name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book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adjacent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;</a:t>
            </a:r>
          </a:p>
          <a:p>
            <a:pPr marL="1257300" lvl="2" indent="-342900" algn="just" eaLnBrk="1" fontAlgn="auto" hangingPunct="1">
              <a:spcBef>
                <a:spcPct val="45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Time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time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Browser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thing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market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fast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more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lvl="2" algn="just" eaLnBrk="1" fontAlgn="auto" hangingPunct="1">
              <a:spcBef>
                <a:spcPct val="45000"/>
              </a:spcBef>
              <a:spcAft>
                <a:spcPts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endParaRPr lang="en-US" altLang="vi-VN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algn="just" eaLnBrk="1" fontAlgn="auto" hangingPunct="1">
              <a:spcBef>
                <a:spcPct val="45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" altLang="vi-VN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Cons</a:t>
            </a:r>
            <a:r>
              <a:rPr lang="en" altLang="vi-V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point</a:t>
            </a:r>
            <a:r>
              <a:rPr lang="en" altLang="vi-V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belong to</a:t>
            </a:r>
            <a:r>
              <a:rPr lang="en" altLang="vi-V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name</a:t>
            </a:r>
            <a:r>
              <a:rPr lang="en" altLang="vi-V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book</a:t>
            </a:r>
            <a:r>
              <a:rPr lang="en" altLang="vi-V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adjacent </a:t>
            </a:r>
            <a:r>
              <a:rPr lang="en" altLang="vi-V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</a:t>
            </a:r>
            <a:endParaRPr lang="en-US" altLang="vi-V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1200150" lvl="2" indent="-285750" algn="just" eaLnBrk="1" fontAlgn="auto" hangingPunct="1">
              <a:spcBef>
                <a:spcPct val="45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Difficult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install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put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with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the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post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maths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judge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physical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edge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</p:txBody>
      </p:sp>
      <p:grpSp>
        <p:nvGrpSpPr>
          <p:cNvPr id="23557" name="Group 5">
            <a:extLst>
              <a:ext uri="{FF2B5EF4-FFF2-40B4-BE49-F238E27FC236}">
                <a16:creationId xmlns:a16="http://schemas.microsoft.com/office/drawing/2014/main" id="{6D937147-DEEE-4891-8D80-71DD22B6C48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638" y="990600"/>
            <a:ext cx="8915400" cy="2843213"/>
            <a:chOff x="1418" y="1440"/>
            <a:chExt cx="9360" cy="2880"/>
          </a:xfrm>
        </p:grpSpPr>
        <p:sp>
          <p:nvSpPr>
            <p:cNvPr id="23558" name="AutoShape 6">
              <a:extLst>
                <a:ext uri="{FF2B5EF4-FFF2-40B4-BE49-F238E27FC236}">
                  <a16:creationId xmlns:a16="http://schemas.microsoft.com/office/drawing/2014/main" id="{06DFFDE3-BB9C-41DB-9CC2-3126F15688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8" y="1440"/>
              <a:ext cx="9360" cy="28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vi-VN">
                <a:cs typeface="Arial" panose="020B0604020202020204" pitchFamily="34" charset="0"/>
              </a:endParaRPr>
            </a:p>
          </p:txBody>
        </p:sp>
        <p:sp>
          <p:nvSpPr>
            <p:cNvPr id="23559" name="Oval 7">
              <a:extLst>
                <a:ext uri="{FF2B5EF4-FFF2-40B4-BE49-F238E27FC236}">
                  <a16:creationId xmlns:a16="http://schemas.microsoft.com/office/drawing/2014/main" id="{97EFAF9E-3F84-4BC0-AAE4-C8878361D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2502"/>
              <a:ext cx="390" cy="3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 b="1">
                  <a:cs typeface="Arial" panose="020B0604020202020204" pitchFamily="34" charset="0"/>
                </a:rPr>
                <a:t>first</a:t>
              </a:r>
              <a:endParaRPr lang="en-US" altLang="vi-VN">
                <a:cs typeface="Arial" panose="020B0604020202020204" pitchFamily="34" charset="0"/>
              </a:endParaRPr>
            </a:p>
          </p:txBody>
        </p:sp>
        <p:sp>
          <p:nvSpPr>
            <p:cNvPr id="23560" name="Oval 8">
              <a:extLst>
                <a:ext uri="{FF2B5EF4-FFF2-40B4-BE49-F238E27FC236}">
                  <a16:creationId xmlns:a16="http://schemas.microsoft.com/office/drawing/2014/main" id="{3797B7C8-18C1-4BC2-AAFC-AB2216E23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1440"/>
              <a:ext cx="390" cy="3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 b="1">
                  <a:cs typeface="Arial" panose="020B0604020202020204" pitchFamily="34" charset="0"/>
                </a:rPr>
                <a:t>2</a:t>
              </a:r>
              <a:endParaRPr lang="en-US" altLang="vi-VN">
                <a:cs typeface="Arial" panose="020B0604020202020204" pitchFamily="34" charset="0"/>
              </a:endParaRPr>
            </a:p>
          </p:txBody>
        </p:sp>
        <p:sp>
          <p:nvSpPr>
            <p:cNvPr id="23561" name="Oval 9">
              <a:extLst>
                <a:ext uri="{FF2B5EF4-FFF2-40B4-BE49-F238E27FC236}">
                  <a16:creationId xmlns:a16="http://schemas.microsoft.com/office/drawing/2014/main" id="{0CC0C8E3-AEEE-49E8-88DF-44DF81B81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8" y="1440"/>
              <a:ext cx="390" cy="3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 b="1">
                  <a:cs typeface="Arial" panose="020B0604020202020204" pitchFamily="34" charset="0"/>
                </a:rPr>
                <a:t>5</a:t>
              </a:r>
              <a:endParaRPr lang="en-US" altLang="vi-VN">
                <a:cs typeface="Arial" panose="020B0604020202020204" pitchFamily="34" charset="0"/>
              </a:endParaRPr>
            </a:p>
          </p:txBody>
        </p:sp>
        <p:sp>
          <p:nvSpPr>
            <p:cNvPr id="23562" name="Oval 10">
              <a:extLst>
                <a:ext uri="{FF2B5EF4-FFF2-40B4-BE49-F238E27FC236}">
                  <a16:creationId xmlns:a16="http://schemas.microsoft.com/office/drawing/2014/main" id="{1BE9C1F5-DAA0-4970-AB25-E1E139587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3564"/>
              <a:ext cx="390" cy="3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 b="1">
                  <a:cs typeface="Arial" panose="020B0604020202020204" pitchFamily="34" charset="0"/>
                </a:rPr>
                <a:t>3</a:t>
              </a:r>
              <a:endParaRPr lang="en-US" altLang="vi-VN">
                <a:cs typeface="Arial" panose="020B0604020202020204" pitchFamily="34" charset="0"/>
              </a:endParaRPr>
            </a:p>
          </p:txBody>
        </p:sp>
        <p:sp>
          <p:nvSpPr>
            <p:cNvPr id="23563" name="Oval 11">
              <a:extLst>
                <a:ext uri="{FF2B5EF4-FFF2-40B4-BE49-F238E27FC236}">
                  <a16:creationId xmlns:a16="http://schemas.microsoft.com/office/drawing/2014/main" id="{E1171009-1B0C-42FD-9DD6-82843CB54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8" y="3564"/>
              <a:ext cx="390" cy="3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 b="1">
                  <a:cs typeface="Arial" panose="020B0604020202020204" pitchFamily="34" charset="0"/>
                </a:rPr>
                <a:t>4</a:t>
              </a:r>
              <a:endParaRPr lang="en-US" altLang="vi-VN">
                <a:cs typeface="Arial" panose="020B0604020202020204" pitchFamily="34" charset="0"/>
              </a:endParaRPr>
            </a:p>
          </p:txBody>
        </p:sp>
        <p:sp>
          <p:nvSpPr>
            <p:cNvPr id="23564" name="Oval 12">
              <a:extLst>
                <a:ext uri="{FF2B5EF4-FFF2-40B4-BE49-F238E27FC236}">
                  <a16:creationId xmlns:a16="http://schemas.microsoft.com/office/drawing/2014/main" id="{53C706AF-4B9E-4871-9CF8-82F0122B1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2502"/>
              <a:ext cx="390" cy="3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 b="1">
                  <a:cs typeface="Arial" panose="020B0604020202020204" pitchFamily="34" charset="0"/>
                </a:rPr>
                <a:t>6</a:t>
              </a:r>
              <a:endParaRPr lang="en-US" altLang="vi-VN">
                <a:cs typeface="Arial" panose="020B0604020202020204" pitchFamily="34" charset="0"/>
              </a:endParaRPr>
            </a:p>
          </p:txBody>
        </p:sp>
        <p:sp>
          <p:nvSpPr>
            <p:cNvPr id="23565" name="Line 13">
              <a:extLst>
                <a:ext uri="{FF2B5EF4-FFF2-40B4-BE49-F238E27FC236}">
                  <a16:creationId xmlns:a16="http://schemas.microsoft.com/office/drawing/2014/main" id="{883F22D3-B64B-401B-A2CF-2EE76DD7D5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8" y="1794"/>
              <a:ext cx="780" cy="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3566" name="Line 14">
              <a:extLst>
                <a:ext uri="{FF2B5EF4-FFF2-40B4-BE49-F238E27FC236}">
                  <a16:creationId xmlns:a16="http://schemas.microsoft.com/office/drawing/2014/main" id="{562F4FB8-F5A5-499E-80A3-35DDB0605B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1617"/>
              <a:ext cx="9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3567" name="Line 15">
              <a:extLst>
                <a:ext uri="{FF2B5EF4-FFF2-40B4-BE49-F238E27FC236}">
                  <a16:creationId xmlns:a16="http://schemas.microsoft.com/office/drawing/2014/main" id="{F3F73322-AFB3-4F48-BB66-9C87A8278E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8" y="2679"/>
              <a:ext cx="780" cy="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3568" name="Line 16">
              <a:extLst>
                <a:ext uri="{FF2B5EF4-FFF2-40B4-BE49-F238E27FC236}">
                  <a16:creationId xmlns:a16="http://schemas.microsoft.com/office/drawing/2014/main" id="{59B04104-F7BE-4D80-BE1F-8ED7AF70F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3741"/>
              <a:ext cx="9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3569" name="Line 17">
              <a:extLst>
                <a:ext uri="{FF2B5EF4-FFF2-40B4-BE49-F238E27FC236}">
                  <a16:creationId xmlns:a16="http://schemas.microsoft.com/office/drawing/2014/main" id="{00EE24A9-C1A6-4170-8C98-DE1EC55C0A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8" y="2679"/>
              <a:ext cx="650" cy="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3570" name="Line 18">
              <a:extLst>
                <a:ext uri="{FF2B5EF4-FFF2-40B4-BE49-F238E27FC236}">
                  <a16:creationId xmlns:a16="http://schemas.microsoft.com/office/drawing/2014/main" id="{11F739F1-BF1C-44A7-96A3-E8A9CEF534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78" y="1794"/>
              <a:ext cx="650" cy="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3571" name="Line 19">
              <a:extLst>
                <a:ext uri="{FF2B5EF4-FFF2-40B4-BE49-F238E27FC236}">
                  <a16:creationId xmlns:a16="http://schemas.microsoft.com/office/drawing/2014/main" id="{733083B5-93FF-43EA-9527-960B55D7E7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8" y="1794"/>
              <a:ext cx="1" cy="17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3572" name="Line 20">
              <a:extLst>
                <a:ext uri="{FF2B5EF4-FFF2-40B4-BE49-F238E27FC236}">
                  <a16:creationId xmlns:a16="http://schemas.microsoft.com/office/drawing/2014/main" id="{3C95B7B2-6079-4752-AB00-BA01E6AD0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8" y="1794"/>
              <a:ext cx="0" cy="17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3573" name="Text Box 21">
              <a:extLst>
                <a:ext uri="{FF2B5EF4-FFF2-40B4-BE49-F238E27FC236}">
                  <a16:creationId xmlns:a16="http://schemas.microsoft.com/office/drawing/2014/main" id="{2D24C658-A860-48F4-9ECB-8E367AE39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6" y="1617"/>
              <a:ext cx="3380" cy="27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0" bIns="10800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/>
              <a:endParaRPr lang="en-US" altLang="vi-VN">
                <a:cs typeface="Arial" panose="020B0604020202020204" pitchFamily="34" charset="0"/>
              </a:endParaRPr>
            </a:p>
            <a:p>
              <a:pPr lvl="1" eaLnBrk="1" hangingPunct="1"/>
              <a:endParaRPr lang="en-US" altLang="vi-VN">
                <a:cs typeface="Arial" panose="020B0604020202020204" pitchFamily="34" charset="0"/>
              </a:endParaRPr>
            </a:p>
            <a:p>
              <a:pPr lvl="1" eaLnBrk="1" hangingPunct="1"/>
              <a:r>
                <a:rPr lang="en" altLang="vi-VN">
                  <a:cs typeface="Arial" panose="020B0604020202020204" pitchFamily="34" charset="0"/>
                </a:rPr>
                <a:t>List(1) = {2, 3 }</a:t>
              </a:r>
            </a:p>
            <a:p>
              <a:pPr lvl="1" eaLnBrk="1" hangingPunct="1"/>
              <a:r>
                <a:rPr lang="en" altLang="vi-VN">
                  <a:cs typeface="Arial" panose="020B0604020202020204" pitchFamily="34" charset="0"/>
                </a:rPr>
                <a:t>List(2) = {1, 3, 4, 5 }</a:t>
              </a:r>
            </a:p>
            <a:p>
              <a:pPr lvl="1" eaLnBrk="1" hangingPunct="1"/>
              <a:r>
                <a:rPr lang="en" altLang="vi-VN">
                  <a:cs typeface="Arial" panose="020B0604020202020204" pitchFamily="34" charset="0"/>
                </a:rPr>
                <a:t>List(3) = {1, 2, 4 }</a:t>
              </a:r>
            </a:p>
            <a:p>
              <a:pPr lvl="1" eaLnBrk="1" hangingPunct="1"/>
              <a:r>
                <a:rPr lang="en" altLang="vi-VN">
                  <a:cs typeface="Arial" panose="020B0604020202020204" pitchFamily="34" charset="0"/>
                </a:rPr>
                <a:t>List(4) = {2, 3 , 5, 6}</a:t>
              </a:r>
            </a:p>
            <a:p>
              <a:pPr lvl="1" eaLnBrk="1" hangingPunct="1"/>
              <a:r>
                <a:rPr lang="en" altLang="vi-VN">
                  <a:cs typeface="Arial" panose="020B0604020202020204" pitchFamily="34" charset="0"/>
                </a:rPr>
                <a:t>List(5) = {2, 4, 6 }</a:t>
              </a:r>
            </a:p>
            <a:p>
              <a:pPr lvl="1" eaLnBrk="1" hangingPunct="1"/>
              <a:r>
                <a:rPr lang="en" altLang="vi-VN">
                  <a:cs typeface="Arial" panose="020B0604020202020204" pitchFamily="34" charset="0"/>
                </a:rPr>
                <a:t>List(6) = {4, 5 }</a:t>
              </a:r>
            </a:p>
          </p:txBody>
        </p:sp>
        <p:sp>
          <p:nvSpPr>
            <p:cNvPr id="23574" name="Line 22">
              <a:extLst>
                <a:ext uri="{FF2B5EF4-FFF2-40B4-BE49-F238E27FC236}">
                  <a16:creationId xmlns:a16="http://schemas.microsoft.com/office/drawing/2014/main" id="{C8583D9B-73CB-4045-B654-3703142C73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8" y="1794"/>
              <a:ext cx="1170" cy="17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C1DF0119-831E-4D2D-A751-D13A90462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EDGE LIST TO MATRIX</a:t>
            </a:r>
            <a:endParaRPr lang="vi-VN" altLang="vi-VN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651" name="Picture 5">
            <a:extLst>
              <a:ext uri="{FF2B5EF4-FFF2-40B4-BE49-F238E27FC236}">
                <a16:creationId xmlns:a16="http://schemas.microsoft.com/office/drawing/2014/main" id="{3373706B-6C72-43DF-80FA-49B550F41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3962400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itle 1">
            <a:extLst>
              <a:ext uri="{FF2B5EF4-FFF2-40B4-BE49-F238E27FC236}">
                <a16:creationId xmlns:a16="http://schemas.microsoft.com/office/drawing/2014/main" id="{896FAE82-325F-4534-A675-AC679580FD79}"/>
              </a:ext>
            </a:extLst>
          </p:cNvPr>
          <p:cNvSpPr txBox="1">
            <a:spLocks/>
          </p:cNvSpPr>
          <p:nvPr/>
        </p:nvSpPr>
        <p:spPr bwMode="auto">
          <a:xfrm>
            <a:off x="609600" y="3733800"/>
            <a:ext cx="7848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sz="2000" b="1" dirty="0">
                <a:solidFill>
                  <a:srgbClr val="002060"/>
                </a:solidFill>
                <a:cs typeface="Arial" panose="020B0604020202020204" pitchFamily="34" charset="0"/>
              </a:rPr>
              <a:t>Using vectors</a:t>
            </a:r>
            <a:endParaRPr lang="vi-VN" altLang="vi-VN" sz="2000" b="1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27653" name="Picture 7">
            <a:extLst>
              <a:ext uri="{FF2B5EF4-FFF2-40B4-BE49-F238E27FC236}">
                <a16:creationId xmlns:a16="http://schemas.microsoft.com/office/drawing/2014/main" id="{77963A70-01EE-4EFA-A923-B8993A7A7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648200"/>
            <a:ext cx="4446588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9E8EE2D5-6993-4D40-A753-A50EFF15D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endParaRPr lang="vi-VN" altLang="vi-VN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675" name="Picture 2">
            <a:extLst>
              <a:ext uri="{FF2B5EF4-FFF2-40B4-BE49-F238E27FC236}">
                <a16:creationId xmlns:a16="http://schemas.microsoft.com/office/drawing/2014/main" id="{F0C4C1A0-A194-42B5-9614-D075B2935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90600"/>
            <a:ext cx="4572000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itle 1">
            <a:extLst>
              <a:ext uri="{FF2B5EF4-FFF2-40B4-BE49-F238E27FC236}">
                <a16:creationId xmlns:a16="http://schemas.microsoft.com/office/drawing/2014/main" id="{1CD1BF9A-DA8C-42BB-97F3-128E3CF21669}"/>
              </a:ext>
            </a:extLst>
          </p:cNvPr>
          <p:cNvSpPr txBox="1">
            <a:spLocks/>
          </p:cNvSpPr>
          <p:nvPr/>
        </p:nvSpPr>
        <p:spPr bwMode="auto">
          <a:xfrm>
            <a:off x="609600" y="4191000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 sz="20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28677" name="Picture 5">
            <a:extLst>
              <a:ext uri="{FF2B5EF4-FFF2-40B4-BE49-F238E27FC236}">
                <a16:creationId xmlns:a16="http://schemas.microsoft.com/office/drawing/2014/main" id="{A71A09F5-DABA-4C5C-84F2-10777D96A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75" y="4930775"/>
            <a:ext cx="5181600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5">
            <a:extLst>
              <a:ext uri="{FF2B5EF4-FFF2-40B4-BE49-F238E27FC236}">
                <a16:creationId xmlns:a16="http://schemas.microsoft.com/office/drawing/2014/main" id="{DCC0C446-FF41-4CF4-92C2-516A350C5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31747" name="Text Box 6">
            <a:extLst>
              <a:ext uri="{FF2B5EF4-FFF2-40B4-BE49-F238E27FC236}">
                <a16:creationId xmlns:a16="http://schemas.microsoft.com/office/drawing/2014/main" id="{77B2D2FB-8048-4869-81F7-4833C592D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71600"/>
            <a:ext cx="9144000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en-US" altLang="vi-VN" b="1" dirty="0">
              <a:cs typeface="Arial" panose="020B0604020202020204" pitchFamily="34" charset="0"/>
            </a:endParaRPr>
          </a:p>
          <a:p>
            <a:pPr algn="just" eaLnBrk="1" hangingPunct="1"/>
            <a:r>
              <a:rPr lang="en" altLang="vi-VN" b="1" dirty="0">
                <a:cs typeface="Arial" panose="020B0604020202020204" pitchFamily="34" charset="0"/>
              </a:rPr>
              <a:t>DFS(u) Recursive Algorithm</a:t>
            </a:r>
          </a:p>
          <a:p>
            <a:pPr lvl="1" algn="just" eaLnBrk="1" hangingPunct="1">
              <a:spcBef>
                <a:spcPct val="35000"/>
              </a:spcBef>
            </a:pPr>
            <a:r>
              <a:rPr lang="en" altLang="vi-VN" dirty="0">
                <a:cs typeface="Arial" panose="020B0604020202020204" pitchFamily="34" charset="0"/>
              </a:rPr>
              <a:t>void DFS ( u) {</a:t>
            </a:r>
          </a:p>
          <a:p>
            <a:pPr lvl="2" algn="just" eaLnBrk="1" hangingPunct="1">
              <a:spcBef>
                <a:spcPct val="35000"/>
              </a:spcBef>
            </a:pPr>
            <a:r>
              <a:rPr lang="en" altLang="vi-VN" dirty="0">
                <a:cs typeface="Arial" panose="020B0604020202020204" pitchFamily="34" charset="0"/>
              </a:rPr>
              <a:t>&lt;visit u vertex&gt;;</a:t>
            </a:r>
          </a:p>
          <a:p>
            <a:pPr lvl="2" algn="just" eaLnBrk="1" hangingPunct="1">
              <a:spcBef>
                <a:spcPct val="35000"/>
              </a:spcBef>
            </a:pPr>
            <a:r>
              <a:rPr lang="en" altLang="vi-VN" dirty="0">
                <a:cs typeface="Arial" panose="020B0604020202020204" pitchFamily="34" charset="0"/>
              </a:rPr>
              <a:t>sourxet[u] = False;</a:t>
            </a:r>
          </a:p>
          <a:p>
            <a:pPr lvl="2" algn="just" eaLnBrk="1" hangingPunct="1">
              <a:spcBef>
                <a:spcPct val="35000"/>
              </a:spcBef>
            </a:pPr>
            <a:r>
              <a:rPr lang="en" altLang="vi-VN" dirty="0">
                <a:cs typeface="Arial" panose="020B0604020202020204" pitchFamily="34" charset="0"/>
              </a:rPr>
              <a:t>for (v=1; v&lt;=n; v++)</a:t>
            </a:r>
          </a:p>
          <a:p>
            <a:pPr lvl="2" algn="just" eaLnBrk="1" hangingPunct="1">
              <a:spcBef>
                <a:spcPct val="35000"/>
              </a:spcBef>
            </a:pPr>
            <a:r>
              <a:rPr lang="en" altLang="vi-VN" dirty="0">
                <a:cs typeface="Arial" panose="020B0604020202020204" pitchFamily="34" charset="0"/>
              </a:rPr>
              <a:t>if ( v </a:t>
            </a:r>
            <a:r>
              <a:rPr lang="en" altLang="vi-VN" dirty="0">
                <a:cs typeface="Arial" panose="020B0604020202020204" pitchFamily="34" charset="0"/>
                <a:sym typeface="Symbol" panose="05050102010706020507" pitchFamily="18" charset="2"/>
              </a:rPr>
              <a:t>Ke(u) and sourxet[v])</a:t>
            </a:r>
          </a:p>
          <a:p>
            <a:pPr lvl="2" algn="just" eaLnBrk="1" hangingPunct="1">
              <a:spcBef>
                <a:spcPct val="35000"/>
              </a:spcBef>
            </a:pPr>
            <a:r>
              <a:rPr lang="en" altLang="vi-VN" dirty="0">
                <a:cs typeface="Arial" panose="020B0604020202020204" pitchFamily="34" charset="0"/>
                <a:sym typeface="Symbol" panose="05050102010706020507" pitchFamily="18" charset="2"/>
              </a:rPr>
              <a:t>DFS(v);</a:t>
            </a:r>
          </a:p>
          <a:p>
            <a:pPr algn="just" eaLnBrk="1" hangingPunct="1">
              <a:spcBef>
                <a:spcPct val="35000"/>
              </a:spcBef>
            </a:pPr>
            <a:r>
              <a:rPr lang="vi-VN" altLang="vi-VN" dirty="0">
                <a:cs typeface="Arial" panose="020B0604020202020204" pitchFamily="34" charset="0"/>
                <a:sym typeface="Symbol" panose="05050102010706020507" pitchFamily="18" charset="2"/>
              </a:rPr>
              <a:t>       </a:t>
            </a:r>
            <a:r>
              <a:rPr lang="en" altLang="vi-VN" dirty="0">
                <a:cs typeface="Arial" panose="020B0604020202020204" pitchFamily="34" charset="0"/>
                <a:sym typeface="Symbol" panose="05050102010706020507" pitchFamily="18" charset="2"/>
              </a:rPr>
              <a:t>}</a:t>
            </a:r>
            <a:endParaRPr lang="en-US" altLang="vi-VN" dirty="0">
              <a:cs typeface="Arial" panose="020B0604020202020204" pitchFamily="34" charset="0"/>
            </a:endParaRPr>
          </a:p>
        </p:txBody>
      </p:sp>
      <p:sp>
        <p:nvSpPr>
          <p:cNvPr id="31748" name="Title 1">
            <a:extLst>
              <a:ext uri="{FF2B5EF4-FFF2-40B4-BE49-F238E27FC236}">
                <a16:creationId xmlns:a16="http://schemas.microsoft.com/office/drawing/2014/main" id="{EE7E1499-8CF3-407D-A571-E0395E2D1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Depth-first search algorithm</a:t>
            </a:r>
            <a:endParaRPr lang="vi-VN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705E0289-9AB2-496D-91A3-075563D8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DFS recursively – Use adjacency matrix</a:t>
            </a:r>
            <a:endParaRPr lang="vi-VN" altLang="vi-VN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Title 1">
            <a:extLst>
              <a:ext uri="{FF2B5EF4-FFF2-40B4-BE49-F238E27FC236}">
                <a16:creationId xmlns:a16="http://schemas.microsoft.com/office/drawing/2014/main" id="{773B174F-7AED-4344-9BA8-9D84F7A8620C}"/>
              </a:ext>
            </a:extLst>
          </p:cNvPr>
          <p:cNvSpPr txBox="1">
            <a:spLocks/>
          </p:cNvSpPr>
          <p:nvPr/>
        </p:nvSpPr>
        <p:spPr bwMode="auto">
          <a:xfrm>
            <a:off x="609600" y="3354388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sz="2000" b="1" dirty="0">
                <a:solidFill>
                  <a:srgbClr val="C00000"/>
                </a:solidFill>
                <a:cs typeface="Arial" panose="020B0604020202020204" pitchFamily="34" charset="0"/>
              </a:rPr>
              <a:t>DFS recursively – Use adjacency list</a:t>
            </a:r>
            <a:endParaRPr lang="vi-VN" altLang="vi-VN" sz="20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33796" name="Picture 2">
            <a:extLst>
              <a:ext uri="{FF2B5EF4-FFF2-40B4-BE49-F238E27FC236}">
                <a16:creationId xmlns:a16="http://schemas.microsoft.com/office/drawing/2014/main" id="{FDF4B2B8-A26F-46A3-914F-52AD34E4A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4937125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4">
            <a:extLst>
              <a:ext uri="{FF2B5EF4-FFF2-40B4-BE49-F238E27FC236}">
                <a16:creationId xmlns:a16="http://schemas.microsoft.com/office/drawing/2014/main" id="{4DF93165-6224-472D-BEA8-619C3CF6A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3889375"/>
            <a:ext cx="636428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a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TIT_tgmt_07_Image_classification.pptx" id="{F484ADD0-142F-4927-9F76-73A826B448C6}" vid="{C79B1B84-680B-4CFE-8859-4B70D35EA2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naver</Template>
  <TotalTime>1951</TotalTime>
  <Words>2891</Words>
  <Application>Microsoft Office PowerPoint</Application>
  <PresentationFormat>On-screen Show (4:3)</PresentationFormat>
  <Paragraphs>380</Paragraphs>
  <Slides>31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Times New Roman</vt:lpstr>
      <vt:lpstr>Trebuchet MS</vt:lpstr>
      <vt:lpstr>Wingdings</vt:lpstr>
      <vt:lpstr>Wingdings 3</vt:lpstr>
      <vt:lpstr>naver</vt:lpstr>
      <vt:lpstr>LESSON 8. Graphs Algorithms</vt:lpstr>
      <vt:lpstr>CONTENT</vt:lpstr>
      <vt:lpstr>PowerPoint Presentation</vt:lpstr>
      <vt:lpstr>PowerPoint Presentation</vt:lpstr>
      <vt:lpstr>PowerPoint Presentation</vt:lpstr>
      <vt:lpstr>CONVERT EDGE LIST TO MATRIX</vt:lpstr>
      <vt:lpstr>PowerPoint Presentation</vt:lpstr>
      <vt:lpstr>Depth-first search algorithm</vt:lpstr>
      <vt:lpstr>DFS recursively – Use adjacency matrix</vt:lpstr>
      <vt:lpstr>PowerPoint Presentation</vt:lpstr>
      <vt:lpstr>DFS USING STACK</vt:lpstr>
      <vt:lpstr>PowerPoint Presentation</vt:lpstr>
      <vt:lpstr>BFS INSTALLATION – With adjacency matrix</vt:lpstr>
      <vt:lpstr>BFS INSTALLATION – With adjacency list</vt:lpstr>
      <vt:lpstr>Algorithm to traverse all vertices of a graph</vt:lpstr>
      <vt:lpstr>Algorithm for browsing connected components</vt:lpstr>
      <vt:lpstr>Algorithm to find the path from vertex s to vertex t</vt:lpstr>
      <vt:lpstr>Algorithm to find the path from vertex s to vertex t</vt:lpstr>
      <vt:lpstr>Art maths take note take Street go are from peak s to peak t</vt:lpstr>
      <vt:lpstr>Euler Graph- Semi-Eulerian Graph</vt:lpstr>
      <vt:lpstr>Euler</vt:lpstr>
      <vt:lpstr>PowerPoint Presentation</vt:lpstr>
      <vt:lpstr>Hamilton graph</vt:lpstr>
      <vt:lpstr>Building a spanning tree of a graph based on DFS</vt:lpstr>
      <vt:lpstr>Building a spanning tree of a graph based on BFS</vt:lpstr>
      <vt:lpstr>Kruskal . Algorithm</vt:lpstr>
      <vt:lpstr>PRIM . Algorithm</vt:lpstr>
      <vt:lpstr>SHORTEST PATH PROBLEM</vt:lpstr>
      <vt:lpstr>Dijkstra .'s algorithm</vt:lpstr>
      <vt:lpstr>Bellman-Ford . Algorithm</vt:lpstr>
      <vt:lpstr>Floyd's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Manh Son</dc:creator>
  <cp:lastModifiedBy>Manh Son Nguyen</cp:lastModifiedBy>
  <cp:revision>171</cp:revision>
  <cp:lastPrinted>1601-01-01T00:00:00Z</cp:lastPrinted>
  <dcterms:created xsi:type="dcterms:W3CDTF">1601-01-01T00:00:00Z</dcterms:created>
  <dcterms:modified xsi:type="dcterms:W3CDTF">2022-12-24T09:23:02Z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