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5796" r:id="rId2"/>
  </p:sldMasterIdLst>
  <p:notesMasterIdLst>
    <p:notesMasterId r:id="rId46"/>
  </p:notesMasterIdLst>
  <p:handoutMasterIdLst>
    <p:handoutMasterId r:id="rId47"/>
  </p:handoutMasterIdLst>
  <p:sldIdLst>
    <p:sldId id="382" r:id="rId3"/>
    <p:sldId id="256" r:id="rId4"/>
    <p:sldId id="295" r:id="rId5"/>
    <p:sldId id="296" r:id="rId6"/>
    <p:sldId id="298" r:id="rId7"/>
    <p:sldId id="299" r:id="rId8"/>
    <p:sldId id="300" r:id="rId9"/>
    <p:sldId id="301" r:id="rId10"/>
    <p:sldId id="303" r:id="rId11"/>
    <p:sldId id="306" r:id="rId12"/>
    <p:sldId id="307" r:id="rId13"/>
    <p:sldId id="320" r:id="rId14"/>
    <p:sldId id="321" r:id="rId15"/>
    <p:sldId id="322" r:id="rId16"/>
    <p:sldId id="326" r:id="rId17"/>
    <p:sldId id="332" r:id="rId18"/>
    <p:sldId id="325" r:id="rId19"/>
    <p:sldId id="327" r:id="rId20"/>
    <p:sldId id="334" r:id="rId21"/>
    <p:sldId id="335" r:id="rId22"/>
    <p:sldId id="336" r:id="rId23"/>
    <p:sldId id="355" r:id="rId24"/>
    <p:sldId id="356" r:id="rId25"/>
    <p:sldId id="358" r:id="rId26"/>
    <p:sldId id="359" r:id="rId27"/>
    <p:sldId id="361" r:id="rId28"/>
    <p:sldId id="362" r:id="rId29"/>
    <p:sldId id="329" r:id="rId30"/>
    <p:sldId id="309" r:id="rId31"/>
    <p:sldId id="337" r:id="rId32"/>
    <p:sldId id="338" r:id="rId33"/>
    <p:sldId id="339" r:id="rId34"/>
    <p:sldId id="341" r:id="rId35"/>
    <p:sldId id="343" r:id="rId36"/>
    <p:sldId id="312" r:id="rId37"/>
    <p:sldId id="345" r:id="rId38"/>
    <p:sldId id="344" r:id="rId39"/>
    <p:sldId id="347" r:id="rId40"/>
    <p:sldId id="349" r:id="rId41"/>
    <p:sldId id="350" r:id="rId42"/>
    <p:sldId id="352" r:id="rId43"/>
    <p:sldId id="373" r:id="rId44"/>
    <p:sldId id="374" r:id="rId45"/>
  </p:sldIdLst>
  <p:sldSz cx="9144000" cy="6858000" type="screen4x3"/>
  <p:notesSz cx="6858000" cy="9144000"/>
  <p:defaultTextStyle>
    <a:defPPr>
      <a:defRPr lang="e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3D3"/>
    <a:srgbClr val="FF3300"/>
    <a:srgbClr val="E67130"/>
    <a:srgbClr val="D5F323"/>
    <a:srgbClr val="6D6F1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1483" autoAdjust="0"/>
  </p:normalViewPr>
  <p:slideViewPr>
    <p:cSldViewPr>
      <p:cViewPr varScale="1">
        <p:scale>
          <a:sx n="65" d="100"/>
          <a:sy n="65" d="100"/>
        </p:scale>
        <p:origin x="15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7A4082-C25E-493E-A218-410F2BC748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3D283E-1C71-4A77-952E-FBC371C4D7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144607B-5E73-49C7-AEDD-A590D1F195E5}" type="datetimeFigureOut">
              <a:rPr lang="en-US"/>
              <a:pPr>
                <a:defRPr/>
              </a:pPr>
              <a:t>12/24/2022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6C02C-1C9D-4591-8F80-54F29CA03B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7EA1A-2C3E-4716-A72C-FDC3BCA534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98A9429-387A-4DA8-94CE-816997E12332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1ADA58-CEE7-4AD7-AE22-1D3161F9C1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1D5C7F-E9A9-4BB1-A942-57EE7755A5D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ADA3B3F-41DE-4243-BF7C-961A992FCAAC}" type="datetimeFigureOut">
              <a:rPr lang="en-US"/>
              <a:pPr>
                <a:defRPr/>
              </a:pPr>
              <a:t>12/24/2022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8E01DFF-5F68-462A-8E88-FE6D98A104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CEFD7A1-AFE7-4A57-974A-F49CDD690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" noProof="0"/>
              <a:t>Click to edit Master text styles</a:t>
            </a:r>
          </a:p>
          <a:p>
            <a:pPr lvl="1"/>
            <a:r>
              <a:rPr lang="en" noProof="0"/>
              <a:t>Second level</a:t>
            </a:r>
          </a:p>
          <a:p>
            <a:pPr lvl="2"/>
            <a:r>
              <a:rPr lang="en" noProof="0"/>
              <a:t>Third level</a:t>
            </a:r>
          </a:p>
          <a:p>
            <a:pPr lvl="3"/>
            <a:r>
              <a:rPr lang="en" noProof="0"/>
              <a:t>Fourth level</a:t>
            </a:r>
          </a:p>
          <a:p>
            <a:pPr lvl="4"/>
            <a:r>
              <a:rPr lang="en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8937D-485F-48E7-B66A-8149467349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1D16F-2574-42ED-90A2-8AED1289DD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30F7D02-86C0-41A7-80F6-222D47BC1BA3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08CFF5A6-C4BB-4764-8557-05B4F34655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33C65CEB-9E33-40CF-986C-AAFAA5095C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E9FEDF4C-34C1-474E-9746-9CC2838964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F8449E-EE99-46C5-8CC6-E503122AAE10}" type="slidenum">
              <a:rPr lang="en-US" altLang="vi-VN" smtClean="0"/>
              <a:pPr>
                <a:spcBef>
                  <a:spcPct val="0"/>
                </a:spcBef>
              </a:pPr>
              <a:t>2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663CA4CE-ABD9-48D3-8799-3012B10F5E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D9B047CA-BCA4-4915-B899-65ACED2686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67225D3A-62DE-40DD-A791-5853E78AC9A4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15795C2-0774-4E0C-BE9F-13946F610088}" type="slidenum">
              <a:rPr lang="en-US" altLang="vi-VN"/>
              <a:pPr algn="r" eaLnBrk="1" hangingPunct="1">
                <a:spcBef>
                  <a:spcPct val="0"/>
                </a:spcBef>
              </a:pPr>
              <a:t>11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BD1B5B79-86E2-4ED9-B586-5A03072201E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DF88CB4B-0D48-4885-8695-7EF664D975A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61014140-CC89-49CE-A8B9-0FD30A1CD72C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9776B24-2992-4516-BB36-9D6E91A71EBF}" type="slidenum">
              <a:rPr lang="en-US" altLang="vi-VN"/>
              <a:pPr algn="r" eaLnBrk="1" hangingPunct="1">
                <a:spcBef>
                  <a:spcPct val="0"/>
                </a:spcBef>
              </a:pPr>
              <a:t>12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31222994-EDA0-4115-BCC3-4AED3449C2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B2C1B7D9-69D7-4E20-8CBB-48D6CC71B78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99CA224C-1128-4B69-9115-EBFD8AC731BA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43535A1-6584-4B06-B8D6-356AA0E325EC}" type="slidenum">
              <a:rPr lang="en-US" altLang="vi-VN"/>
              <a:pPr algn="r" eaLnBrk="1" hangingPunct="1">
                <a:spcBef>
                  <a:spcPct val="0"/>
                </a:spcBef>
              </a:pPr>
              <a:t>13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8D59EF36-D2CC-42D8-9D48-C7A22F4F8C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3F6C6AFE-EBB5-4BD0-B02C-92CB85AD54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2C499A0C-90F7-47B9-A215-C26A2BCA935E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E1283D7-4CFA-43F5-A324-5AF8D6882F1E}" type="slidenum">
              <a:rPr lang="en-US" altLang="vi-VN"/>
              <a:pPr algn="r" eaLnBrk="1" hangingPunct="1">
                <a:spcBef>
                  <a:spcPct val="0"/>
                </a:spcBef>
              </a:pPr>
              <a:t>14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965867D9-D3D6-49E0-94B0-8E3F5ECE4B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FD6A3BDE-8AFA-439A-A8AD-71D9D70354C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635A65CC-AFE0-41FE-AFD3-C837CAF03CC2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8091E43-F976-4263-9C10-204B198679CA}" type="slidenum">
              <a:rPr lang="en-US" altLang="vi-VN"/>
              <a:pPr algn="r" eaLnBrk="1" hangingPunct="1">
                <a:spcBef>
                  <a:spcPct val="0"/>
                </a:spcBef>
              </a:pPr>
              <a:t>15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958E34A7-4C22-4DE5-A75F-F99B14AEEE0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D67E1963-D096-45BE-99C0-92F20DA9150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73F1A4F0-D333-4636-8349-0BFDDEA0A8DD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F313A94-70C8-431E-BCF1-EFCC3E68A1B5}" type="slidenum">
              <a:rPr lang="en-US" altLang="vi-VN"/>
              <a:pPr algn="r" eaLnBrk="1" hangingPunct="1">
                <a:spcBef>
                  <a:spcPct val="0"/>
                </a:spcBef>
              </a:pPr>
              <a:t>16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E8720F5F-DF6A-4ABD-9D64-21454384FB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8A4C398E-9FD5-40F1-A827-489286FA61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8EFF5B6F-6D62-4452-920D-AE009D848F64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63519D0-C310-4701-B5C8-277CE8A9D0A8}" type="slidenum">
              <a:rPr lang="en-US" altLang="vi-VN"/>
              <a:pPr algn="r" eaLnBrk="1" hangingPunct="1">
                <a:spcBef>
                  <a:spcPct val="0"/>
                </a:spcBef>
              </a:pPr>
              <a:t>17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>
            <a:extLst>
              <a:ext uri="{FF2B5EF4-FFF2-40B4-BE49-F238E27FC236}">
                <a16:creationId xmlns:a16="http://schemas.microsoft.com/office/drawing/2014/main" id="{01DD0FB9-23C5-4760-A52A-74EDD14AAA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B3CEF22B-8144-4B28-ADBC-6ABD8529018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C83AC61D-5A3D-49FD-B49D-C1596C86D8A5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3F7EF08-B093-4BA5-AB32-C54DF9287E93}" type="slidenum">
              <a:rPr lang="en-US" altLang="vi-VN"/>
              <a:pPr algn="r" eaLnBrk="1" hangingPunct="1">
                <a:spcBef>
                  <a:spcPct val="0"/>
                </a:spcBef>
              </a:pPr>
              <a:t>18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>
            <a:extLst>
              <a:ext uri="{FF2B5EF4-FFF2-40B4-BE49-F238E27FC236}">
                <a16:creationId xmlns:a16="http://schemas.microsoft.com/office/drawing/2014/main" id="{B18038A6-0646-481B-81AD-21E93AF8BB2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>
            <a:extLst>
              <a:ext uri="{FF2B5EF4-FFF2-40B4-BE49-F238E27FC236}">
                <a16:creationId xmlns:a16="http://schemas.microsoft.com/office/drawing/2014/main" id="{58183BDF-5046-4308-B8FB-494F07C626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22856212-41E3-47D3-B6B5-3548376F7190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0BD155A-B1AD-4477-BF75-C3D5E81FA55E}" type="slidenum">
              <a:rPr lang="en-US" altLang="vi-VN"/>
              <a:pPr algn="r" eaLnBrk="1" hangingPunct="1">
                <a:spcBef>
                  <a:spcPct val="0"/>
                </a:spcBef>
              </a:pPr>
              <a:t>19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626764DE-720E-490D-A9CC-9294AA3669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433DF00A-A4BC-47F1-9E3F-C0465F95B59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526157E5-38C5-4816-93B3-D2FE82EC62EF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50D18C9-9021-4FBB-8107-76A6B89CB9D1}" type="slidenum">
              <a:rPr lang="en-US" altLang="vi-VN"/>
              <a:pPr algn="r" eaLnBrk="1" hangingPunct="1">
                <a:spcBef>
                  <a:spcPct val="0"/>
                </a:spcBef>
              </a:pPr>
              <a:t>20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42687CEC-78C2-40FA-88A7-3584D95379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3D642E2E-DF3A-4E63-8F76-4D38F4266B1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3C4231AA-1DAD-4AE9-825E-1575DCADDFAE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5F765F7-1A78-4BCF-8B29-35A1FAD72A12}" type="slidenum">
              <a:rPr lang="en-US" altLang="vi-VN"/>
              <a:pPr algn="r" eaLnBrk="1" hangingPunct="1">
                <a:spcBef>
                  <a:spcPct val="0"/>
                </a:spcBef>
              </a:pPr>
              <a:t>3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>
            <a:extLst>
              <a:ext uri="{FF2B5EF4-FFF2-40B4-BE49-F238E27FC236}">
                <a16:creationId xmlns:a16="http://schemas.microsoft.com/office/drawing/2014/main" id="{0D1500A3-D556-4472-89D4-B74CC4371C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>
            <a:extLst>
              <a:ext uri="{FF2B5EF4-FFF2-40B4-BE49-F238E27FC236}">
                <a16:creationId xmlns:a16="http://schemas.microsoft.com/office/drawing/2014/main" id="{9702F5F7-6391-45F8-AB35-AB35107BFD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54F0B6DF-7282-49C5-94BD-6F393699BF24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2A7FFCA-F648-4D23-BF0B-51B2975C0BC8}" type="slidenum">
              <a:rPr lang="en-US" altLang="vi-VN"/>
              <a:pPr algn="r" eaLnBrk="1" hangingPunct="1">
                <a:spcBef>
                  <a:spcPct val="0"/>
                </a:spcBef>
              </a:pPr>
              <a:t>21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>
            <a:extLst>
              <a:ext uri="{FF2B5EF4-FFF2-40B4-BE49-F238E27FC236}">
                <a16:creationId xmlns:a16="http://schemas.microsoft.com/office/drawing/2014/main" id="{5D28614D-2B71-4042-B0F5-16ED8D1AC4C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>
            <a:extLst>
              <a:ext uri="{FF2B5EF4-FFF2-40B4-BE49-F238E27FC236}">
                <a16:creationId xmlns:a16="http://schemas.microsoft.com/office/drawing/2014/main" id="{83BDB4E4-7672-406F-8E63-8FE5027681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09646372-CB16-4DCF-92D4-6A9A275795B6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227037E-4D10-4BB9-B6EC-42B838690FB2}" type="slidenum">
              <a:rPr lang="en-US" altLang="vi-VN"/>
              <a:pPr algn="r" eaLnBrk="1" hangingPunct="1">
                <a:spcBef>
                  <a:spcPct val="0"/>
                </a:spcBef>
              </a:pPr>
              <a:t>22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616FCED7-190B-4D06-9E4D-3F617C58C5A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EA6588FA-2843-4F39-A19E-AB087B92C2D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0A391A01-3C78-4429-A9DC-D07A9242FA6E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088B9FA-4FC2-4B11-A6A1-3BA3D910A3B1}" type="slidenum">
              <a:rPr lang="en-US" altLang="vi-VN"/>
              <a:pPr algn="r" eaLnBrk="1" hangingPunct="1">
                <a:spcBef>
                  <a:spcPct val="0"/>
                </a:spcBef>
              </a:pPr>
              <a:t>23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F3F54886-66DC-4CD5-9DB2-4B495AFA44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06A72249-A180-4A01-838A-E2972B95DC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5D975F37-0DAA-407F-83BF-DA598FAD5DA1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8E3D63A-63A7-4474-A571-0FD9A9D0A1B7}" type="slidenum">
              <a:rPr lang="en-US" altLang="vi-VN"/>
              <a:pPr algn="r" eaLnBrk="1" hangingPunct="1">
                <a:spcBef>
                  <a:spcPct val="0"/>
                </a:spcBef>
              </a:pPr>
              <a:t>24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262819A1-5441-4FF0-8FFC-11CA01FBE8F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C21345E1-4912-4BFF-B0E9-B8A2A1FE5CF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1F0270CE-57B5-4353-B7B3-9328F323E1F8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DD597C6-21B1-4388-9F8B-AA775736C092}" type="slidenum">
              <a:rPr lang="en-US" altLang="vi-VN"/>
              <a:pPr algn="r" eaLnBrk="1" hangingPunct="1">
                <a:spcBef>
                  <a:spcPct val="0"/>
                </a:spcBef>
              </a:pPr>
              <a:t>25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>
            <a:extLst>
              <a:ext uri="{FF2B5EF4-FFF2-40B4-BE49-F238E27FC236}">
                <a16:creationId xmlns:a16="http://schemas.microsoft.com/office/drawing/2014/main" id="{64161662-4ADB-49E9-9DB7-FCB1494BF42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>
            <a:extLst>
              <a:ext uri="{FF2B5EF4-FFF2-40B4-BE49-F238E27FC236}">
                <a16:creationId xmlns:a16="http://schemas.microsoft.com/office/drawing/2014/main" id="{BC3C0388-DDFB-4A41-BAD5-6AA006A9D4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8F16F23F-7FAE-42EA-8449-26FB5D9E02BE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69E60B7-15D4-4277-AB5D-BEF1076B0C2A}" type="slidenum">
              <a:rPr lang="en-US" altLang="vi-VN"/>
              <a:pPr algn="r" eaLnBrk="1" hangingPunct="1">
                <a:spcBef>
                  <a:spcPct val="0"/>
                </a:spcBef>
              </a:pPr>
              <a:t>26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211065BD-87DF-4C41-B3ED-C17D446D96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EB3BDF05-FC1D-4B92-8DA4-44766D5B270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27452F10-1FFF-4035-AFF2-73CD5BD84151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9B5C926-B7F6-41B4-ACB8-D45EE23F774B}" type="slidenum">
              <a:rPr lang="en-US" altLang="vi-VN"/>
              <a:pPr algn="r" eaLnBrk="1" hangingPunct="1">
                <a:spcBef>
                  <a:spcPct val="0"/>
                </a:spcBef>
              </a:pPr>
              <a:t>27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D8D6889F-17F3-45F8-A124-E36E9CF191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>
            <a:extLst>
              <a:ext uri="{FF2B5EF4-FFF2-40B4-BE49-F238E27FC236}">
                <a16:creationId xmlns:a16="http://schemas.microsoft.com/office/drawing/2014/main" id="{CCEA1785-EC35-4229-BB3F-28421B6AA6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DCB98A7E-45EC-4B47-8DA6-BA27D7D3A408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06FE5FA-F814-4347-9534-6BBBC5788441}" type="slidenum">
              <a:rPr lang="en-US" altLang="vi-VN"/>
              <a:pPr algn="r" eaLnBrk="1" hangingPunct="1">
                <a:spcBef>
                  <a:spcPct val="0"/>
                </a:spcBef>
              </a:pPr>
              <a:t>28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>
            <a:extLst>
              <a:ext uri="{FF2B5EF4-FFF2-40B4-BE49-F238E27FC236}">
                <a16:creationId xmlns:a16="http://schemas.microsoft.com/office/drawing/2014/main" id="{D682632C-9B25-4355-B73E-5E0C826300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>
            <a:extLst>
              <a:ext uri="{FF2B5EF4-FFF2-40B4-BE49-F238E27FC236}">
                <a16:creationId xmlns:a16="http://schemas.microsoft.com/office/drawing/2014/main" id="{00F1F6EC-541E-4B90-B5E8-0F5CE710CB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F36EC426-4961-4FB2-A053-CB67EBBBE134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226B737-43D5-43ED-88C8-8A564AFEF614}" type="slidenum">
              <a:rPr lang="en-US" altLang="vi-VN"/>
              <a:pPr algn="r" eaLnBrk="1" hangingPunct="1">
                <a:spcBef>
                  <a:spcPct val="0"/>
                </a:spcBef>
              </a:pPr>
              <a:t>29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>
            <a:extLst>
              <a:ext uri="{FF2B5EF4-FFF2-40B4-BE49-F238E27FC236}">
                <a16:creationId xmlns:a16="http://schemas.microsoft.com/office/drawing/2014/main" id="{2C5006FD-CDD9-42E0-BD88-8BE758230E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>
            <a:extLst>
              <a:ext uri="{FF2B5EF4-FFF2-40B4-BE49-F238E27FC236}">
                <a16:creationId xmlns:a16="http://schemas.microsoft.com/office/drawing/2014/main" id="{6DC5EEA5-C530-4CC7-A37B-43533133501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87044" name="Slide Number Placeholder 3">
            <a:extLst>
              <a:ext uri="{FF2B5EF4-FFF2-40B4-BE49-F238E27FC236}">
                <a16:creationId xmlns:a16="http://schemas.microsoft.com/office/drawing/2014/main" id="{ECE8D23E-5C7F-438C-B1B2-EA006998EE98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278C70A-DECF-47FE-9AB7-D530632CAD89}" type="slidenum">
              <a:rPr lang="en-US" altLang="vi-VN"/>
              <a:pPr algn="r" eaLnBrk="1" hangingPunct="1">
                <a:spcBef>
                  <a:spcPct val="0"/>
                </a:spcBef>
              </a:pPr>
              <a:t>30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C2F1F686-3EB9-40A8-9CEC-04A81FE69C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A2302ADC-27A9-4A83-AA5C-1C28AD6AA1F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40FB604A-7823-4A5C-8A59-E939C9AF4200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184522D-2F1F-4EED-A627-93473B7D8BAE}" type="slidenum">
              <a:rPr lang="en-US" altLang="vi-VN"/>
              <a:pPr algn="r" eaLnBrk="1" hangingPunct="1">
                <a:spcBef>
                  <a:spcPct val="0"/>
                </a:spcBef>
              </a:pPr>
              <a:t>4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614BDF7D-58EB-4C9D-A490-3EA4B83C42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DF0FA3D0-699E-40C2-A2A9-601885AA91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5C27C393-DD11-49C8-A3DB-CF0131C95996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66DDE98-40A6-434A-9030-23CE9A33DA98}" type="slidenum">
              <a:rPr lang="en-US" altLang="vi-VN"/>
              <a:pPr algn="r" eaLnBrk="1" hangingPunct="1">
                <a:spcBef>
                  <a:spcPct val="0"/>
                </a:spcBef>
              </a:pPr>
              <a:t>31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>
            <a:extLst>
              <a:ext uri="{FF2B5EF4-FFF2-40B4-BE49-F238E27FC236}">
                <a16:creationId xmlns:a16="http://schemas.microsoft.com/office/drawing/2014/main" id="{E6D6F496-E55F-4CA2-978D-4B3BC11EA1F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>
            <a:extLst>
              <a:ext uri="{FF2B5EF4-FFF2-40B4-BE49-F238E27FC236}">
                <a16:creationId xmlns:a16="http://schemas.microsoft.com/office/drawing/2014/main" id="{A8CD81BB-FED6-4496-A1C6-54B4CF8F761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91140" name="Slide Number Placeholder 3">
            <a:extLst>
              <a:ext uri="{FF2B5EF4-FFF2-40B4-BE49-F238E27FC236}">
                <a16:creationId xmlns:a16="http://schemas.microsoft.com/office/drawing/2014/main" id="{F5D80167-36E5-4B9E-9846-3B090315E11F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67B33A5-719B-44F6-A5DB-C112A43E1F66}" type="slidenum">
              <a:rPr lang="en-US" altLang="vi-VN"/>
              <a:pPr algn="r" eaLnBrk="1" hangingPunct="1">
                <a:spcBef>
                  <a:spcPct val="0"/>
                </a:spcBef>
              </a:pPr>
              <a:t>32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>
            <a:extLst>
              <a:ext uri="{FF2B5EF4-FFF2-40B4-BE49-F238E27FC236}">
                <a16:creationId xmlns:a16="http://schemas.microsoft.com/office/drawing/2014/main" id="{DEEA9686-B18C-4555-B4B5-5A792B6FD6C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>
            <a:extLst>
              <a:ext uri="{FF2B5EF4-FFF2-40B4-BE49-F238E27FC236}">
                <a16:creationId xmlns:a16="http://schemas.microsoft.com/office/drawing/2014/main" id="{9D4AC46E-A08D-4C01-9A5D-E2B801A164D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93188" name="Slide Number Placeholder 3">
            <a:extLst>
              <a:ext uri="{FF2B5EF4-FFF2-40B4-BE49-F238E27FC236}">
                <a16:creationId xmlns:a16="http://schemas.microsoft.com/office/drawing/2014/main" id="{D889BDD8-317F-46A4-8BE7-D3EF16532FEB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48A51D4-CF1D-4F83-AE21-4C48B7C2D0F7}" type="slidenum">
              <a:rPr lang="en-US" altLang="vi-VN"/>
              <a:pPr algn="r" eaLnBrk="1" hangingPunct="1">
                <a:spcBef>
                  <a:spcPct val="0"/>
                </a:spcBef>
              </a:pPr>
              <a:t>33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>
            <a:extLst>
              <a:ext uri="{FF2B5EF4-FFF2-40B4-BE49-F238E27FC236}">
                <a16:creationId xmlns:a16="http://schemas.microsoft.com/office/drawing/2014/main" id="{37CFD179-CEF3-42A1-9910-402596CF3C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>
            <a:extLst>
              <a:ext uri="{FF2B5EF4-FFF2-40B4-BE49-F238E27FC236}">
                <a16:creationId xmlns:a16="http://schemas.microsoft.com/office/drawing/2014/main" id="{CAA10FC8-1545-41F9-A6DA-7F81E8E99B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95236" name="Slide Number Placeholder 3">
            <a:extLst>
              <a:ext uri="{FF2B5EF4-FFF2-40B4-BE49-F238E27FC236}">
                <a16:creationId xmlns:a16="http://schemas.microsoft.com/office/drawing/2014/main" id="{0C46FE3C-9DFF-48F5-B6DD-56591F391C32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D70DB6D-2153-42C4-8884-141F76A1B746}" type="slidenum">
              <a:rPr lang="en-US" altLang="vi-VN"/>
              <a:pPr algn="r" eaLnBrk="1" hangingPunct="1">
                <a:spcBef>
                  <a:spcPct val="0"/>
                </a:spcBef>
              </a:pPr>
              <a:t>34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>
            <a:extLst>
              <a:ext uri="{FF2B5EF4-FFF2-40B4-BE49-F238E27FC236}">
                <a16:creationId xmlns:a16="http://schemas.microsoft.com/office/drawing/2014/main" id="{F7396A02-408D-42D6-894A-9FC13D99A2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>
            <a:extLst>
              <a:ext uri="{FF2B5EF4-FFF2-40B4-BE49-F238E27FC236}">
                <a16:creationId xmlns:a16="http://schemas.microsoft.com/office/drawing/2014/main" id="{F3D88676-2B28-4244-805E-B1525B16F68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97284" name="Slide Number Placeholder 3">
            <a:extLst>
              <a:ext uri="{FF2B5EF4-FFF2-40B4-BE49-F238E27FC236}">
                <a16:creationId xmlns:a16="http://schemas.microsoft.com/office/drawing/2014/main" id="{51286FF1-43DE-4AD0-ABCF-C3799A09F4C1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C88F5C7-D713-4BE1-B185-EBE3BB007713}" type="slidenum">
              <a:rPr lang="en-US" altLang="vi-VN"/>
              <a:pPr algn="r" eaLnBrk="1" hangingPunct="1">
                <a:spcBef>
                  <a:spcPct val="0"/>
                </a:spcBef>
              </a:pPr>
              <a:t>35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>
            <a:extLst>
              <a:ext uri="{FF2B5EF4-FFF2-40B4-BE49-F238E27FC236}">
                <a16:creationId xmlns:a16="http://schemas.microsoft.com/office/drawing/2014/main" id="{75592EBB-0BBD-453F-AC18-1561304749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>
            <a:extLst>
              <a:ext uri="{FF2B5EF4-FFF2-40B4-BE49-F238E27FC236}">
                <a16:creationId xmlns:a16="http://schemas.microsoft.com/office/drawing/2014/main" id="{2CCF6CE6-5A54-4D32-A96F-44B9303C4A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99332" name="Slide Number Placeholder 3">
            <a:extLst>
              <a:ext uri="{FF2B5EF4-FFF2-40B4-BE49-F238E27FC236}">
                <a16:creationId xmlns:a16="http://schemas.microsoft.com/office/drawing/2014/main" id="{4A41A786-8264-47F8-8F7D-F74CA15CB00A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470804E-1D04-4BA7-8936-4A1E4B9D8AEA}" type="slidenum">
              <a:rPr lang="en-US" altLang="vi-VN"/>
              <a:pPr algn="r" eaLnBrk="1" hangingPunct="1">
                <a:spcBef>
                  <a:spcPct val="0"/>
                </a:spcBef>
              </a:pPr>
              <a:t>36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>
            <a:extLst>
              <a:ext uri="{FF2B5EF4-FFF2-40B4-BE49-F238E27FC236}">
                <a16:creationId xmlns:a16="http://schemas.microsoft.com/office/drawing/2014/main" id="{6DBA79FD-0900-4B08-A86C-3CADBCD718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>
            <a:extLst>
              <a:ext uri="{FF2B5EF4-FFF2-40B4-BE49-F238E27FC236}">
                <a16:creationId xmlns:a16="http://schemas.microsoft.com/office/drawing/2014/main" id="{B6D9DB18-D69E-425F-AFCE-239B4AA8045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101380" name="Slide Number Placeholder 3">
            <a:extLst>
              <a:ext uri="{FF2B5EF4-FFF2-40B4-BE49-F238E27FC236}">
                <a16:creationId xmlns:a16="http://schemas.microsoft.com/office/drawing/2014/main" id="{9F47958D-6D70-49C6-98BE-09CFB32BE890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4AC1BE0-5A1C-4F10-B8C9-9E411BCB5D15}" type="slidenum">
              <a:rPr lang="en-US" altLang="vi-VN"/>
              <a:pPr algn="r" eaLnBrk="1" hangingPunct="1">
                <a:spcBef>
                  <a:spcPct val="0"/>
                </a:spcBef>
              </a:pPr>
              <a:t>37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>
            <a:extLst>
              <a:ext uri="{FF2B5EF4-FFF2-40B4-BE49-F238E27FC236}">
                <a16:creationId xmlns:a16="http://schemas.microsoft.com/office/drawing/2014/main" id="{1849DD99-4588-45BC-9325-4816653B295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>
            <a:extLst>
              <a:ext uri="{FF2B5EF4-FFF2-40B4-BE49-F238E27FC236}">
                <a16:creationId xmlns:a16="http://schemas.microsoft.com/office/drawing/2014/main" id="{75BFC935-6823-433A-ADA3-D0A08FAC36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103428" name="Slide Number Placeholder 3">
            <a:extLst>
              <a:ext uri="{FF2B5EF4-FFF2-40B4-BE49-F238E27FC236}">
                <a16:creationId xmlns:a16="http://schemas.microsoft.com/office/drawing/2014/main" id="{F5823444-4A42-4363-843F-902F9A92931B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D605BE8-F84D-4945-80EF-8A0AD93623EC}" type="slidenum">
              <a:rPr lang="en-US" altLang="vi-VN"/>
              <a:pPr algn="r" eaLnBrk="1" hangingPunct="1">
                <a:spcBef>
                  <a:spcPct val="0"/>
                </a:spcBef>
              </a:pPr>
              <a:t>38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>
            <a:extLst>
              <a:ext uri="{FF2B5EF4-FFF2-40B4-BE49-F238E27FC236}">
                <a16:creationId xmlns:a16="http://schemas.microsoft.com/office/drawing/2014/main" id="{4A6B6A47-20C0-490D-B610-CDE6D127A2D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>
            <a:extLst>
              <a:ext uri="{FF2B5EF4-FFF2-40B4-BE49-F238E27FC236}">
                <a16:creationId xmlns:a16="http://schemas.microsoft.com/office/drawing/2014/main" id="{47C8D471-14CF-4EAE-AE8D-503D1C7D203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105476" name="Slide Number Placeholder 3">
            <a:extLst>
              <a:ext uri="{FF2B5EF4-FFF2-40B4-BE49-F238E27FC236}">
                <a16:creationId xmlns:a16="http://schemas.microsoft.com/office/drawing/2014/main" id="{1CAEB0E8-7970-4111-AA45-3623D68F26E9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FC6E7B-1BD9-417D-8B0E-C0951DC622F2}" type="slidenum">
              <a:rPr lang="en-US" altLang="vi-VN"/>
              <a:pPr algn="r" eaLnBrk="1" hangingPunct="1">
                <a:spcBef>
                  <a:spcPct val="0"/>
                </a:spcBef>
              </a:pPr>
              <a:t>39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8118CF51-8479-4E8C-849A-6B91A7F3D8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37D5614A-918F-45E9-99FF-982CAA4265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107524" name="Slide Number Placeholder 3">
            <a:extLst>
              <a:ext uri="{FF2B5EF4-FFF2-40B4-BE49-F238E27FC236}">
                <a16:creationId xmlns:a16="http://schemas.microsoft.com/office/drawing/2014/main" id="{17FE120E-EAEF-405A-BE9B-BEA2B916BE44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4527438-39DD-4F97-8781-B183D4AAD097}" type="slidenum">
              <a:rPr lang="en-US" altLang="vi-VN"/>
              <a:pPr algn="r" eaLnBrk="1" hangingPunct="1">
                <a:spcBef>
                  <a:spcPct val="0"/>
                </a:spcBef>
              </a:pPr>
              <a:t>40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598F4C89-E0C5-4A2B-93D6-989F4C9526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69B366CF-B872-4621-9BA7-0EAF44C3F95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3558DD8D-4A23-4154-986B-48C7BC876A5E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9ED4B69-A7A0-4B74-91CB-C2905D68F7F0}" type="slidenum">
              <a:rPr lang="en-US" altLang="vi-VN"/>
              <a:pPr algn="r" eaLnBrk="1" hangingPunct="1">
                <a:spcBef>
                  <a:spcPct val="0"/>
                </a:spcBef>
              </a:pPr>
              <a:t>5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>
            <a:extLst>
              <a:ext uri="{FF2B5EF4-FFF2-40B4-BE49-F238E27FC236}">
                <a16:creationId xmlns:a16="http://schemas.microsoft.com/office/drawing/2014/main" id="{74E23495-A742-425D-A1A4-8E43C4E18F8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>
            <a:extLst>
              <a:ext uri="{FF2B5EF4-FFF2-40B4-BE49-F238E27FC236}">
                <a16:creationId xmlns:a16="http://schemas.microsoft.com/office/drawing/2014/main" id="{DE1E13D6-43D2-4E7A-9C5C-BC825BF7A75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109572" name="Slide Number Placeholder 3">
            <a:extLst>
              <a:ext uri="{FF2B5EF4-FFF2-40B4-BE49-F238E27FC236}">
                <a16:creationId xmlns:a16="http://schemas.microsoft.com/office/drawing/2014/main" id="{24EBF745-628B-43F9-BB0D-1B0CA7D2C266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BE25DC5-B455-4FE5-B457-7C56DB74FD7F}" type="slidenum">
              <a:rPr lang="en-US" altLang="vi-VN"/>
              <a:pPr algn="r" eaLnBrk="1" hangingPunct="1">
                <a:spcBef>
                  <a:spcPct val="0"/>
                </a:spcBef>
              </a:pPr>
              <a:t>41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>
            <a:extLst>
              <a:ext uri="{FF2B5EF4-FFF2-40B4-BE49-F238E27FC236}">
                <a16:creationId xmlns:a16="http://schemas.microsoft.com/office/drawing/2014/main" id="{92DC3282-AB92-4B66-96F4-DD916C4BDC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>
            <a:extLst>
              <a:ext uri="{FF2B5EF4-FFF2-40B4-BE49-F238E27FC236}">
                <a16:creationId xmlns:a16="http://schemas.microsoft.com/office/drawing/2014/main" id="{D49CB647-1D90-4EC4-8D2A-F26BAC7564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111620" name="Slide Number Placeholder 3">
            <a:extLst>
              <a:ext uri="{FF2B5EF4-FFF2-40B4-BE49-F238E27FC236}">
                <a16:creationId xmlns:a16="http://schemas.microsoft.com/office/drawing/2014/main" id="{5854F153-CBDC-41C4-AD05-E1535C89B544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CE9826E-0DF2-4769-BC69-DDA4501215BB}" type="slidenum">
              <a:rPr lang="en-US" altLang="vi-VN"/>
              <a:pPr algn="r" eaLnBrk="1" hangingPunct="1">
                <a:spcBef>
                  <a:spcPct val="0"/>
                </a:spcBef>
              </a:pPr>
              <a:t>42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>
            <a:extLst>
              <a:ext uri="{FF2B5EF4-FFF2-40B4-BE49-F238E27FC236}">
                <a16:creationId xmlns:a16="http://schemas.microsoft.com/office/drawing/2014/main" id="{9927A659-AEAD-4ECB-A548-E97F580142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>
            <a:extLst>
              <a:ext uri="{FF2B5EF4-FFF2-40B4-BE49-F238E27FC236}">
                <a16:creationId xmlns:a16="http://schemas.microsoft.com/office/drawing/2014/main" id="{38BF8143-6BF3-4E46-8996-91588D5C354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113668" name="Slide Number Placeholder 3">
            <a:extLst>
              <a:ext uri="{FF2B5EF4-FFF2-40B4-BE49-F238E27FC236}">
                <a16:creationId xmlns:a16="http://schemas.microsoft.com/office/drawing/2014/main" id="{89FD91D7-FBD2-4CC0-A81B-5C79A92CA65C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58ECD56-D0BB-418D-ACDA-538FB34BC6FC}" type="slidenum">
              <a:rPr lang="en-US" altLang="vi-VN"/>
              <a:pPr algn="r" eaLnBrk="1" hangingPunct="1">
                <a:spcBef>
                  <a:spcPct val="0"/>
                </a:spcBef>
              </a:pPr>
              <a:t>43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6B4A4D07-DE61-4F0B-8B53-12216CD165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3C9B17E1-92A2-4718-AE20-7E9D0F278F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BD8E0331-0274-4C8B-90E6-DDC4C6CE3B54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6517F3E-621A-4B68-BA34-BD366DD7EE3C}" type="slidenum">
              <a:rPr lang="en-US" altLang="vi-VN"/>
              <a:pPr algn="r" eaLnBrk="1" hangingPunct="1">
                <a:spcBef>
                  <a:spcPct val="0"/>
                </a:spcBef>
              </a:pPr>
              <a:t>6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F094B28A-803C-44F1-9F8B-3C912D6C46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65F242AC-45A1-4782-8B09-963F149BABD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7C485A87-3D04-48CF-BDB7-B3DA47564FD8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2CF46AF-A920-4A69-8630-C039086B3137}" type="slidenum">
              <a:rPr lang="en-US" altLang="vi-VN"/>
              <a:pPr algn="r" eaLnBrk="1" hangingPunct="1">
                <a:spcBef>
                  <a:spcPct val="0"/>
                </a:spcBef>
              </a:pPr>
              <a:t>7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416B05C2-2296-4D44-8712-AA57C32DB08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AE776FB7-70E1-4BF3-B4F5-B729BD922D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A9EE1212-A39B-46D1-B4BA-ED1E57988D02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FF8B964-A28A-435D-A4C8-8278EFAED949}" type="slidenum">
              <a:rPr lang="en-US" altLang="vi-VN"/>
              <a:pPr algn="r" eaLnBrk="1" hangingPunct="1">
                <a:spcBef>
                  <a:spcPct val="0"/>
                </a:spcBef>
              </a:pPr>
              <a:t>8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114146DD-20A0-4178-86CF-D9B5AF5779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8648C447-D784-4803-B47A-39F71964534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3BFCD900-27E8-43E0-A626-6931B20ADDB6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FCF0AF4-16E6-4116-8877-2AB74F03F3C1}" type="slidenum">
              <a:rPr lang="en-US" altLang="vi-VN"/>
              <a:pPr algn="r" eaLnBrk="1" hangingPunct="1">
                <a:spcBef>
                  <a:spcPct val="0"/>
                </a:spcBef>
              </a:pPr>
              <a:t>9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25C9B50D-6A16-49C5-A493-024626BE61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287581DC-2995-4380-9D94-F88FD3AB058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D436301E-B515-43B1-BDE9-52B50DAC0D70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71E06FE-CCD9-44CD-8A52-582B0B6FD86A}" type="slidenum">
              <a:rPr lang="en-US" altLang="vi-VN"/>
              <a:pPr algn="r" eaLnBrk="1" hangingPunct="1">
                <a:spcBef>
                  <a:spcPct val="0"/>
                </a:spcBef>
              </a:pPr>
              <a:t>10</a:t>
            </a:fld>
            <a:endParaRPr lang="en-US" altLang="vi-V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5FC5E-4F0C-40C5-83A1-14485E16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66893-877A-4835-B08A-439F3016C344}" type="datetime1">
              <a:rPr lang="en-US"/>
              <a:pPr>
                <a:defRPr/>
              </a:pPr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EEE4A-66F6-4D7B-99D7-21553D54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SVTH. Nguyễn Văn Đại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8053E-547A-49F1-8BDF-A562AAFEB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D07CNPM2 - HVCNBCVT</a:t>
            </a:r>
          </a:p>
        </p:txBody>
      </p:sp>
    </p:spTree>
    <p:extLst>
      <p:ext uri="{BB962C8B-B14F-4D97-AF65-F5344CB8AC3E}">
        <p14:creationId xmlns:p14="http://schemas.microsoft.com/office/powerpoint/2010/main" val="427971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FA33C-AA3E-4C20-9088-DEA2EFE7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283A4-418C-4854-A00D-6FE5B04DBE7E}" type="datetime1">
              <a:rPr lang="en-US"/>
              <a:pPr>
                <a:defRPr/>
              </a:pPr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A3DAF-EBC6-4AA9-A308-8490D8CD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F326F-F0AD-45CD-8D05-54B3D62AB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10253F"/>
                </a:solidFill>
              </a:defRPr>
            </a:lvl1pPr>
          </a:lstStyle>
          <a:p>
            <a:pPr>
              <a:defRPr/>
            </a:pPr>
            <a:fld id="{C1B2D9FC-78D0-44E1-A82C-C2618947FF60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51658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D2518-AD7A-414F-8185-3179B652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87C61-5D06-4AD2-8114-885E2C57D96C}" type="datetime1">
              <a:rPr lang="en-US"/>
              <a:pPr>
                <a:defRPr/>
              </a:pPr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8D2FC-1D8E-4F24-B754-8DA65614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F2ECD-2F4D-4AC3-98A4-B889E0A4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10253F"/>
                </a:solidFill>
              </a:defRPr>
            </a:lvl1pPr>
          </a:lstStyle>
          <a:p>
            <a:pPr>
              <a:defRPr/>
            </a:pPr>
            <a:fld id="{48FFD732-06DD-4ED1-9EB1-A7D9CB6CE60D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210752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g bì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B4510F-D871-4D92-9A4D-C233A24A3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0495" y="2078018"/>
            <a:ext cx="5732807" cy="21811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3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0496" y="4535992"/>
            <a:ext cx="3830682" cy="1278213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F9E3E6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60847" y="1569800"/>
            <a:ext cx="5732859" cy="431800"/>
          </a:xfrm>
        </p:spPr>
        <p:txBody>
          <a:bodyPr anchor="ctr">
            <a:normAutofit/>
          </a:bodyPr>
          <a:lstStyle>
            <a:lvl1pPr marL="0" indent="0">
              <a:buNone/>
              <a:defRPr sz="135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799779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g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290DB18E-1BE5-40B9-A20D-7E5528538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455613"/>
            <a:ext cx="384175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589" y="365126"/>
            <a:ext cx="7294762" cy="747683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CF294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659920" y="1285875"/>
            <a:ext cx="7855430" cy="469265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sz="150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5410474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ang trắ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019933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/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B666D-4448-43EC-9C1A-2F184FF4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CF08C-1CDB-4A06-839A-6870BFF191B7}" type="datetime1">
              <a:rPr lang="en-US"/>
              <a:pPr>
                <a:defRPr/>
              </a:pPr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6C654-8259-48E2-9228-FB63A68C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SVTH. Nguyễn Văn Đại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0E842-500E-48C0-8A9D-3127FA76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D07CNPM2 - HVCNBCVT</a:t>
            </a:r>
          </a:p>
        </p:txBody>
      </p:sp>
    </p:spTree>
    <p:extLst>
      <p:ext uri="{BB962C8B-B14F-4D97-AF65-F5344CB8AC3E}">
        <p14:creationId xmlns:p14="http://schemas.microsoft.com/office/powerpoint/2010/main" val="4282163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C19ED-5580-4E57-AF42-8ABAA7D0E77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1779B-333F-44AF-A68A-6B6A0B2F2076}" type="datetime1">
              <a:rPr lang="en-US"/>
              <a:pPr>
                <a:defRPr/>
              </a:pPr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F1A0C-95B9-4DCD-A91A-DBED4BA63D3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SVTH. Nguyễn Văn Đại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C799-2AA8-420A-B22C-104E049104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D07CNPM2 - HVCNBCVT</a:t>
            </a:r>
          </a:p>
        </p:txBody>
      </p:sp>
    </p:spTree>
    <p:extLst>
      <p:ext uri="{BB962C8B-B14F-4D97-AF65-F5344CB8AC3E}">
        <p14:creationId xmlns:p14="http://schemas.microsoft.com/office/powerpoint/2010/main" val="350736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9DB74-FC32-4985-99DA-D4B19C3F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8D700-14AA-4553-99F6-78B11E961AA6}" type="datetime1">
              <a:rPr lang="en-US"/>
              <a:pPr>
                <a:defRPr/>
              </a:pPr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BE5E5-BD67-4E71-A293-35EB83A6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SVTH. Nguyễn Văn Đại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C35E5-F58E-415A-B946-B740527E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D07CNPM2 - HVCNBCVT</a:t>
            </a:r>
          </a:p>
        </p:txBody>
      </p:sp>
    </p:spTree>
    <p:extLst>
      <p:ext uri="{BB962C8B-B14F-4D97-AF65-F5344CB8AC3E}">
        <p14:creationId xmlns:p14="http://schemas.microsoft.com/office/powerpoint/2010/main" val="1237593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A7009-6068-45AB-9724-061611DA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4CE84-6FB0-407C-AE39-FC97181BB5A5}" type="datetime1">
              <a:rPr lang="en-US"/>
              <a:pPr>
                <a:defRPr/>
              </a:pPr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B42D2-10AB-4452-BBEE-19F501038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1C57B-F364-4B01-98EF-B61F90DF9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10253F"/>
                </a:solidFill>
              </a:defRPr>
            </a:lvl1pPr>
          </a:lstStyle>
          <a:p>
            <a:pPr>
              <a:defRPr/>
            </a:pPr>
            <a:fld id="{CC4257BA-738C-4C8F-8859-E92AE9EDD6B2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56825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824BA-D338-4CC8-92AB-96DA8317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34D38-DD42-49C1-8173-A23300FD9D71}" type="datetime1">
              <a:rPr lang="en-US"/>
              <a:pPr>
                <a:defRPr/>
              </a:pPr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08548-AF63-476A-837F-F6B4F5098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3758D-A8A9-4148-9923-E9165766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10253F"/>
                </a:solidFill>
              </a:defRPr>
            </a:lvl1pPr>
          </a:lstStyle>
          <a:p>
            <a:pPr>
              <a:defRPr/>
            </a:pPr>
            <a:fld id="{9718A164-FA05-4A2B-9AF6-E3DBBBFC3945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92376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EA794-01AC-43CD-ADB1-E697251B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0CAA0-5368-47C9-BF68-B2B32EDDE97A}" type="datetime1">
              <a:rPr lang="en-US"/>
              <a:pPr>
                <a:defRPr/>
              </a:pPr>
              <a:t>12/24/2022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26EF2C-1BDC-440F-B06E-9BF92DD9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685544-BC4D-4111-A7E2-E2BC938D8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10253F"/>
                </a:solidFill>
              </a:defRPr>
            </a:lvl1pPr>
          </a:lstStyle>
          <a:p>
            <a:pPr>
              <a:defRPr/>
            </a:pPr>
            <a:fld id="{7F4BC741-5C9F-4AA8-A6DD-8E4256EFC93E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3065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A96551-2983-4AA4-AEA6-1DF4B038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DA49D-559C-4FB6-A981-88A96337C015}" type="datetime1">
              <a:rPr lang="en-US"/>
              <a:pPr>
                <a:defRPr/>
              </a:pPr>
              <a:t>12/24/2022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0DC74-0D49-40CB-B13A-37CD2CB6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7EC3C-17FA-40CC-B3D1-DD858100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10253F"/>
                </a:solidFill>
              </a:defRPr>
            </a:lvl1pPr>
          </a:lstStyle>
          <a:p>
            <a:pPr>
              <a:defRPr/>
            </a:pPr>
            <a:fld id="{8624DD14-5225-44D9-B58B-72A84E61B387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16496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469C8-3A15-4A35-9460-E6BCEB9BE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D3804-D404-4699-9486-A6A8F1F9DE8E}" type="datetime1">
              <a:rPr lang="en-US"/>
              <a:pPr>
                <a:defRPr/>
              </a:pPr>
              <a:t>12/24/2022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5DEB0-DBF7-40BF-B0E6-1B2F1DB06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7EBBD-D128-4509-B35E-9B930DD80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10253F"/>
                </a:solidFill>
              </a:defRPr>
            </a:lvl1pPr>
          </a:lstStyle>
          <a:p>
            <a:pPr>
              <a:defRPr/>
            </a:pPr>
            <a:fld id="{14F191DD-8551-4303-8FCF-E715CFA5666A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18958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650A4-515C-4B39-B8D7-25FE9106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E186C-D717-401B-9B70-1EF4457921B8}" type="datetime1">
              <a:rPr lang="en-US"/>
              <a:pPr>
                <a:defRPr/>
              </a:pPr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70969-E4E2-4200-A574-8DA8C190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B5539-7322-4AE2-988A-6C4A2F6C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10253F"/>
                </a:solidFill>
              </a:defRPr>
            </a:lvl1pPr>
          </a:lstStyle>
          <a:p>
            <a:pPr>
              <a:defRPr/>
            </a:pPr>
            <a:fld id="{0474120C-BF1E-499C-86A8-62508396E1CF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24687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207F8-BDE6-4CB7-828B-B08B4DE0C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B2039-3210-4F71-ABB2-7511AEBB36C1}" type="datetime1">
              <a:rPr lang="en-US"/>
              <a:pPr>
                <a:defRPr/>
              </a:pPr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AD45D-6BE3-4845-843D-2AE2CD2E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A5B0B-49D8-4699-AB22-540B6BDB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10253F"/>
                </a:solidFill>
              </a:defRPr>
            </a:lvl1pPr>
          </a:lstStyle>
          <a:p>
            <a:pPr>
              <a:defRPr/>
            </a:pPr>
            <a:fld id="{7D76EC05-ECEE-4F5E-AD11-DA47F91D401F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92734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AA927F0-1875-4B57-9106-3E939A59D2C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" altLang="vi-VN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234E69B-BF8E-42D0-B844-BFDF470BFD2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" altLang="vi-VN"/>
              <a:t>Click to edit Master text styles</a:t>
            </a:r>
          </a:p>
          <a:p>
            <a:pPr lvl="1"/>
            <a:r>
              <a:rPr lang="en" altLang="vi-VN"/>
              <a:t>Second level</a:t>
            </a:r>
          </a:p>
          <a:p>
            <a:pPr lvl="2"/>
            <a:r>
              <a:rPr lang="en" altLang="vi-VN"/>
              <a:t>Third level</a:t>
            </a:r>
          </a:p>
          <a:p>
            <a:pPr lvl="3"/>
            <a:r>
              <a:rPr lang="en" altLang="vi-VN"/>
              <a:t>Fourth level</a:t>
            </a:r>
          </a:p>
          <a:p>
            <a:pPr lvl="4"/>
            <a:r>
              <a:rPr lang="en" altLang="vi-VN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188C8-99F0-4B87-8F3C-335D43CD0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020CD51-D200-4108-B1FC-9A85DF49E24D}" type="datetime1">
              <a:rPr lang="en-US"/>
              <a:pPr>
                <a:defRPr/>
              </a:pPr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4D534-B8CF-4703-A656-3F2371506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"/>
              <a:t>SVTH. Nguyen Van Dai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A0F0B-356C-41FD-93F6-022ADECFB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"/>
              <a:t>D07CPM2-HVCNBCVT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35" r:id="rId1"/>
    <p:sldLayoutId id="2147486036" r:id="rId2"/>
    <p:sldLayoutId id="2147486037" r:id="rId3"/>
    <p:sldLayoutId id="2147486038" r:id="rId4"/>
    <p:sldLayoutId id="2147486039" r:id="rId5"/>
    <p:sldLayoutId id="2147486040" r:id="rId6"/>
    <p:sldLayoutId id="2147486041" r:id="rId7"/>
    <p:sldLayoutId id="2147486042" r:id="rId8"/>
    <p:sldLayoutId id="2147486043" r:id="rId9"/>
    <p:sldLayoutId id="2147486044" r:id="rId10"/>
    <p:sldLayoutId id="2147486045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u="sng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 u="sng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 u="sng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 u="sng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 u="sng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 u="sng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 u="sng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 u="sng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 u="sng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0B4C7533-69EC-44C8-9CFC-CC95CD6EF6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vi-VN" altLang="vi-VN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B4166047-8444-4AA6-866E-4A99BD3430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vi-VN" altLang="vi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7CAC99-F235-4E6F-A75D-E2CAA5C08926}"/>
              </a:ext>
            </a:extLst>
          </p:cNvPr>
          <p:cNvSpPr txBox="1"/>
          <p:nvPr/>
        </p:nvSpPr>
        <p:spPr>
          <a:xfrm>
            <a:off x="7862888" y="6311900"/>
            <a:ext cx="1101725" cy="2540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" altLang="en-US" sz="1000">
                <a:solidFill>
                  <a:srgbClr val="CF2941"/>
                </a:solidFill>
                <a:ea typeface="Roboto"/>
                <a:cs typeface="Roboto"/>
              </a:rPr>
              <a:t>Page</a:t>
            </a:r>
            <a:fld id="{5B94F143-1BA9-4F47-A8DC-76CB4CEE7BF8}" type="slidenum">
              <a:rPr lang="en-US" altLang="en-US" sz="1000" smtClean="0">
                <a:solidFill>
                  <a:srgbClr val="CF2941"/>
                </a:solidFill>
                <a:ea typeface="Roboto"/>
                <a:cs typeface="Roboto"/>
              </a:rPr>
              <a:pPr>
                <a:defRPr/>
              </a:pPr>
              <a:t>‹#›</a:t>
            </a:fld>
            <a:endParaRPr lang="en-US" altLang="en-US" sz="1000">
              <a:solidFill>
                <a:srgbClr val="CF2941"/>
              </a:solidFill>
              <a:ea typeface="Roboto"/>
              <a:cs typeface="Robot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46" r:id="rId1"/>
    <p:sldLayoutId id="2147486047" r:id="rId2"/>
    <p:sldLayoutId id="2147486034" r:id="rId3"/>
    <p:sldLayoutId id="2147486048" r:id="rId4"/>
    <p:sldLayoutId id="2147486049" r:id="rId5"/>
  </p:sldLayoutIdLst>
  <p:hf hdr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B4426246-0E94-40D6-B352-4F3436ED4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981200"/>
            <a:ext cx="8382000" cy="1646238"/>
          </a:xfrm>
        </p:spPr>
        <p:txBody>
          <a:bodyPr/>
          <a:lstStyle/>
          <a:p>
            <a:pPr marL="639763" algn="ctr" eaLnBrk="1" hangingPunct="1"/>
            <a:r>
              <a:rPr lang="en" altLang="vi-VN" sz="2800" b="1" cap="all" dirty="0">
                <a:solidFill>
                  <a:srgbClr val="C00000"/>
                </a:solidFill>
              </a:rPr>
              <a:t>LESSON 9. Binary Trees</a:t>
            </a:r>
            <a:endParaRPr lang="vi-VN" altLang="vi-VN" sz="2800" b="1" cap="all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5">
            <a:extLst>
              <a:ext uri="{FF2B5EF4-FFF2-40B4-BE49-F238E27FC236}">
                <a16:creationId xmlns:a16="http://schemas.microsoft.com/office/drawing/2014/main" id="{BD683153-BAC6-4E00-A483-FDD847FAC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43011" name="Text Box 6">
            <a:extLst>
              <a:ext uri="{FF2B5EF4-FFF2-40B4-BE49-F238E27FC236}">
                <a16:creationId xmlns:a16="http://schemas.microsoft.com/office/drawing/2014/main" id="{6A0894C1-D58F-471F-B667-BF9B5FD7D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219200"/>
            <a:ext cx="91440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" altLang="vi-VN" b="1" dirty="0"/>
              <a:t>1. Arrays</a:t>
            </a:r>
          </a:p>
          <a:p>
            <a:pPr lvl="1" algn="just" eaLnBrk="1" hangingPunct="1">
              <a:spcBef>
                <a:spcPct val="15000"/>
              </a:spcBef>
              <a:buFont typeface="Georgia" panose="02040502050405020303" pitchFamily="18" charset="0"/>
              <a:buChar char="*"/>
            </a:pPr>
            <a:r>
              <a:rPr lang="en" altLang="vi-VN" b="1" dirty="0"/>
              <a:t>Root Node </a:t>
            </a:r>
            <a:r>
              <a:rPr lang="en" altLang="vi-VN" dirty="0"/>
              <a:t>:</a:t>
            </a:r>
            <a:r>
              <a:rPr lang="en" altLang="vi-VN" b="1" dirty="0"/>
              <a:t> </a:t>
            </a:r>
            <a:r>
              <a:rPr lang="en" altLang="vi-VN" dirty="0"/>
              <a:t>Store in position 0.</a:t>
            </a:r>
          </a:p>
          <a:p>
            <a:pPr lvl="1" algn="just" eaLnBrk="1" hangingPunct="1">
              <a:spcBef>
                <a:spcPct val="15000"/>
              </a:spcBef>
              <a:buFont typeface="Georgia" panose="02040502050405020303" pitchFamily="18" charset="0"/>
              <a:buChar char="*"/>
            </a:pPr>
            <a:r>
              <a:rPr lang="en" altLang="vi-VN" dirty="0"/>
              <a:t>If the parent node stores it at location p, its left child node is stored at location 2p+1, the right child node is stored at location 2p+2.</a:t>
            </a:r>
          </a:p>
          <a:p>
            <a:pPr lvl="1" algn="just" eaLnBrk="1" hangingPunct="1">
              <a:spcBef>
                <a:spcPct val="15000"/>
              </a:spcBef>
              <a:buFont typeface="Georgia" panose="02040502050405020303" pitchFamily="18" charset="0"/>
              <a:buChar char="*"/>
            </a:pPr>
            <a:r>
              <a:rPr lang="en" altLang="vi-VN" b="1" dirty="0"/>
              <a:t>Example </a:t>
            </a:r>
            <a:r>
              <a:rPr lang="en" altLang="vi-VN" dirty="0"/>
              <a:t>:</a:t>
            </a:r>
          </a:p>
          <a:p>
            <a:pPr lvl="2" algn="just" eaLnBrk="1" hangingPunct="1">
              <a:spcBef>
                <a:spcPct val="15000"/>
              </a:spcBef>
            </a:pPr>
            <a:endParaRPr lang="en-US" altLang="vi-VN" dirty="0"/>
          </a:p>
        </p:txBody>
      </p:sp>
      <p:grpSp>
        <p:nvGrpSpPr>
          <p:cNvPr id="43012" name="Group 3">
            <a:extLst>
              <a:ext uri="{FF2B5EF4-FFF2-40B4-BE49-F238E27FC236}">
                <a16:creationId xmlns:a16="http://schemas.microsoft.com/office/drawing/2014/main" id="{93E82DF4-FD70-45CA-8896-279B1E4C0B33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705225"/>
            <a:ext cx="6019800" cy="2619375"/>
            <a:chOff x="1295400" y="3705225"/>
            <a:chExt cx="6019800" cy="3124200"/>
          </a:xfrm>
        </p:grpSpPr>
        <p:sp>
          <p:nvSpPr>
            <p:cNvPr id="43078" name="Oval 4">
              <a:extLst>
                <a:ext uri="{FF2B5EF4-FFF2-40B4-BE49-F238E27FC236}">
                  <a16:creationId xmlns:a16="http://schemas.microsoft.com/office/drawing/2014/main" id="{B8ED462F-ACD3-4A90-9FC1-314F43E8B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3705225"/>
              <a:ext cx="381000" cy="3810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50</a:t>
              </a:r>
            </a:p>
          </p:txBody>
        </p:sp>
        <p:sp>
          <p:nvSpPr>
            <p:cNvPr id="43079" name="Oval 5">
              <a:extLst>
                <a:ext uri="{FF2B5EF4-FFF2-40B4-BE49-F238E27FC236}">
                  <a16:creationId xmlns:a16="http://schemas.microsoft.com/office/drawing/2014/main" id="{AA1D7CC7-7F11-4327-9DD6-BD489D0D8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4238625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40</a:t>
              </a:r>
            </a:p>
          </p:txBody>
        </p:sp>
        <p:sp>
          <p:nvSpPr>
            <p:cNvPr id="43080" name="Oval 6">
              <a:extLst>
                <a:ext uri="{FF2B5EF4-FFF2-40B4-BE49-F238E27FC236}">
                  <a16:creationId xmlns:a16="http://schemas.microsoft.com/office/drawing/2014/main" id="{61C178D9-31B6-4415-86A9-5F4EF74BB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4238625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60</a:t>
              </a:r>
            </a:p>
          </p:txBody>
        </p:sp>
        <p:sp>
          <p:nvSpPr>
            <p:cNvPr id="43081" name="Oval 7">
              <a:extLst>
                <a:ext uri="{FF2B5EF4-FFF2-40B4-BE49-F238E27FC236}">
                  <a16:creationId xmlns:a16="http://schemas.microsoft.com/office/drawing/2014/main" id="{8B6ED511-13A6-4568-961D-26A35E6D1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5305425"/>
              <a:ext cx="381000" cy="381000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30</a:t>
              </a:r>
            </a:p>
          </p:txBody>
        </p:sp>
        <p:sp>
          <p:nvSpPr>
            <p:cNvPr id="43082" name="Oval 8">
              <a:extLst>
                <a:ext uri="{FF2B5EF4-FFF2-40B4-BE49-F238E27FC236}">
                  <a16:creationId xmlns:a16="http://schemas.microsoft.com/office/drawing/2014/main" id="{6C423592-6F3A-4A81-AFAE-1D9FE1F81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5305425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20</a:t>
              </a:r>
            </a:p>
          </p:txBody>
        </p:sp>
        <p:sp>
          <p:nvSpPr>
            <p:cNvPr id="43083" name="Oval 9">
              <a:extLst>
                <a:ext uri="{FF2B5EF4-FFF2-40B4-BE49-F238E27FC236}">
                  <a16:creationId xmlns:a16="http://schemas.microsoft.com/office/drawing/2014/main" id="{255A75CD-C1BA-47A7-843E-44079D865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5305425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65</a:t>
              </a:r>
            </a:p>
          </p:txBody>
        </p:sp>
        <p:sp>
          <p:nvSpPr>
            <p:cNvPr id="43084" name="Oval 10">
              <a:extLst>
                <a:ext uri="{FF2B5EF4-FFF2-40B4-BE49-F238E27FC236}">
                  <a16:creationId xmlns:a16="http://schemas.microsoft.com/office/drawing/2014/main" id="{01D48DEF-CB34-4E5E-B1BC-68A53CDA1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5305425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70</a:t>
              </a:r>
            </a:p>
          </p:txBody>
        </p:sp>
        <p:sp>
          <p:nvSpPr>
            <p:cNvPr id="43085" name="Oval 11">
              <a:extLst>
                <a:ext uri="{FF2B5EF4-FFF2-40B4-BE49-F238E27FC236}">
                  <a16:creationId xmlns:a16="http://schemas.microsoft.com/office/drawing/2014/main" id="{A5A85985-C4C9-48E1-ADB4-57E52F4E8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00" y="6448425"/>
              <a:ext cx="381000" cy="381000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ten</a:t>
              </a:r>
            </a:p>
          </p:txBody>
        </p:sp>
        <p:sp>
          <p:nvSpPr>
            <p:cNvPr id="43086" name="Oval 12">
              <a:extLst>
                <a:ext uri="{FF2B5EF4-FFF2-40B4-BE49-F238E27FC236}">
                  <a16:creationId xmlns:a16="http://schemas.microsoft.com/office/drawing/2014/main" id="{E648155A-02BB-4505-85D0-8B9B4B11B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6448425"/>
              <a:ext cx="381000" cy="381000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25</a:t>
              </a:r>
            </a:p>
          </p:txBody>
        </p:sp>
        <p:sp>
          <p:nvSpPr>
            <p:cNvPr id="43087" name="Oval 13">
              <a:extLst>
                <a:ext uri="{FF2B5EF4-FFF2-40B4-BE49-F238E27FC236}">
                  <a16:creationId xmlns:a16="http://schemas.microsoft.com/office/drawing/2014/main" id="{DF302998-5137-4B01-8E50-218B0665A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6448425"/>
              <a:ext cx="381000" cy="381000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55</a:t>
              </a:r>
            </a:p>
          </p:txBody>
        </p:sp>
        <p:sp>
          <p:nvSpPr>
            <p:cNvPr id="43088" name="Oval 14">
              <a:extLst>
                <a:ext uri="{FF2B5EF4-FFF2-40B4-BE49-F238E27FC236}">
                  <a16:creationId xmlns:a16="http://schemas.microsoft.com/office/drawing/2014/main" id="{384E671C-9333-4482-A7D5-3366493C2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6448425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15</a:t>
              </a:r>
            </a:p>
          </p:txBody>
        </p:sp>
        <p:sp>
          <p:nvSpPr>
            <p:cNvPr id="43089" name="Oval 15">
              <a:extLst>
                <a:ext uri="{FF2B5EF4-FFF2-40B4-BE49-F238E27FC236}">
                  <a16:creationId xmlns:a16="http://schemas.microsoft.com/office/drawing/2014/main" id="{8628A5B3-F205-4725-B5F5-6BFBAC504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6448425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35</a:t>
              </a:r>
            </a:p>
          </p:txBody>
        </p:sp>
        <p:sp>
          <p:nvSpPr>
            <p:cNvPr id="43090" name="Line 16">
              <a:extLst>
                <a:ext uri="{FF2B5EF4-FFF2-40B4-BE49-F238E27FC236}">
                  <a16:creationId xmlns:a16="http://schemas.microsoft.com/office/drawing/2014/main" id="{683C2D80-956F-44F8-B471-947AB53300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1800" y="3933825"/>
              <a:ext cx="1524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3091" name="Line 17">
              <a:extLst>
                <a:ext uri="{FF2B5EF4-FFF2-40B4-BE49-F238E27FC236}">
                  <a16:creationId xmlns:a16="http://schemas.microsoft.com/office/drawing/2014/main" id="{199F9137-6267-4139-A51D-EF6F8CBD2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3933825"/>
              <a:ext cx="1524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3092" name="Line 18">
              <a:extLst>
                <a:ext uri="{FF2B5EF4-FFF2-40B4-BE49-F238E27FC236}">
                  <a16:creationId xmlns:a16="http://schemas.microsoft.com/office/drawing/2014/main" id="{40C14879-A038-4DB6-B68F-7AC32065E3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3600" y="4543425"/>
              <a:ext cx="685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3093" name="Line 19">
              <a:extLst>
                <a:ext uri="{FF2B5EF4-FFF2-40B4-BE49-F238E27FC236}">
                  <a16:creationId xmlns:a16="http://schemas.microsoft.com/office/drawing/2014/main" id="{D842503B-80BA-48A0-8671-BDBC8EB71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000" y="4543425"/>
              <a:ext cx="304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3094" name="Line 20">
              <a:extLst>
                <a:ext uri="{FF2B5EF4-FFF2-40B4-BE49-F238E27FC236}">
                  <a16:creationId xmlns:a16="http://schemas.microsoft.com/office/drawing/2014/main" id="{363A65F3-5EAC-4A53-B9B4-F086F86948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600" y="4543425"/>
              <a:ext cx="762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3095" name="Line 21">
              <a:extLst>
                <a:ext uri="{FF2B5EF4-FFF2-40B4-BE49-F238E27FC236}">
                  <a16:creationId xmlns:a16="http://schemas.microsoft.com/office/drawing/2014/main" id="{5123CD0A-F621-4297-A7AB-A927E1C91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3200" y="4543425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3096" name="Line 22">
              <a:extLst>
                <a:ext uri="{FF2B5EF4-FFF2-40B4-BE49-F238E27FC236}">
                  <a16:creationId xmlns:a16="http://schemas.microsoft.com/office/drawing/2014/main" id="{174FC1A0-B16F-42F4-B989-F5BAFD124B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8200" y="5610225"/>
              <a:ext cx="7620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3097" name="Line 23">
              <a:extLst>
                <a:ext uri="{FF2B5EF4-FFF2-40B4-BE49-F238E27FC236}">
                  <a16:creationId xmlns:a16="http://schemas.microsoft.com/office/drawing/2014/main" id="{4F3B429C-9945-429C-A4B8-1EADBD74AA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24000" y="5686425"/>
              <a:ext cx="4572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3098" name="Line 24">
              <a:extLst>
                <a:ext uri="{FF2B5EF4-FFF2-40B4-BE49-F238E27FC236}">
                  <a16:creationId xmlns:a16="http://schemas.microsoft.com/office/drawing/2014/main" id="{F7D576C5-DA3C-4DD8-965F-E05051C5AC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7400" y="5686425"/>
              <a:ext cx="304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3099" name="Line 25">
              <a:extLst>
                <a:ext uri="{FF2B5EF4-FFF2-40B4-BE49-F238E27FC236}">
                  <a16:creationId xmlns:a16="http://schemas.microsoft.com/office/drawing/2014/main" id="{6FBAD864-C90A-40B7-9884-CC49597661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5600" y="5686425"/>
              <a:ext cx="4572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3100" name="Line 26">
              <a:extLst>
                <a:ext uri="{FF2B5EF4-FFF2-40B4-BE49-F238E27FC236}">
                  <a16:creationId xmlns:a16="http://schemas.microsoft.com/office/drawing/2014/main" id="{BDCB200E-F85A-40D9-AE3A-DF57A45D1D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000" y="5686425"/>
              <a:ext cx="5334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graphicFrame>
        <p:nvGraphicFramePr>
          <p:cNvPr id="142670" name="Group 334">
            <a:extLst>
              <a:ext uri="{FF2B5EF4-FFF2-40B4-BE49-F238E27FC236}">
                <a16:creationId xmlns:a16="http://schemas.microsoft.com/office/drawing/2014/main" id="{8DB1422C-2B39-417C-988C-D09770A80F88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2895600"/>
          <a:ext cx="8382000" cy="167640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first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ten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twelfth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15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16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17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18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ten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endParaRPr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077" name="Title 1">
            <a:extLst>
              <a:ext uri="{FF2B5EF4-FFF2-40B4-BE49-F238E27FC236}">
                <a16:creationId xmlns:a16="http://schemas.microsoft.com/office/drawing/2014/main" id="{74982ABF-9837-4BAE-BF2D-BE2F7C1B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dirty="0">
                <a:latin typeface="Arial" panose="020B0604020202020204" pitchFamily="34" charset="0"/>
                <a:cs typeface="Arial" panose="020B0604020202020204" pitchFamily="34" charset="0"/>
              </a:rPr>
              <a:t>BINARY TREE IMPLEMENTATION</a:t>
            </a:r>
            <a:endParaRPr lang="vi-VN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5">
            <a:extLst>
              <a:ext uri="{FF2B5EF4-FFF2-40B4-BE49-F238E27FC236}">
                <a16:creationId xmlns:a16="http://schemas.microsoft.com/office/drawing/2014/main" id="{AD5E3D95-D225-4380-97FE-10376AF81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45059" name="Text Box 6">
            <a:extLst>
              <a:ext uri="{FF2B5EF4-FFF2-40B4-BE49-F238E27FC236}">
                <a16:creationId xmlns:a16="http://schemas.microsoft.com/office/drawing/2014/main" id="{8069E635-014A-4F0C-816A-E41476515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66800"/>
            <a:ext cx="9144000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" altLang="vi-VN" b="1" dirty="0"/>
              <a:t>2. LINK LIST</a:t>
            </a:r>
          </a:p>
          <a:p>
            <a:pPr eaLnBrk="1" hangingPunct="1">
              <a:spcBef>
                <a:spcPct val="50000"/>
              </a:spcBef>
            </a:pPr>
            <a:r>
              <a:rPr lang="en" altLang="vi-VN" dirty="0"/>
              <a:t>typedef struct node {</a:t>
            </a:r>
          </a:p>
          <a:p>
            <a:pPr algn="just" eaLnBrk="1" hangingPunct="1">
              <a:spcBef>
                <a:spcPct val="15000"/>
              </a:spcBef>
            </a:pPr>
            <a:r>
              <a:rPr lang="en" altLang="vi-VN" dirty="0"/>
              <a:t>Item Info; // </a:t>
            </a:r>
            <a:r>
              <a:rPr lang="en" altLang="vi-VN" i="1" dirty="0"/>
              <a:t>Information of node</a:t>
            </a:r>
          </a:p>
          <a:p>
            <a:pPr algn="just" eaLnBrk="1" hangingPunct="1">
              <a:spcBef>
                <a:spcPct val="15000"/>
              </a:spcBef>
            </a:pPr>
            <a:r>
              <a:rPr lang="en" altLang="vi-VN" dirty="0"/>
              <a:t>struct node *left; // </a:t>
            </a:r>
            <a:r>
              <a:rPr lang="en" altLang="vi-VN" i="1" dirty="0"/>
              <a:t>Pointer to the left node</a:t>
            </a:r>
          </a:p>
          <a:p>
            <a:pPr algn="just" eaLnBrk="1" hangingPunct="1">
              <a:spcBef>
                <a:spcPct val="15000"/>
              </a:spcBef>
            </a:pPr>
            <a:r>
              <a:rPr lang="en" altLang="vi-VN" dirty="0"/>
              <a:t>struct node *right; // </a:t>
            </a:r>
            <a:r>
              <a:rPr lang="en" altLang="vi-VN" i="1" dirty="0"/>
              <a:t>Pointer to the right node</a:t>
            </a:r>
          </a:p>
          <a:p>
            <a:pPr algn="just" eaLnBrk="1" hangingPunct="1">
              <a:spcBef>
                <a:spcPct val="15000"/>
              </a:spcBef>
            </a:pPr>
            <a:r>
              <a:rPr lang="en" altLang="vi-VN" dirty="0"/>
              <a:t>} *Tree;</a:t>
            </a:r>
          </a:p>
        </p:txBody>
      </p:sp>
      <p:graphicFrame>
        <p:nvGraphicFramePr>
          <p:cNvPr id="144507" name="Group 123">
            <a:extLst>
              <a:ext uri="{FF2B5EF4-FFF2-40B4-BE49-F238E27FC236}">
                <a16:creationId xmlns:a16="http://schemas.microsoft.com/office/drawing/2014/main" id="{CB9506DE-0870-4D7A-A668-FCE32BA00A33}"/>
              </a:ext>
            </a:extLst>
          </p:cNvPr>
          <p:cNvGraphicFramePr>
            <a:graphicFrameLocks noGrp="1"/>
          </p:cNvGraphicFramePr>
          <p:nvPr/>
        </p:nvGraphicFramePr>
        <p:xfrm>
          <a:off x="3657600" y="2895600"/>
          <a:ext cx="1828800" cy="381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509" name="Group 125">
            <a:extLst>
              <a:ext uri="{FF2B5EF4-FFF2-40B4-BE49-F238E27FC236}">
                <a16:creationId xmlns:a16="http://schemas.microsoft.com/office/drawing/2014/main" id="{5FA45E0F-7EA6-4604-800A-60A45B7B1658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3733800"/>
          <a:ext cx="1828800" cy="381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519" name="Group 135">
            <a:extLst>
              <a:ext uri="{FF2B5EF4-FFF2-40B4-BE49-F238E27FC236}">
                <a16:creationId xmlns:a16="http://schemas.microsoft.com/office/drawing/2014/main" id="{26086AF7-5292-439F-9940-E84A67248E67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3733800"/>
          <a:ext cx="1828800" cy="381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090" name="Line 145">
            <a:extLst>
              <a:ext uri="{FF2B5EF4-FFF2-40B4-BE49-F238E27FC236}">
                <a16:creationId xmlns:a16="http://schemas.microsoft.com/office/drawing/2014/main" id="{64CA60BF-446A-4DF2-914D-AC2E90C50D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31242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5091" name="Line 146">
            <a:extLst>
              <a:ext uri="{FF2B5EF4-FFF2-40B4-BE49-F238E27FC236}">
                <a16:creationId xmlns:a16="http://schemas.microsoft.com/office/drawing/2014/main" id="{F0F64FE4-F048-479F-83D9-D481E657C3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124200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graphicFrame>
        <p:nvGraphicFramePr>
          <p:cNvPr id="144531" name="Group 147">
            <a:extLst>
              <a:ext uri="{FF2B5EF4-FFF2-40B4-BE49-F238E27FC236}">
                <a16:creationId xmlns:a16="http://schemas.microsoft.com/office/drawing/2014/main" id="{0345707D-7035-4626-848D-90D493787655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4648200"/>
          <a:ext cx="1828800" cy="381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Null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541" name="Group 157">
            <a:extLst>
              <a:ext uri="{FF2B5EF4-FFF2-40B4-BE49-F238E27FC236}">
                <a16:creationId xmlns:a16="http://schemas.microsoft.com/office/drawing/2014/main" id="{4EE6E4F8-6190-4898-B0BF-97AABD4F9498}"/>
              </a:ext>
            </a:extLst>
          </p:cNvPr>
          <p:cNvGraphicFramePr>
            <a:graphicFrameLocks noGrp="1"/>
          </p:cNvGraphicFramePr>
          <p:nvPr/>
        </p:nvGraphicFramePr>
        <p:xfrm>
          <a:off x="2514600" y="4648200"/>
          <a:ext cx="1828800" cy="381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Null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551" name="Group 167">
            <a:extLst>
              <a:ext uri="{FF2B5EF4-FFF2-40B4-BE49-F238E27FC236}">
                <a16:creationId xmlns:a16="http://schemas.microsoft.com/office/drawing/2014/main" id="{C6494B8E-4D44-4E79-83C2-8F47A934F069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4648200"/>
          <a:ext cx="1828800" cy="381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Null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561" name="Group 177">
            <a:extLst>
              <a:ext uri="{FF2B5EF4-FFF2-40B4-BE49-F238E27FC236}">
                <a16:creationId xmlns:a16="http://schemas.microsoft.com/office/drawing/2014/main" id="{A34C1F16-BF01-456E-9967-3E46045A5685}"/>
              </a:ext>
            </a:extLst>
          </p:cNvPr>
          <p:cNvGraphicFramePr>
            <a:graphicFrameLocks noGrp="1"/>
          </p:cNvGraphicFramePr>
          <p:nvPr/>
        </p:nvGraphicFramePr>
        <p:xfrm>
          <a:off x="7010400" y="4648200"/>
          <a:ext cx="1828800" cy="381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Null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132" name="Line 187">
            <a:extLst>
              <a:ext uri="{FF2B5EF4-FFF2-40B4-BE49-F238E27FC236}">
                <a16:creationId xmlns:a16="http://schemas.microsoft.com/office/drawing/2014/main" id="{316E30E9-6DF4-4821-A41B-CB2E620844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41148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5133" name="Line 188">
            <a:extLst>
              <a:ext uri="{FF2B5EF4-FFF2-40B4-BE49-F238E27FC236}">
                <a16:creationId xmlns:a16="http://schemas.microsoft.com/office/drawing/2014/main" id="{220870D4-EFE5-4B67-86CA-581DAC4288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114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5134" name="Line 189">
            <a:extLst>
              <a:ext uri="{FF2B5EF4-FFF2-40B4-BE49-F238E27FC236}">
                <a16:creationId xmlns:a16="http://schemas.microsoft.com/office/drawing/2014/main" id="{0EB5AA7E-1D83-40E1-ACF3-51B68164F2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41148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5135" name="Line 190">
            <a:extLst>
              <a:ext uri="{FF2B5EF4-FFF2-40B4-BE49-F238E27FC236}">
                <a16:creationId xmlns:a16="http://schemas.microsoft.com/office/drawing/2014/main" id="{225672E5-6467-4B1F-9627-94EB2EDDE4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41148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graphicFrame>
        <p:nvGraphicFramePr>
          <p:cNvPr id="144575" name="Group 191">
            <a:extLst>
              <a:ext uri="{FF2B5EF4-FFF2-40B4-BE49-F238E27FC236}">
                <a16:creationId xmlns:a16="http://schemas.microsoft.com/office/drawing/2014/main" id="{63DD5D39-32D3-4CE4-9C0F-6E2FEE2C89E5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5867400"/>
          <a:ext cx="1828800" cy="381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Null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585" name="Group 201">
            <a:extLst>
              <a:ext uri="{FF2B5EF4-FFF2-40B4-BE49-F238E27FC236}">
                <a16:creationId xmlns:a16="http://schemas.microsoft.com/office/drawing/2014/main" id="{BBEFFB92-C408-4B48-9542-5C1B1CC71F0A}"/>
              </a:ext>
            </a:extLst>
          </p:cNvPr>
          <p:cNvGraphicFramePr>
            <a:graphicFrameLocks noGrp="1"/>
          </p:cNvGraphicFramePr>
          <p:nvPr/>
        </p:nvGraphicFramePr>
        <p:xfrm>
          <a:off x="3962400" y="5867400"/>
          <a:ext cx="1828800" cy="381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Null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03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rgbClr val="C3260C"/>
                        </a:buClr>
                        <a:buSzPct val="130000"/>
                        <a:buFont typeface="Georgia" pitchFamily="18" charset="0"/>
                        <a:buNone/>
                        <a:tabLst/>
                      </a:pPr>
                      <a:r>
                        <a:rPr kumimoji="0" lang="e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rebuchet MS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156" name="Line 211">
            <a:extLst>
              <a:ext uri="{FF2B5EF4-FFF2-40B4-BE49-F238E27FC236}">
                <a16:creationId xmlns:a16="http://schemas.microsoft.com/office/drawing/2014/main" id="{BDD76E59-BD63-4EE1-8BFA-A15F213723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50292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5157" name="Line 212">
            <a:extLst>
              <a:ext uri="{FF2B5EF4-FFF2-40B4-BE49-F238E27FC236}">
                <a16:creationId xmlns:a16="http://schemas.microsoft.com/office/drawing/2014/main" id="{8087D472-BB60-4E2E-BFE3-7044F5EC9D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029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5158" name="Title 1">
            <a:extLst>
              <a:ext uri="{FF2B5EF4-FFF2-40B4-BE49-F238E27FC236}">
                <a16:creationId xmlns:a16="http://schemas.microsoft.com/office/drawing/2014/main" id="{6465052C-AC38-4EB9-8D25-5047AC720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dirty="0">
                <a:latin typeface="Arial" panose="020B0604020202020204" pitchFamily="34" charset="0"/>
                <a:cs typeface="Arial" panose="020B0604020202020204" pitchFamily="34" charset="0"/>
              </a:rPr>
              <a:t>BINARY TREE IMPLEMENTATION</a:t>
            </a:r>
            <a:endParaRPr lang="vi-VN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5">
            <a:extLst>
              <a:ext uri="{FF2B5EF4-FFF2-40B4-BE49-F238E27FC236}">
                <a16:creationId xmlns:a16="http://schemas.microsoft.com/office/drawing/2014/main" id="{846232D5-65A2-49A9-B3F7-B7F32FA9B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49155" name="Text Box 6">
            <a:extLst>
              <a:ext uri="{FF2B5EF4-FFF2-40B4-BE49-F238E27FC236}">
                <a16:creationId xmlns:a16="http://schemas.microsoft.com/office/drawing/2014/main" id="{20DCA5CF-B23D-4E5A-A873-070B9116D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0663"/>
            <a:ext cx="9144000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15000"/>
              </a:spcBef>
            </a:pPr>
            <a:r>
              <a:rPr lang="en" altLang="vi-VN" sz="2000" b="1"/>
              <a:t>Binary tree representation (using linked list)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typedef struct node {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Item Info; //Information of node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struct node *left;//Left node pointer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struct node *right;//Right node pointer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} *Tree;</a:t>
            </a:r>
          </a:p>
          <a:p>
            <a:pPr algn="just" eaLnBrk="1" hangingPunct="1">
              <a:spcBef>
                <a:spcPct val="15000"/>
              </a:spcBef>
            </a:pPr>
            <a:r>
              <a:rPr lang="en" altLang="vi-VN" sz="2000" b="1"/>
              <a:t>Binary Tree Initialization: </a:t>
            </a:r>
            <a:r>
              <a:rPr lang="en" altLang="vi-VN" sz="2000"/>
              <a:t>Creates an empty binary tree.</a:t>
            </a:r>
          </a:p>
          <a:p>
            <a:pPr lvl="4" algn="just" eaLnBrk="1" hangingPunct="1">
              <a:spcBef>
                <a:spcPct val="15000"/>
              </a:spcBef>
            </a:pPr>
            <a:r>
              <a:rPr lang="en" altLang="vi-VN" sz="2000"/>
              <a:t>void Init(Tree *T){</a:t>
            </a:r>
          </a:p>
          <a:p>
            <a:pPr lvl="4" algn="just" eaLnBrk="1" hangingPunct="1">
              <a:spcBef>
                <a:spcPct val="15000"/>
              </a:spcBef>
            </a:pPr>
            <a:r>
              <a:rPr lang="en" altLang="vi-VN" sz="2000"/>
              <a:t>*T=NULL; //Return tree T to empty state</a:t>
            </a:r>
          </a:p>
          <a:p>
            <a:pPr lvl="4" algn="just" eaLnBrk="1" hangingPunct="1">
              <a:spcBef>
                <a:spcPct val="15000"/>
              </a:spcBef>
            </a:pPr>
            <a:r>
              <a:rPr lang="en" altLang="vi-VN" sz="2000"/>
              <a:t>}</a:t>
            </a:r>
          </a:p>
          <a:p>
            <a:pPr algn="just" eaLnBrk="1" hangingPunct="1">
              <a:spcBef>
                <a:spcPct val="15000"/>
              </a:spcBef>
            </a:pPr>
            <a:r>
              <a:rPr lang="en" altLang="vi-VN" sz="2000" b="1"/>
              <a:t>Allocate memory for a node:</a:t>
            </a:r>
          </a:p>
          <a:p>
            <a:pPr lvl="4" algn="just" eaLnBrk="1" hangingPunct="1">
              <a:spcBef>
                <a:spcPct val="15000"/>
              </a:spcBef>
            </a:pPr>
            <a:r>
              <a:rPr lang="en" altLang="vi-VN" sz="2000"/>
              <a:t>Tree GetNode(){</a:t>
            </a:r>
          </a:p>
          <a:p>
            <a:pPr lvl="4" algn="just" eaLnBrk="1" hangingPunct="1">
              <a:spcBef>
                <a:spcPct val="15000"/>
              </a:spcBef>
            </a:pPr>
            <a:r>
              <a:rPr lang="en" altLang="vi-VN" sz="2000"/>
              <a:t>Tree p; // Declare a node of type Tree</a:t>
            </a:r>
          </a:p>
          <a:p>
            <a:pPr lvl="4" algn="just" eaLnBrk="1" hangingPunct="1">
              <a:spcBef>
                <a:spcPct val="15000"/>
              </a:spcBef>
            </a:pPr>
            <a:r>
              <a:rPr lang="en" altLang="vi-VN" sz="2000"/>
              <a:t>p=new node; //Allocate memory for node</a:t>
            </a:r>
          </a:p>
          <a:p>
            <a:pPr lvl="4" algn="just" eaLnBrk="1" hangingPunct="1">
              <a:spcBef>
                <a:spcPct val="15000"/>
              </a:spcBef>
            </a:pPr>
            <a:r>
              <a:rPr lang="en" altLang="vi-VN" sz="2000"/>
              <a:t>return (p); //Return the allocated node</a:t>
            </a:r>
          </a:p>
          <a:p>
            <a:pPr lvl="4" algn="just" eaLnBrk="1" hangingPunct="1">
              <a:spcBef>
                <a:spcPct val="15000"/>
              </a:spcBef>
            </a:pPr>
            <a:r>
              <a:rPr lang="en" altLang="vi-VN" sz="2000"/>
              <a:t>}</a:t>
            </a:r>
          </a:p>
          <a:p>
            <a:pPr algn="just" eaLnBrk="1" hangingPunct="1">
              <a:spcBef>
                <a:spcPct val="15000"/>
              </a:spcBef>
            </a:pPr>
            <a:endParaRPr lang="en-US" altLang="vi-VN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5">
            <a:extLst>
              <a:ext uri="{FF2B5EF4-FFF2-40B4-BE49-F238E27FC236}">
                <a16:creationId xmlns:a16="http://schemas.microsoft.com/office/drawing/2014/main" id="{F9D45432-26BA-4BC1-9A38-F6D4D0087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51203" name="Text Box 6">
            <a:extLst>
              <a:ext uri="{FF2B5EF4-FFF2-40B4-BE49-F238E27FC236}">
                <a16:creationId xmlns:a16="http://schemas.microsoft.com/office/drawing/2014/main" id="{89125FAB-1282-4859-AEE2-8558916E3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0663"/>
            <a:ext cx="9144000" cy="655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15000"/>
              </a:spcBef>
            </a:pPr>
            <a:r>
              <a:rPr lang="en" altLang="vi-VN" sz="2000" b="1"/>
              <a:t>Freeing a node p for the tree T: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void FreeNode(Tree p){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delete (p); // release node p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}</a:t>
            </a:r>
          </a:p>
          <a:p>
            <a:pPr algn="just" eaLnBrk="1" hangingPunct="1">
              <a:spcBef>
                <a:spcPct val="15000"/>
              </a:spcBef>
            </a:pPr>
            <a:r>
              <a:rPr lang="en" altLang="vi-VN" sz="2000" b="1"/>
              <a:t>Check the emptyness of the tree T: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int isEmpty(Tree *T){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if(*T==NULL) // </a:t>
            </a:r>
            <a:r>
              <a:rPr lang="en" altLang="vi-VN" i="1"/>
              <a:t>if T is empty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return 1; // </a:t>
            </a:r>
            <a:r>
              <a:rPr lang="en" altLang="vi-VN" i="1"/>
              <a:t>return true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return 0; // </a:t>
            </a:r>
            <a:r>
              <a:rPr lang="en" altLang="vi-VN" i="1"/>
              <a:t>return false value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}</a:t>
            </a:r>
          </a:p>
          <a:p>
            <a:pPr algn="just" eaLnBrk="1" hangingPunct="1">
              <a:spcBef>
                <a:spcPct val="15000"/>
              </a:spcBef>
            </a:pPr>
            <a:r>
              <a:rPr lang="en" altLang="vi-VN" sz="2000" b="1"/>
              <a:t>Create a node for the tree T: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Tree MakeNode( Item x){ // </a:t>
            </a:r>
            <a:r>
              <a:rPr lang="en" altLang="vi-VN" i="1"/>
              <a:t>x is the node value to add to the tree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Tree p; // </a:t>
            </a:r>
            <a:r>
              <a:rPr lang="en" altLang="vi-VN" i="1"/>
              <a:t>Declare a node of type Tree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p = GetNode(); // </a:t>
            </a:r>
            <a:r>
              <a:rPr lang="en" altLang="vi-VN" i="1"/>
              <a:t>allocate memory for p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p-&gt;infor = x; // </a:t>
            </a:r>
            <a:r>
              <a:rPr lang="en" altLang="vi-VN" i="1"/>
              <a:t>set information element for node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p-&gt;left=NULL; // </a:t>
            </a:r>
            <a:r>
              <a:rPr lang="en" altLang="vi-VN" i="1"/>
              <a:t>create left link for node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p-&gt;right=NULL; // </a:t>
            </a:r>
            <a:r>
              <a:rPr lang="en" altLang="vi-VN" i="1"/>
              <a:t>Create right link for node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return (p); // </a:t>
            </a:r>
            <a:r>
              <a:rPr lang="en" altLang="vi-VN" i="1"/>
              <a:t>return the node created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}</a:t>
            </a:r>
          </a:p>
          <a:p>
            <a:pPr algn="just" eaLnBrk="1" hangingPunct="1">
              <a:spcBef>
                <a:spcPct val="15000"/>
              </a:spcBef>
            </a:pPr>
            <a:endParaRPr lang="en-US" altLang="vi-VN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5">
            <a:extLst>
              <a:ext uri="{FF2B5EF4-FFF2-40B4-BE49-F238E27FC236}">
                <a16:creationId xmlns:a16="http://schemas.microsoft.com/office/drawing/2014/main" id="{5C4ECF04-4ED1-49EF-B7E7-96A44CBFD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53251" name="Text Box 6">
            <a:extLst>
              <a:ext uri="{FF2B5EF4-FFF2-40B4-BE49-F238E27FC236}">
                <a16:creationId xmlns:a16="http://schemas.microsoft.com/office/drawing/2014/main" id="{E023C075-58DF-462E-B876-936C5306B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52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15000"/>
              </a:spcBef>
            </a:pPr>
            <a:r>
              <a:rPr lang="en" altLang="vi-VN" sz="2000" b="1"/>
              <a:t>Find node p with content x in the tree: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Tree Search(Tree T, int x) {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NODEPTR p;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if( T-&gt;infor==x)// </a:t>
            </a:r>
            <a:r>
              <a:rPr lang="en" altLang="vi-VN" i="1"/>
              <a:t>If the root node is the node to look for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return T; // </a:t>
            </a:r>
            <a:r>
              <a:rPr lang="en" altLang="vi-VN" i="1"/>
              <a:t>return the original node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if(T==NULL) //If T is empty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return NULL; // </a:t>
            </a:r>
            <a:r>
              <a:rPr lang="en" altLang="vi-VN" i="1"/>
              <a:t>return NULL value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p = Search(T-&gt;left, x); // </a:t>
            </a:r>
            <a:r>
              <a:rPr lang="en" altLang="vi-VN" i="1"/>
              <a:t>Find in the left subtree branch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if ( p ==NULL) // </a:t>
            </a:r>
            <a:r>
              <a:rPr lang="en" altLang="vi-VN" i="1"/>
              <a:t>if p is not found in the left subtree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p = Search(T-&gt;right,x); // </a:t>
            </a:r>
            <a:r>
              <a:rPr lang="en" altLang="vi-VN" i="1"/>
              <a:t>find p in the right subtree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return p;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}</a:t>
            </a:r>
          </a:p>
          <a:p>
            <a:pPr algn="just" eaLnBrk="1" hangingPunct="1">
              <a:spcBef>
                <a:spcPct val="15000"/>
              </a:spcBef>
            </a:pPr>
            <a:r>
              <a:rPr lang="en" altLang="vi-VN" sz="2000" b="1"/>
              <a:t>Create a root node for the tree: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Tree Make-Root(Tree T, int x){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if(p==NULL){ // </a:t>
            </a:r>
            <a:r>
              <a:rPr lang="en" altLang="vi-VN" i="1"/>
              <a:t>If the tree is empty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MakeNode(T, x); // </a:t>
            </a:r>
            <a:r>
              <a:rPr lang="en" altLang="vi-VN" i="1"/>
              <a:t>Create node x for the tree as root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}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return(T);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}</a:t>
            </a:r>
          </a:p>
          <a:p>
            <a:pPr algn="just" eaLnBrk="1" hangingPunct="1">
              <a:spcBef>
                <a:spcPct val="15000"/>
              </a:spcBef>
            </a:pPr>
            <a:endParaRPr lang="en-US" altLang="vi-VN" sz="20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5">
            <a:extLst>
              <a:ext uri="{FF2B5EF4-FFF2-40B4-BE49-F238E27FC236}">
                <a16:creationId xmlns:a16="http://schemas.microsoft.com/office/drawing/2014/main" id="{258BF1EB-FD81-4F51-9237-BC5BC8C86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37891" name="Text Box 6">
            <a:extLst>
              <a:ext uri="{FF2B5EF4-FFF2-40B4-BE49-F238E27FC236}">
                <a16:creationId xmlns:a16="http://schemas.microsoft.com/office/drawing/2014/main" id="{087A7548-2FB0-4E43-89C0-184659C47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0663"/>
            <a:ext cx="9144000" cy="613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15000"/>
              </a:spcBef>
              <a:defRPr/>
            </a:pPr>
            <a:r>
              <a:rPr lang="en" sz="2000" b="1" dirty="0" err="1">
                <a:latin typeface="Arial" charset="0"/>
                <a:cs typeface="Arial" charset="0"/>
              </a:rPr>
              <a:t>Create leaf </a:t>
            </a:r>
            <a:r>
              <a:rPr lang="en" sz="2000" b="1" dirty="0">
                <a:latin typeface="Arial" charset="0"/>
                <a:cs typeface="Arial" charset="0"/>
              </a:rPr>
              <a:t>node </a:t>
            </a:r>
            <a:r>
              <a:rPr lang="en" sz="2000" b="1" dirty="0" err="1">
                <a:latin typeface="Arial" charset="0"/>
                <a:cs typeface="Arial" charset="0"/>
              </a:rPr>
              <a:t>beside</a:t>
            </a:r>
            <a:r>
              <a:rPr lang="en" sz="2000" b="1" dirty="0">
                <a:latin typeface="Arial" charset="0"/>
                <a:cs typeface="Arial" charset="0"/>
              </a:rPr>
              <a:t> </a:t>
            </a:r>
            <a:r>
              <a:rPr lang="en" sz="2000" b="1" dirty="0" err="1">
                <a:latin typeface="Arial" charset="0"/>
                <a:cs typeface="Arial" charset="0"/>
              </a:rPr>
              <a:t>left </a:t>
            </a:r>
            <a:r>
              <a:rPr lang="en" sz="2000" b="1" dirty="0">
                <a:latin typeface="Arial" charset="0"/>
                <a:cs typeface="Arial" charset="0"/>
              </a:rPr>
              <a:t>node </a:t>
            </a:r>
            <a:r>
              <a:rPr lang="en" sz="2000" b="1" dirty="0" err="1">
                <a:latin typeface="Arial" charset="0"/>
                <a:cs typeface="Arial" charset="0"/>
              </a:rPr>
              <a:t>has</a:t>
            </a:r>
            <a:r>
              <a:rPr lang="en" sz="2000" b="1" dirty="0">
                <a:latin typeface="Arial" charset="0"/>
                <a:cs typeface="Arial" charset="0"/>
              </a:rPr>
              <a:t> </a:t>
            </a:r>
            <a:r>
              <a:rPr lang="en" sz="2000" b="1" dirty="0" err="1">
                <a:latin typeface="Arial" charset="0"/>
                <a:cs typeface="Arial" charset="0"/>
              </a:rPr>
              <a:t>content is </a:t>
            </a:r>
            <a:r>
              <a:rPr lang="en" sz="2000" b="1" dirty="0">
                <a:latin typeface="Arial" charset="0"/>
                <a:cs typeface="Arial" charset="0"/>
              </a:rPr>
              <a:t>x :</a:t>
            </a:r>
          </a:p>
          <a:p>
            <a:pPr lvl="2" algn="just" eaLnBrk="1" hangingPunct="1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void Add-Left(Tree T, Item x, Item y ) {</a:t>
            </a:r>
          </a:p>
          <a:p>
            <a:pPr lvl="2" algn="just" eaLnBrk="1" hangingPunct="1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Tree p, q;</a:t>
            </a:r>
          </a:p>
          <a:p>
            <a:pPr lvl="2" algn="just" eaLnBrk="1" hangingPunct="1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p = Search(T, x); // </a:t>
            </a:r>
            <a:r>
              <a:rPr lang="en" dirty="0" err="1">
                <a:latin typeface="Arial" charset="0"/>
                <a:cs typeface="Arial" charset="0"/>
              </a:rPr>
              <a:t>find the </a:t>
            </a:r>
            <a:r>
              <a:rPr lang="en" dirty="0">
                <a:latin typeface="Arial" charset="0"/>
                <a:cs typeface="Arial" charset="0"/>
              </a:rPr>
              <a:t>node </a:t>
            </a:r>
            <a:r>
              <a:rPr lang="en" dirty="0" err="1">
                <a:latin typeface="Arial" charset="0"/>
                <a:cs typeface="Arial" charset="0"/>
              </a:rPr>
              <a:t>that has</a:t>
            </a:r>
            <a:r>
              <a:rPr lang="en" dirty="0">
                <a:latin typeface="Arial" charset="0"/>
                <a:cs typeface="Arial" charset="0"/>
              </a:rPr>
              <a:t> </a:t>
            </a:r>
            <a:r>
              <a:rPr lang="en" dirty="0" err="1">
                <a:latin typeface="Arial" charset="0"/>
                <a:cs typeface="Arial" charset="0"/>
              </a:rPr>
              <a:t>content is </a:t>
            </a:r>
            <a:r>
              <a:rPr lang="en" dirty="0">
                <a:latin typeface="Arial" charset="0"/>
                <a:cs typeface="Arial" charset="0"/>
              </a:rPr>
              <a:t>x </a:t>
            </a:r>
            <a:r>
              <a:rPr lang="en" dirty="0" err="1">
                <a:latin typeface="Arial" charset="0"/>
                <a:cs typeface="Arial" charset="0"/>
              </a:rPr>
              <a:t>on </a:t>
            </a:r>
            <a:r>
              <a:rPr lang="en" dirty="0">
                <a:latin typeface="Arial" charset="0"/>
                <a:cs typeface="Arial" charset="0"/>
              </a:rPr>
              <a:t>_ </a:t>
            </a:r>
            <a:r>
              <a:rPr lang="en" dirty="0" err="1">
                <a:latin typeface="Arial" charset="0"/>
                <a:cs typeface="Arial" charset="0"/>
              </a:rPr>
              <a:t>tree</a:t>
            </a:r>
            <a:endParaRPr lang="en-US" dirty="0">
              <a:latin typeface="Arial" charset="0"/>
              <a:cs typeface="Arial" charset="0"/>
            </a:endParaRPr>
          </a:p>
          <a:p>
            <a:pPr lvl="2" algn="just" eaLnBrk="1" hangingPunct="1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if (p==NULL ) { // </a:t>
            </a:r>
            <a:r>
              <a:rPr lang="en" i="1" dirty="0" err="1">
                <a:latin typeface="Arial" charset="0"/>
                <a:cs typeface="Arial" charset="0"/>
              </a:rPr>
              <a:t>if </a:t>
            </a:r>
            <a:r>
              <a:rPr lang="en" i="1" dirty="0">
                <a:latin typeface="Arial" charset="0"/>
                <a:cs typeface="Arial" charset="0"/>
              </a:rPr>
              <a:t>node </a:t>
            </a:r>
            <a:r>
              <a:rPr lang="en" i="1" dirty="0" err="1">
                <a:latin typeface="Arial" charset="0"/>
                <a:cs typeface="Arial" charset="0"/>
              </a:rPr>
              <a:t>has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content </a:t>
            </a:r>
            <a:r>
              <a:rPr lang="en" i="1" dirty="0">
                <a:latin typeface="Arial" charset="0"/>
                <a:cs typeface="Arial" charset="0"/>
              </a:rPr>
              <a:t>x </a:t>
            </a:r>
            <a:r>
              <a:rPr lang="en" i="1" dirty="0" err="1">
                <a:latin typeface="Arial" charset="0"/>
                <a:cs typeface="Arial" charset="0"/>
              </a:rPr>
              <a:t>no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yes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above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tree</a:t>
            </a:r>
            <a:endParaRPr lang="en-US" i="1" dirty="0">
              <a:latin typeface="Arial" charset="0"/>
              <a:cs typeface="Arial" charset="0"/>
            </a:endParaRPr>
          </a:p>
          <a:p>
            <a:pPr lvl="2" algn="just" eaLnBrk="1" hangingPunct="1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&lt; </a:t>
            </a:r>
            <a:r>
              <a:rPr lang="en" dirty="0" err="1">
                <a:latin typeface="Arial" charset="0"/>
                <a:cs typeface="Arial" charset="0"/>
              </a:rPr>
              <a:t>pine</a:t>
            </a:r>
            <a:r>
              <a:rPr lang="en" dirty="0">
                <a:latin typeface="Arial" charset="0"/>
                <a:cs typeface="Arial" charset="0"/>
              </a:rPr>
              <a:t> </a:t>
            </a:r>
            <a:r>
              <a:rPr lang="en" dirty="0" err="1">
                <a:latin typeface="Arial" charset="0"/>
                <a:cs typeface="Arial" charset="0"/>
              </a:rPr>
              <a:t>tell the </a:t>
            </a:r>
            <a:r>
              <a:rPr lang="en" dirty="0">
                <a:latin typeface="Arial" charset="0"/>
                <a:cs typeface="Arial" charset="0"/>
              </a:rPr>
              <a:t>parent node x </a:t>
            </a:r>
            <a:r>
              <a:rPr lang="en" dirty="0" err="1">
                <a:latin typeface="Arial" charset="0"/>
                <a:cs typeface="Arial" charset="0"/>
              </a:rPr>
              <a:t>no</a:t>
            </a:r>
            <a:r>
              <a:rPr lang="en" dirty="0">
                <a:latin typeface="Arial" charset="0"/>
                <a:cs typeface="Arial" charset="0"/>
              </a:rPr>
              <a:t> </a:t>
            </a:r>
            <a:r>
              <a:rPr lang="en" dirty="0" err="1">
                <a:latin typeface="Arial" charset="0"/>
                <a:cs typeface="Arial" charset="0"/>
              </a:rPr>
              <a:t>yes</a:t>
            </a:r>
            <a:r>
              <a:rPr lang="en" dirty="0">
                <a:latin typeface="Arial" charset="0"/>
                <a:cs typeface="Arial" charset="0"/>
              </a:rPr>
              <a:t> </a:t>
            </a:r>
            <a:r>
              <a:rPr lang="en" dirty="0" err="1">
                <a:latin typeface="Arial" charset="0"/>
                <a:cs typeface="Arial" charset="0"/>
              </a:rPr>
              <a:t>real </a:t>
            </a:r>
            <a:r>
              <a:rPr lang="en" dirty="0">
                <a:latin typeface="Arial" charset="0"/>
                <a:cs typeface="Arial" charset="0"/>
              </a:rPr>
              <a:t>&gt;;</a:t>
            </a:r>
          </a:p>
          <a:p>
            <a:pPr lvl="6" algn="just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return; // </a:t>
            </a:r>
            <a:r>
              <a:rPr lang="en" i="1" dirty="0" err="1">
                <a:latin typeface="Arial" charset="0"/>
                <a:cs typeface="Arial" charset="0"/>
              </a:rPr>
              <a:t>no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can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to add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get leaf </a:t>
            </a:r>
            <a:r>
              <a:rPr lang="en" i="1" dirty="0">
                <a:latin typeface="Arial" charset="0"/>
                <a:cs typeface="Arial" charset="0"/>
              </a:rPr>
              <a:t>node </a:t>
            </a:r>
            <a:r>
              <a:rPr lang="en" i="1" dirty="0" err="1">
                <a:latin typeface="Arial" charset="0"/>
                <a:cs typeface="Arial" charset="0"/>
              </a:rPr>
              <a:t>left</a:t>
            </a:r>
            <a:endParaRPr lang="en-US" i="1" dirty="0">
              <a:latin typeface="Arial" charset="0"/>
              <a:cs typeface="Arial" charset="0"/>
            </a:endParaRPr>
          </a:p>
          <a:p>
            <a:pPr lvl="4" algn="just" eaLnBrk="1" hangingPunct="1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}</a:t>
            </a:r>
          </a:p>
          <a:p>
            <a:pPr lvl="4" algn="just" eaLnBrk="1" hangingPunct="1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// </a:t>
            </a:r>
            <a:r>
              <a:rPr lang="en" i="1" dirty="0" err="1">
                <a:latin typeface="Arial" charset="0"/>
                <a:cs typeface="Arial" charset="0"/>
              </a:rPr>
              <a:t>if </a:t>
            </a:r>
            <a:r>
              <a:rPr lang="en" i="1" dirty="0">
                <a:latin typeface="Arial" charset="0"/>
                <a:cs typeface="Arial" charset="0"/>
              </a:rPr>
              <a:t>p </a:t>
            </a:r>
            <a:r>
              <a:rPr lang="en" i="1" dirty="0" err="1">
                <a:latin typeface="Arial" charset="0"/>
                <a:cs typeface="Arial" charset="0"/>
              </a:rPr>
              <a:t>already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yes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branch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side seedlings </a:t>
            </a:r>
            <a:r>
              <a:rPr lang="en" i="1" dirty="0">
                <a:latin typeface="Arial" charset="0"/>
                <a:cs typeface="Arial" charset="0"/>
              </a:rPr>
              <a:t>_ </a:t>
            </a:r>
            <a:r>
              <a:rPr lang="en" i="1" dirty="0" err="1">
                <a:latin typeface="Arial" charset="0"/>
                <a:cs typeface="Arial" charset="0"/>
              </a:rPr>
              <a:t>left</a:t>
            </a:r>
            <a:endParaRPr lang="en-US" i="1" dirty="0">
              <a:latin typeface="Arial" charset="0"/>
              <a:cs typeface="Arial" charset="0"/>
            </a:endParaRPr>
          </a:p>
          <a:p>
            <a:pPr lvl="2" algn="just" eaLnBrk="1" hangingPunct="1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else if ( (p -&gt; left) !=NULL )</a:t>
            </a:r>
          </a:p>
          <a:p>
            <a:pPr lvl="2" algn="just" eaLnBrk="1" hangingPunct="1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&lt; </a:t>
            </a:r>
            <a:r>
              <a:rPr lang="en" dirty="0" err="1">
                <a:latin typeface="Arial" charset="0"/>
                <a:cs typeface="Arial" charset="0"/>
              </a:rPr>
              <a:t>pine</a:t>
            </a:r>
            <a:r>
              <a:rPr lang="en" dirty="0">
                <a:latin typeface="Arial" charset="0"/>
                <a:cs typeface="Arial" charset="0"/>
              </a:rPr>
              <a:t> </a:t>
            </a:r>
            <a:r>
              <a:rPr lang="en" dirty="0" err="1">
                <a:latin typeface="Arial" charset="0"/>
                <a:cs typeface="Arial" charset="0"/>
              </a:rPr>
              <a:t>tell the </a:t>
            </a:r>
            <a:r>
              <a:rPr lang="en" dirty="0">
                <a:latin typeface="Arial" charset="0"/>
                <a:cs typeface="Arial" charset="0"/>
              </a:rPr>
              <a:t>parent node x </a:t>
            </a:r>
            <a:r>
              <a:rPr lang="en" dirty="0" err="1">
                <a:latin typeface="Arial" charset="0"/>
                <a:cs typeface="Arial" charset="0"/>
              </a:rPr>
              <a:t>has</a:t>
            </a:r>
            <a:r>
              <a:rPr lang="en" dirty="0">
                <a:latin typeface="Arial" charset="0"/>
                <a:cs typeface="Arial" charset="0"/>
              </a:rPr>
              <a:t> </a:t>
            </a:r>
            <a:r>
              <a:rPr lang="en" dirty="0" err="1">
                <a:latin typeface="Arial" charset="0"/>
                <a:cs typeface="Arial" charset="0"/>
              </a:rPr>
              <a:t>branch</a:t>
            </a:r>
            <a:r>
              <a:rPr lang="en" dirty="0">
                <a:latin typeface="Arial" charset="0"/>
                <a:cs typeface="Arial" charset="0"/>
              </a:rPr>
              <a:t> left </a:t>
            </a:r>
            <a:r>
              <a:rPr lang="en" dirty="0" err="1">
                <a:latin typeface="Arial" charset="0"/>
                <a:cs typeface="Arial" charset="0"/>
              </a:rPr>
              <a:t>subtree &gt; </a:t>
            </a:r>
            <a:r>
              <a:rPr lang="en" dirty="0">
                <a:latin typeface="Arial" charset="0"/>
                <a:cs typeface="Arial" charset="0"/>
              </a:rPr>
              <a:t>;</a:t>
            </a:r>
          </a:p>
          <a:p>
            <a:pPr lvl="2" algn="just" eaLnBrk="1" hangingPunct="1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return; // </a:t>
            </a:r>
            <a:r>
              <a:rPr lang="en" i="1" dirty="0" err="1">
                <a:latin typeface="Arial" charset="0"/>
                <a:cs typeface="Arial" charset="0"/>
              </a:rPr>
              <a:t>no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to add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get leaf </a:t>
            </a:r>
            <a:r>
              <a:rPr lang="en" i="1" dirty="0">
                <a:latin typeface="Arial" charset="0"/>
                <a:cs typeface="Arial" charset="0"/>
              </a:rPr>
              <a:t>node </a:t>
            </a:r>
            <a:r>
              <a:rPr lang="en" i="1" dirty="0" err="1">
                <a:latin typeface="Arial" charset="0"/>
                <a:cs typeface="Arial" charset="0"/>
              </a:rPr>
              <a:t>left</a:t>
            </a:r>
            <a:endParaRPr lang="en-US" i="1" dirty="0">
              <a:latin typeface="Arial" charset="0"/>
              <a:cs typeface="Arial" charset="0"/>
            </a:endParaRPr>
          </a:p>
          <a:p>
            <a:pPr lvl="2" algn="just" eaLnBrk="1" hangingPunct="1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else {</a:t>
            </a:r>
          </a:p>
          <a:p>
            <a:pPr lvl="6" algn="just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q = </a:t>
            </a:r>
            <a:r>
              <a:rPr lang="en" dirty="0" err="1">
                <a:latin typeface="Arial" charset="0"/>
                <a:cs typeface="Arial" charset="0"/>
              </a:rPr>
              <a:t>MakeNode </a:t>
            </a:r>
            <a:r>
              <a:rPr lang="en" dirty="0">
                <a:latin typeface="Arial" charset="0"/>
                <a:cs typeface="Arial" charset="0"/>
              </a:rPr>
              <a:t>(y); // </a:t>
            </a:r>
            <a:r>
              <a:rPr lang="en" i="1" dirty="0" err="1">
                <a:latin typeface="Arial" charset="0"/>
                <a:cs typeface="Arial" charset="0"/>
              </a:rPr>
              <a:t>create leaf </a:t>
            </a:r>
            <a:r>
              <a:rPr lang="en" i="1" dirty="0">
                <a:latin typeface="Arial" charset="0"/>
                <a:cs typeface="Arial" charset="0"/>
              </a:rPr>
              <a:t>node </a:t>
            </a:r>
            <a:r>
              <a:rPr lang="en" i="1" dirty="0" err="1">
                <a:latin typeface="Arial" charset="0"/>
                <a:cs typeface="Arial" charset="0"/>
              </a:rPr>
              <a:t>left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of </a:t>
            </a:r>
            <a:r>
              <a:rPr lang="en" i="1" dirty="0">
                <a:latin typeface="Arial" charset="0"/>
                <a:cs typeface="Arial" charset="0"/>
              </a:rPr>
              <a:t>p </a:t>
            </a:r>
            <a:r>
              <a:rPr lang="en" i="1" dirty="0" err="1">
                <a:latin typeface="Arial" charset="0"/>
                <a:cs typeface="Arial" charset="0"/>
              </a:rPr>
              <a:t>is </a:t>
            </a:r>
            <a:r>
              <a:rPr lang="en" i="1" dirty="0">
                <a:latin typeface="Arial" charset="0"/>
                <a:cs typeface="Arial" charset="0"/>
              </a:rPr>
              <a:t>q </a:t>
            </a:r>
            <a:r>
              <a:rPr lang="en" dirty="0">
                <a:latin typeface="Arial" charset="0"/>
                <a:cs typeface="Arial" charset="0"/>
              </a:rPr>
              <a:t>.</a:t>
            </a:r>
          </a:p>
          <a:p>
            <a:pPr lvl="6" algn="just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p -&gt; left =q; // </a:t>
            </a:r>
            <a:r>
              <a:rPr lang="en" i="1" dirty="0" err="1">
                <a:latin typeface="Arial" charset="0"/>
                <a:cs typeface="Arial" charset="0"/>
              </a:rPr>
              <a:t>Leaf </a:t>
            </a:r>
            <a:r>
              <a:rPr lang="en" i="1" dirty="0">
                <a:latin typeface="Arial" charset="0"/>
                <a:cs typeface="Arial" charset="0"/>
              </a:rPr>
              <a:t>node </a:t>
            </a:r>
            <a:r>
              <a:rPr lang="en" i="1" dirty="0" err="1">
                <a:latin typeface="Arial" charset="0"/>
                <a:cs typeface="Arial" charset="0"/>
              </a:rPr>
              <a:t>beside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left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of </a:t>
            </a:r>
            <a:r>
              <a:rPr lang="en" i="1" dirty="0">
                <a:latin typeface="Arial" charset="0"/>
                <a:cs typeface="Arial" charset="0"/>
              </a:rPr>
              <a:t>p </a:t>
            </a:r>
            <a:r>
              <a:rPr lang="en" i="1" dirty="0" err="1">
                <a:latin typeface="Arial" charset="0"/>
                <a:cs typeface="Arial" charset="0"/>
              </a:rPr>
              <a:t>is </a:t>
            </a:r>
            <a:r>
              <a:rPr lang="en" i="1" dirty="0">
                <a:latin typeface="Arial" charset="0"/>
                <a:cs typeface="Arial" charset="0"/>
              </a:rPr>
              <a:t>q</a:t>
            </a:r>
          </a:p>
          <a:p>
            <a:pPr lvl="6" algn="just">
              <a:spcBef>
                <a:spcPct val="15000"/>
              </a:spcBef>
              <a:defRPr/>
            </a:pPr>
            <a:endParaRPr lang="en-US" i="1" dirty="0">
              <a:latin typeface="Arial" charset="0"/>
              <a:cs typeface="Arial" charset="0"/>
            </a:endParaRPr>
          </a:p>
          <a:p>
            <a:pPr lvl="4" algn="just" eaLnBrk="1" hangingPunct="1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}</a:t>
            </a:r>
          </a:p>
          <a:p>
            <a:pPr lvl="2" algn="just" eaLnBrk="1" hangingPunct="1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}</a:t>
            </a:r>
          </a:p>
          <a:p>
            <a:pPr lvl="2" algn="just" eaLnBrk="1" hangingPunct="1">
              <a:spcBef>
                <a:spcPct val="15000"/>
              </a:spcBef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5">
            <a:extLst>
              <a:ext uri="{FF2B5EF4-FFF2-40B4-BE49-F238E27FC236}">
                <a16:creationId xmlns:a16="http://schemas.microsoft.com/office/drawing/2014/main" id="{F0493DF3-8373-434E-A51D-A878ED615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37891" name="Text Box 6">
            <a:extLst>
              <a:ext uri="{FF2B5EF4-FFF2-40B4-BE49-F238E27FC236}">
                <a16:creationId xmlns:a16="http://schemas.microsoft.com/office/drawing/2014/main" id="{F2F32CD9-7E4D-4E8F-80B0-1C402532C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0663"/>
            <a:ext cx="9144000" cy="6169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15000"/>
              </a:spcBef>
              <a:defRPr/>
            </a:pPr>
            <a:r>
              <a:rPr lang="en" sz="2000" b="1" dirty="0" err="1">
                <a:latin typeface="Arial" charset="0"/>
                <a:cs typeface="Arial" charset="0"/>
              </a:rPr>
              <a:t>Create leaf </a:t>
            </a:r>
            <a:r>
              <a:rPr lang="en" sz="2000" b="1" dirty="0">
                <a:latin typeface="Arial" charset="0"/>
                <a:cs typeface="Arial" charset="0"/>
              </a:rPr>
              <a:t>node </a:t>
            </a:r>
            <a:r>
              <a:rPr lang="en" sz="2000" b="1" dirty="0" err="1">
                <a:latin typeface="Arial" charset="0"/>
                <a:cs typeface="Arial" charset="0"/>
              </a:rPr>
              <a:t>beside</a:t>
            </a:r>
            <a:r>
              <a:rPr lang="en" sz="2000" b="1" dirty="0">
                <a:latin typeface="Arial" charset="0"/>
                <a:cs typeface="Arial" charset="0"/>
              </a:rPr>
              <a:t> </a:t>
            </a:r>
            <a:r>
              <a:rPr lang="en" sz="2000" b="1" dirty="0" err="1">
                <a:latin typeface="Arial" charset="0"/>
                <a:cs typeface="Arial" charset="0"/>
              </a:rPr>
              <a:t>must </a:t>
            </a:r>
            <a:r>
              <a:rPr lang="en" sz="2000" b="1" dirty="0">
                <a:latin typeface="Arial" charset="0"/>
                <a:cs typeface="Arial" charset="0"/>
              </a:rPr>
              <a:t>node </a:t>
            </a:r>
            <a:r>
              <a:rPr lang="en" sz="2000" b="1" dirty="0" err="1">
                <a:latin typeface="Arial" charset="0"/>
                <a:cs typeface="Arial" charset="0"/>
              </a:rPr>
              <a:t>have</a:t>
            </a:r>
            <a:r>
              <a:rPr lang="en" sz="2000" b="1" dirty="0">
                <a:latin typeface="Arial" charset="0"/>
                <a:cs typeface="Arial" charset="0"/>
              </a:rPr>
              <a:t> </a:t>
            </a:r>
            <a:r>
              <a:rPr lang="en" sz="2000" b="1" dirty="0" err="1">
                <a:latin typeface="Arial" charset="0"/>
                <a:cs typeface="Arial" charset="0"/>
              </a:rPr>
              <a:t>content is </a:t>
            </a:r>
            <a:r>
              <a:rPr lang="en" sz="2000" b="1" dirty="0">
                <a:latin typeface="Arial" charset="0"/>
                <a:cs typeface="Arial" charset="0"/>
              </a:rPr>
              <a:t>x :</a:t>
            </a:r>
          </a:p>
          <a:p>
            <a:pPr lvl="2" algn="just" eaLnBrk="1" hangingPunct="1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void Add-Right(Tree T, Item x, Item y ) {</a:t>
            </a:r>
          </a:p>
          <a:p>
            <a:pPr lvl="2" algn="just" eaLnBrk="1" hangingPunct="1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Tree p, q;</a:t>
            </a:r>
          </a:p>
          <a:p>
            <a:pPr lvl="2" algn="just" eaLnBrk="1" hangingPunct="1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p = Search(T, x); // </a:t>
            </a:r>
            <a:r>
              <a:rPr lang="en" dirty="0" err="1">
                <a:latin typeface="Arial" charset="0"/>
                <a:cs typeface="Arial" charset="0"/>
              </a:rPr>
              <a:t>find the </a:t>
            </a:r>
            <a:r>
              <a:rPr lang="en" dirty="0">
                <a:latin typeface="Arial" charset="0"/>
                <a:cs typeface="Arial" charset="0"/>
              </a:rPr>
              <a:t>node </a:t>
            </a:r>
            <a:r>
              <a:rPr lang="en" dirty="0" err="1">
                <a:latin typeface="Arial" charset="0"/>
                <a:cs typeface="Arial" charset="0"/>
              </a:rPr>
              <a:t>that has</a:t>
            </a:r>
            <a:r>
              <a:rPr lang="en" dirty="0">
                <a:latin typeface="Arial" charset="0"/>
                <a:cs typeface="Arial" charset="0"/>
              </a:rPr>
              <a:t> </a:t>
            </a:r>
            <a:r>
              <a:rPr lang="en" dirty="0" err="1">
                <a:latin typeface="Arial" charset="0"/>
                <a:cs typeface="Arial" charset="0"/>
              </a:rPr>
              <a:t>content is </a:t>
            </a:r>
            <a:r>
              <a:rPr lang="en" dirty="0">
                <a:latin typeface="Arial" charset="0"/>
                <a:cs typeface="Arial" charset="0"/>
              </a:rPr>
              <a:t>x </a:t>
            </a:r>
            <a:r>
              <a:rPr lang="en" dirty="0" err="1">
                <a:latin typeface="Arial" charset="0"/>
                <a:cs typeface="Arial" charset="0"/>
              </a:rPr>
              <a:t>on </a:t>
            </a:r>
            <a:r>
              <a:rPr lang="en" dirty="0">
                <a:latin typeface="Arial" charset="0"/>
                <a:cs typeface="Arial" charset="0"/>
              </a:rPr>
              <a:t>_ </a:t>
            </a:r>
            <a:r>
              <a:rPr lang="en" dirty="0" err="1">
                <a:latin typeface="Arial" charset="0"/>
                <a:cs typeface="Arial" charset="0"/>
              </a:rPr>
              <a:t>tree</a:t>
            </a:r>
            <a:endParaRPr lang="en-US" dirty="0">
              <a:latin typeface="Arial" charset="0"/>
              <a:cs typeface="Arial" charset="0"/>
            </a:endParaRPr>
          </a:p>
          <a:p>
            <a:pPr lvl="2" algn="just" eaLnBrk="1" hangingPunct="1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if (p==NULL ) { // </a:t>
            </a:r>
            <a:r>
              <a:rPr lang="en" i="1" dirty="0" err="1">
                <a:latin typeface="Arial" charset="0"/>
                <a:cs typeface="Arial" charset="0"/>
              </a:rPr>
              <a:t>if </a:t>
            </a:r>
            <a:r>
              <a:rPr lang="en" i="1" dirty="0">
                <a:latin typeface="Arial" charset="0"/>
                <a:cs typeface="Arial" charset="0"/>
              </a:rPr>
              <a:t>node </a:t>
            </a:r>
            <a:r>
              <a:rPr lang="en" i="1" dirty="0" err="1">
                <a:latin typeface="Arial" charset="0"/>
                <a:cs typeface="Arial" charset="0"/>
              </a:rPr>
              <a:t>has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content </a:t>
            </a:r>
            <a:r>
              <a:rPr lang="en" i="1" dirty="0">
                <a:latin typeface="Arial" charset="0"/>
                <a:cs typeface="Arial" charset="0"/>
              </a:rPr>
              <a:t>x </a:t>
            </a:r>
            <a:r>
              <a:rPr lang="en" i="1" dirty="0" err="1">
                <a:latin typeface="Arial" charset="0"/>
                <a:cs typeface="Arial" charset="0"/>
              </a:rPr>
              <a:t>no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yes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above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tree</a:t>
            </a:r>
            <a:endParaRPr lang="en-US" i="1" dirty="0">
              <a:latin typeface="Arial" charset="0"/>
              <a:cs typeface="Arial" charset="0"/>
            </a:endParaRPr>
          </a:p>
          <a:p>
            <a:pPr lvl="2" algn="just" eaLnBrk="1" hangingPunct="1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&lt; </a:t>
            </a:r>
            <a:r>
              <a:rPr lang="en" dirty="0" err="1">
                <a:latin typeface="Arial" charset="0"/>
                <a:cs typeface="Arial" charset="0"/>
              </a:rPr>
              <a:t>pine</a:t>
            </a:r>
            <a:r>
              <a:rPr lang="en" dirty="0">
                <a:latin typeface="Arial" charset="0"/>
                <a:cs typeface="Arial" charset="0"/>
              </a:rPr>
              <a:t> </a:t>
            </a:r>
            <a:r>
              <a:rPr lang="en" dirty="0" err="1">
                <a:latin typeface="Arial" charset="0"/>
                <a:cs typeface="Arial" charset="0"/>
              </a:rPr>
              <a:t>tell the </a:t>
            </a:r>
            <a:r>
              <a:rPr lang="en" dirty="0">
                <a:latin typeface="Arial" charset="0"/>
                <a:cs typeface="Arial" charset="0"/>
              </a:rPr>
              <a:t>parent node x </a:t>
            </a:r>
            <a:r>
              <a:rPr lang="en" dirty="0" err="1">
                <a:latin typeface="Arial" charset="0"/>
                <a:cs typeface="Arial" charset="0"/>
              </a:rPr>
              <a:t>no</a:t>
            </a:r>
            <a:r>
              <a:rPr lang="en" dirty="0">
                <a:latin typeface="Arial" charset="0"/>
                <a:cs typeface="Arial" charset="0"/>
              </a:rPr>
              <a:t> </a:t>
            </a:r>
            <a:r>
              <a:rPr lang="en" dirty="0" err="1">
                <a:latin typeface="Arial" charset="0"/>
                <a:cs typeface="Arial" charset="0"/>
              </a:rPr>
              <a:t>yes</a:t>
            </a:r>
            <a:r>
              <a:rPr lang="en" dirty="0">
                <a:latin typeface="Arial" charset="0"/>
                <a:cs typeface="Arial" charset="0"/>
              </a:rPr>
              <a:t> </a:t>
            </a:r>
            <a:r>
              <a:rPr lang="en" dirty="0" err="1">
                <a:latin typeface="Arial" charset="0"/>
                <a:cs typeface="Arial" charset="0"/>
              </a:rPr>
              <a:t>real </a:t>
            </a:r>
            <a:r>
              <a:rPr lang="en" dirty="0">
                <a:latin typeface="Arial" charset="0"/>
                <a:cs typeface="Arial" charset="0"/>
              </a:rPr>
              <a:t>&gt;;</a:t>
            </a:r>
          </a:p>
          <a:p>
            <a:pPr lvl="6" algn="just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return; // </a:t>
            </a:r>
            <a:r>
              <a:rPr lang="en" i="1" dirty="0" err="1">
                <a:latin typeface="Arial" charset="0"/>
                <a:cs typeface="Arial" charset="0"/>
              </a:rPr>
              <a:t>no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can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add leaf </a:t>
            </a:r>
            <a:r>
              <a:rPr lang="en" i="1" dirty="0">
                <a:latin typeface="Arial" charset="0"/>
                <a:cs typeface="Arial" charset="0"/>
              </a:rPr>
              <a:t>node </a:t>
            </a:r>
            <a:r>
              <a:rPr lang="en" i="1" dirty="0" err="1">
                <a:latin typeface="Arial" charset="0"/>
                <a:cs typeface="Arial" charset="0"/>
              </a:rPr>
              <a:t>right</a:t>
            </a:r>
            <a:endParaRPr lang="en-US" i="1" dirty="0">
              <a:latin typeface="Arial" charset="0"/>
              <a:cs typeface="Arial" charset="0"/>
            </a:endParaRPr>
          </a:p>
          <a:p>
            <a:pPr lvl="4" algn="just" eaLnBrk="1" hangingPunct="1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}</a:t>
            </a:r>
          </a:p>
          <a:p>
            <a:pPr lvl="4" algn="just" eaLnBrk="1" hangingPunct="1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// </a:t>
            </a:r>
            <a:r>
              <a:rPr lang="en" i="1" dirty="0" err="1">
                <a:latin typeface="Arial" charset="0"/>
                <a:cs typeface="Arial" charset="0"/>
              </a:rPr>
              <a:t>if </a:t>
            </a:r>
            <a:r>
              <a:rPr lang="en" i="1" dirty="0">
                <a:latin typeface="Arial" charset="0"/>
                <a:cs typeface="Arial" charset="0"/>
              </a:rPr>
              <a:t>p </a:t>
            </a:r>
            <a:r>
              <a:rPr lang="en" i="1" dirty="0" err="1">
                <a:latin typeface="Arial" charset="0"/>
                <a:cs typeface="Arial" charset="0"/>
              </a:rPr>
              <a:t>already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yes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branch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side seedlings </a:t>
            </a:r>
            <a:r>
              <a:rPr lang="en" i="1" dirty="0">
                <a:latin typeface="Arial" charset="0"/>
                <a:cs typeface="Arial" charset="0"/>
              </a:rPr>
              <a:t>_ </a:t>
            </a:r>
            <a:r>
              <a:rPr lang="en" i="1" dirty="0" err="1">
                <a:latin typeface="Arial" charset="0"/>
                <a:cs typeface="Arial" charset="0"/>
              </a:rPr>
              <a:t>right</a:t>
            </a:r>
            <a:endParaRPr lang="en-US" i="1" dirty="0">
              <a:latin typeface="Arial" charset="0"/>
              <a:cs typeface="Arial" charset="0"/>
            </a:endParaRPr>
          </a:p>
          <a:p>
            <a:pPr lvl="2" algn="just" eaLnBrk="1" hangingPunct="1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else if ( (p -&gt; right !=NULL )</a:t>
            </a:r>
          </a:p>
          <a:p>
            <a:pPr lvl="2" algn="just" eaLnBrk="1" hangingPunct="1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&lt; </a:t>
            </a:r>
            <a:r>
              <a:rPr lang="en" dirty="0" err="1">
                <a:latin typeface="Arial" charset="0"/>
                <a:cs typeface="Arial" charset="0"/>
              </a:rPr>
              <a:t>pine</a:t>
            </a:r>
            <a:r>
              <a:rPr lang="en" dirty="0">
                <a:latin typeface="Arial" charset="0"/>
                <a:cs typeface="Arial" charset="0"/>
              </a:rPr>
              <a:t> </a:t>
            </a:r>
            <a:r>
              <a:rPr lang="en" dirty="0" err="1">
                <a:latin typeface="Arial" charset="0"/>
                <a:cs typeface="Arial" charset="0"/>
              </a:rPr>
              <a:t>tell the </a:t>
            </a:r>
            <a:r>
              <a:rPr lang="en" dirty="0">
                <a:latin typeface="Arial" charset="0"/>
                <a:cs typeface="Arial" charset="0"/>
              </a:rPr>
              <a:t>parent node x </a:t>
            </a:r>
            <a:r>
              <a:rPr lang="en" dirty="0" err="1">
                <a:latin typeface="Arial" charset="0"/>
                <a:cs typeface="Arial" charset="0"/>
              </a:rPr>
              <a:t>has</a:t>
            </a:r>
            <a:r>
              <a:rPr lang="en" dirty="0">
                <a:latin typeface="Arial" charset="0"/>
                <a:cs typeface="Arial" charset="0"/>
              </a:rPr>
              <a:t> </a:t>
            </a:r>
            <a:r>
              <a:rPr lang="en" dirty="0" err="1">
                <a:latin typeface="Arial" charset="0"/>
                <a:cs typeface="Arial" charset="0"/>
              </a:rPr>
              <a:t>branch</a:t>
            </a:r>
            <a:r>
              <a:rPr lang="en" dirty="0">
                <a:latin typeface="Arial" charset="0"/>
                <a:cs typeface="Arial" charset="0"/>
              </a:rPr>
              <a:t> right </a:t>
            </a:r>
            <a:r>
              <a:rPr lang="en" dirty="0" err="1">
                <a:latin typeface="Arial" charset="0"/>
                <a:cs typeface="Arial" charset="0"/>
              </a:rPr>
              <a:t>subtree &gt; </a:t>
            </a:r>
            <a:r>
              <a:rPr lang="en" dirty="0">
                <a:latin typeface="Arial" charset="0"/>
                <a:cs typeface="Arial" charset="0"/>
              </a:rPr>
              <a:t>;</a:t>
            </a:r>
          </a:p>
          <a:p>
            <a:pPr lvl="2" algn="just" eaLnBrk="1" hangingPunct="1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return; // </a:t>
            </a:r>
            <a:r>
              <a:rPr lang="en" i="1" dirty="0" err="1">
                <a:latin typeface="Arial" charset="0"/>
                <a:cs typeface="Arial" charset="0"/>
              </a:rPr>
              <a:t>no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to add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get leaf </a:t>
            </a:r>
            <a:r>
              <a:rPr lang="en" i="1" dirty="0">
                <a:latin typeface="Arial" charset="0"/>
                <a:cs typeface="Arial" charset="0"/>
              </a:rPr>
              <a:t>node </a:t>
            </a:r>
            <a:r>
              <a:rPr lang="en" i="1" dirty="0" err="1">
                <a:latin typeface="Arial" charset="0"/>
                <a:cs typeface="Arial" charset="0"/>
              </a:rPr>
              <a:t>right</a:t>
            </a:r>
            <a:endParaRPr lang="en-US" i="1" dirty="0">
              <a:latin typeface="Arial" charset="0"/>
              <a:cs typeface="Arial" charset="0"/>
            </a:endParaRPr>
          </a:p>
          <a:p>
            <a:pPr lvl="2" algn="just" eaLnBrk="1" hangingPunct="1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else {</a:t>
            </a:r>
          </a:p>
          <a:p>
            <a:pPr lvl="6" algn="just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q = </a:t>
            </a:r>
            <a:r>
              <a:rPr lang="en" dirty="0" err="1">
                <a:latin typeface="Arial" charset="0"/>
                <a:cs typeface="Arial" charset="0"/>
              </a:rPr>
              <a:t>MakeNode </a:t>
            </a:r>
            <a:r>
              <a:rPr lang="en" dirty="0">
                <a:latin typeface="Arial" charset="0"/>
                <a:cs typeface="Arial" charset="0"/>
              </a:rPr>
              <a:t>(y); // </a:t>
            </a:r>
            <a:r>
              <a:rPr lang="en" i="1" dirty="0" err="1">
                <a:latin typeface="Arial" charset="0"/>
                <a:cs typeface="Arial" charset="0"/>
              </a:rPr>
              <a:t>create leaf </a:t>
            </a:r>
            <a:r>
              <a:rPr lang="en" i="1" dirty="0">
                <a:latin typeface="Arial" charset="0"/>
                <a:cs typeface="Arial" charset="0"/>
              </a:rPr>
              <a:t>node </a:t>
            </a:r>
            <a:r>
              <a:rPr lang="en" i="1" dirty="0" err="1">
                <a:latin typeface="Arial" charset="0"/>
                <a:cs typeface="Arial" charset="0"/>
              </a:rPr>
              <a:t>right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of </a:t>
            </a:r>
            <a:r>
              <a:rPr lang="en" i="1" dirty="0">
                <a:latin typeface="Arial" charset="0"/>
                <a:cs typeface="Arial" charset="0"/>
              </a:rPr>
              <a:t>p </a:t>
            </a:r>
            <a:r>
              <a:rPr lang="en" i="1" dirty="0" err="1">
                <a:latin typeface="Arial" charset="0"/>
                <a:cs typeface="Arial" charset="0"/>
              </a:rPr>
              <a:t>is </a:t>
            </a:r>
            <a:r>
              <a:rPr lang="en" i="1" dirty="0">
                <a:latin typeface="Arial" charset="0"/>
                <a:cs typeface="Arial" charset="0"/>
              </a:rPr>
              <a:t>q </a:t>
            </a:r>
            <a:r>
              <a:rPr lang="en" dirty="0">
                <a:latin typeface="Arial" charset="0"/>
                <a:cs typeface="Arial" charset="0"/>
              </a:rPr>
              <a:t>.</a:t>
            </a:r>
          </a:p>
          <a:p>
            <a:pPr lvl="6" algn="just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p -&gt; right =q; // </a:t>
            </a:r>
            <a:r>
              <a:rPr lang="en" i="1" dirty="0" err="1">
                <a:latin typeface="Arial" charset="0"/>
                <a:cs typeface="Arial" charset="0"/>
              </a:rPr>
              <a:t>Leaf </a:t>
            </a:r>
            <a:r>
              <a:rPr lang="en" i="1" dirty="0">
                <a:latin typeface="Arial" charset="0"/>
                <a:cs typeface="Arial" charset="0"/>
              </a:rPr>
              <a:t>node </a:t>
            </a:r>
            <a:r>
              <a:rPr lang="en" i="1" dirty="0" err="1">
                <a:latin typeface="Arial" charset="0"/>
                <a:cs typeface="Arial" charset="0"/>
              </a:rPr>
              <a:t>beside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right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of </a:t>
            </a:r>
            <a:r>
              <a:rPr lang="en" i="1" dirty="0">
                <a:latin typeface="Arial" charset="0"/>
                <a:cs typeface="Arial" charset="0"/>
              </a:rPr>
              <a:t>p </a:t>
            </a:r>
            <a:r>
              <a:rPr lang="en" i="1" dirty="0" err="1">
                <a:latin typeface="Arial" charset="0"/>
                <a:cs typeface="Arial" charset="0"/>
              </a:rPr>
              <a:t>is </a:t>
            </a:r>
            <a:r>
              <a:rPr lang="en" i="1" dirty="0">
                <a:latin typeface="Arial" charset="0"/>
                <a:cs typeface="Arial" charset="0"/>
              </a:rPr>
              <a:t>q</a:t>
            </a:r>
          </a:p>
          <a:p>
            <a:pPr lvl="6" algn="just">
              <a:spcBef>
                <a:spcPct val="15000"/>
              </a:spcBef>
              <a:defRPr/>
            </a:pPr>
            <a:endParaRPr lang="en-US" i="1" dirty="0">
              <a:latin typeface="Arial" charset="0"/>
              <a:cs typeface="Arial" charset="0"/>
            </a:endParaRPr>
          </a:p>
          <a:p>
            <a:pPr lvl="4" algn="just" eaLnBrk="1" hangingPunct="1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}</a:t>
            </a:r>
          </a:p>
          <a:p>
            <a:pPr lvl="2" algn="just" eaLnBrk="1" hangingPunct="1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}</a:t>
            </a:r>
          </a:p>
          <a:p>
            <a:pPr algn="just" eaLnBrk="1" hangingPunct="1">
              <a:spcBef>
                <a:spcPct val="15000"/>
              </a:spcBef>
              <a:defRPr/>
            </a:pPr>
            <a:endParaRPr lang="en-US" sz="2000" b="1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5">
            <a:extLst>
              <a:ext uri="{FF2B5EF4-FFF2-40B4-BE49-F238E27FC236}">
                <a16:creationId xmlns:a16="http://schemas.microsoft.com/office/drawing/2014/main" id="{2863DFDD-90B7-404F-B246-E6468E45F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37891" name="Text Box 6">
            <a:extLst>
              <a:ext uri="{FF2B5EF4-FFF2-40B4-BE49-F238E27FC236}">
                <a16:creationId xmlns:a16="http://schemas.microsoft.com/office/drawing/2014/main" id="{9A18DF45-DA40-451D-97E6-A8C6F108F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0663"/>
            <a:ext cx="9144000" cy="6169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15000"/>
              </a:spcBef>
              <a:defRPr/>
            </a:pPr>
            <a:r>
              <a:rPr lang="en" sz="2000" b="1" dirty="0" err="1">
                <a:latin typeface="Arial" charset="0"/>
                <a:cs typeface="Arial" charset="0"/>
              </a:rPr>
              <a:t>Type</a:t>
            </a:r>
            <a:r>
              <a:rPr lang="en" sz="2000" b="1" dirty="0">
                <a:latin typeface="Arial" charset="0"/>
                <a:cs typeface="Arial" charset="0"/>
              </a:rPr>
              <a:t> </a:t>
            </a:r>
            <a:r>
              <a:rPr lang="en" sz="2000" b="1" dirty="0" err="1">
                <a:latin typeface="Arial" charset="0"/>
                <a:cs typeface="Arial" charset="0"/>
              </a:rPr>
              <a:t>remove leaf </a:t>
            </a:r>
            <a:r>
              <a:rPr lang="en" sz="2000" b="1" dirty="0">
                <a:latin typeface="Arial" charset="0"/>
                <a:cs typeface="Arial" charset="0"/>
              </a:rPr>
              <a:t>node </a:t>
            </a:r>
            <a:r>
              <a:rPr lang="en" sz="2000" b="1" dirty="0" err="1">
                <a:latin typeface="Arial" charset="0"/>
                <a:cs typeface="Arial" charset="0"/>
              </a:rPr>
              <a:t>beside</a:t>
            </a:r>
            <a:r>
              <a:rPr lang="en" sz="2000" b="1" dirty="0">
                <a:latin typeface="Arial" charset="0"/>
                <a:cs typeface="Arial" charset="0"/>
              </a:rPr>
              <a:t> </a:t>
            </a:r>
            <a:r>
              <a:rPr lang="en" sz="2000" b="1" dirty="0" err="1">
                <a:latin typeface="Arial" charset="0"/>
                <a:cs typeface="Arial" charset="0"/>
              </a:rPr>
              <a:t>left </a:t>
            </a:r>
            <a:r>
              <a:rPr lang="en" sz="2000" b="1" dirty="0">
                <a:latin typeface="Arial" charset="0"/>
                <a:cs typeface="Arial" charset="0"/>
              </a:rPr>
              <a:t>node </a:t>
            </a:r>
            <a:r>
              <a:rPr lang="en" sz="2000" b="1" dirty="0" err="1">
                <a:latin typeface="Arial" charset="0"/>
                <a:cs typeface="Arial" charset="0"/>
              </a:rPr>
              <a:t>has</a:t>
            </a:r>
            <a:r>
              <a:rPr lang="en" sz="2000" b="1" dirty="0">
                <a:latin typeface="Arial" charset="0"/>
                <a:cs typeface="Arial" charset="0"/>
              </a:rPr>
              <a:t> </a:t>
            </a:r>
            <a:r>
              <a:rPr lang="en" sz="2000" b="1" dirty="0" err="1">
                <a:latin typeface="Arial" charset="0"/>
                <a:cs typeface="Arial" charset="0"/>
              </a:rPr>
              <a:t>content is </a:t>
            </a:r>
            <a:r>
              <a:rPr lang="en" sz="2000" b="1" dirty="0">
                <a:latin typeface="Arial" charset="0"/>
                <a:cs typeface="Arial" charset="0"/>
              </a:rPr>
              <a:t>x :</a:t>
            </a:r>
          </a:p>
          <a:p>
            <a:pPr lvl="2" algn="just" eaLnBrk="1" hangingPunct="1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void Remove-Left(Tree T, </a:t>
            </a:r>
            <a:r>
              <a:rPr lang="en" dirty="0" err="1">
                <a:latin typeface="Arial" charset="0"/>
                <a:cs typeface="Arial" charset="0"/>
              </a:rPr>
              <a:t>int </a:t>
            </a:r>
            <a:r>
              <a:rPr lang="en" dirty="0">
                <a:latin typeface="Arial" charset="0"/>
                <a:cs typeface="Arial" charset="0"/>
              </a:rPr>
              <a:t>x ) {</a:t>
            </a:r>
          </a:p>
          <a:p>
            <a:pPr lvl="2" algn="just" eaLnBrk="1" hangingPunct="1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Tree p, q;</a:t>
            </a:r>
          </a:p>
          <a:p>
            <a:pPr lvl="2" algn="just" eaLnBrk="1" hangingPunct="1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p = Search(T, x); // </a:t>
            </a:r>
            <a:r>
              <a:rPr lang="en" dirty="0" err="1">
                <a:latin typeface="Arial" charset="0"/>
                <a:cs typeface="Arial" charset="0"/>
              </a:rPr>
              <a:t>find the </a:t>
            </a:r>
            <a:r>
              <a:rPr lang="en" dirty="0">
                <a:latin typeface="Arial" charset="0"/>
                <a:cs typeface="Arial" charset="0"/>
              </a:rPr>
              <a:t>node </a:t>
            </a:r>
            <a:r>
              <a:rPr lang="en" dirty="0" err="1">
                <a:latin typeface="Arial" charset="0"/>
                <a:cs typeface="Arial" charset="0"/>
              </a:rPr>
              <a:t>that has</a:t>
            </a:r>
            <a:r>
              <a:rPr lang="en" dirty="0">
                <a:latin typeface="Arial" charset="0"/>
                <a:cs typeface="Arial" charset="0"/>
              </a:rPr>
              <a:t> </a:t>
            </a:r>
            <a:r>
              <a:rPr lang="en" dirty="0" err="1">
                <a:latin typeface="Arial" charset="0"/>
                <a:cs typeface="Arial" charset="0"/>
              </a:rPr>
              <a:t>content is </a:t>
            </a:r>
            <a:r>
              <a:rPr lang="en" dirty="0">
                <a:latin typeface="Arial" charset="0"/>
                <a:cs typeface="Arial" charset="0"/>
              </a:rPr>
              <a:t>x </a:t>
            </a:r>
            <a:r>
              <a:rPr lang="en" dirty="0" err="1">
                <a:latin typeface="Arial" charset="0"/>
                <a:cs typeface="Arial" charset="0"/>
              </a:rPr>
              <a:t>on </a:t>
            </a:r>
            <a:r>
              <a:rPr lang="en" dirty="0">
                <a:latin typeface="Arial" charset="0"/>
                <a:cs typeface="Arial" charset="0"/>
              </a:rPr>
              <a:t>_ </a:t>
            </a:r>
            <a:r>
              <a:rPr lang="en" dirty="0" err="1">
                <a:latin typeface="Arial" charset="0"/>
                <a:cs typeface="Arial" charset="0"/>
              </a:rPr>
              <a:t>tree</a:t>
            </a:r>
            <a:endParaRPr lang="en-US" dirty="0">
              <a:latin typeface="Arial" charset="0"/>
              <a:cs typeface="Arial" charset="0"/>
            </a:endParaRPr>
          </a:p>
          <a:p>
            <a:pPr lvl="2" algn="just" eaLnBrk="1" hangingPunct="1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if (p==NULL ) { // </a:t>
            </a:r>
            <a:r>
              <a:rPr lang="en" i="1" dirty="0" err="1">
                <a:latin typeface="Arial" charset="0"/>
                <a:cs typeface="Arial" charset="0"/>
              </a:rPr>
              <a:t>if </a:t>
            </a:r>
            <a:r>
              <a:rPr lang="en" i="1" dirty="0">
                <a:latin typeface="Arial" charset="0"/>
                <a:cs typeface="Arial" charset="0"/>
              </a:rPr>
              <a:t>node </a:t>
            </a:r>
            <a:r>
              <a:rPr lang="en" i="1" dirty="0" err="1">
                <a:latin typeface="Arial" charset="0"/>
                <a:cs typeface="Arial" charset="0"/>
              </a:rPr>
              <a:t>has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content </a:t>
            </a:r>
            <a:r>
              <a:rPr lang="en" i="1" dirty="0">
                <a:latin typeface="Arial" charset="0"/>
                <a:cs typeface="Arial" charset="0"/>
              </a:rPr>
              <a:t>x </a:t>
            </a:r>
            <a:r>
              <a:rPr lang="en" i="1" dirty="0" err="1">
                <a:latin typeface="Arial" charset="0"/>
                <a:cs typeface="Arial" charset="0"/>
              </a:rPr>
              <a:t>no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yes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above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tree</a:t>
            </a:r>
            <a:endParaRPr lang="en-US" i="1" dirty="0">
              <a:latin typeface="Arial" charset="0"/>
              <a:cs typeface="Arial" charset="0"/>
            </a:endParaRPr>
          </a:p>
          <a:p>
            <a:pPr lvl="2" algn="just" eaLnBrk="1" hangingPunct="1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&lt; </a:t>
            </a:r>
            <a:r>
              <a:rPr lang="en" dirty="0" err="1">
                <a:latin typeface="Arial" charset="0"/>
                <a:cs typeface="Arial" charset="0"/>
              </a:rPr>
              <a:t>pine</a:t>
            </a:r>
            <a:r>
              <a:rPr lang="en" dirty="0">
                <a:latin typeface="Arial" charset="0"/>
                <a:cs typeface="Arial" charset="0"/>
              </a:rPr>
              <a:t> </a:t>
            </a:r>
            <a:r>
              <a:rPr lang="en" dirty="0" err="1">
                <a:latin typeface="Arial" charset="0"/>
                <a:cs typeface="Arial" charset="0"/>
              </a:rPr>
              <a:t>tell the </a:t>
            </a:r>
            <a:r>
              <a:rPr lang="en" dirty="0">
                <a:latin typeface="Arial" charset="0"/>
                <a:cs typeface="Arial" charset="0"/>
              </a:rPr>
              <a:t>parent node x </a:t>
            </a:r>
            <a:r>
              <a:rPr lang="en" dirty="0" err="1">
                <a:latin typeface="Arial" charset="0"/>
                <a:cs typeface="Arial" charset="0"/>
              </a:rPr>
              <a:t>no</a:t>
            </a:r>
            <a:r>
              <a:rPr lang="en" dirty="0">
                <a:latin typeface="Arial" charset="0"/>
                <a:cs typeface="Arial" charset="0"/>
              </a:rPr>
              <a:t> </a:t>
            </a:r>
            <a:r>
              <a:rPr lang="en" dirty="0" err="1">
                <a:latin typeface="Arial" charset="0"/>
                <a:cs typeface="Arial" charset="0"/>
              </a:rPr>
              <a:t>yes</a:t>
            </a:r>
            <a:r>
              <a:rPr lang="en" dirty="0">
                <a:latin typeface="Arial" charset="0"/>
                <a:cs typeface="Arial" charset="0"/>
              </a:rPr>
              <a:t> </a:t>
            </a:r>
            <a:r>
              <a:rPr lang="en" dirty="0" err="1">
                <a:latin typeface="Arial" charset="0"/>
                <a:cs typeface="Arial" charset="0"/>
              </a:rPr>
              <a:t>real </a:t>
            </a:r>
            <a:r>
              <a:rPr lang="en" dirty="0">
                <a:latin typeface="Arial" charset="0"/>
                <a:cs typeface="Arial" charset="0"/>
              </a:rPr>
              <a:t>&gt;;</a:t>
            </a:r>
          </a:p>
          <a:p>
            <a:pPr lvl="6" algn="just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return; // </a:t>
            </a:r>
            <a:r>
              <a:rPr lang="en" i="1" dirty="0" err="1">
                <a:latin typeface="Arial" charset="0"/>
                <a:cs typeface="Arial" charset="0"/>
              </a:rPr>
              <a:t>no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can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type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cancel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get leaf </a:t>
            </a:r>
            <a:r>
              <a:rPr lang="en" i="1" dirty="0">
                <a:latin typeface="Arial" charset="0"/>
                <a:cs typeface="Arial" charset="0"/>
              </a:rPr>
              <a:t>node </a:t>
            </a:r>
            <a:r>
              <a:rPr lang="en" i="1" dirty="0" err="1">
                <a:latin typeface="Arial" charset="0"/>
                <a:cs typeface="Arial" charset="0"/>
              </a:rPr>
              <a:t>left</a:t>
            </a:r>
            <a:endParaRPr lang="en-US" i="1" dirty="0">
              <a:latin typeface="Arial" charset="0"/>
              <a:cs typeface="Arial" charset="0"/>
            </a:endParaRPr>
          </a:p>
          <a:p>
            <a:pPr lvl="4" algn="just" eaLnBrk="1" hangingPunct="1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}</a:t>
            </a:r>
          </a:p>
          <a:p>
            <a:pPr lvl="4" algn="just" eaLnBrk="1" hangingPunct="1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// </a:t>
            </a:r>
            <a:r>
              <a:rPr lang="en" i="1" dirty="0" err="1">
                <a:latin typeface="Arial" charset="0"/>
                <a:cs typeface="Arial" charset="0"/>
              </a:rPr>
              <a:t>if </a:t>
            </a:r>
            <a:r>
              <a:rPr lang="en" i="1" dirty="0">
                <a:latin typeface="Arial" charset="0"/>
                <a:cs typeface="Arial" charset="0"/>
              </a:rPr>
              <a:t>p </a:t>
            </a:r>
            <a:r>
              <a:rPr lang="en" i="1" dirty="0" err="1">
                <a:latin typeface="Arial" charset="0"/>
                <a:cs typeface="Arial" charset="0"/>
              </a:rPr>
              <a:t>has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branch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side seedlings </a:t>
            </a:r>
            <a:r>
              <a:rPr lang="en" i="1" dirty="0">
                <a:latin typeface="Arial" charset="0"/>
                <a:cs typeface="Arial" charset="0"/>
              </a:rPr>
              <a:t>_ </a:t>
            </a:r>
            <a:r>
              <a:rPr lang="en" i="1" dirty="0" err="1">
                <a:latin typeface="Arial" charset="0"/>
                <a:cs typeface="Arial" charset="0"/>
              </a:rPr>
              <a:t>left</a:t>
            </a:r>
            <a:endParaRPr lang="en-US" i="1" dirty="0">
              <a:latin typeface="Arial" charset="0"/>
              <a:cs typeface="Arial" charset="0"/>
            </a:endParaRPr>
          </a:p>
          <a:p>
            <a:pPr lvl="2" algn="just" eaLnBrk="1" hangingPunct="1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else if ( (p -&gt; left)-&gt;right !=NULL || (p -&gt; left)-l&gt;left !=NULL ) )</a:t>
            </a:r>
          </a:p>
          <a:p>
            <a:pPr lvl="2" algn="just" eaLnBrk="1" hangingPunct="1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&lt; </a:t>
            </a:r>
            <a:r>
              <a:rPr lang="en" dirty="0" err="1">
                <a:latin typeface="Arial" charset="0"/>
                <a:cs typeface="Arial" charset="0"/>
              </a:rPr>
              <a:t>pine</a:t>
            </a:r>
            <a:r>
              <a:rPr lang="en" dirty="0">
                <a:latin typeface="Arial" charset="0"/>
                <a:cs typeface="Arial" charset="0"/>
              </a:rPr>
              <a:t> </a:t>
            </a:r>
            <a:r>
              <a:rPr lang="en" dirty="0" err="1">
                <a:latin typeface="Arial" charset="0"/>
                <a:cs typeface="Arial" charset="0"/>
              </a:rPr>
              <a:t>tell the </a:t>
            </a:r>
            <a:r>
              <a:rPr lang="en" dirty="0">
                <a:latin typeface="Arial" charset="0"/>
                <a:cs typeface="Arial" charset="0"/>
              </a:rPr>
              <a:t>parent node x </a:t>
            </a:r>
            <a:r>
              <a:rPr lang="en" dirty="0" err="1">
                <a:latin typeface="Arial" charset="0"/>
                <a:cs typeface="Arial" charset="0"/>
              </a:rPr>
              <a:t>has</a:t>
            </a:r>
            <a:r>
              <a:rPr lang="en" dirty="0">
                <a:latin typeface="Arial" charset="0"/>
                <a:cs typeface="Arial" charset="0"/>
              </a:rPr>
              <a:t> </a:t>
            </a:r>
            <a:r>
              <a:rPr lang="en" dirty="0" err="1">
                <a:latin typeface="Arial" charset="0"/>
                <a:cs typeface="Arial" charset="0"/>
              </a:rPr>
              <a:t>branch</a:t>
            </a:r>
            <a:r>
              <a:rPr lang="en" dirty="0">
                <a:latin typeface="Arial" charset="0"/>
                <a:cs typeface="Arial" charset="0"/>
              </a:rPr>
              <a:t> left </a:t>
            </a:r>
            <a:r>
              <a:rPr lang="en" dirty="0" err="1">
                <a:latin typeface="Arial" charset="0"/>
                <a:cs typeface="Arial" charset="0"/>
              </a:rPr>
              <a:t>subtree &gt; </a:t>
            </a:r>
            <a:r>
              <a:rPr lang="en" dirty="0">
                <a:latin typeface="Arial" charset="0"/>
                <a:cs typeface="Arial" charset="0"/>
              </a:rPr>
              <a:t>;</a:t>
            </a:r>
          </a:p>
          <a:p>
            <a:pPr lvl="2" algn="just" eaLnBrk="1" hangingPunct="1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return; // </a:t>
            </a:r>
            <a:r>
              <a:rPr lang="en" i="1" dirty="0" err="1">
                <a:latin typeface="Arial" charset="0"/>
                <a:cs typeface="Arial" charset="0"/>
              </a:rPr>
              <a:t>no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to add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type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cancel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Okay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fruit </a:t>
            </a:r>
            <a:r>
              <a:rPr lang="en" i="1" dirty="0">
                <a:latin typeface="Arial" charset="0"/>
                <a:cs typeface="Arial" charset="0"/>
              </a:rPr>
              <a:t>seedlings </a:t>
            </a:r>
            <a:r>
              <a:rPr lang="en" i="1" dirty="0" err="1">
                <a:latin typeface="Arial" charset="0"/>
                <a:cs typeface="Arial" charset="0"/>
              </a:rPr>
              <a:t>_</a:t>
            </a:r>
            <a:endParaRPr lang="en-US" i="1" dirty="0">
              <a:latin typeface="Arial" charset="0"/>
              <a:cs typeface="Arial" charset="0"/>
            </a:endParaRPr>
          </a:p>
          <a:p>
            <a:pPr lvl="2" algn="just" eaLnBrk="1" hangingPunct="1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else {</a:t>
            </a:r>
          </a:p>
          <a:p>
            <a:pPr lvl="6" algn="just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q = p -&gt; left; // </a:t>
            </a:r>
            <a:r>
              <a:rPr lang="en" i="1" dirty="0" err="1">
                <a:latin typeface="Arial" charset="0"/>
                <a:cs typeface="Arial" charset="0"/>
              </a:rPr>
              <a:t>leaf </a:t>
            </a:r>
            <a:r>
              <a:rPr lang="en" i="1" dirty="0">
                <a:latin typeface="Arial" charset="0"/>
                <a:cs typeface="Arial" charset="0"/>
              </a:rPr>
              <a:t>node </a:t>
            </a:r>
            <a:r>
              <a:rPr lang="en" i="1" dirty="0" err="1">
                <a:latin typeface="Arial" charset="0"/>
                <a:cs typeface="Arial" charset="0"/>
              </a:rPr>
              <a:t>left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is </a:t>
            </a:r>
            <a:r>
              <a:rPr lang="en" i="1" dirty="0">
                <a:latin typeface="Arial" charset="0"/>
                <a:cs typeface="Arial" charset="0"/>
              </a:rPr>
              <a:t>q </a:t>
            </a:r>
            <a:r>
              <a:rPr lang="en" dirty="0">
                <a:latin typeface="Arial" charset="0"/>
                <a:cs typeface="Arial" charset="0"/>
              </a:rPr>
              <a:t>.</a:t>
            </a:r>
          </a:p>
          <a:p>
            <a:pPr lvl="6" algn="just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p -&gt; left =NULL; // </a:t>
            </a:r>
            <a:r>
              <a:rPr lang="en" i="1" dirty="0" err="1">
                <a:latin typeface="Arial" charset="0"/>
                <a:cs typeface="Arial" charset="0"/>
              </a:rPr>
              <a:t>interrupt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contact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conclude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for </a:t>
            </a:r>
            <a:r>
              <a:rPr lang="en" i="1" dirty="0">
                <a:latin typeface="Arial" charset="0"/>
                <a:cs typeface="Arial" charset="0"/>
              </a:rPr>
              <a:t>node p</a:t>
            </a:r>
          </a:p>
          <a:p>
            <a:pPr lvl="6" algn="just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delete(q) </a:t>
            </a:r>
            <a:r>
              <a:rPr lang="en" i="1" dirty="0">
                <a:latin typeface="Arial" charset="0"/>
                <a:cs typeface="Arial" charset="0"/>
              </a:rPr>
              <a:t>; // </a:t>
            </a:r>
            <a:r>
              <a:rPr lang="en" i="1" dirty="0" err="1">
                <a:latin typeface="Arial" charset="0"/>
                <a:cs typeface="Arial" charset="0"/>
              </a:rPr>
              <a:t>Type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remove leaf </a:t>
            </a:r>
            <a:r>
              <a:rPr lang="en" i="1" dirty="0">
                <a:latin typeface="Arial" charset="0"/>
                <a:cs typeface="Arial" charset="0"/>
              </a:rPr>
              <a:t>node </a:t>
            </a:r>
            <a:r>
              <a:rPr lang="en" i="1" dirty="0" err="1">
                <a:latin typeface="Arial" charset="0"/>
                <a:cs typeface="Arial" charset="0"/>
              </a:rPr>
              <a:t>left </a:t>
            </a:r>
            <a:r>
              <a:rPr lang="en" i="1" dirty="0">
                <a:latin typeface="Arial" charset="0"/>
                <a:cs typeface="Arial" charset="0"/>
              </a:rPr>
              <a:t>q</a:t>
            </a:r>
          </a:p>
          <a:p>
            <a:pPr lvl="6" algn="just">
              <a:spcBef>
                <a:spcPct val="15000"/>
              </a:spcBef>
              <a:defRPr/>
            </a:pPr>
            <a:endParaRPr lang="en-US" i="1" dirty="0">
              <a:latin typeface="Arial" charset="0"/>
              <a:cs typeface="Arial" charset="0"/>
            </a:endParaRPr>
          </a:p>
          <a:p>
            <a:pPr lvl="4" algn="just" eaLnBrk="1" hangingPunct="1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}</a:t>
            </a:r>
          </a:p>
          <a:p>
            <a:pPr lvl="2" algn="just" eaLnBrk="1" hangingPunct="1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}</a:t>
            </a:r>
            <a:endParaRPr lang="en-US" sz="2000" b="1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5">
            <a:extLst>
              <a:ext uri="{FF2B5EF4-FFF2-40B4-BE49-F238E27FC236}">
                <a16:creationId xmlns:a16="http://schemas.microsoft.com/office/drawing/2014/main" id="{06502D5F-0DA0-4EE8-9AA3-51025586A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37891" name="Text Box 6">
            <a:extLst>
              <a:ext uri="{FF2B5EF4-FFF2-40B4-BE49-F238E27FC236}">
                <a16:creationId xmlns:a16="http://schemas.microsoft.com/office/drawing/2014/main" id="{09E48EC1-2B86-47FD-AFDB-9C91602AA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0663"/>
            <a:ext cx="9144000" cy="6169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15000"/>
              </a:spcBef>
              <a:defRPr/>
            </a:pPr>
            <a:r>
              <a:rPr lang="en" sz="2000" b="1" dirty="0" err="1">
                <a:latin typeface="Arial" charset="0"/>
                <a:cs typeface="Arial" charset="0"/>
              </a:rPr>
              <a:t>Type</a:t>
            </a:r>
            <a:r>
              <a:rPr lang="en" sz="2000" b="1" dirty="0">
                <a:latin typeface="Arial" charset="0"/>
                <a:cs typeface="Arial" charset="0"/>
              </a:rPr>
              <a:t> </a:t>
            </a:r>
            <a:r>
              <a:rPr lang="en" sz="2000" b="1" dirty="0" err="1">
                <a:latin typeface="Arial" charset="0"/>
                <a:cs typeface="Arial" charset="0"/>
              </a:rPr>
              <a:t>remove leaf </a:t>
            </a:r>
            <a:r>
              <a:rPr lang="en" sz="2000" b="1" dirty="0">
                <a:latin typeface="Arial" charset="0"/>
                <a:cs typeface="Arial" charset="0"/>
              </a:rPr>
              <a:t>node </a:t>
            </a:r>
            <a:r>
              <a:rPr lang="en" sz="2000" b="1" dirty="0" err="1">
                <a:latin typeface="Arial" charset="0"/>
                <a:cs typeface="Arial" charset="0"/>
              </a:rPr>
              <a:t>beside</a:t>
            </a:r>
            <a:r>
              <a:rPr lang="en" sz="2000" b="1" dirty="0">
                <a:latin typeface="Arial" charset="0"/>
                <a:cs typeface="Arial" charset="0"/>
              </a:rPr>
              <a:t> </a:t>
            </a:r>
            <a:r>
              <a:rPr lang="en" sz="2000" b="1" dirty="0" err="1">
                <a:latin typeface="Arial" charset="0"/>
                <a:cs typeface="Arial" charset="0"/>
              </a:rPr>
              <a:t>must </a:t>
            </a:r>
            <a:r>
              <a:rPr lang="en" sz="2000" b="1" dirty="0">
                <a:latin typeface="Arial" charset="0"/>
                <a:cs typeface="Arial" charset="0"/>
              </a:rPr>
              <a:t>node </a:t>
            </a:r>
            <a:r>
              <a:rPr lang="en" sz="2000" b="1" dirty="0" err="1">
                <a:latin typeface="Arial" charset="0"/>
                <a:cs typeface="Arial" charset="0"/>
              </a:rPr>
              <a:t>have</a:t>
            </a:r>
            <a:r>
              <a:rPr lang="en" sz="2000" b="1" dirty="0">
                <a:latin typeface="Arial" charset="0"/>
                <a:cs typeface="Arial" charset="0"/>
              </a:rPr>
              <a:t> </a:t>
            </a:r>
            <a:r>
              <a:rPr lang="en" sz="2000" b="1" dirty="0" err="1">
                <a:latin typeface="Arial" charset="0"/>
                <a:cs typeface="Arial" charset="0"/>
              </a:rPr>
              <a:t>content is </a:t>
            </a:r>
            <a:r>
              <a:rPr lang="en" sz="2000" b="1" dirty="0">
                <a:latin typeface="Arial" charset="0"/>
                <a:cs typeface="Arial" charset="0"/>
              </a:rPr>
              <a:t>x :</a:t>
            </a:r>
          </a:p>
          <a:p>
            <a:pPr lvl="2" algn="just" eaLnBrk="1" hangingPunct="1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void Remove-Right(Tree T, </a:t>
            </a:r>
            <a:r>
              <a:rPr lang="en" dirty="0" err="1">
                <a:latin typeface="Arial" charset="0"/>
                <a:cs typeface="Arial" charset="0"/>
              </a:rPr>
              <a:t>int </a:t>
            </a:r>
            <a:r>
              <a:rPr lang="en" dirty="0">
                <a:latin typeface="Arial" charset="0"/>
                <a:cs typeface="Arial" charset="0"/>
              </a:rPr>
              <a:t>x ) {</a:t>
            </a:r>
          </a:p>
          <a:p>
            <a:pPr lvl="2" algn="just" eaLnBrk="1" hangingPunct="1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Tree p, q;</a:t>
            </a:r>
          </a:p>
          <a:p>
            <a:pPr lvl="2" algn="just" eaLnBrk="1" hangingPunct="1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p = Search(T, x); // </a:t>
            </a:r>
            <a:r>
              <a:rPr lang="en" dirty="0" err="1">
                <a:latin typeface="Arial" charset="0"/>
                <a:cs typeface="Arial" charset="0"/>
              </a:rPr>
              <a:t>find the </a:t>
            </a:r>
            <a:r>
              <a:rPr lang="en" dirty="0">
                <a:latin typeface="Arial" charset="0"/>
                <a:cs typeface="Arial" charset="0"/>
              </a:rPr>
              <a:t>node </a:t>
            </a:r>
            <a:r>
              <a:rPr lang="en" dirty="0" err="1">
                <a:latin typeface="Arial" charset="0"/>
                <a:cs typeface="Arial" charset="0"/>
              </a:rPr>
              <a:t>that has</a:t>
            </a:r>
            <a:r>
              <a:rPr lang="en" dirty="0">
                <a:latin typeface="Arial" charset="0"/>
                <a:cs typeface="Arial" charset="0"/>
              </a:rPr>
              <a:t> </a:t>
            </a:r>
            <a:r>
              <a:rPr lang="en" dirty="0" err="1">
                <a:latin typeface="Arial" charset="0"/>
                <a:cs typeface="Arial" charset="0"/>
              </a:rPr>
              <a:t>content is </a:t>
            </a:r>
            <a:r>
              <a:rPr lang="en" dirty="0">
                <a:latin typeface="Arial" charset="0"/>
                <a:cs typeface="Arial" charset="0"/>
              </a:rPr>
              <a:t>x </a:t>
            </a:r>
            <a:r>
              <a:rPr lang="en" dirty="0" err="1">
                <a:latin typeface="Arial" charset="0"/>
                <a:cs typeface="Arial" charset="0"/>
              </a:rPr>
              <a:t>on </a:t>
            </a:r>
            <a:r>
              <a:rPr lang="en" dirty="0">
                <a:latin typeface="Arial" charset="0"/>
                <a:cs typeface="Arial" charset="0"/>
              </a:rPr>
              <a:t>_ </a:t>
            </a:r>
            <a:r>
              <a:rPr lang="en" dirty="0" err="1">
                <a:latin typeface="Arial" charset="0"/>
                <a:cs typeface="Arial" charset="0"/>
              </a:rPr>
              <a:t>tree</a:t>
            </a:r>
            <a:endParaRPr lang="en-US" dirty="0">
              <a:latin typeface="Arial" charset="0"/>
              <a:cs typeface="Arial" charset="0"/>
            </a:endParaRPr>
          </a:p>
          <a:p>
            <a:pPr lvl="2" algn="just" eaLnBrk="1" hangingPunct="1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if (p==NULL ) { // </a:t>
            </a:r>
            <a:r>
              <a:rPr lang="en" i="1" dirty="0" err="1">
                <a:latin typeface="Arial" charset="0"/>
                <a:cs typeface="Arial" charset="0"/>
              </a:rPr>
              <a:t>if </a:t>
            </a:r>
            <a:r>
              <a:rPr lang="en" i="1" dirty="0">
                <a:latin typeface="Arial" charset="0"/>
                <a:cs typeface="Arial" charset="0"/>
              </a:rPr>
              <a:t>node </a:t>
            </a:r>
            <a:r>
              <a:rPr lang="en" i="1" dirty="0" err="1">
                <a:latin typeface="Arial" charset="0"/>
                <a:cs typeface="Arial" charset="0"/>
              </a:rPr>
              <a:t>has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content </a:t>
            </a:r>
            <a:r>
              <a:rPr lang="en" i="1" dirty="0">
                <a:latin typeface="Arial" charset="0"/>
                <a:cs typeface="Arial" charset="0"/>
              </a:rPr>
              <a:t>x </a:t>
            </a:r>
            <a:r>
              <a:rPr lang="en" i="1" dirty="0" err="1">
                <a:latin typeface="Arial" charset="0"/>
                <a:cs typeface="Arial" charset="0"/>
              </a:rPr>
              <a:t>no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yes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above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tree</a:t>
            </a:r>
            <a:endParaRPr lang="en-US" i="1" dirty="0">
              <a:latin typeface="Arial" charset="0"/>
              <a:cs typeface="Arial" charset="0"/>
            </a:endParaRPr>
          </a:p>
          <a:p>
            <a:pPr lvl="2" algn="just" eaLnBrk="1" hangingPunct="1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&lt; </a:t>
            </a:r>
            <a:r>
              <a:rPr lang="en" dirty="0" err="1">
                <a:latin typeface="Arial" charset="0"/>
                <a:cs typeface="Arial" charset="0"/>
              </a:rPr>
              <a:t>pine</a:t>
            </a:r>
            <a:r>
              <a:rPr lang="en" dirty="0">
                <a:latin typeface="Arial" charset="0"/>
                <a:cs typeface="Arial" charset="0"/>
              </a:rPr>
              <a:t> </a:t>
            </a:r>
            <a:r>
              <a:rPr lang="en" dirty="0" err="1">
                <a:latin typeface="Arial" charset="0"/>
                <a:cs typeface="Arial" charset="0"/>
              </a:rPr>
              <a:t>tell the </a:t>
            </a:r>
            <a:r>
              <a:rPr lang="en" dirty="0">
                <a:latin typeface="Arial" charset="0"/>
                <a:cs typeface="Arial" charset="0"/>
              </a:rPr>
              <a:t>parent node x </a:t>
            </a:r>
            <a:r>
              <a:rPr lang="en" dirty="0" err="1">
                <a:latin typeface="Arial" charset="0"/>
                <a:cs typeface="Arial" charset="0"/>
              </a:rPr>
              <a:t>no</a:t>
            </a:r>
            <a:r>
              <a:rPr lang="en" dirty="0">
                <a:latin typeface="Arial" charset="0"/>
                <a:cs typeface="Arial" charset="0"/>
              </a:rPr>
              <a:t> </a:t>
            </a:r>
            <a:r>
              <a:rPr lang="en" dirty="0" err="1">
                <a:latin typeface="Arial" charset="0"/>
                <a:cs typeface="Arial" charset="0"/>
              </a:rPr>
              <a:t>yes</a:t>
            </a:r>
            <a:r>
              <a:rPr lang="en" dirty="0">
                <a:latin typeface="Arial" charset="0"/>
                <a:cs typeface="Arial" charset="0"/>
              </a:rPr>
              <a:t> </a:t>
            </a:r>
            <a:r>
              <a:rPr lang="en" dirty="0" err="1">
                <a:latin typeface="Arial" charset="0"/>
                <a:cs typeface="Arial" charset="0"/>
              </a:rPr>
              <a:t>real </a:t>
            </a:r>
            <a:r>
              <a:rPr lang="en" dirty="0">
                <a:latin typeface="Arial" charset="0"/>
                <a:cs typeface="Arial" charset="0"/>
              </a:rPr>
              <a:t>&gt;;</a:t>
            </a:r>
          </a:p>
          <a:p>
            <a:pPr lvl="6" algn="just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return; // </a:t>
            </a:r>
            <a:r>
              <a:rPr lang="en" i="1" dirty="0" err="1">
                <a:latin typeface="Arial" charset="0"/>
                <a:cs typeface="Arial" charset="0"/>
              </a:rPr>
              <a:t>no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can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type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cancel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get leaf </a:t>
            </a:r>
            <a:r>
              <a:rPr lang="en" i="1" dirty="0">
                <a:latin typeface="Arial" charset="0"/>
                <a:cs typeface="Arial" charset="0"/>
              </a:rPr>
              <a:t>node </a:t>
            </a:r>
            <a:r>
              <a:rPr lang="en" i="1" dirty="0" err="1">
                <a:latin typeface="Arial" charset="0"/>
                <a:cs typeface="Arial" charset="0"/>
              </a:rPr>
              <a:t>right</a:t>
            </a:r>
            <a:endParaRPr lang="en-US" i="1" dirty="0">
              <a:latin typeface="Arial" charset="0"/>
              <a:cs typeface="Arial" charset="0"/>
            </a:endParaRPr>
          </a:p>
          <a:p>
            <a:pPr lvl="4" algn="just" eaLnBrk="1" hangingPunct="1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}</a:t>
            </a:r>
          </a:p>
          <a:p>
            <a:pPr lvl="4" algn="just" eaLnBrk="1" hangingPunct="1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// </a:t>
            </a:r>
            <a:r>
              <a:rPr lang="en" i="1" dirty="0" err="1">
                <a:latin typeface="Arial" charset="0"/>
                <a:cs typeface="Arial" charset="0"/>
              </a:rPr>
              <a:t>if </a:t>
            </a:r>
            <a:r>
              <a:rPr lang="en" i="1" dirty="0">
                <a:latin typeface="Arial" charset="0"/>
                <a:cs typeface="Arial" charset="0"/>
              </a:rPr>
              <a:t>p </a:t>
            </a:r>
            <a:r>
              <a:rPr lang="en" i="1" dirty="0" err="1">
                <a:latin typeface="Arial" charset="0"/>
                <a:cs typeface="Arial" charset="0"/>
              </a:rPr>
              <a:t>has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branch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side seedlings </a:t>
            </a:r>
            <a:r>
              <a:rPr lang="en" i="1" dirty="0">
                <a:latin typeface="Arial" charset="0"/>
                <a:cs typeface="Arial" charset="0"/>
              </a:rPr>
              <a:t>_ </a:t>
            </a:r>
            <a:r>
              <a:rPr lang="en" i="1" dirty="0" err="1">
                <a:latin typeface="Arial" charset="0"/>
                <a:cs typeface="Arial" charset="0"/>
              </a:rPr>
              <a:t>right</a:t>
            </a:r>
            <a:endParaRPr lang="en-US" i="1" dirty="0">
              <a:latin typeface="Arial" charset="0"/>
              <a:cs typeface="Arial" charset="0"/>
            </a:endParaRPr>
          </a:p>
          <a:p>
            <a:pPr lvl="2" algn="just" eaLnBrk="1" hangingPunct="1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else if ( (p -&gt; right)-&gt;right !=NULL || (p -&gt; right)-&gt;left !=NULL ) )</a:t>
            </a:r>
          </a:p>
          <a:p>
            <a:pPr lvl="2" algn="just" eaLnBrk="1" hangingPunct="1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&lt; </a:t>
            </a:r>
            <a:r>
              <a:rPr lang="en" dirty="0" err="1">
                <a:latin typeface="Arial" charset="0"/>
                <a:cs typeface="Arial" charset="0"/>
              </a:rPr>
              <a:t>pine</a:t>
            </a:r>
            <a:r>
              <a:rPr lang="en" dirty="0">
                <a:latin typeface="Arial" charset="0"/>
                <a:cs typeface="Arial" charset="0"/>
              </a:rPr>
              <a:t> </a:t>
            </a:r>
            <a:r>
              <a:rPr lang="en" dirty="0" err="1">
                <a:latin typeface="Arial" charset="0"/>
                <a:cs typeface="Arial" charset="0"/>
              </a:rPr>
              <a:t>tell the </a:t>
            </a:r>
            <a:r>
              <a:rPr lang="en" dirty="0">
                <a:latin typeface="Arial" charset="0"/>
                <a:cs typeface="Arial" charset="0"/>
              </a:rPr>
              <a:t>parent node x </a:t>
            </a:r>
            <a:r>
              <a:rPr lang="en" dirty="0" err="1">
                <a:latin typeface="Arial" charset="0"/>
                <a:cs typeface="Arial" charset="0"/>
              </a:rPr>
              <a:t>has</a:t>
            </a:r>
            <a:r>
              <a:rPr lang="en" dirty="0">
                <a:latin typeface="Arial" charset="0"/>
                <a:cs typeface="Arial" charset="0"/>
              </a:rPr>
              <a:t> </a:t>
            </a:r>
            <a:r>
              <a:rPr lang="en" dirty="0" err="1">
                <a:latin typeface="Arial" charset="0"/>
                <a:cs typeface="Arial" charset="0"/>
              </a:rPr>
              <a:t>branch</a:t>
            </a:r>
            <a:r>
              <a:rPr lang="en" dirty="0">
                <a:latin typeface="Arial" charset="0"/>
                <a:cs typeface="Arial" charset="0"/>
              </a:rPr>
              <a:t> right </a:t>
            </a:r>
            <a:r>
              <a:rPr lang="en" dirty="0" err="1">
                <a:latin typeface="Arial" charset="0"/>
                <a:cs typeface="Arial" charset="0"/>
              </a:rPr>
              <a:t>subtree &gt; </a:t>
            </a:r>
            <a:r>
              <a:rPr lang="en" dirty="0">
                <a:latin typeface="Arial" charset="0"/>
                <a:cs typeface="Arial" charset="0"/>
              </a:rPr>
              <a:t>;</a:t>
            </a:r>
          </a:p>
          <a:p>
            <a:pPr lvl="2" algn="just" eaLnBrk="1" hangingPunct="1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return; // </a:t>
            </a:r>
            <a:r>
              <a:rPr lang="en" i="1" dirty="0" err="1">
                <a:latin typeface="Arial" charset="0"/>
                <a:cs typeface="Arial" charset="0"/>
              </a:rPr>
              <a:t>no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to add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type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cancel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Okay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fruit </a:t>
            </a:r>
            <a:r>
              <a:rPr lang="en" i="1" dirty="0">
                <a:latin typeface="Arial" charset="0"/>
                <a:cs typeface="Arial" charset="0"/>
              </a:rPr>
              <a:t>seedlings </a:t>
            </a:r>
            <a:r>
              <a:rPr lang="en" i="1" dirty="0" err="1">
                <a:latin typeface="Arial" charset="0"/>
                <a:cs typeface="Arial" charset="0"/>
              </a:rPr>
              <a:t>_</a:t>
            </a:r>
            <a:endParaRPr lang="en-US" i="1" dirty="0">
              <a:latin typeface="Arial" charset="0"/>
              <a:cs typeface="Arial" charset="0"/>
            </a:endParaRPr>
          </a:p>
          <a:p>
            <a:pPr lvl="2" algn="just" eaLnBrk="1" hangingPunct="1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else {</a:t>
            </a:r>
          </a:p>
          <a:p>
            <a:pPr lvl="6" algn="just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q = p -&gt; left; // </a:t>
            </a:r>
            <a:r>
              <a:rPr lang="en" i="1" dirty="0" err="1">
                <a:latin typeface="Arial" charset="0"/>
                <a:cs typeface="Arial" charset="0"/>
              </a:rPr>
              <a:t>leaf </a:t>
            </a:r>
            <a:r>
              <a:rPr lang="en" i="1" dirty="0">
                <a:latin typeface="Arial" charset="0"/>
                <a:cs typeface="Arial" charset="0"/>
              </a:rPr>
              <a:t>node </a:t>
            </a:r>
            <a:r>
              <a:rPr lang="en" i="1" dirty="0" err="1">
                <a:latin typeface="Arial" charset="0"/>
                <a:cs typeface="Arial" charset="0"/>
              </a:rPr>
              <a:t>left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is </a:t>
            </a:r>
            <a:r>
              <a:rPr lang="en" i="1" dirty="0">
                <a:latin typeface="Arial" charset="0"/>
                <a:cs typeface="Arial" charset="0"/>
              </a:rPr>
              <a:t>q </a:t>
            </a:r>
            <a:r>
              <a:rPr lang="en" dirty="0">
                <a:latin typeface="Arial" charset="0"/>
                <a:cs typeface="Arial" charset="0"/>
              </a:rPr>
              <a:t>.</a:t>
            </a:r>
          </a:p>
          <a:p>
            <a:pPr lvl="6" algn="just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p -&gt; left =NULL; // </a:t>
            </a:r>
            <a:r>
              <a:rPr lang="en" i="1" dirty="0" err="1">
                <a:latin typeface="Arial" charset="0"/>
                <a:cs typeface="Arial" charset="0"/>
              </a:rPr>
              <a:t>interrupt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contact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conclude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for </a:t>
            </a:r>
            <a:r>
              <a:rPr lang="en" i="1" dirty="0">
                <a:latin typeface="Arial" charset="0"/>
                <a:cs typeface="Arial" charset="0"/>
              </a:rPr>
              <a:t>node p</a:t>
            </a:r>
          </a:p>
          <a:p>
            <a:pPr lvl="6" algn="just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delete(q) </a:t>
            </a:r>
            <a:r>
              <a:rPr lang="en" i="1" dirty="0">
                <a:latin typeface="Arial" charset="0"/>
                <a:cs typeface="Arial" charset="0"/>
              </a:rPr>
              <a:t>; // </a:t>
            </a:r>
            <a:r>
              <a:rPr lang="en" i="1" dirty="0" err="1">
                <a:latin typeface="Arial" charset="0"/>
                <a:cs typeface="Arial" charset="0"/>
              </a:rPr>
              <a:t>Type</a:t>
            </a:r>
            <a:r>
              <a:rPr lang="en" i="1" dirty="0">
                <a:latin typeface="Arial" charset="0"/>
                <a:cs typeface="Arial" charset="0"/>
              </a:rPr>
              <a:t> </a:t>
            </a:r>
            <a:r>
              <a:rPr lang="en" i="1" dirty="0" err="1">
                <a:latin typeface="Arial" charset="0"/>
                <a:cs typeface="Arial" charset="0"/>
              </a:rPr>
              <a:t>remove leaf </a:t>
            </a:r>
            <a:r>
              <a:rPr lang="en" i="1" dirty="0">
                <a:latin typeface="Arial" charset="0"/>
                <a:cs typeface="Arial" charset="0"/>
              </a:rPr>
              <a:t>node </a:t>
            </a:r>
            <a:r>
              <a:rPr lang="en" i="1" dirty="0" err="1">
                <a:latin typeface="Arial" charset="0"/>
                <a:cs typeface="Arial" charset="0"/>
              </a:rPr>
              <a:t>right </a:t>
            </a:r>
            <a:r>
              <a:rPr lang="en" i="1" dirty="0">
                <a:latin typeface="Arial" charset="0"/>
                <a:cs typeface="Arial" charset="0"/>
              </a:rPr>
              <a:t>q</a:t>
            </a:r>
          </a:p>
          <a:p>
            <a:pPr lvl="6" algn="just">
              <a:spcBef>
                <a:spcPct val="15000"/>
              </a:spcBef>
              <a:defRPr/>
            </a:pPr>
            <a:endParaRPr lang="en-US" i="1" dirty="0">
              <a:latin typeface="Arial" charset="0"/>
              <a:cs typeface="Arial" charset="0"/>
            </a:endParaRPr>
          </a:p>
          <a:p>
            <a:pPr lvl="4" algn="just" eaLnBrk="1" hangingPunct="1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}</a:t>
            </a:r>
          </a:p>
          <a:p>
            <a:pPr lvl="2" algn="just" eaLnBrk="1" hangingPunct="1">
              <a:spcBef>
                <a:spcPct val="15000"/>
              </a:spcBef>
              <a:defRPr/>
            </a:pPr>
            <a:r>
              <a:rPr lang="en" dirty="0">
                <a:latin typeface="Arial" charset="0"/>
                <a:cs typeface="Arial" charset="0"/>
              </a:rPr>
              <a:t>}</a:t>
            </a:r>
            <a:endParaRPr lang="en-US" sz="2000" b="1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5">
            <a:extLst>
              <a:ext uri="{FF2B5EF4-FFF2-40B4-BE49-F238E27FC236}">
                <a16:creationId xmlns:a16="http://schemas.microsoft.com/office/drawing/2014/main" id="{DDC96810-45D2-49EC-8752-BD4E78C46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63491" name="Text Box 6">
            <a:extLst>
              <a:ext uri="{FF2B5EF4-FFF2-40B4-BE49-F238E27FC236}">
                <a16:creationId xmlns:a16="http://schemas.microsoft.com/office/drawing/2014/main" id="{BB57AC17-BC39-4B6D-98D8-58A556B11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"/>
            <a:ext cx="8839200" cy="323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15000"/>
              </a:spcBef>
            </a:pPr>
            <a:r>
              <a:rPr lang="en" altLang="vi-VN" b="1"/>
              <a:t>Traverse the tree in order first (Node-Left-Right):</a:t>
            </a:r>
          </a:p>
          <a:p>
            <a:pPr algn="just" eaLnBrk="1" hangingPunct="1">
              <a:spcBef>
                <a:spcPct val="15000"/>
              </a:spcBef>
            </a:pPr>
            <a:r>
              <a:rPr lang="en" altLang="vi-VN"/>
              <a:t>void NLR(Tree T ) {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if (T!=NULL ) {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 b="1"/>
              <a:t> </a:t>
            </a:r>
            <a:r>
              <a:rPr lang="en" altLang="vi-VN"/>
              <a:t>&lt;Visit node&gt;;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NLR( T -&gt; left); // </a:t>
            </a:r>
            <a:r>
              <a:rPr lang="en" altLang="vi-VN" i="1"/>
              <a:t>traverse the middle order to the left subtree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NLR( T -&gt; right); / </a:t>
            </a:r>
            <a:r>
              <a:rPr lang="en" altLang="vi-VN" i="1"/>
              <a:t>traverse the middle order to the right subtree branch</a:t>
            </a:r>
            <a:endParaRPr lang="en-US" altLang="vi-VN"/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}</a:t>
            </a:r>
          </a:p>
          <a:p>
            <a:pPr algn="just" eaLnBrk="1" hangingPunct="1">
              <a:spcBef>
                <a:spcPct val="15000"/>
              </a:spcBef>
            </a:pPr>
            <a:r>
              <a:rPr lang="en" altLang="vi-VN"/>
              <a:t>}</a:t>
            </a:r>
          </a:p>
          <a:p>
            <a:pPr algn="just" eaLnBrk="1" hangingPunct="1">
              <a:spcBef>
                <a:spcPct val="15000"/>
              </a:spcBef>
            </a:pPr>
            <a:r>
              <a:rPr lang="en" altLang="vi-VN"/>
              <a:t>Eg.</a:t>
            </a:r>
          </a:p>
          <a:p>
            <a:pPr algn="just" eaLnBrk="1" hangingPunct="1">
              <a:spcBef>
                <a:spcPct val="15000"/>
              </a:spcBef>
            </a:pPr>
            <a:r>
              <a:rPr lang="en" altLang="vi-VN"/>
              <a:t> </a:t>
            </a:r>
            <a:r>
              <a:rPr lang="en" altLang="vi-VN" b="1"/>
              <a:t>NLR(T) = 40, 30, 25, 20, 28, 35, 32, 38, 60, 50, 70, 65, 90.</a:t>
            </a:r>
          </a:p>
        </p:txBody>
      </p:sp>
      <p:sp>
        <p:nvSpPr>
          <p:cNvPr id="63492" name="Oval 3">
            <a:extLst>
              <a:ext uri="{FF2B5EF4-FFF2-40B4-BE49-F238E27FC236}">
                <a16:creationId xmlns:a16="http://schemas.microsoft.com/office/drawing/2014/main" id="{8CBF1009-F33B-4C1A-9D6F-96042C6CD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352800"/>
            <a:ext cx="381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40</a:t>
            </a:r>
          </a:p>
        </p:txBody>
      </p:sp>
      <p:sp>
        <p:nvSpPr>
          <p:cNvPr id="63493" name="Oval 4">
            <a:extLst>
              <a:ext uri="{FF2B5EF4-FFF2-40B4-BE49-F238E27FC236}">
                <a16:creationId xmlns:a16="http://schemas.microsoft.com/office/drawing/2014/main" id="{71CE8CB9-FB77-4519-9E76-70740A3A3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8862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30</a:t>
            </a:r>
          </a:p>
        </p:txBody>
      </p:sp>
      <p:sp>
        <p:nvSpPr>
          <p:cNvPr id="63494" name="Oval 5">
            <a:extLst>
              <a:ext uri="{FF2B5EF4-FFF2-40B4-BE49-F238E27FC236}">
                <a16:creationId xmlns:a16="http://schemas.microsoft.com/office/drawing/2014/main" id="{DB7CF916-A057-4F6B-9D8D-3988A4355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8862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60</a:t>
            </a:r>
          </a:p>
        </p:txBody>
      </p:sp>
      <p:sp>
        <p:nvSpPr>
          <p:cNvPr id="63495" name="Oval 6">
            <a:extLst>
              <a:ext uri="{FF2B5EF4-FFF2-40B4-BE49-F238E27FC236}">
                <a16:creationId xmlns:a16="http://schemas.microsoft.com/office/drawing/2014/main" id="{AD263158-508B-479E-8567-92BFA578E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953000"/>
            <a:ext cx="381000" cy="381000"/>
          </a:xfrm>
          <a:prstGeom prst="ellips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25</a:t>
            </a:r>
          </a:p>
        </p:txBody>
      </p:sp>
      <p:sp>
        <p:nvSpPr>
          <p:cNvPr id="63496" name="Oval 7">
            <a:extLst>
              <a:ext uri="{FF2B5EF4-FFF2-40B4-BE49-F238E27FC236}">
                <a16:creationId xmlns:a16="http://schemas.microsoft.com/office/drawing/2014/main" id="{FA3C5653-D386-4DD6-A1A5-6D73EEC37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9530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35</a:t>
            </a:r>
          </a:p>
        </p:txBody>
      </p:sp>
      <p:sp>
        <p:nvSpPr>
          <p:cNvPr id="63497" name="Oval 8">
            <a:extLst>
              <a:ext uri="{FF2B5EF4-FFF2-40B4-BE49-F238E27FC236}">
                <a16:creationId xmlns:a16="http://schemas.microsoft.com/office/drawing/2014/main" id="{3727695A-2020-459C-9111-27FEF431C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9530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50</a:t>
            </a:r>
          </a:p>
        </p:txBody>
      </p:sp>
      <p:sp>
        <p:nvSpPr>
          <p:cNvPr id="63498" name="Oval 9">
            <a:extLst>
              <a:ext uri="{FF2B5EF4-FFF2-40B4-BE49-F238E27FC236}">
                <a16:creationId xmlns:a16="http://schemas.microsoft.com/office/drawing/2014/main" id="{8E0D3804-01CF-474D-8ADD-40462DE78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9530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70</a:t>
            </a:r>
          </a:p>
        </p:txBody>
      </p:sp>
      <p:sp>
        <p:nvSpPr>
          <p:cNvPr id="63499" name="Oval 10">
            <a:extLst>
              <a:ext uri="{FF2B5EF4-FFF2-40B4-BE49-F238E27FC236}">
                <a16:creationId xmlns:a16="http://schemas.microsoft.com/office/drawing/2014/main" id="{20679962-7D49-4E8D-941B-7E7B6F076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96000"/>
            <a:ext cx="381000" cy="3810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20</a:t>
            </a:r>
          </a:p>
        </p:txBody>
      </p:sp>
      <p:sp>
        <p:nvSpPr>
          <p:cNvPr id="63500" name="Oval 11">
            <a:extLst>
              <a:ext uri="{FF2B5EF4-FFF2-40B4-BE49-F238E27FC236}">
                <a16:creationId xmlns:a16="http://schemas.microsoft.com/office/drawing/2014/main" id="{F74CF846-55CF-41C9-BE66-8FF409C24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096000"/>
            <a:ext cx="381000" cy="381000"/>
          </a:xfrm>
          <a:prstGeom prst="ellips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28</a:t>
            </a:r>
          </a:p>
        </p:txBody>
      </p:sp>
      <p:sp>
        <p:nvSpPr>
          <p:cNvPr id="63501" name="Oval 12">
            <a:extLst>
              <a:ext uri="{FF2B5EF4-FFF2-40B4-BE49-F238E27FC236}">
                <a16:creationId xmlns:a16="http://schemas.microsoft.com/office/drawing/2014/main" id="{D7828587-DB27-47C5-A3CD-6DC6756CC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0960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65</a:t>
            </a:r>
          </a:p>
        </p:txBody>
      </p:sp>
      <p:sp>
        <p:nvSpPr>
          <p:cNvPr id="63502" name="Oval 13">
            <a:extLst>
              <a:ext uri="{FF2B5EF4-FFF2-40B4-BE49-F238E27FC236}">
                <a16:creationId xmlns:a16="http://schemas.microsoft.com/office/drawing/2014/main" id="{462367ED-EA0C-4F23-B2EE-5F61C4168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60960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90</a:t>
            </a:r>
          </a:p>
        </p:txBody>
      </p:sp>
      <p:sp>
        <p:nvSpPr>
          <p:cNvPr id="63503" name="Oval 14">
            <a:extLst>
              <a:ext uri="{FF2B5EF4-FFF2-40B4-BE49-F238E27FC236}">
                <a16:creationId xmlns:a16="http://schemas.microsoft.com/office/drawing/2014/main" id="{038BAB86-6E96-4F1A-841C-E6D93323E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6096000"/>
            <a:ext cx="381000" cy="3810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38</a:t>
            </a:r>
          </a:p>
        </p:txBody>
      </p:sp>
      <p:sp>
        <p:nvSpPr>
          <p:cNvPr id="63504" name="Line 19">
            <a:extLst>
              <a:ext uri="{FF2B5EF4-FFF2-40B4-BE49-F238E27FC236}">
                <a16:creationId xmlns:a16="http://schemas.microsoft.com/office/drawing/2014/main" id="{695AB346-E35C-4FD0-9A37-D417F6A586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35814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63505" name="Line 20">
            <a:extLst>
              <a:ext uri="{FF2B5EF4-FFF2-40B4-BE49-F238E27FC236}">
                <a16:creationId xmlns:a16="http://schemas.microsoft.com/office/drawing/2014/main" id="{870740EA-1653-4563-BFAB-4E6ACD6C31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5814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63506" name="Line 21">
            <a:extLst>
              <a:ext uri="{FF2B5EF4-FFF2-40B4-BE49-F238E27FC236}">
                <a16:creationId xmlns:a16="http://schemas.microsoft.com/office/drawing/2014/main" id="{D3E81F17-5F75-4BCC-888C-6B89DB0F3B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41910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63507" name="Line 22">
            <a:extLst>
              <a:ext uri="{FF2B5EF4-FFF2-40B4-BE49-F238E27FC236}">
                <a16:creationId xmlns:a16="http://schemas.microsoft.com/office/drawing/2014/main" id="{D9D622DA-68DA-4083-9712-9163338D11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1910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63508" name="Line 23">
            <a:extLst>
              <a:ext uri="{FF2B5EF4-FFF2-40B4-BE49-F238E27FC236}">
                <a16:creationId xmlns:a16="http://schemas.microsoft.com/office/drawing/2014/main" id="{026D27DA-C0EA-4449-B1C4-7E90E62A3A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41910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63509" name="Line 24">
            <a:extLst>
              <a:ext uri="{FF2B5EF4-FFF2-40B4-BE49-F238E27FC236}">
                <a16:creationId xmlns:a16="http://schemas.microsoft.com/office/drawing/2014/main" id="{D215F6E6-7A77-4A49-9024-64A8733061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191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63510" name="Line 25">
            <a:extLst>
              <a:ext uri="{FF2B5EF4-FFF2-40B4-BE49-F238E27FC236}">
                <a16:creationId xmlns:a16="http://schemas.microsoft.com/office/drawing/2014/main" id="{2702710A-F412-47EF-8F4D-868AB71704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5334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63511" name="Line 26">
            <a:extLst>
              <a:ext uri="{FF2B5EF4-FFF2-40B4-BE49-F238E27FC236}">
                <a16:creationId xmlns:a16="http://schemas.microsoft.com/office/drawing/2014/main" id="{1DB108DB-8A1F-46B5-8A26-4CC14322B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2578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63512" name="Line 29">
            <a:extLst>
              <a:ext uri="{FF2B5EF4-FFF2-40B4-BE49-F238E27FC236}">
                <a16:creationId xmlns:a16="http://schemas.microsoft.com/office/drawing/2014/main" id="{1B04873C-792D-4E13-8D47-5CF161260C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53340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63513" name="Line 30">
            <a:extLst>
              <a:ext uri="{FF2B5EF4-FFF2-40B4-BE49-F238E27FC236}">
                <a16:creationId xmlns:a16="http://schemas.microsoft.com/office/drawing/2014/main" id="{ECD6322C-A104-4DEF-A78A-A1C3F612A7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334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63514" name="Line 33">
            <a:extLst>
              <a:ext uri="{FF2B5EF4-FFF2-40B4-BE49-F238E27FC236}">
                <a16:creationId xmlns:a16="http://schemas.microsoft.com/office/drawing/2014/main" id="{E7D0FE5E-0B81-495B-9AF7-9A8A5DE2F0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3340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63515" name="Oval 38">
            <a:extLst>
              <a:ext uri="{FF2B5EF4-FFF2-40B4-BE49-F238E27FC236}">
                <a16:creationId xmlns:a16="http://schemas.microsoft.com/office/drawing/2014/main" id="{3D844827-C532-488C-BC09-678E9A5A4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6096000"/>
            <a:ext cx="381000" cy="3810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32</a:t>
            </a:r>
          </a:p>
        </p:txBody>
      </p:sp>
      <p:sp>
        <p:nvSpPr>
          <p:cNvPr id="63516" name="Line 39">
            <a:extLst>
              <a:ext uri="{FF2B5EF4-FFF2-40B4-BE49-F238E27FC236}">
                <a16:creationId xmlns:a16="http://schemas.microsoft.com/office/drawing/2014/main" id="{D144EFBF-EB3B-41DB-8E51-AEB40B2CDA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5334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9">
            <a:extLst>
              <a:ext uri="{FF2B5EF4-FFF2-40B4-BE49-F238E27FC236}">
                <a16:creationId xmlns:a16="http://schemas.microsoft.com/office/drawing/2014/main" id="{F053DF51-1888-4386-AED0-1FEB48BE4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21507" name="Text Box 12">
            <a:extLst>
              <a:ext uri="{FF2B5EF4-FFF2-40B4-BE49-F238E27FC236}">
                <a16:creationId xmlns:a16="http://schemas.microsoft.com/office/drawing/2014/main" id="{2B57B442-B53B-41C4-B4EA-723FCDC2D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71600"/>
            <a:ext cx="8077200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50000"/>
              </a:spcBef>
            </a:pPr>
            <a:r>
              <a:rPr lang="en" altLang="vi-VN" sz="2400"/>
              <a:t>1. Definitions and concepts</a:t>
            </a:r>
          </a:p>
          <a:p>
            <a:pPr lvl="1" eaLnBrk="1" hangingPunct="1">
              <a:spcBef>
                <a:spcPct val="50000"/>
              </a:spcBef>
            </a:pPr>
            <a:r>
              <a:rPr lang="en" altLang="vi-VN" sz="2400"/>
              <a:t>2. Binary tree representation</a:t>
            </a:r>
          </a:p>
          <a:p>
            <a:pPr lvl="1" eaLnBrk="1" hangingPunct="1">
              <a:spcBef>
                <a:spcPct val="50000"/>
              </a:spcBef>
            </a:pPr>
            <a:r>
              <a:rPr lang="en" altLang="vi-VN" sz="2400"/>
              <a:t>3. Binary tree operations</a:t>
            </a:r>
          </a:p>
          <a:p>
            <a:pPr lvl="1" eaLnBrk="1" hangingPunct="1">
              <a:spcBef>
                <a:spcPct val="50000"/>
              </a:spcBef>
            </a:pPr>
            <a:r>
              <a:rPr lang="en" altLang="vi-VN" sz="2400"/>
              <a:t>4. Binary tree application</a:t>
            </a:r>
          </a:p>
          <a:p>
            <a:pPr lvl="1" eaLnBrk="1" hangingPunct="1">
              <a:spcBef>
                <a:spcPct val="50000"/>
              </a:spcBef>
            </a:pPr>
            <a:r>
              <a:rPr lang="en" altLang="vi-VN" sz="2400"/>
              <a:t>5. Binary search tree</a:t>
            </a:r>
          </a:p>
          <a:p>
            <a:pPr lvl="1" eaLnBrk="1" hangingPunct="1">
              <a:spcBef>
                <a:spcPct val="50000"/>
              </a:spcBef>
            </a:pPr>
            <a:r>
              <a:rPr lang="en" altLang="vi-VN" sz="2400"/>
              <a:t>6. Balanced binary search tree (AVL)</a:t>
            </a:r>
          </a:p>
        </p:txBody>
      </p:sp>
      <p:sp>
        <p:nvSpPr>
          <p:cNvPr id="21508" name="Title 1">
            <a:extLst>
              <a:ext uri="{FF2B5EF4-FFF2-40B4-BE49-F238E27FC236}">
                <a16:creationId xmlns:a16="http://schemas.microsoft.com/office/drawing/2014/main" id="{CCA2EBF2-749A-4893-B171-EE483F68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CONTENT:</a:t>
            </a:r>
            <a:endParaRPr lang="vi-VN" altLang="vi-VN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5">
            <a:extLst>
              <a:ext uri="{FF2B5EF4-FFF2-40B4-BE49-F238E27FC236}">
                <a16:creationId xmlns:a16="http://schemas.microsoft.com/office/drawing/2014/main" id="{E15F3CDB-5269-4916-91F3-1321FCD87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65539" name="Text Box 6">
            <a:extLst>
              <a:ext uri="{FF2B5EF4-FFF2-40B4-BE49-F238E27FC236}">
                <a16:creationId xmlns:a16="http://schemas.microsoft.com/office/drawing/2014/main" id="{A458D951-8CBE-4FA1-984A-F3D672DC9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"/>
            <a:ext cx="8839200" cy="323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15000"/>
              </a:spcBef>
            </a:pPr>
            <a:r>
              <a:rPr lang="en" altLang="vi-VN" b="1"/>
              <a:t>Traverse the tree in middle order (Left-Node-Right):</a:t>
            </a:r>
          </a:p>
          <a:p>
            <a:pPr algn="just" eaLnBrk="1" hangingPunct="1">
              <a:spcBef>
                <a:spcPct val="15000"/>
              </a:spcBef>
            </a:pPr>
            <a:r>
              <a:rPr lang="en" altLang="vi-VN"/>
              <a:t>void LNR(Tree T ) {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if (T!=NULL ) {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 b="1"/>
              <a:t> </a:t>
            </a:r>
            <a:r>
              <a:rPr lang="en" altLang="vi-VN"/>
              <a:t>LNR( T -&gt; left); // </a:t>
            </a:r>
            <a:r>
              <a:rPr lang="en" altLang="vi-VN" i="1"/>
              <a:t>traverse the middle order to the left subtree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 i="1"/>
              <a:t> </a:t>
            </a:r>
            <a:r>
              <a:rPr lang="en" altLang="vi-VN"/>
              <a:t>&lt;Visit node&gt;;</a:t>
            </a:r>
            <a:endParaRPr lang="en-US" altLang="vi-VN" i="1"/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LNR( T -&gt; right); / </a:t>
            </a:r>
            <a:r>
              <a:rPr lang="en" altLang="vi-VN" i="1"/>
              <a:t>browse the middle order to the right subtree branch</a:t>
            </a:r>
            <a:endParaRPr lang="en-US" altLang="vi-VN"/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}</a:t>
            </a:r>
          </a:p>
          <a:p>
            <a:pPr algn="just" eaLnBrk="1" hangingPunct="1">
              <a:spcBef>
                <a:spcPct val="15000"/>
              </a:spcBef>
            </a:pPr>
            <a:r>
              <a:rPr lang="en" altLang="vi-VN"/>
              <a:t>}</a:t>
            </a:r>
          </a:p>
          <a:p>
            <a:pPr algn="just" eaLnBrk="1" hangingPunct="1">
              <a:spcBef>
                <a:spcPct val="15000"/>
              </a:spcBef>
            </a:pPr>
            <a:r>
              <a:rPr lang="en" altLang="vi-VN"/>
              <a:t>Eg.</a:t>
            </a:r>
          </a:p>
          <a:p>
            <a:pPr algn="just" eaLnBrk="1" hangingPunct="1">
              <a:spcBef>
                <a:spcPct val="15000"/>
              </a:spcBef>
            </a:pPr>
            <a:r>
              <a:rPr lang="en" altLang="vi-VN"/>
              <a:t> </a:t>
            </a:r>
            <a:r>
              <a:rPr lang="en" altLang="vi-VN" b="1"/>
              <a:t>LNR(T) = 20, 25, 28, 30, 32, 35, 38, 40, 50, 60, 65, 70, 90.</a:t>
            </a:r>
          </a:p>
        </p:txBody>
      </p:sp>
      <p:sp>
        <p:nvSpPr>
          <p:cNvPr id="65540" name="Oval 3">
            <a:extLst>
              <a:ext uri="{FF2B5EF4-FFF2-40B4-BE49-F238E27FC236}">
                <a16:creationId xmlns:a16="http://schemas.microsoft.com/office/drawing/2014/main" id="{42FC164C-3B20-483C-8EAB-2ED6155BD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352800"/>
            <a:ext cx="381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40</a:t>
            </a:r>
          </a:p>
        </p:txBody>
      </p:sp>
      <p:sp>
        <p:nvSpPr>
          <p:cNvPr id="65541" name="Oval 4">
            <a:extLst>
              <a:ext uri="{FF2B5EF4-FFF2-40B4-BE49-F238E27FC236}">
                <a16:creationId xmlns:a16="http://schemas.microsoft.com/office/drawing/2014/main" id="{F6E003A1-DE09-4709-967D-BF35D10D8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8862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30</a:t>
            </a:r>
          </a:p>
        </p:txBody>
      </p:sp>
      <p:sp>
        <p:nvSpPr>
          <p:cNvPr id="65542" name="Oval 5">
            <a:extLst>
              <a:ext uri="{FF2B5EF4-FFF2-40B4-BE49-F238E27FC236}">
                <a16:creationId xmlns:a16="http://schemas.microsoft.com/office/drawing/2014/main" id="{7C9D7AA6-812A-49D7-B693-225324FEB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8862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60</a:t>
            </a:r>
          </a:p>
        </p:txBody>
      </p:sp>
      <p:sp>
        <p:nvSpPr>
          <p:cNvPr id="65543" name="Oval 6">
            <a:extLst>
              <a:ext uri="{FF2B5EF4-FFF2-40B4-BE49-F238E27FC236}">
                <a16:creationId xmlns:a16="http://schemas.microsoft.com/office/drawing/2014/main" id="{CC83C4B8-E713-42CE-B5BE-38D42FF11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953000"/>
            <a:ext cx="381000" cy="381000"/>
          </a:xfrm>
          <a:prstGeom prst="ellips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25</a:t>
            </a:r>
          </a:p>
        </p:txBody>
      </p:sp>
      <p:sp>
        <p:nvSpPr>
          <p:cNvPr id="65544" name="Oval 7">
            <a:extLst>
              <a:ext uri="{FF2B5EF4-FFF2-40B4-BE49-F238E27FC236}">
                <a16:creationId xmlns:a16="http://schemas.microsoft.com/office/drawing/2014/main" id="{4049C2D6-F2F8-4118-837D-BB628E1A4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9530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35</a:t>
            </a:r>
          </a:p>
        </p:txBody>
      </p:sp>
      <p:sp>
        <p:nvSpPr>
          <p:cNvPr id="65545" name="Oval 8">
            <a:extLst>
              <a:ext uri="{FF2B5EF4-FFF2-40B4-BE49-F238E27FC236}">
                <a16:creationId xmlns:a16="http://schemas.microsoft.com/office/drawing/2014/main" id="{C73AB111-6D2B-43C9-B327-F3554E94B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9530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50</a:t>
            </a:r>
          </a:p>
        </p:txBody>
      </p:sp>
      <p:sp>
        <p:nvSpPr>
          <p:cNvPr id="65546" name="Oval 9">
            <a:extLst>
              <a:ext uri="{FF2B5EF4-FFF2-40B4-BE49-F238E27FC236}">
                <a16:creationId xmlns:a16="http://schemas.microsoft.com/office/drawing/2014/main" id="{5D05990D-CF79-4721-94F8-5E46572DD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9530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70</a:t>
            </a:r>
          </a:p>
        </p:txBody>
      </p:sp>
      <p:sp>
        <p:nvSpPr>
          <p:cNvPr id="65547" name="Oval 10">
            <a:extLst>
              <a:ext uri="{FF2B5EF4-FFF2-40B4-BE49-F238E27FC236}">
                <a16:creationId xmlns:a16="http://schemas.microsoft.com/office/drawing/2014/main" id="{F4B46AE8-B637-4536-AD7E-2A3740D21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96000"/>
            <a:ext cx="381000" cy="3810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20</a:t>
            </a:r>
          </a:p>
        </p:txBody>
      </p:sp>
      <p:sp>
        <p:nvSpPr>
          <p:cNvPr id="65548" name="Oval 11">
            <a:extLst>
              <a:ext uri="{FF2B5EF4-FFF2-40B4-BE49-F238E27FC236}">
                <a16:creationId xmlns:a16="http://schemas.microsoft.com/office/drawing/2014/main" id="{BC9662E2-AB16-474B-86C6-A4072614A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096000"/>
            <a:ext cx="381000" cy="381000"/>
          </a:xfrm>
          <a:prstGeom prst="ellips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28</a:t>
            </a:r>
          </a:p>
        </p:txBody>
      </p:sp>
      <p:sp>
        <p:nvSpPr>
          <p:cNvPr id="65549" name="Oval 12">
            <a:extLst>
              <a:ext uri="{FF2B5EF4-FFF2-40B4-BE49-F238E27FC236}">
                <a16:creationId xmlns:a16="http://schemas.microsoft.com/office/drawing/2014/main" id="{1E864AE3-7D7F-4472-A02F-7203B9A0C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0960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65</a:t>
            </a:r>
          </a:p>
        </p:txBody>
      </p:sp>
      <p:sp>
        <p:nvSpPr>
          <p:cNvPr id="65550" name="Oval 13">
            <a:extLst>
              <a:ext uri="{FF2B5EF4-FFF2-40B4-BE49-F238E27FC236}">
                <a16:creationId xmlns:a16="http://schemas.microsoft.com/office/drawing/2014/main" id="{3763DD8D-955A-4A6B-8604-37523E21B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60960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90</a:t>
            </a:r>
          </a:p>
        </p:txBody>
      </p:sp>
      <p:sp>
        <p:nvSpPr>
          <p:cNvPr id="65551" name="Oval 14">
            <a:extLst>
              <a:ext uri="{FF2B5EF4-FFF2-40B4-BE49-F238E27FC236}">
                <a16:creationId xmlns:a16="http://schemas.microsoft.com/office/drawing/2014/main" id="{7036BE53-E97A-4B9D-9420-AA1C5E803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6096000"/>
            <a:ext cx="381000" cy="3810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38</a:t>
            </a:r>
          </a:p>
        </p:txBody>
      </p:sp>
      <p:sp>
        <p:nvSpPr>
          <p:cNvPr id="65552" name="Line 19">
            <a:extLst>
              <a:ext uri="{FF2B5EF4-FFF2-40B4-BE49-F238E27FC236}">
                <a16:creationId xmlns:a16="http://schemas.microsoft.com/office/drawing/2014/main" id="{483AB374-41CF-4327-BAED-B50469D7E6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35814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65553" name="Line 20">
            <a:extLst>
              <a:ext uri="{FF2B5EF4-FFF2-40B4-BE49-F238E27FC236}">
                <a16:creationId xmlns:a16="http://schemas.microsoft.com/office/drawing/2014/main" id="{2336CBF8-947C-48CB-8577-96B7751239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5814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65554" name="Line 21">
            <a:extLst>
              <a:ext uri="{FF2B5EF4-FFF2-40B4-BE49-F238E27FC236}">
                <a16:creationId xmlns:a16="http://schemas.microsoft.com/office/drawing/2014/main" id="{FB2A136A-238A-4652-AA06-F1544B3D5D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41910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65555" name="Line 22">
            <a:extLst>
              <a:ext uri="{FF2B5EF4-FFF2-40B4-BE49-F238E27FC236}">
                <a16:creationId xmlns:a16="http://schemas.microsoft.com/office/drawing/2014/main" id="{C0675E2D-C06C-4DC3-8B33-AE1B3291AC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1910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65556" name="Line 23">
            <a:extLst>
              <a:ext uri="{FF2B5EF4-FFF2-40B4-BE49-F238E27FC236}">
                <a16:creationId xmlns:a16="http://schemas.microsoft.com/office/drawing/2014/main" id="{036BC341-94C1-4DAD-997F-4F5B078752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41910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65557" name="Line 24">
            <a:extLst>
              <a:ext uri="{FF2B5EF4-FFF2-40B4-BE49-F238E27FC236}">
                <a16:creationId xmlns:a16="http://schemas.microsoft.com/office/drawing/2014/main" id="{BB55D9C0-5BBE-4CAE-9F07-AEBF071E57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191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65558" name="Line 25">
            <a:extLst>
              <a:ext uri="{FF2B5EF4-FFF2-40B4-BE49-F238E27FC236}">
                <a16:creationId xmlns:a16="http://schemas.microsoft.com/office/drawing/2014/main" id="{E6B2BB12-DF3A-422F-8665-FB0FF881F3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5334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65559" name="Line 26">
            <a:extLst>
              <a:ext uri="{FF2B5EF4-FFF2-40B4-BE49-F238E27FC236}">
                <a16:creationId xmlns:a16="http://schemas.microsoft.com/office/drawing/2014/main" id="{42EDE931-3370-479A-8267-EE8096583A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2578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65560" name="Line 29">
            <a:extLst>
              <a:ext uri="{FF2B5EF4-FFF2-40B4-BE49-F238E27FC236}">
                <a16:creationId xmlns:a16="http://schemas.microsoft.com/office/drawing/2014/main" id="{12984AEB-3FF9-4CE3-8F5C-5FF0398E92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53340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65561" name="Line 30">
            <a:extLst>
              <a:ext uri="{FF2B5EF4-FFF2-40B4-BE49-F238E27FC236}">
                <a16:creationId xmlns:a16="http://schemas.microsoft.com/office/drawing/2014/main" id="{BBB16212-A05E-45AA-AC26-EFB4AA155D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334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65562" name="Line 33">
            <a:extLst>
              <a:ext uri="{FF2B5EF4-FFF2-40B4-BE49-F238E27FC236}">
                <a16:creationId xmlns:a16="http://schemas.microsoft.com/office/drawing/2014/main" id="{663E483F-E686-4D9A-80E3-230C985A84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3340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65563" name="Oval 38">
            <a:extLst>
              <a:ext uri="{FF2B5EF4-FFF2-40B4-BE49-F238E27FC236}">
                <a16:creationId xmlns:a16="http://schemas.microsoft.com/office/drawing/2014/main" id="{C12C5FD7-ACB3-470B-BF6B-A9C2B9D7E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6096000"/>
            <a:ext cx="381000" cy="3810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32</a:t>
            </a:r>
          </a:p>
        </p:txBody>
      </p:sp>
      <p:sp>
        <p:nvSpPr>
          <p:cNvPr id="65564" name="Line 39">
            <a:extLst>
              <a:ext uri="{FF2B5EF4-FFF2-40B4-BE49-F238E27FC236}">
                <a16:creationId xmlns:a16="http://schemas.microsoft.com/office/drawing/2014/main" id="{8EC0FAB6-9FF8-4B87-AAED-60FC991D66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5334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5">
            <a:extLst>
              <a:ext uri="{FF2B5EF4-FFF2-40B4-BE49-F238E27FC236}">
                <a16:creationId xmlns:a16="http://schemas.microsoft.com/office/drawing/2014/main" id="{B684AA3C-6DFF-42C3-96C9-D42881505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67587" name="Text Box 6">
            <a:extLst>
              <a:ext uri="{FF2B5EF4-FFF2-40B4-BE49-F238E27FC236}">
                <a16:creationId xmlns:a16="http://schemas.microsoft.com/office/drawing/2014/main" id="{0644ED8B-6B8E-4B67-9758-2A183EE6B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"/>
            <a:ext cx="8839200" cy="323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15000"/>
              </a:spcBef>
            </a:pPr>
            <a:r>
              <a:rPr lang="en" altLang="vi-VN" b="1"/>
              <a:t>Traverse the tree in the following order (Left-Right-Node):</a:t>
            </a:r>
          </a:p>
          <a:p>
            <a:pPr algn="just" eaLnBrk="1" hangingPunct="1">
              <a:spcBef>
                <a:spcPct val="15000"/>
              </a:spcBef>
            </a:pPr>
            <a:r>
              <a:rPr lang="en" altLang="vi-VN"/>
              <a:t>void LRN (Tree T ) {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if (T!=NULL ) {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 b="1"/>
              <a:t> </a:t>
            </a:r>
            <a:r>
              <a:rPr lang="en" altLang="vi-VN"/>
              <a:t>LRN ( T -&gt; left); // </a:t>
            </a:r>
            <a:r>
              <a:rPr lang="en" altLang="vi-VN" i="1"/>
              <a:t>traverse the middle order to the left subtree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 i="1"/>
              <a:t> </a:t>
            </a:r>
            <a:r>
              <a:rPr lang="en" altLang="vi-VN"/>
              <a:t>LRN ( T -&gt; right); / </a:t>
            </a:r>
            <a:r>
              <a:rPr lang="en" altLang="vi-VN" i="1"/>
              <a:t>browse the middle order to the right subtree branch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 i="1"/>
              <a:t> </a:t>
            </a:r>
            <a:r>
              <a:rPr lang="en" altLang="vi-VN"/>
              <a:t>&lt;Visit node&gt;;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}</a:t>
            </a:r>
          </a:p>
          <a:p>
            <a:pPr algn="just" eaLnBrk="1" hangingPunct="1">
              <a:spcBef>
                <a:spcPct val="15000"/>
              </a:spcBef>
            </a:pPr>
            <a:r>
              <a:rPr lang="en" altLang="vi-VN"/>
              <a:t>}</a:t>
            </a:r>
          </a:p>
          <a:p>
            <a:pPr algn="just" eaLnBrk="1" hangingPunct="1">
              <a:spcBef>
                <a:spcPct val="15000"/>
              </a:spcBef>
            </a:pPr>
            <a:r>
              <a:rPr lang="en" altLang="vi-VN"/>
              <a:t>Eg.</a:t>
            </a:r>
          </a:p>
          <a:p>
            <a:pPr algn="just" eaLnBrk="1" hangingPunct="1">
              <a:spcBef>
                <a:spcPct val="15000"/>
              </a:spcBef>
            </a:pPr>
            <a:r>
              <a:rPr lang="en" altLang="vi-VN"/>
              <a:t> </a:t>
            </a:r>
            <a:r>
              <a:rPr lang="en" altLang="vi-VN" b="1"/>
              <a:t>LRN(T) = 20, 28, 25, 32, 38, 35, 30, 50, 65, 90, 70, 60, 40.</a:t>
            </a:r>
          </a:p>
        </p:txBody>
      </p:sp>
      <p:sp>
        <p:nvSpPr>
          <p:cNvPr id="67588" name="Oval 3">
            <a:extLst>
              <a:ext uri="{FF2B5EF4-FFF2-40B4-BE49-F238E27FC236}">
                <a16:creationId xmlns:a16="http://schemas.microsoft.com/office/drawing/2014/main" id="{F8DFEF4B-FC31-47C0-8237-C82C36CF1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352800"/>
            <a:ext cx="381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40</a:t>
            </a:r>
          </a:p>
        </p:txBody>
      </p:sp>
      <p:sp>
        <p:nvSpPr>
          <p:cNvPr id="67589" name="Oval 4">
            <a:extLst>
              <a:ext uri="{FF2B5EF4-FFF2-40B4-BE49-F238E27FC236}">
                <a16:creationId xmlns:a16="http://schemas.microsoft.com/office/drawing/2014/main" id="{345D25D4-E213-43B1-9ADF-AB481C48B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8862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30</a:t>
            </a:r>
          </a:p>
        </p:txBody>
      </p:sp>
      <p:sp>
        <p:nvSpPr>
          <p:cNvPr id="67590" name="Oval 5">
            <a:extLst>
              <a:ext uri="{FF2B5EF4-FFF2-40B4-BE49-F238E27FC236}">
                <a16:creationId xmlns:a16="http://schemas.microsoft.com/office/drawing/2014/main" id="{02777860-5D07-4089-BBD5-85D68034A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8862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60</a:t>
            </a:r>
          </a:p>
        </p:txBody>
      </p:sp>
      <p:sp>
        <p:nvSpPr>
          <p:cNvPr id="67591" name="Oval 6">
            <a:extLst>
              <a:ext uri="{FF2B5EF4-FFF2-40B4-BE49-F238E27FC236}">
                <a16:creationId xmlns:a16="http://schemas.microsoft.com/office/drawing/2014/main" id="{F30AF395-1B60-47AC-A288-09C8A6AEE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953000"/>
            <a:ext cx="381000" cy="381000"/>
          </a:xfrm>
          <a:prstGeom prst="ellips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25</a:t>
            </a:r>
          </a:p>
        </p:txBody>
      </p:sp>
      <p:sp>
        <p:nvSpPr>
          <p:cNvPr id="67592" name="Oval 7">
            <a:extLst>
              <a:ext uri="{FF2B5EF4-FFF2-40B4-BE49-F238E27FC236}">
                <a16:creationId xmlns:a16="http://schemas.microsoft.com/office/drawing/2014/main" id="{06C39401-42FB-431E-92A7-56A4A72C3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9530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35</a:t>
            </a:r>
          </a:p>
        </p:txBody>
      </p:sp>
      <p:sp>
        <p:nvSpPr>
          <p:cNvPr id="67593" name="Oval 8">
            <a:extLst>
              <a:ext uri="{FF2B5EF4-FFF2-40B4-BE49-F238E27FC236}">
                <a16:creationId xmlns:a16="http://schemas.microsoft.com/office/drawing/2014/main" id="{76D7259E-7EAC-41F8-A553-E2A96F23F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9530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50</a:t>
            </a:r>
          </a:p>
        </p:txBody>
      </p:sp>
      <p:sp>
        <p:nvSpPr>
          <p:cNvPr id="67594" name="Oval 9">
            <a:extLst>
              <a:ext uri="{FF2B5EF4-FFF2-40B4-BE49-F238E27FC236}">
                <a16:creationId xmlns:a16="http://schemas.microsoft.com/office/drawing/2014/main" id="{7A3F500F-B438-4C3F-9885-9C95C5437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9530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70</a:t>
            </a:r>
          </a:p>
        </p:txBody>
      </p:sp>
      <p:sp>
        <p:nvSpPr>
          <p:cNvPr id="67595" name="Oval 10">
            <a:extLst>
              <a:ext uri="{FF2B5EF4-FFF2-40B4-BE49-F238E27FC236}">
                <a16:creationId xmlns:a16="http://schemas.microsoft.com/office/drawing/2014/main" id="{BA2B2411-8A55-490F-B6FA-DCD24D445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96000"/>
            <a:ext cx="381000" cy="3810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20</a:t>
            </a:r>
          </a:p>
        </p:txBody>
      </p:sp>
      <p:sp>
        <p:nvSpPr>
          <p:cNvPr id="67596" name="Oval 11">
            <a:extLst>
              <a:ext uri="{FF2B5EF4-FFF2-40B4-BE49-F238E27FC236}">
                <a16:creationId xmlns:a16="http://schemas.microsoft.com/office/drawing/2014/main" id="{C18C02E9-6664-400F-8BD4-BD1B99AE2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096000"/>
            <a:ext cx="381000" cy="381000"/>
          </a:xfrm>
          <a:prstGeom prst="ellips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28</a:t>
            </a:r>
          </a:p>
        </p:txBody>
      </p:sp>
      <p:sp>
        <p:nvSpPr>
          <p:cNvPr id="67597" name="Oval 12">
            <a:extLst>
              <a:ext uri="{FF2B5EF4-FFF2-40B4-BE49-F238E27FC236}">
                <a16:creationId xmlns:a16="http://schemas.microsoft.com/office/drawing/2014/main" id="{07BA7BFB-5487-459D-AD55-67CCF88C1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0960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65</a:t>
            </a:r>
          </a:p>
        </p:txBody>
      </p:sp>
      <p:sp>
        <p:nvSpPr>
          <p:cNvPr id="67598" name="Oval 13">
            <a:extLst>
              <a:ext uri="{FF2B5EF4-FFF2-40B4-BE49-F238E27FC236}">
                <a16:creationId xmlns:a16="http://schemas.microsoft.com/office/drawing/2014/main" id="{2E674CDD-1C42-4E10-A11F-3B46DA5DF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60960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90</a:t>
            </a:r>
          </a:p>
        </p:txBody>
      </p:sp>
      <p:sp>
        <p:nvSpPr>
          <p:cNvPr id="67599" name="Oval 14">
            <a:extLst>
              <a:ext uri="{FF2B5EF4-FFF2-40B4-BE49-F238E27FC236}">
                <a16:creationId xmlns:a16="http://schemas.microsoft.com/office/drawing/2014/main" id="{F434FDA4-14DD-4C66-8334-45211215B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6096000"/>
            <a:ext cx="381000" cy="3810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38</a:t>
            </a:r>
          </a:p>
        </p:txBody>
      </p:sp>
      <p:sp>
        <p:nvSpPr>
          <p:cNvPr id="67600" name="Line 19">
            <a:extLst>
              <a:ext uri="{FF2B5EF4-FFF2-40B4-BE49-F238E27FC236}">
                <a16:creationId xmlns:a16="http://schemas.microsoft.com/office/drawing/2014/main" id="{F0A1C9BD-5EFB-4550-98CA-EEF5B3B915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35814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67601" name="Line 20">
            <a:extLst>
              <a:ext uri="{FF2B5EF4-FFF2-40B4-BE49-F238E27FC236}">
                <a16:creationId xmlns:a16="http://schemas.microsoft.com/office/drawing/2014/main" id="{90CD6A07-A24C-4D66-A93B-B12C30ADB8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5814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67602" name="Line 21">
            <a:extLst>
              <a:ext uri="{FF2B5EF4-FFF2-40B4-BE49-F238E27FC236}">
                <a16:creationId xmlns:a16="http://schemas.microsoft.com/office/drawing/2014/main" id="{855BCABF-D646-40C7-8ED1-806D7CD588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41910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67603" name="Line 22">
            <a:extLst>
              <a:ext uri="{FF2B5EF4-FFF2-40B4-BE49-F238E27FC236}">
                <a16:creationId xmlns:a16="http://schemas.microsoft.com/office/drawing/2014/main" id="{9B492171-90B5-48F2-82AC-2ED88101A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1910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67604" name="Line 23">
            <a:extLst>
              <a:ext uri="{FF2B5EF4-FFF2-40B4-BE49-F238E27FC236}">
                <a16:creationId xmlns:a16="http://schemas.microsoft.com/office/drawing/2014/main" id="{17257092-5FAB-451E-A6B9-D6DBE4CA14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41910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67605" name="Line 24">
            <a:extLst>
              <a:ext uri="{FF2B5EF4-FFF2-40B4-BE49-F238E27FC236}">
                <a16:creationId xmlns:a16="http://schemas.microsoft.com/office/drawing/2014/main" id="{CAD59D1C-3A11-4795-8D20-DCD7792B8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191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67606" name="Line 25">
            <a:extLst>
              <a:ext uri="{FF2B5EF4-FFF2-40B4-BE49-F238E27FC236}">
                <a16:creationId xmlns:a16="http://schemas.microsoft.com/office/drawing/2014/main" id="{86D5F34D-4732-48E0-A62E-FF0319D37D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5334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67607" name="Line 26">
            <a:extLst>
              <a:ext uri="{FF2B5EF4-FFF2-40B4-BE49-F238E27FC236}">
                <a16:creationId xmlns:a16="http://schemas.microsoft.com/office/drawing/2014/main" id="{947F1710-88B6-4934-AD8B-88C7A04F59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2578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67608" name="Line 29">
            <a:extLst>
              <a:ext uri="{FF2B5EF4-FFF2-40B4-BE49-F238E27FC236}">
                <a16:creationId xmlns:a16="http://schemas.microsoft.com/office/drawing/2014/main" id="{73454927-3D3E-4728-A950-3710CB1F04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53340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67609" name="Line 30">
            <a:extLst>
              <a:ext uri="{FF2B5EF4-FFF2-40B4-BE49-F238E27FC236}">
                <a16:creationId xmlns:a16="http://schemas.microsoft.com/office/drawing/2014/main" id="{71185BB6-3BEE-45DE-8A8E-7B8D563F3F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334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67610" name="Line 33">
            <a:extLst>
              <a:ext uri="{FF2B5EF4-FFF2-40B4-BE49-F238E27FC236}">
                <a16:creationId xmlns:a16="http://schemas.microsoft.com/office/drawing/2014/main" id="{69D5E76F-F4E6-4A15-B2C2-B2E1815BD0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3340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67611" name="Oval 38">
            <a:extLst>
              <a:ext uri="{FF2B5EF4-FFF2-40B4-BE49-F238E27FC236}">
                <a16:creationId xmlns:a16="http://schemas.microsoft.com/office/drawing/2014/main" id="{69AB1BE9-305C-423D-A9BD-B01C688D3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6096000"/>
            <a:ext cx="381000" cy="3810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32</a:t>
            </a:r>
          </a:p>
        </p:txBody>
      </p:sp>
      <p:sp>
        <p:nvSpPr>
          <p:cNvPr id="67612" name="Line 39">
            <a:extLst>
              <a:ext uri="{FF2B5EF4-FFF2-40B4-BE49-F238E27FC236}">
                <a16:creationId xmlns:a16="http://schemas.microsoft.com/office/drawing/2014/main" id="{96EAB0B2-1BC9-4B74-9379-2787EBD862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5334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5">
            <a:extLst>
              <a:ext uri="{FF2B5EF4-FFF2-40B4-BE49-F238E27FC236}">
                <a16:creationId xmlns:a16="http://schemas.microsoft.com/office/drawing/2014/main" id="{81BDC134-691D-4DC2-A63A-5BED09CF5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69635" name="Text Box 6">
            <a:extLst>
              <a:ext uri="{FF2B5EF4-FFF2-40B4-BE49-F238E27FC236}">
                <a16:creationId xmlns:a16="http://schemas.microsoft.com/office/drawing/2014/main" id="{808A2BA5-8620-438D-8DFC-75120DB0B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1905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15000"/>
              </a:spcBef>
            </a:pPr>
            <a:r>
              <a:rPr lang="en" altLang="vi-VN" sz="2400" b="1"/>
              <a:t>1. Calculate the binary tree size</a:t>
            </a:r>
            <a:endParaRPr lang="en-US" altLang="vi-VN" sz="2400"/>
          </a:p>
        </p:txBody>
      </p:sp>
      <p:sp>
        <p:nvSpPr>
          <p:cNvPr id="69636" name="Oval 3">
            <a:extLst>
              <a:ext uri="{FF2B5EF4-FFF2-40B4-BE49-F238E27FC236}">
                <a16:creationId xmlns:a16="http://schemas.microsoft.com/office/drawing/2014/main" id="{E873FC7D-8AAB-4AC8-A019-893DCBD27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143000"/>
            <a:ext cx="381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40</a:t>
            </a:r>
          </a:p>
        </p:txBody>
      </p:sp>
      <p:sp>
        <p:nvSpPr>
          <p:cNvPr id="69637" name="Oval 4">
            <a:extLst>
              <a:ext uri="{FF2B5EF4-FFF2-40B4-BE49-F238E27FC236}">
                <a16:creationId xmlns:a16="http://schemas.microsoft.com/office/drawing/2014/main" id="{B917471C-57FA-4E96-9F3F-12D5FEABB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6764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30</a:t>
            </a:r>
          </a:p>
        </p:txBody>
      </p:sp>
      <p:sp>
        <p:nvSpPr>
          <p:cNvPr id="69638" name="Oval 5">
            <a:extLst>
              <a:ext uri="{FF2B5EF4-FFF2-40B4-BE49-F238E27FC236}">
                <a16:creationId xmlns:a16="http://schemas.microsoft.com/office/drawing/2014/main" id="{1FA73BC2-1F0D-4F7D-B104-9EC2968E8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6764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60</a:t>
            </a:r>
          </a:p>
        </p:txBody>
      </p:sp>
      <p:sp>
        <p:nvSpPr>
          <p:cNvPr id="69639" name="Oval 6">
            <a:extLst>
              <a:ext uri="{FF2B5EF4-FFF2-40B4-BE49-F238E27FC236}">
                <a16:creationId xmlns:a16="http://schemas.microsoft.com/office/drawing/2014/main" id="{E69FCC2C-FD8B-4A8C-9BE3-53B587A2E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743200"/>
            <a:ext cx="381000" cy="381000"/>
          </a:xfrm>
          <a:prstGeom prst="ellips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25</a:t>
            </a:r>
          </a:p>
        </p:txBody>
      </p:sp>
      <p:sp>
        <p:nvSpPr>
          <p:cNvPr id="69640" name="Oval 7">
            <a:extLst>
              <a:ext uri="{FF2B5EF4-FFF2-40B4-BE49-F238E27FC236}">
                <a16:creationId xmlns:a16="http://schemas.microsoft.com/office/drawing/2014/main" id="{2CB50BDD-AFEC-4AE0-A3A1-1CB42577E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7432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35</a:t>
            </a:r>
          </a:p>
        </p:txBody>
      </p:sp>
      <p:sp>
        <p:nvSpPr>
          <p:cNvPr id="69641" name="Oval 8">
            <a:extLst>
              <a:ext uri="{FF2B5EF4-FFF2-40B4-BE49-F238E27FC236}">
                <a16:creationId xmlns:a16="http://schemas.microsoft.com/office/drawing/2014/main" id="{EAA944F3-9434-4982-ACBE-F72910FA0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7432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50</a:t>
            </a:r>
          </a:p>
        </p:txBody>
      </p:sp>
      <p:sp>
        <p:nvSpPr>
          <p:cNvPr id="69642" name="Oval 9">
            <a:extLst>
              <a:ext uri="{FF2B5EF4-FFF2-40B4-BE49-F238E27FC236}">
                <a16:creationId xmlns:a16="http://schemas.microsoft.com/office/drawing/2014/main" id="{85FFABEE-16EF-4C56-88FC-71C2A1BB6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7432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70</a:t>
            </a:r>
          </a:p>
        </p:txBody>
      </p:sp>
      <p:sp>
        <p:nvSpPr>
          <p:cNvPr id="69643" name="Oval 10">
            <a:extLst>
              <a:ext uri="{FF2B5EF4-FFF2-40B4-BE49-F238E27FC236}">
                <a16:creationId xmlns:a16="http://schemas.microsoft.com/office/drawing/2014/main" id="{E66962E7-5585-402F-8A49-24100B01D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886200"/>
            <a:ext cx="381000" cy="3810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20</a:t>
            </a:r>
          </a:p>
        </p:txBody>
      </p:sp>
      <p:sp>
        <p:nvSpPr>
          <p:cNvPr id="69644" name="Oval 11">
            <a:extLst>
              <a:ext uri="{FF2B5EF4-FFF2-40B4-BE49-F238E27FC236}">
                <a16:creationId xmlns:a16="http://schemas.microsoft.com/office/drawing/2014/main" id="{A529A278-8DF7-4FDD-A30A-C28C1DE13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886200"/>
            <a:ext cx="381000" cy="381000"/>
          </a:xfrm>
          <a:prstGeom prst="ellips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28</a:t>
            </a:r>
          </a:p>
        </p:txBody>
      </p:sp>
      <p:sp>
        <p:nvSpPr>
          <p:cNvPr id="69645" name="Oval 12">
            <a:extLst>
              <a:ext uri="{FF2B5EF4-FFF2-40B4-BE49-F238E27FC236}">
                <a16:creationId xmlns:a16="http://schemas.microsoft.com/office/drawing/2014/main" id="{150EF070-2163-4039-AA32-0C0D759CE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8862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65</a:t>
            </a:r>
          </a:p>
        </p:txBody>
      </p:sp>
      <p:sp>
        <p:nvSpPr>
          <p:cNvPr id="69646" name="Oval 13">
            <a:extLst>
              <a:ext uri="{FF2B5EF4-FFF2-40B4-BE49-F238E27FC236}">
                <a16:creationId xmlns:a16="http://schemas.microsoft.com/office/drawing/2014/main" id="{E9B7394C-217D-481D-B6CB-11B6916E6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8862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90</a:t>
            </a:r>
          </a:p>
        </p:txBody>
      </p:sp>
      <p:sp>
        <p:nvSpPr>
          <p:cNvPr id="69647" name="Oval 14">
            <a:extLst>
              <a:ext uri="{FF2B5EF4-FFF2-40B4-BE49-F238E27FC236}">
                <a16:creationId xmlns:a16="http://schemas.microsoft.com/office/drawing/2014/main" id="{1FFD79BC-E8F7-4985-98F8-2E3E8EC12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886200"/>
            <a:ext cx="381000" cy="3810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38</a:t>
            </a:r>
          </a:p>
        </p:txBody>
      </p:sp>
      <p:sp>
        <p:nvSpPr>
          <p:cNvPr id="69648" name="Line 19">
            <a:extLst>
              <a:ext uri="{FF2B5EF4-FFF2-40B4-BE49-F238E27FC236}">
                <a16:creationId xmlns:a16="http://schemas.microsoft.com/office/drawing/2014/main" id="{46F937AE-F6D6-433A-BCAA-8EC3F30228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13716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69649" name="Line 20">
            <a:extLst>
              <a:ext uri="{FF2B5EF4-FFF2-40B4-BE49-F238E27FC236}">
                <a16:creationId xmlns:a16="http://schemas.microsoft.com/office/drawing/2014/main" id="{4AB211FF-4005-4A7D-9D10-F32379D51C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3716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69650" name="Line 21">
            <a:extLst>
              <a:ext uri="{FF2B5EF4-FFF2-40B4-BE49-F238E27FC236}">
                <a16:creationId xmlns:a16="http://schemas.microsoft.com/office/drawing/2014/main" id="{6576691F-34A5-477A-957E-82F9859C58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19812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69651" name="Line 22">
            <a:extLst>
              <a:ext uri="{FF2B5EF4-FFF2-40B4-BE49-F238E27FC236}">
                <a16:creationId xmlns:a16="http://schemas.microsoft.com/office/drawing/2014/main" id="{99AD7AAE-60B0-46B9-ACB8-48CAE9D303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9812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69652" name="Line 23">
            <a:extLst>
              <a:ext uri="{FF2B5EF4-FFF2-40B4-BE49-F238E27FC236}">
                <a16:creationId xmlns:a16="http://schemas.microsoft.com/office/drawing/2014/main" id="{ADD9AC02-65B2-4E1C-9CD5-0694271AB6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19812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69653" name="Line 24">
            <a:extLst>
              <a:ext uri="{FF2B5EF4-FFF2-40B4-BE49-F238E27FC236}">
                <a16:creationId xmlns:a16="http://schemas.microsoft.com/office/drawing/2014/main" id="{625C17D7-ADBB-4E05-B792-BCE5BBA74E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9812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69654" name="Line 25">
            <a:extLst>
              <a:ext uri="{FF2B5EF4-FFF2-40B4-BE49-F238E27FC236}">
                <a16:creationId xmlns:a16="http://schemas.microsoft.com/office/drawing/2014/main" id="{D6DC236C-D55C-4D41-88A0-634272E5D4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31242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69655" name="Line 26">
            <a:extLst>
              <a:ext uri="{FF2B5EF4-FFF2-40B4-BE49-F238E27FC236}">
                <a16:creationId xmlns:a16="http://schemas.microsoft.com/office/drawing/2014/main" id="{586910BD-941D-4CB8-B211-ADCF1845FD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048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69656" name="Line 29">
            <a:extLst>
              <a:ext uri="{FF2B5EF4-FFF2-40B4-BE49-F238E27FC236}">
                <a16:creationId xmlns:a16="http://schemas.microsoft.com/office/drawing/2014/main" id="{C6AEDE78-4B10-4B40-AA5D-C45215B694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31242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69657" name="Line 30">
            <a:extLst>
              <a:ext uri="{FF2B5EF4-FFF2-40B4-BE49-F238E27FC236}">
                <a16:creationId xmlns:a16="http://schemas.microsoft.com/office/drawing/2014/main" id="{45209086-84A5-4925-89DD-5450FB44CE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1242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69658" name="Line 33">
            <a:extLst>
              <a:ext uri="{FF2B5EF4-FFF2-40B4-BE49-F238E27FC236}">
                <a16:creationId xmlns:a16="http://schemas.microsoft.com/office/drawing/2014/main" id="{5910C2B0-BF21-4FBF-B7C8-C8A2BEA3FD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1242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69659" name="Oval 38">
            <a:extLst>
              <a:ext uri="{FF2B5EF4-FFF2-40B4-BE49-F238E27FC236}">
                <a16:creationId xmlns:a16="http://schemas.microsoft.com/office/drawing/2014/main" id="{1C367C19-3696-42F8-8560-F9B9FB4E5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886200"/>
            <a:ext cx="381000" cy="3810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32</a:t>
            </a:r>
          </a:p>
        </p:txBody>
      </p:sp>
      <p:sp>
        <p:nvSpPr>
          <p:cNvPr id="69660" name="Line 39">
            <a:extLst>
              <a:ext uri="{FF2B5EF4-FFF2-40B4-BE49-F238E27FC236}">
                <a16:creationId xmlns:a16="http://schemas.microsoft.com/office/drawing/2014/main" id="{34A0AD5F-B198-4654-AC1E-05FAE64332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31242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69661" name="Text Box 6">
            <a:extLst>
              <a:ext uri="{FF2B5EF4-FFF2-40B4-BE49-F238E27FC236}">
                <a16:creationId xmlns:a16="http://schemas.microsoft.com/office/drawing/2014/main" id="{FA3F50BF-A02A-4C43-A7BE-B20A147E5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19600"/>
            <a:ext cx="9144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/>
              <a:t>int Size(struct node* T) {</a:t>
            </a:r>
          </a:p>
          <a:p>
            <a:pPr eaLnBrk="1" hangingPunct="1"/>
            <a:r>
              <a:rPr lang="en" altLang="vi-VN"/>
              <a:t>if (T==NULL)</a:t>
            </a:r>
          </a:p>
          <a:p>
            <a:pPr eaLnBrk="1" hangingPunct="1"/>
            <a:r>
              <a:rPr lang="en" altLang="vi-VN"/>
              <a:t>return 0;</a:t>
            </a:r>
          </a:p>
          <a:p>
            <a:pPr eaLnBrk="1" hangingPunct="1"/>
            <a:r>
              <a:rPr lang="en" altLang="vi-VN"/>
              <a:t>else</a:t>
            </a:r>
          </a:p>
          <a:p>
            <a:pPr eaLnBrk="1" hangingPunct="1"/>
            <a:r>
              <a:rPr lang="en" altLang="vi-VN"/>
              <a:t>return(Size(T-&gt;left) + 1 + Size(T-&gt;right));</a:t>
            </a:r>
          </a:p>
          <a:p>
            <a:pPr eaLnBrk="1" hangingPunct="1"/>
            <a:r>
              <a:rPr lang="en" altLang="vi-VN"/>
              <a:t>}</a:t>
            </a:r>
          </a:p>
        </p:txBody>
      </p:sp>
      <p:sp>
        <p:nvSpPr>
          <p:cNvPr id="69662" name="Title 1">
            <a:extLst>
              <a:ext uri="{FF2B5EF4-FFF2-40B4-BE49-F238E27FC236}">
                <a16:creationId xmlns:a16="http://schemas.microsoft.com/office/drawing/2014/main" id="{1350FA8F-8828-44D5-BBB7-EEF9E797D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dirty="0">
                <a:latin typeface="Arial" panose="020B0604020202020204" pitchFamily="34" charset="0"/>
                <a:cs typeface="Arial" panose="020B0604020202020204" pitchFamily="34" charset="0"/>
              </a:rPr>
              <a:t>PROBLEMS ON BINARY TREE</a:t>
            </a:r>
            <a:endParaRPr lang="vi-VN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5">
            <a:extLst>
              <a:ext uri="{FF2B5EF4-FFF2-40B4-BE49-F238E27FC236}">
                <a16:creationId xmlns:a16="http://schemas.microsoft.com/office/drawing/2014/main" id="{E056BC98-EC49-4972-B6C5-3F84FA9DB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71683" name="Text Box 6">
            <a:extLst>
              <a:ext uri="{FF2B5EF4-FFF2-40B4-BE49-F238E27FC236}">
                <a16:creationId xmlns:a16="http://schemas.microsoft.com/office/drawing/2014/main" id="{564D1362-9A45-410C-8E11-474D1367D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95400"/>
            <a:ext cx="8153400" cy="461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r>
              <a:rPr lang="en" altLang="vi-VN" sz="2000" b="1"/>
              <a:t>2. Determine if 2 binary trees are the same or not</a:t>
            </a:r>
            <a:endParaRPr lang="en-US" altLang="vi-VN" sz="2400"/>
          </a:p>
          <a:p>
            <a:pPr algn="just" eaLnBrk="1" hangingPunct="1">
              <a:spcBef>
                <a:spcPts val="600"/>
              </a:spcBef>
            </a:pPr>
            <a:endParaRPr lang="en-US" altLang="vi-VN" b="1"/>
          </a:p>
          <a:p>
            <a:pPr algn="just" eaLnBrk="1" hangingPunct="1">
              <a:spcBef>
                <a:spcPts val="600"/>
              </a:spcBef>
            </a:pPr>
            <a:r>
              <a:rPr lang="en" altLang="vi-VN" b="1"/>
              <a:t>int identicalTrees(struct node* T1, struct node* T2) {</a:t>
            </a:r>
          </a:p>
          <a:p>
            <a:pPr algn="just" eaLnBrk="1" hangingPunct="1">
              <a:spcBef>
                <a:spcPts val="600"/>
              </a:spcBef>
            </a:pPr>
            <a:r>
              <a:rPr lang="en" altLang="vi-VN"/>
              <a:t>if (T1==NULL &amp;&amp; T2==NULL) // </a:t>
            </a:r>
            <a:r>
              <a:rPr lang="en" altLang="vi-VN" i="1"/>
              <a:t>if both T1 and T2 trees are empty</a:t>
            </a:r>
          </a:p>
          <a:p>
            <a:pPr algn="just" eaLnBrk="1" hangingPunct="1">
              <a:spcBef>
                <a:spcPts val="600"/>
              </a:spcBef>
            </a:pPr>
            <a:r>
              <a:rPr lang="en" altLang="vi-VN"/>
              <a:t>return 1; // </a:t>
            </a:r>
            <a:r>
              <a:rPr lang="en" altLang="vi-VN" i="1"/>
              <a:t>obviously they are the same</a:t>
            </a:r>
          </a:p>
          <a:p>
            <a:pPr algn="just" eaLnBrk="1" hangingPunct="1">
              <a:spcBef>
                <a:spcPts val="600"/>
              </a:spcBef>
            </a:pPr>
            <a:r>
              <a:rPr lang="en" altLang="vi-VN"/>
              <a:t>if (T1!=NULL &amp;&amp; T2!=NULL){ // </a:t>
            </a:r>
            <a:r>
              <a:rPr lang="en" altLang="vi-VN" i="1"/>
              <a:t>if both trees are non-empty</a:t>
            </a:r>
          </a:p>
          <a:p>
            <a:pPr algn="just" eaLnBrk="1" hangingPunct="1">
              <a:spcBef>
                <a:spcPts val="600"/>
              </a:spcBef>
            </a:pPr>
            <a:r>
              <a:rPr lang="en" altLang="vi-VN"/>
              <a:t>return (T1-&gt;data == T2-&gt;data &amp;&amp;</a:t>
            </a:r>
          </a:p>
          <a:p>
            <a:pPr algn="just" eaLnBrk="1" hangingPunct="1">
              <a:spcBef>
                <a:spcPts val="600"/>
              </a:spcBef>
            </a:pPr>
            <a:r>
              <a:rPr lang="en" altLang="vi-VN"/>
              <a:t>              </a:t>
            </a:r>
            <a:r>
              <a:rPr lang="en" altLang="vi-VN" b="1"/>
              <a:t>identicalTrees </a:t>
            </a:r>
            <a:r>
              <a:rPr lang="en" altLang="vi-VN"/>
              <a:t>(T1-&gt;left, T2-&gt;left) &amp;&amp;</a:t>
            </a:r>
          </a:p>
          <a:p>
            <a:pPr algn="just" eaLnBrk="1" hangingPunct="1">
              <a:spcBef>
                <a:spcPts val="600"/>
              </a:spcBef>
            </a:pPr>
            <a:r>
              <a:rPr lang="en" altLang="vi-VN"/>
              <a:t>              </a:t>
            </a:r>
            <a:r>
              <a:rPr lang="en" altLang="vi-VN" b="1"/>
              <a:t>identicalTrees </a:t>
            </a:r>
            <a:r>
              <a:rPr lang="en" altLang="vi-VN"/>
              <a:t>(T1-&gt;right, T2-&gt;right) );</a:t>
            </a:r>
          </a:p>
          <a:p>
            <a:pPr algn="just" eaLnBrk="1" hangingPunct="1">
              <a:spcBef>
                <a:spcPts val="600"/>
              </a:spcBef>
            </a:pPr>
            <a:r>
              <a:rPr lang="en" altLang="vi-VN"/>
              <a:t>}</a:t>
            </a:r>
          </a:p>
          <a:p>
            <a:pPr algn="just" eaLnBrk="1" hangingPunct="1">
              <a:spcBef>
                <a:spcPts val="600"/>
              </a:spcBef>
            </a:pPr>
            <a:r>
              <a:rPr lang="en" altLang="vi-VN"/>
              <a:t>return 0; // </a:t>
            </a:r>
            <a:r>
              <a:rPr lang="en" altLang="vi-VN" i="1"/>
              <a:t>one of the two non-empty trees</a:t>
            </a:r>
          </a:p>
          <a:p>
            <a:pPr algn="just" eaLnBrk="1" hangingPunct="1">
              <a:spcBef>
                <a:spcPts val="600"/>
              </a:spcBef>
            </a:pPr>
            <a:r>
              <a:rPr lang="en" altLang="vi-VN"/>
              <a:t>}</a:t>
            </a:r>
          </a:p>
          <a:p>
            <a:pPr algn="just" eaLnBrk="1" hangingPunct="1">
              <a:spcBef>
                <a:spcPct val="15000"/>
              </a:spcBef>
            </a:pPr>
            <a:endParaRPr lang="en-US" altLang="vi-VN"/>
          </a:p>
        </p:txBody>
      </p:sp>
      <p:sp>
        <p:nvSpPr>
          <p:cNvPr id="71684" name="Title 1">
            <a:extLst>
              <a:ext uri="{FF2B5EF4-FFF2-40B4-BE49-F238E27FC236}">
                <a16:creationId xmlns:a16="http://schemas.microsoft.com/office/drawing/2014/main" id="{3B7FC538-56B3-447B-BC17-C31947197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dirty="0">
                <a:latin typeface="Arial" panose="020B0604020202020204" pitchFamily="34" charset="0"/>
                <a:cs typeface="Arial" panose="020B0604020202020204" pitchFamily="34" charset="0"/>
              </a:rPr>
              <a:t>PROBLEMS ON BINARY TREE</a:t>
            </a:r>
            <a:endParaRPr lang="vi-VN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5">
            <a:extLst>
              <a:ext uri="{FF2B5EF4-FFF2-40B4-BE49-F238E27FC236}">
                <a16:creationId xmlns:a16="http://schemas.microsoft.com/office/drawing/2014/main" id="{5F0B280F-07BD-4E89-9248-C3EB6E0C4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73731" name="Text Box 6">
            <a:extLst>
              <a:ext uri="{FF2B5EF4-FFF2-40B4-BE49-F238E27FC236}">
                <a16:creationId xmlns:a16="http://schemas.microsoft.com/office/drawing/2014/main" id="{CF0E6D3B-1B9F-41CB-BD5A-398095790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19200"/>
            <a:ext cx="86106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r>
              <a:rPr lang="en" altLang="vi-VN" sz="2400" b="1"/>
              <a:t>3. Find the height of the binary tree</a:t>
            </a:r>
            <a:endParaRPr lang="en-US" altLang="vi-VN" sz="2800"/>
          </a:p>
          <a:p>
            <a:pPr algn="just" eaLnBrk="1" hangingPunct="1">
              <a:spcBef>
                <a:spcPts val="600"/>
              </a:spcBef>
            </a:pPr>
            <a:endParaRPr lang="en-US" altLang="vi-VN" sz="2000"/>
          </a:p>
          <a:p>
            <a:pPr eaLnBrk="1" hangingPunct="1">
              <a:spcBef>
                <a:spcPts val="600"/>
              </a:spcBef>
            </a:pPr>
            <a:r>
              <a:rPr lang="en" altLang="vi-VN"/>
              <a:t>int maxDepth(struct node * T) {</a:t>
            </a:r>
          </a:p>
          <a:p>
            <a:pPr eaLnBrk="1" hangingPunct="1">
              <a:spcBef>
                <a:spcPts val="600"/>
              </a:spcBef>
            </a:pPr>
            <a:r>
              <a:rPr lang="en" altLang="vi-VN"/>
              <a:t>if (T==NULL)</a:t>
            </a:r>
          </a:p>
          <a:p>
            <a:pPr eaLnBrk="1" hangingPunct="1">
              <a:spcBef>
                <a:spcPts val="600"/>
              </a:spcBef>
            </a:pPr>
            <a:r>
              <a:rPr lang="en" altLang="vi-VN"/>
              <a:t>return 0;</a:t>
            </a:r>
          </a:p>
          <a:p>
            <a:pPr eaLnBrk="1" hangingPunct="1">
              <a:spcBef>
                <a:spcPts val="600"/>
              </a:spcBef>
            </a:pPr>
            <a:r>
              <a:rPr lang="en" altLang="vi-VN"/>
              <a:t>else {</a:t>
            </a:r>
          </a:p>
          <a:p>
            <a:pPr eaLnBrk="1" hangingPunct="1">
              <a:spcBef>
                <a:spcPts val="600"/>
              </a:spcBef>
            </a:pPr>
            <a:r>
              <a:rPr lang="en" altLang="vi-VN"/>
              <a:t>int lDepth = maxDepth(T-&gt;left); // </a:t>
            </a:r>
            <a:r>
              <a:rPr lang="en" altLang="vi-VN" i="1"/>
              <a:t>Find the height of the left subtree</a:t>
            </a:r>
          </a:p>
          <a:p>
            <a:pPr eaLnBrk="1" hangingPunct="1">
              <a:spcBef>
                <a:spcPts val="600"/>
              </a:spcBef>
            </a:pPr>
            <a:r>
              <a:rPr lang="en" altLang="vi-VN"/>
              <a:t>int rDepth = maxDepth(T-&gt;right); // </a:t>
            </a:r>
            <a:r>
              <a:rPr lang="en" altLang="vi-VN" i="1"/>
              <a:t>Find the height of the right subtree</a:t>
            </a:r>
          </a:p>
          <a:p>
            <a:pPr eaLnBrk="1" hangingPunct="1">
              <a:spcBef>
                <a:spcPts val="600"/>
              </a:spcBef>
            </a:pPr>
            <a:r>
              <a:rPr lang="en" altLang="vi-VN"/>
              <a:t>if (lDepth &gt; rDepth)</a:t>
            </a:r>
          </a:p>
          <a:p>
            <a:pPr eaLnBrk="1" hangingPunct="1">
              <a:spcBef>
                <a:spcPts val="600"/>
              </a:spcBef>
            </a:pPr>
            <a:r>
              <a:rPr lang="en" altLang="vi-VN"/>
              <a:t>return(lDepth);</a:t>
            </a:r>
          </a:p>
          <a:p>
            <a:pPr eaLnBrk="1" hangingPunct="1">
              <a:spcBef>
                <a:spcPts val="600"/>
              </a:spcBef>
            </a:pPr>
            <a:r>
              <a:rPr lang="en" altLang="vi-VN"/>
              <a:t>else</a:t>
            </a:r>
          </a:p>
          <a:p>
            <a:pPr eaLnBrk="1" hangingPunct="1">
              <a:spcBef>
                <a:spcPts val="600"/>
              </a:spcBef>
            </a:pPr>
            <a:r>
              <a:rPr lang="en" altLang="vi-VN"/>
              <a:t>return(rDepth);</a:t>
            </a:r>
          </a:p>
          <a:p>
            <a:pPr eaLnBrk="1" hangingPunct="1">
              <a:spcBef>
                <a:spcPts val="600"/>
              </a:spcBef>
            </a:pPr>
            <a:r>
              <a:rPr lang="en" altLang="vi-VN"/>
              <a:t>}</a:t>
            </a:r>
          </a:p>
          <a:p>
            <a:pPr eaLnBrk="1" hangingPunct="1">
              <a:spcBef>
                <a:spcPts val="600"/>
              </a:spcBef>
            </a:pPr>
            <a:r>
              <a:rPr lang="en" altLang="vi-VN"/>
              <a:t>}</a:t>
            </a:r>
          </a:p>
          <a:p>
            <a:pPr algn="just" eaLnBrk="1" hangingPunct="1">
              <a:spcBef>
                <a:spcPct val="15000"/>
              </a:spcBef>
            </a:pPr>
            <a:endParaRPr lang="en-US" altLang="vi-VN" sz="2000"/>
          </a:p>
        </p:txBody>
      </p:sp>
      <p:sp>
        <p:nvSpPr>
          <p:cNvPr id="73732" name="Title 1">
            <a:extLst>
              <a:ext uri="{FF2B5EF4-FFF2-40B4-BE49-F238E27FC236}">
                <a16:creationId xmlns:a16="http://schemas.microsoft.com/office/drawing/2014/main" id="{80A92BC5-BCE2-4B60-9EBC-6E262586D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dirty="0">
                <a:latin typeface="Arial" panose="020B0604020202020204" pitchFamily="34" charset="0"/>
                <a:cs typeface="Arial" panose="020B0604020202020204" pitchFamily="34" charset="0"/>
              </a:rPr>
              <a:t>PROBLEMS ON BINARY TREE</a:t>
            </a:r>
            <a:endParaRPr lang="vi-VN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5">
            <a:extLst>
              <a:ext uri="{FF2B5EF4-FFF2-40B4-BE49-F238E27FC236}">
                <a16:creationId xmlns:a16="http://schemas.microsoft.com/office/drawing/2014/main" id="{2A29FB60-54B9-4C54-BBD0-E354C8074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75779" name="Text Box 6">
            <a:extLst>
              <a:ext uri="{FF2B5EF4-FFF2-40B4-BE49-F238E27FC236}">
                <a16:creationId xmlns:a16="http://schemas.microsoft.com/office/drawing/2014/main" id="{DBDB34F1-06D6-4692-BA53-1D6E186F9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90600"/>
            <a:ext cx="6319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r>
              <a:rPr lang="en" altLang="vi-VN" b="1"/>
              <a:t>4. Mirror Tree </a:t>
            </a:r>
            <a:r>
              <a:rPr lang="en" altLang="vi-VN"/>
              <a:t>.</a:t>
            </a:r>
          </a:p>
        </p:txBody>
      </p:sp>
      <p:sp>
        <p:nvSpPr>
          <p:cNvPr id="75780" name="Oval 4">
            <a:extLst>
              <a:ext uri="{FF2B5EF4-FFF2-40B4-BE49-F238E27FC236}">
                <a16:creationId xmlns:a16="http://schemas.microsoft.com/office/drawing/2014/main" id="{E5C7A32D-5138-419E-867C-062061D8E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2954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30</a:t>
            </a:r>
          </a:p>
        </p:txBody>
      </p:sp>
      <p:sp>
        <p:nvSpPr>
          <p:cNvPr id="75781" name="Oval 6">
            <a:extLst>
              <a:ext uri="{FF2B5EF4-FFF2-40B4-BE49-F238E27FC236}">
                <a16:creationId xmlns:a16="http://schemas.microsoft.com/office/drawing/2014/main" id="{26CC441F-AE45-4BE6-9B6B-06532DBB8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362200"/>
            <a:ext cx="381000" cy="381000"/>
          </a:xfrm>
          <a:prstGeom prst="ellips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25</a:t>
            </a:r>
          </a:p>
        </p:txBody>
      </p:sp>
      <p:sp>
        <p:nvSpPr>
          <p:cNvPr id="75782" name="Oval 7">
            <a:extLst>
              <a:ext uri="{FF2B5EF4-FFF2-40B4-BE49-F238E27FC236}">
                <a16:creationId xmlns:a16="http://schemas.microsoft.com/office/drawing/2014/main" id="{3E5590B7-1FDB-4DE6-AA1A-E0B5E5093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3622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35</a:t>
            </a:r>
          </a:p>
        </p:txBody>
      </p:sp>
      <p:sp>
        <p:nvSpPr>
          <p:cNvPr id="75783" name="Oval 10">
            <a:extLst>
              <a:ext uri="{FF2B5EF4-FFF2-40B4-BE49-F238E27FC236}">
                <a16:creationId xmlns:a16="http://schemas.microsoft.com/office/drawing/2014/main" id="{38A528B2-86CA-4044-929B-068914621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505200"/>
            <a:ext cx="381000" cy="3810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20</a:t>
            </a:r>
          </a:p>
        </p:txBody>
      </p:sp>
      <p:sp>
        <p:nvSpPr>
          <p:cNvPr id="75784" name="Oval 11">
            <a:extLst>
              <a:ext uri="{FF2B5EF4-FFF2-40B4-BE49-F238E27FC236}">
                <a16:creationId xmlns:a16="http://schemas.microsoft.com/office/drawing/2014/main" id="{F6C9B3DA-BFEC-4D51-B712-D138F3651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505200"/>
            <a:ext cx="381000" cy="381000"/>
          </a:xfrm>
          <a:prstGeom prst="ellips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28</a:t>
            </a:r>
          </a:p>
        </p:txBody>
      </p:sp>
      <p:sp>
        <p:nvSpPr>
          <p:cNvPr id="75785" name="Oval 14">
            <a:extLst>
              <a:ext uri="{FF2B5EF4-FFF2-40B4-BE49-F238E27FC236}">
                <a16:creationId xmlns:a16="http://schemas.microsoft.com/office/drawing/2014/main" id="{D10B0896-7833-4EF5-B152-5AEBA63A6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505200"/>
            <a:ext cx="381000" cy="3810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38</a:t>
            </a:r>
          </a:p>
        </p:txBody>
      </p:sp>
      <p:sp>
        <p:nvSpPr>
          <p:cNvPr id="75786" name="Line 21">
            <a:extLst>
              <a:ext uri="{FF2B5EF4-FFF2-40B4-BE49-F238E27FC236}">
                <a16:creationId xmlns:a16="http://schemas.microsoft.com/office/drawing/2014/main" id="{318405FC-9C6C-4B92-9DF8-EFFB126A66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16002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75787" name="Line 22">
            <a:extLst>
              <a:ext uri="{FF2B5EF4-FFF2-40B4-BE49-F238E27FC236}">
                <a16:creationId xmlns:a16="http://schemas.microsoft.com/office/drawing/2014/main" id="{D712478B-DB6B-4295-B29F-7BEE7C58F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6002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75788" name="Line 29">
            <a:extLst>
              <a:ext uri="{FF2B5EF4-FFF2-40B4-BE49-F238E27FC236}">
                <a16:creationId xmlns:a16="http://schemas.microsoft.com/office/drawing/2014/main" id="{25B6494F-AC70-4877-A155-2BC5AD2CD3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27432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75789" name="Line 30">
            <a:extLst>
              <a:ext uri="{FF2B5EF4-FFF2-40B4-BE49-F238E27FC236}">
                <a16:creationId xmlns:a16="http://schemas.microsoft.com/office/drawing/2014/main" id="{0120110B-C57C-412E-8299-1A9A018ED2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27432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75790" name="Line 33">
            <a:extLst>
              <a:ext uri="{FF2B5EF4-FFF2-40B4-BE49-F238E27FC236}">
                <a16:creationId xmlns:a16="http://schemas.microsoft.com/office/drawing/2014/main" id="{256B0524-790C-4B47-8ACA-3E44B4FD14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7432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75791" name="Oval 38">
            <a:extLst>
              <a:ext uri="{FF2B5EF4-FFF2-40B4-BE49-F238E27FC236}">
                <a16:creationId xmlns:a16="http://schemas.microsoft.com/office/drawing/2014/main" id="{ADC6ABF9-F145-458F-9678-B8653E9E7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505200"/>
            <a:ext cx="381000" cy="3810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32</a:t>
            </a:r>
          </a:p>
        </p:txBody>
      </p:sp>
      <p:sp>
        <p:nvSpPr>
          <p:cNvPr id="75792" name="Line 39">
            <a:extLst>
              <a:ext uri="{FF2B5EF4-FFF2-40B4-BE49-F238E27FC236}">
                <a16:creationId xmlns:a16="http://schemas.microsoft.com/office/drawing/2014/main" id="{1735B438-03C0-447D-B8F0-0BDD891F89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27432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75793" name="Oval 4">
            <a:extLst>
              <a:ext uri="{FF2B5EF4-FFF2-40B4-BE49-F238E27FC236}">
                <a16:creationId xmlns:a16="http://schemas.microsoft.com/office/drawing/2014/main" id="{5F676BD7-A246-4029-B356-A8B96D781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2954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30</a:t>
            </a:r>
          </a:p>
        </p:txBody>
      </p:sp>
      <p:sp>
        <p:nvSpPr>
          <p:cNvPr id="75794" name="Oval 6">
            <a:extLst>
              <a:ext uri="{FF2B5EF4-FFF2-40B4-BE49-F238E27FC236}">
                <a16:creationId xmlns:a16="http://schemas.microsoft.com/office/drawing/2014/main" id="{E72D6154-B0A7-4100-BBCB-2DA0570DF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362200"/>
            <a:ext cx="381000" cy="381000"/>
          </a:xfrm>
          <a:prstGeom prst="ellips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35</a:t>
            </a:r>
          </a:p>
        </p:txBody>
      </p:sp>
      <p:sp>
        <p:nvSpPr>
          <p:cNvPr id="75795" name="Oval 7">
            <a:extLst>
              <a:ext uri="{FF2B5EF4-FFF2-40B4-BE49-F238E27FC236}">
                <a16:creationId xmlns:a16="http://schemas.microsoft.com/office/drawing/2014/main" id="{2805E0FD-A2B0-4AE1-9793-57B385376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3622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25</a:t>
            </a:r>
          </a:p>
        </p:txBody>
      </p:sp>
      <p:sp>
        <p:nvSpPr>
          <p:cNvPr id="75796" name="Oval 10">
            <a:extLst>
              <a:ext uri="{FF2B5EF4-FFF2-40B4-BE49-F238E27FC236}">
                <a16:creationId xmlns:a16="http://schemas.microsoft.com/office/drawing/2014/main" id="{DAA9670C-9AF9-4845-8AB2-ABEB9F11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505200"/>
            <a:ext cx="381000" cy="3810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38</a:t>
            </a:r>
          </a:p>
        </p:txBody>
      </p:sp>
      <p:sp>
        <p:nvSpPr>
          <p:cNvPr id="75797" name="Oval 11">
            <a:extLst>
              <a:ext uri="{FF2B5EF4-FFF2-40B4-BE49-F238E27FC236}">
                <a16:creationId xmlns:a16="http://schemas.microsoft.com/office/drawing/2014/main" id="{B310877A-397B-443C-AB70-921187FC2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505200"/>
            <a:ext cx="381000" cy="381000"/>
          </a:xfrm>
          <a:prstGeom prst="ellips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32</a:t>
            </a:r>
          </a:p>
        </p:txBody>
      </p:sp>
      <p:sp>
        <p:nvSpPr>
          <p:cNvPr id="75798" name="Oval 14">
            <a:extLst>
              <a:ext uri="{FF2B5EF4-FFF2-40B4-BE49-F238E27FC236}">
                <a16:creationId xmlns:a16="http://schemas.microsoft.com/office/drawing/2014/main" id="{31A7B354-DAF1-4193-88E8-5470E17CC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505200"/>
            <a:ext cx="381000" cy="3810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20</a:t>
            </a:r>
          </a:p>
        </p:txBody>
      </p:sp>
      <p:sp>
        <p:nvSpPr>
          <p:cNvPr id="75799" name="Line 21">
            <a:extLst>
              <a:ext uri="{FF2B5EF4-FFF2-40B4-BE49-F238E27FC236}">
                <a16:creationId xmlns:a16="http://schemas.microsoft.com/office/drawing/2014/main" id="{28DF2CEF-1A5E-416A-8692-71018273B2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16002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75800" name="Line 22">
            <a:extLst>
              <a:ext uri="{FF2B5EF4-FFF2-40B4-BE49-F238E27FC236}">
                <a16:creationId xmlns:a16="http://schemas.microsoft.com/office/drawing/2014/main" id="{7108AF18-EBE4-4554-AAFC-FB592D4406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16002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75801" name="Line 29">
            <a:extLst>
              <a:ext uri="{FF2B5EF4-FFF2-40B4-BE49-F238E27FC236}">
                <a16:creationId xmlns:a16="http://schemas.microsoft.com/office/drawing/2014/main" id="{6C94F7FB-E46A-404B-8680-3696A81961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27432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75802" name="Line 30">
            <a:extLst>
              <a:ext uri="{FF2B5EF4-FFF2-40B4-BE49-F238E27FC236}">
                <a16:creationId xmlns:a16="http://schemas.microsoft.com/office/drawing/2014/main" id="{37518A95-8566-41A2-BABB-A73ABEC10C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7432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75803" name="Line 33">
            <a:extLst>
              <a:ext uri="{FF2B5EF4-FFF2-40B4-BE49-F238E27FC236}">
                <a16:creationId xmlns:a16="http://schemas.microsoft.com/office/drawing/2014/main" id="{262CDB79-1A18-44C9-A182-394FB52D9D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27432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75804" name="Oval 38">
            <a:extLst>
              <a:ext uri="{FF2B5EF4-FFF2-40B4-BE49-F238E27FC236}">
                <a16:creationId xmlns:a16="http://schemas.microsoft.com/office/drawing/2014/main" id="{612B162C-752F-458C-BDC7-30DE7E195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505200"/>
            <a:ext cx="381000" cy="3810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28</a:t>
            </a:r>
          </a:p>
        </p:txBody>
      </p:sp>
      <p:sp>
        <p:nvSpPr>
          <p:cNvPr id="75805" name="Line 39">
            <a:extLst>
              <a:ext uri="{FF2B5EF4-FFF2-40B4-BE49-F238E27FC236}">
                <a16:creationId xmlns:a16="http://schemas.microsoft.com/office/drawing/2014/main" id="{2BF2D149-5AEE-4CA3-A33C-63731509E3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27432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75806" name="Text Box 6">
            <a:extLst>
              <a:ext uri="{FF2B5EF4-FFF2-40B4-BE49-F238E27FC236}">
                <a16:creationId xmlns:a16="http://schemas.microsoft.com/office/drawing/2014/main" id="{EBE49A90-6BFD-44DD-94DA-C89CA16CB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81450"/>
            <a:ext cx="91440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/>
              <a:t>void mirror(struct node* node) {</a:t>
            </a:r>
          </a:p>
          <a:p>
            <a:pPr eaLnBrk="1" hangingPunct="1"/>
            <a:r>
              <a:rPr lang="en" altLang="vi-VN"/>
              <a:t>if (node==NULL) return; // </a:t>
            </a:r>
            <a:r>
              <a:rPr lang="en" altLang="vi-VN" i="1"/>
              <a:t>If the tree is empty, do not do anything</a:t>
            </a:r>
          </a:p>
          <a:p>
            <a:pPr eaLnBrk="1" hangingPunct="1"/>
            <a:r>
              <a:rPr lang="en" altLang="vi-VN"/>
              <a:t>else { // </a:t>
            </a:r>
            <a:r>
              <a:rPr lang="en" altLang="vi-VN" i="1"/>
              <a:t>If the tree is not empty</a:t>
            </a:r>
          </a:p>
          <a:p>
            <a:pPr eaLnBrk="1" hangingPunct="1"/>
            <a:r>
              <a:rPr lang="en" altLang="vi-VN"/>
              <a:t>struct node* temp; // </a:t>
            </a:r>
            <a:r>
              <a:rPr lang="en" altLang="vi-VN" i="1"/>
              <a:t>Use intermediate node temp</a:t>
            </a:r>
          </a:p>
          <a:p>
            <a:pPr eaLnBrk="1" hangingPunct="1"/>
            <a:r>
              <a:rPr lang="en" altLang="vi-VN"/>
              <a:t>mirror(node-&gt;left); // </a:t>
            </a:r>
            <a:r>
              <a:rPr lang="en" altLang="vi-VN" i="1"/>
              <a:t>Call to left reflection tree</a:t>
            </a:r>
          </a:p>
          <a:p>
            <a:pPr eaLnBrk="1" hangingPunct="1"/>
            <a:r>
              <a:rPr lang="en" altLang="vi-VN"/>
              <a:t>mirror(node-&gt;right); // </a:t>
            </a:r>
            <a:r>
              <a:rPr lang="en" altLang="vi-VN" i="1"/>
              <a:t>Call to the right reflection tree</a:t>
            </a:r>
          </a:p>
          <a:p>
            <a:pPr eaLnBrk="1" hangingPunct="1"/>
            <a:r>
              <a:rPr lang="en" altLang="vi-VN"/>
              <a:t>temp = node-&gt;left; node-&gt;left = node-&gt;right;</a:t>
            </a:r>
          </a:p>
          <a:p>
            <a:pPr eaLnBrk="1" hangingPunct="1"/>
            <a:r>
              <a:rPr lang="en" altLang="vi-VN"/>
              <a:t>node-&gt;right = temp; // </a:t>
            </a:r>
            <a:r>
              <a:rPr lang="en" altLang="vi-VN" i="1"/>
              <a:t>Swap left and right nodes</a:t>
            </a:r>
          </a:p>
          <a:p>
            <a:pPr eaLnBrk="1" hangingPunct="1"/>
            <a:r>
              <a:rPr lang="en" altLang="vi-VN"/>
              <a:t>}</a:t>
            </a:r>
          </a:p>
          <a:p>
            <a:pPr eaLnBrk="1" hangingPunct="1"/>
            <a:r>
              <a:rPr lang="en" altLang="vi-VN"/>
              <a:t>}</a:t>
            </a:r>
          </a:p>
        </p:txBody>
      </p:sp>
      <p:sp>
        <p:nvSpPr>
          <p:cNvPr id="75807" name="Title 1">
            <a:extLst>
              <a:ext uri="{FF2B5EF4-FFF2-40B4-BE49-F238E27FC236}">
                <a16:creationId xmlns:a16="http://schemas.microsoft.com/office/drawing/2014/main" id="{F92DB3C2-56D1-435E-8594-347D846CC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dirty="0">
                <a:latin typeface="Arial" panose="020B0604020202020204" pitchFamily="34" charset="0"/>
                <a:cs typeface="Arial" panose="020B0604020202020204" pitchFamily="34" charset="0"/>
              </a:rPr>
              <a:t>PROBLEMS ON BINARY TREE</a:t>
            </a:r>
            <a:endParaRPr lang="vi-VN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5">
            <a:extLst>
              <a:ext uri="{FF2B5EF4-FFF2-40B4-BE49-F238E27FC236}">
                <a16:creationId xmlns:a16="http://schemas.microsoft.com/office/drawing/2014/main" id="{0ADCC513-39DA-46CE-93E9-A8B298BAB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77827" name="Text Box 6">
            <a:extLst>
              <a:ext uri="{FF2B5EF4-FFF2-40B4-BE49-F238E27FC236}">
                <a16:creationId xmlns:a16="http://schemas.microsoft.com/office/drawing/2014/main" id="{753F15DC-A511-4843-89CB-3DABC36DE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066800"/>
            <a:ext cx="480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r>
              <a:rPr lang="en" altLang="vi-VN" sz="2400" b="1"/>
              <a:t>5. Find the path from the root to the leaf</a:t>
            </a:r>
            <a:endParaRPr lang="en-US" altLang="vi-VN" sz="2800"/>
          </a:p>
        </p:txBody>
      </p:sp>
      <p:grpSp>
        <p:nvGrpSpPr>
          <p:cNvPr id="77828" name="Group 3">
            <a:extLst>
              <a:ext uri="{FF2B5EF4-FFF2-40B4-BE49-F238E27FC236}">
                <a16:creationId xmlns:a16="http://schemas.microsoft.com/office/drawing/2014/main" id="{9171DC83-DFA2-44D8-B7AE-F2A016DECCC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066800"/>
            <a:ext cx="3886200" cy="2590800"/>
            <a:chOff x="304800" y="1066800"/>
            <a:chExt cx="3886200" cy="2590800"/>
          </a:xfrm>
        </p:grpSpPr>
        <p:sp>
          <p:nvSpPr>
            <p:cNvPr id="77831" name="Oval 4">
              <a:extLst>
                <a:ext uri="{FF2B5EF4-FFF2-40B4-BE49-F238E27FC236}">
                  <a16:creationId xmlns:a16="http://schemas.microsoft.com/office/drawing/2014/main" id="{C6A0772B-A3FB-4CC2-887B-755AD6239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1066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30</a:t>
              </a:r>
            </a:p>
          </p:txBody>
        </p:sp>
        <p:sp>
          <p:nvSpPr>
            <p:cNvPr id="77832" name="Oval 6">
              <a:extLst>
                <a:ext uri="{FF2B5EF4-FFF2-40B4-BE49-F238E27FC236}">
                  <a16:creationId xmlns:a16="http://schemas.microsoft.com/office/drawing/2014/main" id="{F3DBF09B-1619-4EB6-A0FB-21E11B2BE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2133600"/>
              <a:ext cx="381000" cy="381000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25</a:t>
              </a:r>
            </a:p>
          </p:txBody>
        </p:sp>
        <p:sp>
          <p:nvSpPr>
            <p:cNvPr id="77833" name="Oval 7">
              <a:extLst>
                <a:ext uri="{FF2B5EF4-FFF2-40B4-BE49-F238E27FC236}">
                  <a16:creationId xmlns:a16="http://schemas.microsoft.com/office/drawing/2014/main" id="{927FD3F0-73F6-4C4E-BA1E-784190092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1336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35</a:t>
              </a:r>
            </a:p>
          </p:txBody>
        </p:sp>
        <p:sp>
          <p:nvSpPr>
            <p:cNvPr id="77834" name="Oval 10">
              <a:extLst>
                <a:ext uri="{FF2B5EF4-FFF2-40B4-BE49-F238E27FC236}">
                  <a16:creationId xmlns:a16="http://schemas.microsoft.com/office/drawing/2014/main" id="{6CBA71A7-4C87-4EAC-99F6-28C1D0D57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" y="3276600"/>
              <a:ext cx="381000" cy="381000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20</a:t>
              </a:r>
            </a:p>
          </p:txBody>
        </p:sp>
        <p:sp>
          <p:nvSpPr>
            <p:cNvPr id="77835" name="Oval 11">
              <a:extLst>
                <a:ext uri="{FF2B5EF4-FFF2-40B4-BE49-F238E27FC236}">
                  <a16:creationId xmlns:a16="http://schemas.microsoft.com/office/drawing/2014/main" id="{95EA8C68-574A-4B1B-9EBF-E7935189E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3276600"/>
              <a:ext cx="381000" cy="381000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28</a:t>
              </a:r>
            </a:p>
          </p:txBody>
        </p:sp>
        <p:sp>
          <p:nvSpPr>
            <p:cNvPr id="77836" name="Oval 14">
              <a:extLst>
                <a:ext uri="{FF2B5EF4-FFF2-40B4-BE49-F238E27FC236}">
                  <a16:creationId xmlns:a16="http://schemas.microsoft.com/office/drawing/2014/main" id="{1502AA71-4E3D-4C5E-B3AE-4252DC518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76600"/>
              <a:ext cx="381000" cy="381000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38</a:t>
              </a:r>
            </a:p>
          </p:txBody>
        </p:sp>
        <p:sp>
          <p:nvSpPr>
            <p:cNvPr id="77837" name="Line 21">
              <a:extLst>
                <a:ext uri="{FF2B5EF4-FFF2-40B4-BE49-F238E27FC236}">
                  <a16:creationId xmlns:a16="http://schemas.microsoft.com/office/drawing/2014/main" id="{51E3E403-101F-4759-B444-62551EB100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7800" y="1371600"/>
              <a:ext cx="685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77838" name="Line 22">
              <a:extLst>
                <a:ext uri="{FF2B5EF4-FFF2-40B4-BE49-F238E27FC236}">
                  <a16:creationId xmlns:a16="http://schemas.microsoft.com/office/drawing/2014/main" id="{36EEFCE5-8E67-4F98-A069-084EC2CD9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2200" y="1371600"/>
              <a:ext cx="9144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77839" name="Line 29">
              <a:extLst>
                <a:ext uri="{FF2B5EF4-FFF2-40B4-BE49-F238E27FC236}">
                  <a16:creationId xmlns:a16="http://schemas.microsoft.com/office/drawing/2014/main" id="{F5294B51-23E9-42C6-B924-364B338708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3400" y="2514600"/>
              <a:ext cx="762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77840" name="Line 30">
              <a:extLst>
                <a:ext uri="{FF2B5EF4-FFF2-40B4-BE49-F238E27FC236}">
                  <a16:creationId xmlns:a16="http://schemas.microsoft.com/office/drawing/2014/main" id="{C5CD1D6A-5836-4AC8-B60D-97A2E56E9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25146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77841" name="Line 33">
              <a:extLst>
                <a:ext uri="{FF2B5EF4-FFF2-40B4-BE49-F238E27FC236}">
                  <a16:creationId xmlns:a16="http://schemas.microsoft.com/office/drawing/2014/main" id="{ABD0AF06-2067-4DAE-829C-F916EE3157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2514600"/>
              <a:ext cx="685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77842" name="Oval 38">
              <a:extLst>
                <a:ext uri="{FF2B5EF4-FFF2-40B4-BE49-F238E27FC236}">
                  <a16:creationId xmlns:a16="http://schemas.microsoft.com/office/drawing/2014/main" id="{4E026290-C564-4314-9AE6-AF6A8B85D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3276600"/>
              <a:ext cx="381000" cy="381000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32</a:t>
              </a:r>
            </a:p>
          </p:txBody>
        </p:sp>
        <p:sp>
          <p:nvSpPr>
            <p:cNvPr id="77843" name="Line 39">
              <a:extLst>
                <a:ext uri="{FF2B5EF4-FFF2-40B4-BE49-F238E27FC236}">
                  <a16:creationId xmlns:a16="http://schemas.microsoft.com/office/drawing/2014/main" id="{8DB20F23-3191-4C03-8FCD-4877DE17AD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7000" y="25146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77829" name="TextBox 16">
            <a:extLst>
              <a:ext uri="{FF2B5EF4-FFF2-40B4-BE49-F238E27FC236}">
                <a16:creationId xmlns:a16="http://schemas.microsoft.com/office/drawing/2014/main" id="{493DC2CB-A7A5-48CB-A82D-1A23B221A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33800"/>
            <a:ext cx="91440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/>
              <a:t>void printPathsRecur(struct node* T, int path[], int pathLen) {</a:t>
            </a:r>
          </a:p>
          <a:p>
            <a:pPr eaLnBrk="1" hangingPunct="1"/>
            <a:r>
              <a:rPr lang="en" altLang="vi-VN"/>
              <a:t>if (T==NULL) return; // </a:t>
            </a:r>
            <a:r>
              <a:rPr lang="en" altLang="vi-VN" i="1"/>
              <a:t>If the tree is empty, do not do anything</a:t>
            </a:r>
          </a:p>
          <a:p>
            <a:pPr eaLnBrk="1" hangingPunct="1"/>
            <a:r>
              <a:rPr lang="en" altLang="vi-VN"/>
              <a:t>path[pathLen] = node-&gt;data; pathLen++; // </a:t>
            </a:r>
            <a:r>
              <a:rPr lang="en" altLang="vi-VN" i="1"/>
              <a:t>Record the path starting from the root</a:t>
            </a:r>
          </a:p>
          <a:p>
            <a:pPr eaLnBrk="1" hangingPunct="1"/>
            <a:r>
              <a:rPr lang="en" altLang="vi-VN"/>
              <a:t>if (node-&gt;left==NULL &amp;&amp; node-&gt;right==NULL) // </a:t>
            </a:r>
            <a:r>
              <a:rPr lang="en" altLang="vi-VN" i="1"/>
              <a:t>If node is leaf</a:t>
            </a:r>
          </a:p>
          <a:p>
            <a:pPr eaLnBrk="1" hangingPunct="1"/>
            <a:r>
              <a:rPr lang="en" altLang="vi-VN"/>
              <a:t>printArray(path, pathLen); // </a:t>
            </a:r>
            <a:r>
              <a:rPr lang="en" altLang="vi-VN" i="1"/>
              <a:t>Give the path from the root node to the leaf node</a:t>
            </a:r>
          </a:p>
          <a:p>
            <a:pPr eaLnBrk="1" hangingPunct="1"/>
            <a:r>
              <a:rPr lang="en" altLang="vi-VN"/>
              <a:t>else {</a:t>
            </a:r>
          </a:p>
          <a:p>
            <a:pPr lvl="1" eaLnBrk="1" hangingPunct="1"/>
            <a:r>
              <a:rPr lang="en" altLang="vi-VN"/>
              <a:t>printPathsRecur(node-&gt;left, path, pathLen); // </a:t>
            </a:r>
            <a:r>
              <a:rPr lang="en" altLang="vi-VN" i="1"/>
              <a:t>Go forward to the tree on the left</a:t>
            </a:r>
          </a:p>
          <a:p>
            <a:pPr eaLnBrk="1" hangingPunct="1"/>
            <a:r>
              <a:rPr lang="en" altLang="vi-VN"/>
              <a:t>printPathsRecur(node-&gt;right, path, pathLen); //Go to the right</a:t>
            </a:r>
          </a:p>
          <a:p>
            <a:pPr eaLnBrk="1" hangingPunct="1"/>
            <a:r>
              <a:rPr lang="en" altLang="vi-VN"/>
              <a:t>}</a:t>
            </a:r>
          </a:p>
          <a:p>
            <a:pPr eaLnBrk="1" hangingPunct="1"/>
            <a:r>
              <a:rPr lang="en" altLang="vi-VN"/>
              <a:t>}</a:t>
            </a:r>
            <a:endParaRPr lang="vi-VN" altLang="vi-VN"/>
          </a:p>
        </p:txBody>
      </p:sp>
      <p:sp>
        <p:nvSpPr>
          <p:cNvPr id="77830" name="Title 1">
            <a:extLst>
              <a:ext uri="{FF2B5EF4-FFF2-40B4-BE49-F238E27FC236}">
                <a16:creationId xmlns:a16="http://schemas.microsoft.com/office/drawing/2014/main" id="{05A25698-CCA5-4437-AFC9-E3FA6B627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dirty="0">
                <a:latin typeface="Arial" panose="020B0604020202020204" pitchFamily="34" charset="0"/>
                <a:cs typeface="Arial" panose="020B0604020202020204" pitchFamily="34" charset="0"/>
              </a:rPr>
              <a:t>PROBLEMS ON BINARY TREE</a:t>
            </a:r>
            <a:endParaRPr lang="vi-VN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6">
            <a:extLst>
              <a:ext uri="{FF2B5EF4-FFF2-40B4-BE49-F238E27FC236}">
                <a16:creationId xmlns:a16="http://schemas.microsoft.com/office/drawing/2014/main" id="{85013260-098F-41DA-BAB8-D0E6D2216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066800"/>
            <a:ext cx="449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r>
              <a:rPr lang="en" altLang="vi-VN" sz="2400" b="1"/>
              <a:t>6. Count the number of leaf nodes on the tree</a:t>
            </a:r>
            <a:endParaRPr lang="en-US" altLang="vi-VN" sz="2800"/>
          </a:p>
        </p:txBody>
      </p:sp>
      <p:grpSp>
        <p:nvGrpSpPr>
          <p:cNvPr id="79875" name="Group 3">
            <a:extLst>
              <a:ext uri="{FF2B5EF4-FFF2-40B4-BE49-F238E27FC236}">
                <a16:creationId xmlns:a16="http://schemas.microsoft.com/office/drawing/2014/main" id="{313F3A39-C565-49D8-8A2C-265C296C800A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990600"/>
            <a:ext cx="3886200" cy="2590800"/>
            <a:chOff x="304800" y="762000"/>
            <a:chExt cx="3886200" cy="2590800"/>
          </a:xfrm>
        </p:grpSpPr>
        <p:sp>
          <p:nvSpPr>
            <p:cNvPr id="79878" name="Oval 4">
              <a:extLst>
                <a:ext uri="{FF2B5EF4-FFF2-40B4-BE49-F238E27FC236}">
                  <a16:creationId xmlns:a16="http://schemas.microsoft.com/office/drawing/2014/main" id="{9B86EF6F-3429-4C73-8F06-DF55BA3FB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7620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30</a:t>
              </a:r>
            </a:p>
          </p:txBody>
        </p:sp>
        <p:sp>
          <p:nvSpPr>
            <p:cNvPr id="79879" name="Oval 6">
              <a:extLst>
                <a:ext uri="{FF2B5EF4-FFF2-40B4-BE49-F238E27FC236}">
                  <a16:creationId xmlns:a16="http://schemas.microsoft.com/office/drawing/2014/main" id="{195A57AA-DED3-4872-9174-3432F51A0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1828800"/>
              <a:ext cx="381000" cy="381000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25</a:t>
              </a:r>
            </a:p>
          </p:txBody>
        </p:sp>
        <p:sp>
          <p:nvSpPr>
            <p:cNvPr id="79880" name="Oval 7">
              <a:extLst>
                <a:ext uri="{FF2B5EF4-FFF2-40B4-BE49-F238E27FC236}">
                  <a16:creationId xmlns:a16="http://schemas.microsoft.com/office/drawing/2014/main" id="{5A4D908B-0987-4032-90F4-816FAE695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828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35</a:t>
              </a:r>
            </a:p>
          </p:txBody>
        </p:sp>
        <p:sp>
          <p:nvSpPr>
            <p:cNvPr id="79881" name="Oval 10">
              <a:extLst>
                <a:ext uri="{FF2B5EF4-FFF2-40B4-BE49-F238E27FC236}">
                  <a16:creationId xmlns:a16="http://schemas.microsoft.com/office/drawing/2014/main" id="{E52ADCD6-F750-4D3C-BFFF-815E88325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" y="2971800"/>
              <a:ext cx="381000" cy="381000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20</a:t>
              </a:r>
            </a:p>
          </p:txBody>
        </p:sp>
        <p:sp>
          <p:nvSpPr>
            <p:cNvPr id="79882" name="Oval 11">
              <a:extLst>
                <a:ext uri="{FF2B5EF4-FFF2-40B4-BE49-F238E27FC236}">
                  <a16:creationId xmlns:a16="http://schemas.microsoft.com/office/drawing/2014/main" id="{7F3DF6E9-D2C3-497D-A318-260BDF718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2971800"/>
              <a:ext cx="381000" cy="381000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28</a:t>
              </a:r>
            </a:p>
          </p:txBody>
        </p:sp>
        <p:sp>
          <p:nvSpPr>
            <p:cNvPr id="79883" name="Oval 14">
              <a:extLst>
                <a:ext uri="{FF2B5EF4-FFF2-40B4-BE49-F238E27FC236}">
                  <a16:creationId xmlns:a16="http://schemas.microsoft.com/office/drawing/2014/main" id="{F218CF9F-F9E7-43C9-8D90-986A68EB3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2971800"/>
              <a:ext cx="381000" cy="381000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38</a:t>
              </a:r>
            </a:p>
          </p:txBody>
        </p:sp>
        <p:sp>
          <p:nvSpPr>
            <p:cNvPr id="79884" name="Line 21">
              <a:extLst>
                <a:ext uri="{FF2B5EF4-FFF2-40B4-BE49-F238E27FC236}">
                  <a16:creationId xmlns:a16="http://schemas.microsoft.com/office/drawing/2014/main" id="{BCF65714-657B-4565-BD3F-B0B4F0E962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7800" y="1066800"/>
              <a:ext cx="685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79885" name="Line 22">
              <a:extLst>
                <a:ext uri="{FF2B5EF4-FFF2-40B4-BE49-F238E27FC236}">
                  <a16:creationId xmlns:a16="http://schemas.microsoft.com/office/drawing/2014/main" id="{7FD824C7-1D5F-4EA5-9D8A-36A61498F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2200" y="1066800"/>
              <a:ext cx="9144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79886" name="Line 29">
              <a:extLst>
                <a:ext uri="{FF2B5EF4-FFF2-40B4-BE49-F238E27FC236}">
                  <a16:creationId xmlns:a16="http://schemas.microsoft.com/office/drawing/2014/main" id="{F01793C1-AD52-4E7F-9777-397C72F36E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3400" y="2209800"/>
              <a:ext cx="762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79887" name="Line 30">
              <a:extLst>
                <a:ext uri="{FF2B5EF4-FFF2-40B4-BE49-F238E27FC236}">
                  <a16:creationId xmlns:a16="http://schemas.microsoft.com/office/drawing/2014/main" id="{4A3D6D9D-AEBF-41D2-B9C7-4221AAEBF3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22098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79888" name="Line 33">
              <a:extLst>
                <a:ext uri="{FF2B5EF4-FFF2-40B4-BE49-F238E27FC236}">
                  <a16:creationId xmlns:a16="http://schemas.microsoft.com/office/drawing/2014/main" id="{2E08EFC4-7D60-4D9A-AF4C-54AB9B89E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2209800"/>
              <a:ext cx="685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79889" name="Oval 38">
              <a:extLst>
                <a:ext uri="{FF2B5EF4-FFF2-40B4-BE49-F238E27FC236}">
                  <a16:creationId xmlns:a16="http://schemas.microsoft.com/office/drawing/2014/main" id="{5B9A82BA-747A-4684-9C10-96059A33A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971800"/>
              <a:ext cx="381000" cy="381000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32</a:t>
              </a:r>
            </a:p>
          </p:txBody>
        </p:sp>
        <p:sp>
          <p:nvSpPr>
            <p:cNvPr id="79890" name="Line 39">
              <a:extLst>
                <a:ext uri="{FF2B5EF4-FFF2-40B4-BE49-F238E27FC236}">
                  <a16:creationId xmlns:a16="http://schemas.microsoft.com/office/drawing/2014/main" id="{D20768AD-2BF1-4E3C-A67D-717B80FE8C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7000" y="22098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79876" name="TextBox 16">
            <a:extLst>
              <a:ext uri="{FF2B5EF4-FFF2-40B4-BE49-F238E27FC236}">
                <a16:creationId xmlns:a16="http://schemas.microsoft.com/office/drawing/2014/main" id="{E512E2FF-5E00-438B-B156-C46D399D7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33800"/>
            <a:ext cx="88392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/>
              <a:t>unsigned int getLeafCount(struct node* node) {</a:t>
            </a:r>
          </a:p>
          <a:p>
            <a:pPr eaLnBrk="1" hangingPunct="1"/>
            <a:r>
              <a:rPr lang="en" altLang="vi-VN"/>
              <a:t>if(node == NULL) // </a:t>
            </a:r>
            <a:r>
              <a:rPr lang="en" altLang="vi-VN" i="1"/>
              <a:t>If the tree is empty</a:t>
            </a:r>
            <a:r>
              <a:rPr lang="en" altLang="vi-VN"/>
              <a:t>      </a:t>
            </a:r>
          </a:p>
          <a:p>
            <a:pPr eaLnBrk="1" hangingPunct="1"/>
            <a:r>
              <a:rPr lang="en" altLang="vi-VN"/>
              <a:t>return 0; // </a:t>
            </a:r>
            <a:r>
              <a:rPr lang="en" altLang="vi-VN" i="1"/>
              <a:t>Number of leaf nodes is 0</a:t>
            </a:r>
          </a:p>
          <a:p>
            <a:pPr eaLnBrk="1" hangingPunct="1"/>
            <a:r>
              <a:rPr lang="en" altLang="vi-VN"/>
              <a:t>if(node-&gt;left == NULL &amp;&amp; node-&gt;right==NULL) // </a:t>
            </a:r>
            <a:r>
              <a:rPr lang="en" altLang="vi-VN" i="1"/>
              <a:t>If the tree has a node</a:t>
            </a:r>
            <a:r>
              <a:rPr lang="en" altLang="vi-VN"/>
              <a:t>     </a:t>
            </a:r>
          </a:p>
          <a:p>
            <a:pPr eaLnBrk="1" hangingPunct="1"/>
            <a:r>
              <a:rPr lang="en" altLang="vi-VN"/>
              <a:t>return 1; // </a:t>
            </a:r>
            <a:r>
              <a:rPr lang="en" altLang="vi-VN" i="1"/>
              <a:t>Number of leaf nodes is 1</a:t>
            </a:r>
            <a:r>
              <a:rPr lang="en" altLang="vi-VN"/>
              <a:t>           </a:t>
            </a:r>
          </a:p>
          <a:p>
            <a:pPr eaLnBrk="1" hangingPunct="1"/>
            <a:r>
              <a:rPr lang="en" altLang="vi-VN"/>
              <a:t>else // </a:t>
            </a:r>
            <a:r>
              <a:rPr lang="en" altLang="vi-VN" i="1"/>
              <a:t>If the tree has at least one subtree</a:t>
            </a:r>
          </a:p>
          <a:p>
            <a:pPr eaLnBrk="1" hangingPunct="1"/>
            <a:r>
              <a:rPr lang="en" altLang="vi-VN"/>
              <a:t>return getLeafCount(node-&gt;left)+ getLeafCount(node-&gt;right);</a:t>
            </a:r>
          </a:p>
          <a:p>
            <a:pPr eaLnBrk="1" hangingPunct="1"/>
            <a:r>
              <a:rPr lang="en" altLang="vi-VN"/>
              <a:t>}</a:t>
            </a:r>
          </a:p>
          <a:p>
            <a:pPr eaLnBrk="1" hangingPunct="1"/>
            <a:r>
              <a:rPr lang="en" altLang="vi-VN"/>
              <a:t> </a:t>
            </a:r>
          </a:p>
        </p:txBody>
      </p:sp>
      <p:sp>
        <p:nvSpPr>
          <p:cNvPr id="79877" name="Title 1">
            <a:extLst>
              <a:ext uri="{FF2B5EF4-FFF2-40B4-BE49-F238E27FC236}">
                <a16:creationId xmlns:a16="http://schemas.microsoft.com/office/drawing/2014/main" id="{6E34F42F-A54C-4F4F-88A3-084A08CF1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dirty="0">
                <a:latin typeface="Arial" panose="020B0604020202020204" pitchFamily="34" charset="0"/>
                <a:cs typeface="Arial" panose="020B0604020202020204" pitchFamily="34" charset="0"/>
              </a:rPr>
              <a:t>PROBLEMS ON BINARY TREE</a:t>
            </a:r>
            <a:endParaRPr lang="vi-VN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6">
            <a:extLst>
              <a:ext uri="{FF2B5EF4-FFF2-40B4-BE49-F238E27FC236}">
                <a16:creationId xmlns:a16="http://schemas.microsoft.com/office/drawing/2014/main" id="{F053D0EB-DEBA-4E7E-AB31-31050B71F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66800"/>
            <a:ext cx="8915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>
                <a:sym typeface="Symbol" panose="05050102010706020507" pitchFamily="18" charset="2"/>
              </a:rPr>
              <a:t>A binary tree that satisfies the following conditions:</a:t>
            </a:r>
          </a:p>
          <a:p>
            <a:pPr lvl="1" eaLnBrk="1" hangingPunct="1">
              <a:buFont typeface="Wingdings" panose="05000000000000000000" pitchFamily="2" charset="2"/>
              <a:buChar char="v"/>
            </a:pPr>
            <a:r>
              <a:rPr lang="en" altLang="vi-VN">
                <a:sym typeface="Symbol" panose="05050102010706020507" pitchFamily="18" charset="2"/>
              </a:rPr>
              <a:t>Either empty or have a root node.</a:t>
            </a:r>
          </a:p>
          <a:p>
            <a:pPr lvl="1" eaLnBrk="1" hangingPunct="1">
              <a:buFont typeface="Wingdings" panose="05000000000000000000" pitchFamily="2" charset="2"/>
              <a:buChar char="v"/>
            </a:pPr>
            <a:r>
              <a:rPr lang="en" altLang="vi-VN">
                <a:sym typeface="Symbol" panose="05050102010706020507" pitchFamily="18" charset="2"/>
              </a:rPr>
              <a:t>Each root node has a maximum of two subtrees.</a:t>
            </a:r>
          </a:p>
          <a:p>
            <a:pPr lvl="1" eaLnBrk="1" hangingPunct="1">
              <a:buFont typeface="Wingdings" panose="05000000000000000000" pitchFamily="2" charset="2"/>
              <a:buChar char="v"/>
            </a:pPr>
            <a:r>
              <a:rPr lang="en" altLang="vi-VN">
                <a:sym typeface="Symbol" panose="05050102010706020507" pitchFamily="18" charset="2"/>
              </a:rPr>
              <a:t>The root node content is larger than the left child node content and smaller than the right child node content.</a:t>
            </a:r>
          </a:p>
          <a:p>
            <a:pPr lvl="1" eaLnBrk="1" hangingPunct="1">
              <a:buFont typeface="Wingdings" panose="05000000000000000000" pitchFamily="2" charset="2"/>
              <a:buChar char="v"/>
            </a:pPr>
            <a:r>
              <a:rPr lang="en" altLang="vi-VN">
                <a:sym typeface="Symbol" panose="05050102010706020507" pitchFamily="18" charset="2"/>
              </a:rPr>
              <a:t>The left and right subtrees also form two search trees.</a:t>
            </a:r>
          </a:p>
        </p:txBody>
      </p:sp>
      <p:grpSp>
        <p:nvGrpSpPr>
          <p:cNvPr id="81923" name="Group 3">
            <a:extLst>
              <a:ext uri="{FF2B5EF4-FFF2-40B4-BE49-F238E27FC236}">
                <a16:creationId xmlns:a16="http://schemas.microsoft.com/office/drawing/2014/main" id="{577832A2-0313-44DC-B8E8-02E1E160FA82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971800"/>
            <a:ext cx="7391400" cy="3429000"/>
            <a:chOff x="228600" y="2286000"/>
            <a:chExt cx="8001000" cy="4419600"/>
          </a:xfrm>
        </p:grpSpPr>
        <p:sp>
          <p:nvSpPr>
            <p:cNvPr id="81925" name="Oval 3">
              <a:extLst>
                <a:ext uri="{FF2B5EF4-FFF2-40B4-BE49-F238E27FC236}">
                  <a16:creationId xmlns:a16="http://schemas.microsoft.com/office/drawing/2014/main" id="{4A8FD830-9D72-4572-8358-AF29E6DC6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2286000"/>
              <a:ext cx="381000" cy="3810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40</a:t>
              </a:r>
            </a:p>
          </p:txBody>
        </p:sp>
        <p:sp>
          <p:nvSpPr>
            <p:cNvPr id="81926" name="Oval 4">
              <a:extLst>
                <a:ext uri="{FF2B5EF4-FFF2-40B4-BE49-F238E27FC236}">
                  <a16:creationId xmlns:a16="http://schemas.microsoft.com/office/drawing/2014/main" id="{9BBAE882-3988-4F29-9785-932021F3F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28194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30</a:t>
              </a:r>
            </a:p>
          </p:txBody>
        </p:sp>
        <p:sp>
          <p:nvSpPr>
            <p:cNvPr id="81927" name="Oval 5">
              <a:extLst>
                <a:ext uri="{FF2B5EF4-FFF2-40B4-BE49-F238E27FC236}">
                  <a16:creationId xmlns:a16="http://schemas.microsoft.com/office/drawing/2014/main" id="{9CCB11A7-3534-4F41-B865-1227B4410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28194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60</a:t>
              </a:r>
            </a:p>
          </p:txBody>
        </p:sp>
        <p:sp>
          <p:nvSpPr>
            <p:cNvPr id="81928" name="Oval 6">
              <a:extLst>
                <a:ext uri="{FF2B5EF4-FFF2-40B4-BE49-F238E27FC236}">
                  <a16:creationId xmlns:a16="http://schemas.microsoft.com/office/drawing/2014/main" id="{A88AA254-87F1-49AF-B0B7-6F7B40E19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3886200"/>
              <a:ext cx="381000" cy="381000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25</a:t>
              </a:r>
            </a:p>
          </p:txBody>
        </p:sp>
        <p:sp>
          <p:nvSpPr>
            <p:cNvPr id="81929" name="Oval 7">
              <a:extLst>
                <a:ext uri="{FF2B5EF4-FFF2-40B4-BE49-F238E27FC236}">
                  <a16:creationId xmlns:a16="http://schemas.microsoft.com/office/drawing/2014/main" id="{3A7729EB-12A4-46FB-A0E4-C97BBE9F1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38862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35</a:t>
              </a:r>
            </a:p>
          </p:txBody>
        </p:sp>
        <p:sp>
          <p:nvSpPr>
            <p:cNvPr id="81930" name="Oval 8">
              <a:extLst>
                <a:ext uri="{FF2B5EF4-FFF2-40B4-BE49-F238E27FC236}">
                  <a16:creationId xmlns:a16="http://schemas.microsoft.com/office/drawing/2014/main" id="{1EF0A211-8024-43D9-8ECE-75CDEDADE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38862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50</a:t>
              </a:r>
            </a:p>
          </p:txBody>
        </p:sp>
        <p:sp>
          <p:nvSpPr>
            <p:cNvPr id="81931" name="Oval 9">
              <a:extLst>
                <a:ext uri="{FF2B5EF4-FFF2-40B4-BE49-F238E27FC236}">
                  <a16:creationId xmlns:a16="http://schemas.microsoft.com/office/drawing/2014/main" id="{6C28A372-2F17-451B-9895-A3B11A9E5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38862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70</a:t>
              </a:r>
            </a:p>
          </p:txBody>
        </p:sp>
        <p:sp>
          <p:nvSpPr>
            <p:cNvPr id="81932" name="Oval 10">
              <a:extLst>
                <a:ext uri="{FF2B5EF4-FFF2-40B4-BE49-F238E27FC236}">
                  <a16:creationId xmlns:a16="http://schemas.microsoft.com/office/drawing/2014/main" id="{27897923-C130-46A4-A5F2-5CD8DAC8D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" y="5029200"/>
              <a:ext cx="381000" cy="381000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20</a:t>
              </a:r>
            </a:p>
          </p:txBody>
        </p:sp>
        <p:sp>
          <p:nvSpPr>
            <p:cNvPr id="81933" name="Oval 11">
              <a:extLst>
                <a:ext uri="{FF2B5EF4-FFF2-40B4-BE49-F238E27FC236}">
                  <a16:creationId xmlns:a16="http://schemas.microsoft.com/office/drawing/2014/main" id="{63E50732-A10E-4018-B3DC-7FD85F9B8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5029200"/>
              <a:ext cx="381000" cy="381000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28</a:t>
              </a:r>
            </a:p>
          </p:txBody>
        </p:sp>
        <p:sp>
          <p:nvSpPr>
            <p:cNvPr id="81934" name="Oval 12">
              <a:extLst>
                <a:ext uri="{FF2B5EF4-FFF2-40B4-BE49-F238E27FC236}">
                  <a16:creationId xmlns:a16="http://schemas.microsoft.com/office/drawing/2014/main" id="{D1BAA9BE-EDA3-46CC-904C-E88EB84AF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50292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65</a:t>
              </a:r>
            </a:p>
          </p:txBody>
        </p:sp>
        <p:sp>
          <p:nvSpPr>
            <p:cNvPr id="81935" name="Oval 13">
              <a:extLst>
                <a:ext uri="{FF2B5EF4-FFF2-40B4-BE49-F238E27FC236}">
                  <a16:creationId xmlns:a16="http://schemas.microsoft.com/office/drawing/2014/main" id="{72176B89-BE28-4F63-87B6-EF998287D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50292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90</a:t>
              </a:r>
            </a:p>
          </p:txBody>
        </p:sp>
        <p:sp>
          <p:nvSpPr>
            <p:cNvPr id="81936" name="Oval 14">
              <a:extLst>
                <a:ext uri="{FF2B5EF4-FFF2-40B4-BE49-F238E27FC236}">
                  <a16:creationId xmlns:a16="http://schemas.microsoft.com/office/drawing/2014/main" id="{1B055F6A-D176-4C27-98B1-0A8759D31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5029200"/>
              <a:ext cx="381000" cy="381000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38</a:t>
              </a:r>
            </a:p>
          </p:txBody>
        </p:sp>
        <p:sp>
          <p:nvSpPr>
            <p:cNvPr id="81937" name="Oval 15">
              <a:extLst>
                <a:ext uri="{FF2B5EF4-FFF2-40B4-BE49-F238E27FC236}">
                  <a16:creationId xmlns:a16="http://schemas.microsoft.com/office/drawing/2014/main" id="{AC16403A-6770-492F-9493-5CA025A8E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63246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26</a:t>
              </a:r>
            </a:p>
          </p:txBody>
        </p:sp>
        <p:sp>
          <p:nvSpPr>
            <p:cNvPr id="81938" name="Oval 16">
              <a:extLst>
                <a:ext uri="{FF2B5EF4-FFF2-40B4-BE49-F238E27FC236}">
                  <a16:creationId xmlns:a16="http://schemas.microsoft.com/office/drawing/2014/main" id="{6E5FDECA-7A6C-4ECC-87FF-98076634C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63246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29</a:t>
              </a:r>
            </a:p>
          </p:txBody>
        </p:sp>
        <p:sp>
          <p:nvSpPr>
            <p:cNvPr id="81939" name="Oval 17">
              <a:extLst>
                <a:ext uri="{FF2B5EF4-FFF2-40B4-BE49-F238E27FC236}">
                  <a16:creationId xmlns:a16="http://schemas.microsoft.com/office/drawing/2014/main" id="{94914DDC-A5B7-4802-A124-2687DA728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63246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62</a:t>
              </a:r>
            </a:p>
          </p:txBody>
        </p:sp>
        <p:sp>
          <p:nvSpPr>
            <p:cNvPr id="81940" name="Oval 18">
              <a:extLst>
                <a:ext uri="{FF2B5EF4-FFF2-40B4-BE49-F238E27FC236}">
                  <a16:creationId xmlns:a16="http://schemas.microsoft.com/office/drawing/2014/main" id="{F39BA00E-E463-4696-AC50-EF1951727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63246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68</a:t>
              </a:r>
            </a:p>
          </p:txBody>
        </p:sp>
        <p:sp>
          <p:nvSpPr>
            <p:cNvPr id="81941" name="Line 19">
              <a:extLst>
                <a:ext uri="{FF2B5EF4-FFF2-40B4-BE49-F238E27FC236}">
                  <a16:creationId xmlns:a16="http://schemas.microsoft.com/office/drawing/2014/main" id="{A15D02BD-8FE6-45BF-AC0E-FA6A2D3266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1800" y="2514600"/>
              <a:ext cx="1524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81942" name="Line 20">
              <a:extLst>
                <a:ext uri="{FF2B5EF4-FFF2-40B4-BE49-F238E27FC236}">
                  <a16:creationId xmlns:a16="http://schemas.microsoft.com/office/drawing/2014/main" id="{6780B94F-E667-4654-8D09-93C33B894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2514600"/>
              <a:ext cx="1524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81943" name="Line 21">
              <a:extLst>
                <a:ext uri="{FF2B5EF4-FFF2-40B4-BE49-F238E27FC236}">
                  <a16:creationId xmlns:a16="http://schemas.microsoft.com/office/drawing/2014/main" id="{52010C7C-9133-42A9-8DD4-4CDEE9C106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3600" y="3124200"/>
              <a:ext cx="685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81944" name="Line 22">
              <a:extLst>
                <a:ext uri="{FF2B5EF4-FFF2-40B4-BE49-F238E27FC236}">
                  <a16:creationId xmlns:a16="http://schemas.microsoft.com/office/drawing/2014/main" id="{9BCD0628-CFFA-4020-8C79-5EFEB122F0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000" y="3124200"/>
              <a:ext cx="9144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81945" name="Line 23">
              <a:extLst>
                <a:ext uri="{FF2B5EF4-FFF2-40B4-BE49-F238E27FC236}">
                  <a16:creationId xmlns:a16="http://schemas.microsoft.com/office/drawing/2014/main" id="{52AE4128-8568-4981-AC77-AD8311BE1B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600" y="3124200"/>
              <a:ext cx="762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81946" name="Line 24">
              <a:extLst>
                <a:ext uri="{FF2B5EF4-FFF2-40B4-BE49-F238E27FC236}">
                  <a16:creationId xmlns:a16="http://schemas.microsoft.com/office/drawing/2014/main" id="{4C6881A4-3F63-4217-973F-52A463EC1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3200" y="31242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81947" name="Line 25">
              <a:extLst>
                <a:ext uri="{FF2B5EF4-FFF2-40B4-BE49-F238E27FC236}">
                  <a16:creationId xmlns:a16="http://schemas.microsoft.com/office/drawing/2014/main" id="{01201881-A69A-49C1-B981-DE3FC63573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77000" y="42672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81948" name="Line 26">
              <a:extLst>
                <a:ext uri="{FF2B5EF4-FFF2-40B4-BE49-F238E27FC236}">
                  <a16:creationId xmlns:a16="http://schemas.microsoft.com/office/drawing/2014/main" id="{33DAE4AE-C02E-4053-8C2C-67E6273469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9000" y="4191000"/>
              <a:ext cx="7620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81949" name="Line 27">
              <a:extLst>
                <a:ext uri="{FF2B5EF4-FFF2-40B4-BE49-F238E27FC236}">
                  <a16:creationId xmlns:a16="http://schemas.microsoft.com/office/drawing/2014/main" id="{1346FCD8-E1DF-44C6-81D7-65B27FB55A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15000" y="5410200"/>
              <a:ext cx="6858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81950" name="Line 28">
              <a:extLst>
                <a:ext uri="{FF2B5EF4-FFF2-40B4-BE49-F238E27FC236}">
                  <a16:creationId xmlns:a16="http://schemas.microsoft.com/office/drawing/2014/main" id="{9A9854B4-BE9F-4343-AD6D-6ABAAFDFC2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5410200"/>
              <a:ext cx="7620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81951" name="Line 29">
              <a:extLst>
                <a:ext uri="{FF2B5EF4-FFF2-40B4-BE49-F238E27FC236}">
                  <a16:creationId xmlns:a16="http://schemas.microsoft.com/office/drawing/2014/main" id="{B07B0B4E-7073-4A92-80A3-9F9E920413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9200" y="4267200"/>
              <a:ext cx="762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81952" name="Line 30">
              <a:extLst>
                <a:ext uri="{FF2B5EF4-FFF2-40B4-BE49-F238E27FC236}">
                  <a16:creationId xmlns:a16="http://schemas.microsoft.com/office/drawing/2014/main" id="{A0624C15-1696-4448-90B6-2B8F6EEBF3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3600" y="42672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81953" name="Line 31">
              <a:extLst>
                <a:ext uri="{FF2B5EF4-FFF2-40B4-BE49-F238E27FC236}">
                  <a16:creationId xmlns:a16="http://schemas.microsoft.com/office/drawing/2014/main" id="{0335699B-50E6-4B68-84C1-1146545C5E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8400" y="5410200"/>
              <a:ext cx="3810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81954" name="Line 32">
              <a:extLst>
                <a:ext uri="{FF2B5EF4-FFF2-40B4-BE49-F238E27FC236}">
                  <a16:creationId xmlns:a16="http://schemas.microsoft.com/office/drawing/2014/main" id="{1760689D-B270-4E4C-95F6-B36D24E41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9400" y="5410200"/>
              <a:ext cx="4572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81955" name="Line 33">
              <a:extLst>
                <a:ext uri="{FF2B5EF4-FFF2-40B4-BE49-F238E27FC236}">
                  <a16:creationId xmlns:a16="http://schemas.microsoft.com/office/drawing/2014/main" id="{0D273833-F057-435F-8172-3345299D50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2400" y="4267200"/>
              <a:ext cx="685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81956" name="Oval 34">
              <a:extLst>
                <a:ext uri="{FF2B5EF4-FFF2-40B4-BE49-F238E27FC236}">
                  <a16:creationId xmlns:a16="http://schemas.microsoft.com/office/drawing/2014/main" id="{81C792DF-DFE9-4522-B981-478911453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63246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15</a:t>
              </a:r>
            </a:p>
          </p:txBody>
        </p:sp>
        <p:sp>
          <p:nvSpPr>
            <p:cNvPr id="81957" name="Oval 35">
              <a:extLst>
                <a:ext uri="{FF2B5EF4-FFF2-40B4-BE49-F238E27FC236}">
                  <a16:creationId xmlns:a16="http://schemas.microsoft.com/office/drawing/2014/main" id="{48DA329E-01C2-4FBD-AB49-5888BFF63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63246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22</a:t>
              </a:r>
            </a:p>
          </p:txBody>
        </p:sp>
        <p:sp>
          <p:nvSpPr>
            <p:cNvPr id="81958" name="Line 36">
              <a:extLst>
                <a:ext uri="{FF2B5EF4-FFF2-40B4-BE49-F238E27FC236}">
                  <a16:creationId xmlns:a16="http://schemas.microsoft.com/office/drawing/2014/main" id="{671B4C49-6244-45BA-857F-9E7B8083FB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1000" y="5410200"/>
              <a:ext cx="7620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81959" name="Line 37">
              <a:extLst>
                <a:ext uri="{FF2B5EF4-FFF2-40B4-BE49-F238E27FC236}">
                  <a16:creationId xmlns:a16="http://schemas.microsoft.com/office/drawing/2014/main" id="{80AFC61D-5A13-4582-BB49-9DA1994617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5410200"/>
              <a:ext cx="3810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81960" name="Oval 38">
              <a:extLst>
                <a:ext uri="{FF2B5EF4-FFF2-40B4-BE49-F238E27FC236}">
                  <a16:creationId xmlns:a16="http://schemas.microsoft.com/office/drawing/2014/main" id="{1EABB9D6-FDD4-4A47-8BE4-7330A66C6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5029200"/>
              <a:ext cx="381000" cy="381000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32</a:t>
              </a:r>
            </a:p>
          </p:txBody>
        </p:sp>
        <p:sp>
          <p:nvSpPr>
            <p:cNvPr id="81961" name="Line 39">
              <a:extLst>
                <a:ext uri="{FF2B5EF4-FFF2-40B4-BE49-F238E27FC236}">
                  <a16:creationId xmlns:a16="http://schemas.microsoft.com/office/drawing/2014/main" id="{7449C93C-A4F9-4CD0-97D3-189512E099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52800" y="42672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81924" name="Title 1">
            <a:extLst>
              <a:ext uri="{FF2B5EF4-FFF2-40B4-BE49-F238E27FC236}">
                <a16:creationId xmlns:a16="http://schemas.microsoft.com/office/drawing/2014/main" id="{BD690765-2AF6-437D-846C-73EB92C8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dirty="0">
                <a:latin typeface="Arial" panose="020B0604020202020204" pitchFamily="34" charset="0"/>
                <a:cs typeface="Arial" panose="020B0604020202020204" pitchFamily="34" charset="0"/>
              </a:rPr>
              <a:t>BINARY SEARCH TREE (BST)</a:t>
            </a:r>
            <a:endParaRPr lang="vi-VN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5">
            <a:extLst>
              <a:ext uri="{FF2B5EF4-FFF2-40B4-BE49-F238E27FC236}">
                <a16:creationId xmlns:a16="http://schemas.microsoft.com/office/drawing/2014/main" id="{533B5C9F-0D04-4A3D-AE66-9D5FADE9B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87043" name="Text Box 6">
            <a:extLst>
              <a:ext uri="{FF2B5EF4-FFF2-40B4-BE49-F238E27FC236}">
                <a16:creationId xmlns:a16="http://schemas.microsoft.com/office/drawing/2014/main" id="{5F1B63A1-2D72-4F45-ADC4-D528A759E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0663"/>
            <a:ext cx="9144000" cy="572926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vi-VN" altLang="vi-VN" b="1" dirty="0">
                <a:solidFill>
                  <a:srgbClr val="C00000"/>
                </a:solidFill>
              </a:rPr>
              <a:t>BINARY SEARCH TREE (BST)</a:t>
            </a:r>
            <a:endParaRPr lang="en-US" altLang="vi-VN" b="1" dirty="0">
              <a:solidFill>
                <a:srgbClr val="C00000"/>
              </a:solidFill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" altLang="vi-VN" dirty="0"/>
              <a:t>typedef struct node {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" altLang="vi-VN" dirty="0"/>
              <a:t>Item </a:t>
            </a:r>
            <a:r>
              <a:rPr lang="en" altLang="vi-VN" dirty="0" err="1"/>
              <a:t>info </a:t>
            </a:r>
            <a:r>
              <a:rPr lang="en" altLang="vi-VN" dirty="0"/>
              <a:t>; // </a:t>
            </a:r>
            <a:r>
              <a:rPr lang="en" altLang="vi-VN" i="1" dirty="0" err="1"/>
              <a:t>Information of </a:t>
            </a:r>
            <a:r>
              <a:rPr lang="en" altLang="vi-VN" i="1" dirty="0"/>
              <a:t>node _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" altLang="vi-VN" dirty="0"/>
              <a:t>  </a:t>
            </a:r>
            <a:r>
              <a:rPr lang="en" altLang="vi-VN" dirty="0" err="1"/>
              <a:t>struct </a:t>
            </a:r>
            <a:r>
              <a:rPr lang="en" altLang="vi-VN" dirty="0"/>
              <a:t>node *left; // </a:t>
            </a:r>
            <a:r>
              <a:rPr lang="en" altLang="vi-VN" i="1" dirty="0"/>
              <a:t>Pointer to </a:t>
            </a:r>
            <a:r>
              <a:rPr lang="en" altLang="vi-VN" i="1" dirty="0" err="1"/>
              <a:t>left </a:t>
            </a:r>
            <a:endParaRPr lang="en-US" altLang="vi-VN" i="1" dirty="0"/>
          </a:p>
          <a:p>
            <a:pPr eaLnBrk="1" hangingPunct="1">
              <a:spcBef>
                <a:spcPct val="50000"/>
              </a:spcBef>
              <a:defRPr/>
            </a:pPr>
            <a:r>
              <a:rPr lang="en" altLang="vi-VN" dirty="0"/>
              <a:t>  </a:t>
            </a:r>
            <a:r>
              <a:rPr lang="en" altLang="vi-VN" dirty="0" err="1"/>
              <a:t>struct </a:t>
            </a:r>
            <a:r>
              <a:rPr lang="en" altLang="vi-VN" dirty="0"/>
              <a:t>node *right; // </a:t>
            </a:r>
            <a:r>
              <a:rPr lang="en" altLang="vi-VN" i="1" dirty="0"/>
              <a:t>Pointer to </a:t>
            </a:r>
            <a:r>
              <a:rPr lang="en" altLang="vi-VN" i="1" dirty="0" err="1"/>
              <a:t>right </a:t>
            </a:r>
            <a:endParaRPr lang="en-US" altLang="vi-VN" i="1" dirty="0"/>
          </a:p>
          <a:p>
            <a:pPr eaLnBrk="1" hangingPunct="1">
              <a:spcBef>
                <a:spcPct val="50000"/>
              </a:spcBef>
              <a:defRPr/>
            </a:pPr>
            <a:r>
              <a:rPr lang="en" altLang="vi-VN" dirty="0"/>
              <a:t>} *Tree;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" altLang="vi-VN" b="1" dirty="0">
                <a:solidFill>
                  <a:srgbClr val="C00000"/>
                </a:solidFill>
              </a:rPr>
              <a:t>ACTIONS</a:t>
            </a:r>
          </a:p>
          <a:p>
            <a:pPr marL="1371600" lvl="2" indent="-457200" algn="just" eaLnBrk="1" hangingPunct="1">
              <a:spcBef>
                <a:spcPct val="15000"/>
              </a:spcBef>
              <a:buFont typeface="+mj-lt"/>
              <a:buAutoNum type="arabicPeriod"/>
              <a:defRPr/>
            </a:pPr>
            <a:r>
              <a:rPr lang="en" altLang="vi-VN" dirty="0" err="1"/>
              <a:t>Create root </a:t>
            </a:r>
            <a:r>
              <a:rPr lang="en" altLang="vi-VN" dirty="0"/>
              <a:t>node </a:t>
            </a:r>
            <a:r>
              <a:rPr lang="en" altLang="vi-VN" dirty="0" err="1"/>
              <a:t>give</a:t>
            </a:r>
            <a:r>
              <a:rPr lang="en" altLang="vi-VN" dirty="0"/>
              <a:t> </a:t>
            </a:r>
            <a:r>
              <a:rPr lang="en" altLang="vi-VN" dirty="0" err="1"/>
              <a:t>tree </a:t>
            </a:r>
            <a:r>
              <a:rPr lang="en" altLang="vi-VN" dirty="0"/>
              <a:t>.</a:t>
            </a:r>
          </a:p>
          <a:p>
            <a:pPr marL="1257300" lvl="2" indent="-342900" algn="just" eaLnBrk="1" hangingPunct="1">
              <a:spcBef>
                <a:spcPct val="15000"/>
              </a:spcBef>
              <a:buFont typeface="+mj-lt"/>
              <a:buAutoNum type="arabicPeriod"/>
              <a:defRPr/>
            </a:pPr>
            <a:r>
              <a:rPr lang="en" altLang="vi-VN" dirty="0"/>
              <a:t> </a:t>
            </a:r>
            <a:r>
              <a:rPr lang="en" altLang="vi-VN" dirty="0" err="1"/>
              <a:t>To add</a:t>
            </a:r>
            <a:r>
              <a:rPr lang="en" altLang="vi-VN" dirty="0"/>
              <a:t> </a:t>
            </a:r>
            <a:r>
              <a:rPr lang="en" altLang="vi-VN" dirty="0" err="1"/>
              <a:t>enter the entry </a:t>
            </a:r>
            <a:r>
              <a:rPr lang="en" altLang="vi-VN" dirty="0"/>
              <a:t>node </a:t>
            </a:r>
            <a:r>
              <a:rPr lang="en" altLang="vi-VN" dirty="0" err="1"/>
              <a:t>tree</a:t>
            </a:r>
            <a:r>
              <a:rPr lang="en" altLang="vi-VN" dirty="0"/>
              <a:t> </a:t>
            </a:r>
            <a:r>
              <a:rPr lang="en" altLang="vi-VN" dirty="0" err="1"/>
              <a:t>Find</a:t>
            </a:r>
            <a:r>
              <a:rPr lang="en" altLang="vi-VN" dirty="0"/>
              <a:t> </a:t>
            </a:r>
            <a:r>
              <a:rPr lang="en" altLang="vi-VN" dirty="0" err="1"/>
              <a:t>sword </a:t>
            </a:r>
            <a:r>
              <a:rPr lang="en" altLang="vi-VN" dirty="0"/>
              <a:t>.</a:t>
            </a:r>
          </a:p>
          <a:p>
            <a:pPr marL="1257300" lvl="2" indent="-342900" algn="just" eaLnBrk="1" hangingPunct="1">
              <a:spcBef>
                <a:spcPct val="15000"/>
              </a:spcBef>
              <a:buFont typeface="+mj-lt"/>
              <a:buAutoNum type="arabicPeriod"/>
              <a:defRPr/>
            </a:pPr>
            <a:r>
              <a:rPr lang="en" altLang="vi-VN" dirty="0"/>
              <a:t> </a:t>
            </a:r>
            <a:r>
              <a:rPr lang="en" altLang="vi-VN" dirty="0" err="1"/>
              <a:t>Type</a:t>
            </a:r>
            <a:r>
              <a:rPr lang="en" altLang="vi-VN" dirty="0"/>
              <a:t> </a:t>
            </a:r>
            <a:r>
              <a:rPr lang="en" altLang="vi-VN" dirty="0" err="1"/>
              <a:t>remove the upper </a:t>
            </a:r>
            <a:r>
              <a:rPr lang="en" altLang="vi-VN" dirty="0"/>
              <a:t>node </a:t>
            </a:r>
            <a:r>
              <a:rPr lang="en" altLang="vi-VN" dirty="0" err="1"/>
              <a:t>tree</a:t>
            </a:r>
            <a:r>
              <a:rPr lang="en" altLang="vi-VN" dirty="0"/>
              <a:t> </a:t>
            </a:r>
            <a:r>
              <a:rPr lang="en" altLang="vi-VN" dirty="0" err="1"/>
              <a:t>Find</a:t>
            </a:r>
            <a:r>
              <a:rPr lang="en" altLang="vi-VN" dirty="0"/>
              <a:t> </a:t>
            </a:r>
            <a:r>
              <a:rPr lang="en" altLang="vi-VN" dirty="0" err="1"/>
              <a:t>sword </a:t>
            </a:r>
            <a:r>
              <a:rPr lang="en" altLang="vi-VN" dirty="0"/>
              <a:t>.</a:t>
            </a:r>
          </a:p>
          <a:p>
            <a:pPr marL="1257300" lvl="2" indent="-342900" algn="just" eaLnBrk="1" hangingPunct="1">
              <a:spcBef>
                <a:spcPct val="15000"/>
              </a:spcBef>
              <a:buFont typeface="+mj-lt"/>
              <a:buAutoNum type="arabicPeriod"/>
              <a:defRPr/>
            </a:pPr>
            <a:r>
              <a:rPr lang="en" altLang="vi-VN" dirty="0" err="1"/>
              <a:t>Find</a:t>
            </a:r>
            <a:r>
              <a:rPr lang="en" altLang="vi-VN" dirty="0"/>
              <a:t> </a:t>
            </a:r>
            <a:r>
              <a:rPr lang="en" altLang="vi-VN" dirty="0" err="1"/>
              <a:t>find the above </a:t>
            </a:r>
            <a:r>
              <a:rPr lang="en" altLang="vi-VN" dirty="0"/>
              <a:t>node </a:t>
            </a:r>
            <a:r>
              <a:rPr lang="en" altLang="vi-VN" dirty="0" err="1"/>
              <a:t>tree </a:t>
            </a:r>
            <a:r>
              <a:rPr lang="en" altLang="vi-VN" dirty="0"/>
              <a:t>.</a:t>
            </a:r>
          </a:p>
          <a:p>
            <a:pPr marL="1257300" lvl="2" indent="-342900" algn="just" eaLnBrk="1" hangingPunct="1">
              <a:spcBef>
                <a:spcPct val="15000"/>
              </a:spcBef>
              <a:buFont typeface="+mj-lt"/>
              <a:buAutoNum type="arabicPeriod"/>
              <a:defRPr/>
            </a:pPr>
            <a:r>
              <a:rPr lang="en" altLang="vi-VN" dirty="0"/>
              <a:t> </a:t>
            </a:r>
            <a:r>
              <a:rPr lang="en" altLang="vi-VN" dirty="0" err="1"/>
              <a:t>Turn</a:t>
            </a:r>
            <a:r>
              <a:rPr lang="en" altLang="vi-VN" dirty="0"/>
              <a:t> </a:t>
            </a:r>
            <a:r>
              <a:rPr lang="en" altLang="vi-VN" dirty="0" err="1"/>
              <a:t>left</a:t>
            </a:r>
            <a:r>
              <a:rPr lang="en" altLang="vi-VN" dirty="0"/>
              <a:t> </a:t>
            </a:r>
            <a:r>
              <a:rPr lang="en" altLang="vi-VN" dirty="0" err="1"/>
              <a:t>tree</a:t>
            </a:r>
            <a:r>
              <a:rPr lang="en" altLang="vi-VN" dirty="0"/>
              <a:t> </a:t>
            </a:r>
            <a:r>
              <a:rPr lang="en" altLang="vi-VN" dirty="0" err="1"/>
              <a:t>Find</a:t>
            </a:r>
            <a:r>
              <a:rPr lang="en" altLang="vi-VN" dirty="0"/>
              <a:t> </a:t>
            </a:r>
            <a:r>
              <a:rPr lang="en" altLang="vi-VN" dirty="0" err="1"/>
              <a:t>sword</a:t>
            </a:r>
            <a:endParaRPr lang="en-US" altLang="vi-VN" dirty="0"/>
          </a:p>
          <a:p>
            <a:pPr marL="1257300" lvl="2" indent="-342900" algn="just" eaLnBrk="1" hangingPunct="1">
              <a:spcBef>
                <a:spcPct val="15000"/>
              </a:spcBef>
              <a:buFont typeface="+mj-lt"/>
              <a:buAutoNum type="arabicPeriod"/>
              <a:defRPr/>
            </a:pPr>
            <a:r>
              <a:rPr lang="en" altLang="vi-VN" dirty="0"/>
              <a:t> </a:t>
            </a:r>
            <a:r>
              <a:rPr lang="en" altLang="vi-VN" dirty="0" err="1"/>
              <a:t>Turn</a:t>
            </a:r>
            <a:r>
              <a:rPr lang="en" altLang="vi-VN" dirty="0"/>
              <a:t> </a:t>
            </a:r>
            <a:r>
              <a:rPr lang="en" altLang="vi-VN" dirty="0" err="1"/>
              <a:t>right</a:t>
            </a:r>
            <a:r>
              <a:rPr lang="en" altLang="vi-VN" dirty="0"/>
              <a:t> </a:t>
            </a:r>
            <a:r>
              <a:rPr lang="en" altLang="vi-VN" dirty="0" err="1"/>
              <a:t>tree</a:t>
            </a:r>
            <a:r>
              <a:rPr lang="en" altLang="vi-VN" dirty="0"/>
              <a:t> </a:t>
            </a:r>
            <a:r>
              <a:rPr lang="en" altLang="vi-VN" dirty="0" err="1"/>
              <a:t>Find</a:t>
            </a:r>
            <a:r>
              <a:rPr lang="en" altLang="vi-VN" dirty="0"/>
              <a:t> </a:t>
            </a:r>
            <a:r>
              <a:rPr lang="en" altLang="vi-VN" dirty="0" err="1"/>
              <a:t>sword</a:t>
            </a:r>
            <a:endParaRPr lang="en-US" altLang="vi-VN" dirty="0"/>
          </a:p>
          <a:p>
            <a:pPr marL="1257300" lvl="2" indent="-342900" algn="just" eaLnBrk="1" hangingPunct="1">
              <a:spcBef>
                <a:spcPct val="15000"/>
              </a:spcBef>
              <a:buFont typeface="+mj-lt"/>
              <a:buAutoNum type="arabicPeriod"/>
              <a:defRPr/>
            </a:pPr>
            <a:r>
              <a:rPr lang="en" altLang="vi-VN" dirty="0"/>
              <a:t> </a:t>
            </a:r>
            <a:r>
              <a:rPr lang="en" altLang="vi-VN" dirty="0" err="1"/>
              <a:t>Browser</a:t>
            </a:r>
            <a:r>
              <a:rPr lang="en" altLang="vi-VN" dirty="0"/>
              <a:t> </a:t>
            </a:r>
            <a:r>
              <a:rPr lang="en" altLang="vi-VN" dirty="0" err="1"/>
              <a:t>tree</a:t>
            </a:r>
            <a:r>
              <a:rPr lang="en" altLang="vi-VN" dirty="0"/>
              <a:t> </a:t>
            </a:r>
            <a:r>
              <a:rPr lang="en" altLang="vi-VN" dirty="0" err="1"/>
              <a:t>follow</a:t>
            </a:r>
            <a:r>
              <a:rPr lang="en" altLang="vi-VN" dirty="0"/>
              <a:t> </a:t>
            </a:r>
            <a:r>
              <a:rPr lang="en" altLang="vi-VN" dirty="0" err="1"/>
              <a:t>rank</a:t>
            </a:r>
            <a:r>
              <a:rPr lang="en" altLang="vi-VN" dirty="0"/>
              <a:t> </a:t>
            </a:r>
            <a:r>
              <a:rPr lang="en" altLang="vi-VN" dirty="0" err="1"/>
              <a:t>on one's own</a:t>
            </a:r>
            <a:r>
              <a:rPr lang="en" altLang="vi-VN" dirty="0"/>
              <a:t> </a:t>
            </a:r>
            <a:r>
              <a:rPr lang="en" altLang="vi-VN" dirty="0" err="1"/>
              <a:t>before </a:t>
            </a:r>
            <a:r>
              <a:rPr lang="en" altLang="vi-VN" dirty="0"/>
              <a:t>.</a:t>
            </a:r>
          </a:p>
          <a:p>
            <a:pPr marL="1257300" lvl="2" indent="-342900" algn="just" eaLnBrk="1" hangingPunct="1">
              <a:spcBef>
                <a:spcPct val="15000"/>
              </a:spcBef>
              <a:buFont typeface="+mj-lt"/>
              <a:buAutoNum type="arabicPeriod"/>
              <a:defRPr/>
            </a:pPr>
            <a:r>
              <a:rPr lang="en" altLang="vi-VN" dirty="0"/>
              <a:t> </a:t>
            </a:r>
            <a:r>
              <a:rPr lang="en" altLang="vi-VN" dirty="0" err="1"/>
              <a:t>Browser</a:t>
            </a:r>
            <a:r>
              <a:rPr lang="en" altLang="vi-VN" dirty="0"/>
              <a:t> </a:t>
            </a:r>
            <a:r>
              <a:rPr lang="en" altLang="vi-VN" dirty="0" err="1"/>
              <a:t>tree</a:t>
            </a:r>
            <a:r>
              <a:rPr lang="en" altLang="vi-VN" dirty="0"/>
              <a:t> </a:t>
            </a:r>
            <a:r>
              <a:rPr lang="en" altLang="vi-VN" dirty="0" err="1"/>
              <a:t>follow</a:t>
            </a:r>
            <a:r>
              <a:rPr lang="en" altLang="vi-VN" dirty="0"/>
              <a:t> </a:t>
            </a:r>
            <a:r>
              <a:rPr lang="en" altLang="vi-VN" dirty="0" err="1"/>
              <a:t>rank</a:t>
            </a:r>
            <a:r>
              <a:rPr lang="en" altLang="vi-VN" dirty="0"/>
              <a:t> </a:t>
            </a:r>
            <a:r>
              <a:rPr lang="en" altLang="vi-VN" dirty="0" err="1"/>
              <a:t>on one's own</a:t>
            </a:r>
            <a:r>
              <a:rPr lang="en" altLang="vi-VN" dirty="0"/>
              <a:t> </a:t>
            </a:r>
            <a:r>
              <a:rPr lang="en" altLang="vi-VN" dirty="0" err="1"/>
              <a:t>between </a:t>
            </a:r>
            <a:r>
              <a:rPr lang="en" altLang="vi-VN" dirty="0"/>
              <a:t>.</a:t>
            </a:r>
          </a:p>
          <a:p>
            <a:pPr marL="1257300" lvl="2" indent="-342900" algn="just" eaLnBrk="1" hangingPunct="1">
              <a:spcBef>
                <a:spcPct val="15000"/>
              </a:spcBef>
              <a:buFont typeface="+mj-lt"/>
              <a:buAutoNum type="arabicPeriod"/>
              <a:defRPr/>
            </a:pPr>
            <a:r>
              <a:rPr lang="en" altLang="vi-VN" dirty="0"/>
              <a:t> </a:t>
            </a:r>
            <a:r>
              <a:rPr lang="en" altLang="vi-VN" dirty="0" err="1"/>
              <a:t>Browser</a:t>
            </a:r>
            <a:r>
              <a:rPr lang="en" altLang="vi-VN" dirty="0"/>
              <a:t> </a:t>
            </a:r>
            <a:r>
              <a:rPr lang="en" altLang="vi-VN" dirty="0" err="1"/>
              <a:t>tree</a:t>
            </a:r>
            <a:r>
              <a:rPr lang="en" altLang="vi-VN" dirty="0"/>
              <a:t> </a:t>
            </a:r>
            <a:r>
              <a:rPr lang="en" altLang="vi-VN" dirty="0" err="1"/>
              <a:t>follow</a:t>
            </a:r>
            <a:r>
              <a:rPr lang="en" altLang="vi-VN" dirty="0"/>
              <a:t> </a:t>
            </a:r>
            <a:r>
              <a:rPr lang="en" altLang="vi-VN" dirty="0" err="1"/>
              <a:t>rank</a:t>
            </a:r>
            <a:r>
              <a:rPr lang="en" altLang="vi-VN" dirty="0"/>
              <a:t> </a:t>
            </a:r>
            <a:r>
              <a:rPr lang="en" altLang="vi-VN" dirty="0" err="1"/>
              <a:t>on one's own</a:t>
            </a:r>
            <a:r>
              <a:rPr lang="en" altLang="vi-VN" dirty="0"/>
              <a:t> </a:t>
            </a:r>
            <a:r>
              <a:rPr lang="en" altLang="vi-VN" dirty="0" err="1"/>
              <a:t>after </a:t>
            </a:r>
            <a:r>
              <a:rPr lang="en" altLang="vi-VN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5">
            <a:extLst>
              <a:ext uri="{FF2B5EF4-FFF2-40B4-BE49-F238E27FC236}">
                <a16:creationId xmlns:a16="http://schemas.microsoft.com/office/drawing/2014/main" id="{CE61B0FA-510A-472B-BFFD-A530CB8B7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23555" name="Text Box 6">
            <a:extLst>
              <a:ext uri="{FF2B5EF4-FFF2-40B4-BE49-F238E27FC236}">
                <a16:creationId xmlns:a16="http://schemas.microsoft.com/office/drawing/2014/main" id="{609897A9-3A10-4E5C-9788-4CF3A2631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8686800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" altLang="vi-VN" sz="2000" b="1">
                <a:solidFill>
                  <a:srgbClr val="C00000"/>
                </a:solidFill>
              </a:rPr>
              <a:t>1. BINARY TREES</a:t>
            </a:r>
          </a:p>
          <a:p>
            <a:pPr algn="just" eaLnBrk="1" hangingPunct="1">
              <a:spcBef>
                <a:spcPct val="30000"/>
              </a:spcBef>
            </a:pPr>
            <a:r>
              <a:rPr lang="en" altLang="vi-VN" sz="2000" b="1"/>
              <a:t>Define:</a:t>
            </a:r>
            <a:r>
              <a:rPr lang="en" altLang="vi-VN" sz="2000"/>
              <a:t> </a:t>
            </a:r>
          </a:p>
          <a:p>
            <a:pPr algn="just" eaLnBrk="1" hangingPunct="1">
              <a:spcBef>
                <a:spcPct val="30000"/>
              </a:spcBef>
            </a:pPr>
            <a:r>
              <a:rPr lang="en" altLang="vi-VN" sz="2000"/>
              <a:t>The finite set of nodes with the same data type (possibly a set </a:t>
            </a:r>
            <a:r>
              <a:rPr lang="en" altLang="vi-VN" sz="2000">
                <a:sym typeface="Symbol" panose="05050102010706020507" pitchFamily="18" charset="2"/>
              </a:rPr>
              <a:t>) is divided into three subsets:</a:t>
            </a:r>
          </a:p>
          <a:p>
            <a:pPr lvl="1" algn="just" eaLnBrk="1" hangingPunct="1">
              <a:spcBef>
                <a:spcPct val="30000"/>
              </a:spcBef>
              <a:buFontTx/>
              <a:buChar char="•"/>
            </a:pPr>
            <a:r>
              <a:rPr lang="en" altLang="vi-VN" sz="2000">
                <a:sym typeface="Symbol" panose="05050102010706020507" pitchFamily="18" charset="2"/>
              </a:rPr>
              <a:t>A node is called the root node.</a:t>
            </a:r>
          </a:p>
          <a:p>
            <a:pPr lvl="1" algn="just" eaLnBrk="1" hangingPunct="1">
              <a:spcBef>
                <a:spcPct val="30000"/>
              </a:spcBef>
              <a:buFontTx/>
              <a:buChar char="•"/>
            </a:pPr>
            <a:r>
              <a:rPr lang="en" altLang="vi-VN" sz="2000">
                <a:sym typeface="Symbol" panose="05050102010706020507" pitchFamily="18" charset="2"/>
              </a:rPr>
              <a:t>Left subtree</a:t>
            </a:r>
          </a:p>
          <a:p>
            <a:pPr lvl="1" algn="just" eaLnBrk="1" hangingPunct="1">
              <a:spcBef>
                <a:spcPct val="30000"/>
              </a:spcBef>
              <a:buFontTx/>
              <a:buChar char="•"/>
            </a:pPr>
            <a:r>
              <a:rPr lang="en" altLang="vi-VN" sz="2000">
                <a:sym typeface="Symbol" panose="05050102010706020507" pitchFamily="18" charset="2"/>
              </a:rPr>
              <a:t>Right subtree</a:t>
            </a:r>
          </a:p>
        </p:txBody>
      </p:sp>
      <p:sp>
        <p:nvSpPr>
          <p:cNvPr id="23556" name="Oval 5">
            <a:extLst>
              <a:ext uri="{FF2B5EF4-FFF2-40B4-BE49-F238E27FC236}">
                <a16:creationId xmlns:a16="http://schemas.microsoft.com/office/drawing/2014/main" id="{0BE7A365-4787-4BE8-ABA8-330FEECCC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0480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50</a:t>
            </a:r>
          </a:p>
        </p:txBody>
      </p:sp>
      <p:sp>
        <p:nvSpPr>
          <p:cNvPr id="23557" name="Oval 5">
            <a:extLst>
              <a:ext uri="{FF2B5EF4-FFF2-40B4-BE49-F238E27FC236}">
                <a16:creationId xmlns:a16="http://schemas.microsoft.com/office/drawing/2014/main" id="{87E33A26-F7C2-4AE4-B622-73FDACC28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8100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40</a:t>
            </a:r>
          </a:p>
        </p:txBody>
      </p:sp>
      <p:sp>
        <p:nvSpPr>
          <p:cNvPr id="23558" name="Oval 6">
            <a:extLst>
              <a:ext uri="{FF2B5EF4-FFF2-40B4-BE49-F238E27FC236}">
                <a16:creationId xmlns:a16="http://schemas.microsoft.com/office/drawing/2014/main" id="{B1EC81C0-B5F2-449D-BF03-F9A0228B6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8100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60</a:t>
            </a:r>
          </a:p>
        </p:txBody>
      </p:sp>
      <p:sp>
        <p:nvSpPr>
          <p:cNvPr id="23559" name="Oval 5">
            <a:extLst>
              <a:ext uri="{FF2B5EF4-FFF2-40B4-BE49-F238E27FC236}">
                <a16:creationId xmlns:a16="http://schemas.microsoft.com/office/drawing/2014/main" id="{E9DF64FA-1ED7-48BF-86A7-8FCA2A2B8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7244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15</a:t>
            </a:r>
          </a:p>
        </p:txBody>
      </p:sp>
      <p:sp>
        <p:nvSpPr>
          <p:cNvPr id="23560" name="Oval 5">
            <a:extLst>
              <a:ext uri="{FF2B5EF4-FFF2-40B4-BE49-F238E27FC236}">
                <a16:creationId xmlns:a16="http://schemas.microsoft.com/office/drawing/2014/main" id="{F41B5970-3182-4D2F-9F27-FC9ABA32A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7244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30</a:t>
            </a:r>
          </a:p>
        </p:txBody>
      </p:sp>
      <p:sp>
        <p:nvSpPr>
          <p:cNvPr id="23561" name="Oval 5">
            <a:extLst>
              <a:ext uri="{FF2B5EF4-FFF2-40B4-BE49-F238E27FC236}">
                <a16:creationId xmlns:a16="http://schemas.microsoft.com/office/drawing/2014/main" id="{77726EBF-8B95-43DA-8E37-66EE1E58F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7244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70</a:t>
            </a:r>
          </a:p>
        </p:txBody>
      </p:sp>
      <p:sp>
        <p:nvSpPr>
          <p:cNvPr id="23562" name="Oval 5">
            <a:extLst>
              <a:ext uri="{FF2B5EF4-FFF2-40B4-BE49-F238E27FC236}">
                <a16:creationId xmlns:a16="http://schemas.microsoft.com/office/drawing/2014/main" id="{4498569D-0885-41E3-BA94-3748AD976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7244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45</a:t>
            </a:r>
          </a:p>
        </p:txBody>
      </p:sp>
      <p:sp>
        <p:nvSpPr>
          <p:cNvPr id="23563" name="Oval 5">
            <a:extLst>
              <a:ext uri="{FF2B5EF4-FFF2-40B4-BE49-F238E27FC236}">
                <a16:creationId xmlns:a16="http://schemas.microsoft.com/office/drawing/2014/main" id="{CF3D5F4B-EB13-4832-B25D-D624EAC7A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5626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25</a:t>
            </a:r>
          </a:p>
        </p:txBody>
      </p:sp>
      <p:sp>
        <p:nvSpPr>
          <p:cNvPr id="23564" name="Oval 5">
            <a:extLst>
              <a:ext uri="{FF2B5EF4-FFF2-40B4-BE49-F238E27FC236}">
                <a16:creationId xmlns:a16="http://schemas.microsoft.com/office/drawing/2014/main" id="{DBD5FDF3-D77F-4204-88B2-442FAFBA9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5626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20</a:t>
            </a:r>
          </a:p>
        </p:txBody>
      </p:sp>
      <p:sp>
        <p:nvSpPr>
          <p:cNvPr id="23565" name="Oval 5">
            <a:extLst>
              <a:ext uri="{FF2B5EF4-FFF2-40B4-BE49-F238E27FC236}">
                <a16:creationId xmlns:a16="http://schemas.microsoft.com/office/drawing/2014/main" id="{F086F268-88B5-407C-84B8-A89B571A0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5626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35</a:t>
            </a:r>
          </a:p>
        </p:txBody>
      </p:sp>
      <p:sp>
        <p:nvSpPr>
          <p:cNvPr id="23566" name="Oval 5">
            <a:extLst>
              <a:ext uri="{FF2B5EF4-FFF2-40B4-BE49-F238E27FC236}">
                <a16:creationId xmlns:a16="http://schemas.microsoft.com/office/drawing/2014/main" id="{1B8AA286-3295-4609-B38C-B515AB41A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5626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ten</a:t>
            </a:r>
          </a:p>
        </p:txBody>
      </p:sp>
      <p:sp>
        <p:nvSpPr>
          <p:cNvPr id="23567" name="Oval 5">
            <a:extLst>
              <a:ext uri="{FF2B5EF4-FFF2-40B4-BE49-F238E27FC236}">
                <a16:creationId xmlns:a16="http://schemas.microsoft.com/office/drawing/2014/main" id="{D6E9CCE5-5096-46AD-BAE1-05669233C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5626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65</a:t>
            </a:r>
          </a:p>
        </p:txBody>
      </p:sp>
      <p:sp>
        <p:nvSpPr>
          <p:cNvPr id="23568" name="Oval 5">
            <a:extLst>
              <a:ext uri="{FF2B5EF4-FFF2-40B4-BE49-F238E27FC236}">
                <a16:creationId xmlns:a16="http://schemas.microsoft.com/office/drawing/2014/main" id="{875F66A8-7429-4907-846E-4199D5FFE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5626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55</a:t>
            </a:r>
          </a:p>
        </p:txBody>
      </p:sp>
      <p:sp>
        <p:nvSpPr>
          <p:cNvPr id="23569" name="Oval 5">
            <a:extLst>
              <a:ext uri="{FF2B5EF4-FFF2-40B4-BE49-F238E27FC236}">
                <a16:creationId xmlns:a16="http://schemas.microsoft.com/office/drawing/2014/main" id="{19B701E5-20FB-4478-B55C-2D5F8675E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5626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80</a:t>
            </a:r>
          </a:p>
        </p:txBody>
      </p:sp>
      <p:sp>
        <p:nvSpPr>
          <p:cNvPr id="23570" name="Oval 5">
            <a:extLst>
              <a:ext uri="{FF2B5EF4-FFF2-40B4-BE49-F238E27FC236}">
                <a16:creationId xmlns:a16="http://schemas.microsoft.com/office/drawing/2014/main" id="{8867699A-3DEB-4061-8A8D-DBD766B53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5626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75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E62B8E0-FB9A-4F84-8AA6-0CD31A4DB7ED}"/>
              </a:ext>
            </a:extLst>
          </p:cNvPr>
          <p:cNvCxnSpPr>
            <a:stCxn id="23556" idx="3"/>
            <a:endCxn id="23557" idx="7"/>
          </p:cNvCxnSpPr>
          <p:nvPr/>
        </p:nvCxnSpPr>
        <p:spPr>
          <a:xfrm rot="5400000">
            <a:off x="3259138" y="3030538"/>
            <a:ext cx="492125" cy="117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E5CEB52-B816-4BCD-83B3-03BC7CC6DFD0}"/>
              </a:ext>
            </a:extLst>
          </p:cNvPr>
          <p:cNvCxnSpPr>
            <a:stCxn id="23556" idx="5"/>
            <a:endCxn id="23558" idx="0"/>
          </p:cNvCxnSpPr>
          <p:nvPr/>
        </p:nvCxnSpPr>
        <p:spPr>
          <a:xfrm rot="16200000" flipH="1">
            <a:off x="4725988" y="3011488"/>
            <a:ext cx="436562" cy="1160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65C5FBD-9DE1-49E6-83A8-FE2C14F7E051}"/>
              </a:ext>
            </a:extLst>
          </p:cNvPr>
          <p:cNvCxnSpPr>
            <a:stCxn id="23557" idx="3"/>
            <a:endCxn id="23560" idx="7"/>
          </p:cNvCxnSpPr>
          <p:nvPr/>
        </p:nvCxnSpPr>
        <p:spPr>
          <a:xfrm rot="5400000">
            <a:off x="1963738" y="4097338"/>
            <a:ext cx="644525" cy="720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FE0460E-1165-45D1-96C1-996C5CA3DC77}"/>
              </a:ext>
            </a:extLst>
          </p:cNvPr>
          <p:cNvCxnSpPr>
            <a:stCxn id="23557" idx="5"/>
            <a:endCxn id="23559" idx="0"/>
          </p:cNvCxnSpPr>
          <p:nvPr/>
        </p:nvCxnSpPr>
        <p:spPr>
          <a:xfrm rot="16200000" flipH="1">
            <a:off x="3011488" y="4040188"/>
            <a:ext cx="588962" cy="779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F2F2FC8-105A-4111-BE7F-A51F55B58ED7}"/>
              </a:ext>
            </a:extLst>
          </p:cNvPr>
          <p:cNvCxnSpPr>
            <a:stCxn id="23558" idx="4"/>
            <a:endCxn id="23562" idx="0"/>
          </p:cNvCxnSpPr>
          <p:nvPr/>
        </p:nvCxnSpPr>
        <p:spPr>
          <a:xfrm rot="5400000">
            <a:off x="5105400" y="4305300"/>
            <a:ext cx="5334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231D3AB-CC4B-48AF-9103-8F5103CAD6C8}"/>
              </a:ext>
            </a:extLst>
          </p:cNvPr>
          <p:cNvCxnSpPr>
            <a:stCxn id="23558" idx="5"/>
            <a:endCxn id="23561" idx="0"/>
          </p:cNvCxnSpPr>
          <p:nvPr/>
        </p:nvCxnSpPr>
        <p:spPr>
          <a:xfrm rot="16200000" flipH="1">
            <a:off x="5868988" y="3925888"/>
            <a:ext cx="588962" cy="1008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4ADE0AB-BBD2-45FF-BD60-73C53D416717}"/>
              </a:ext>
            </a:extLst>
          </p:cNvPr>
          <p:cNvCxnSpPr>
            <a:stCxn id="23560" idx="4"/>
            <a:endCxn id="23564" idx="7"/>
          </p:cNvCxnSpPr>
          <p:nvPr/>
        </p:nvCxnSpPr>
        <p:spPr>
          <a:xfrm rot="5400000">
            <a:off x="1411287" y="5238751"/>
            <a:ext cx="512763" cy="246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FCD2A12-2934-4969-989A-9453AA97D33B}"/>
              </a:ext>
            </a:extLst>
          </p:cNvPr>
          <p:cNvCxnSpPr>
            <a:stCxn id="23560" idx="4"/>
            <a:endCxn id="23563" idx="0"/>
          </p:cNvCxnSpPr>
          <p:nvPr/>
        </p:nvCxnSpPr>
        <p:spPr>
          <a:xfrm rot="16200000" flipH="1">
            <a:off x="1790700" y="5105400"/>
            <a:ext cx="4572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4592FE0-DD0C-4CD2-86C2-E5633252E069}"/>
              </a:ext>
            </a:extLst>
          </p:cNvPr>
          <p:cNvCxnSpPr>
            <a:stCxn id="23559" idx="4"/>
            <a:endCxn id="23566" idx="0"/>
          </p:cNvCxnSpPr>
          <p:nvPr/>
        </p:nvCxnSpPr>
        <p:spPr>
          <a:xfrm rot="5400000">
            <a:off x="3276600" y="5143500"/>
            <a:ext cx="4572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E4E4252-3699-42CF-9D43-4ECADF32BEB2}"/>
              </a:ext>
            </a:extLst>
          </p:cNvPr>
          <p:cNvCxnSpPr>
            <a:stCxn id="23559" idx="4"/>
            <a:endCxn id="23565" idx="0"/>
          </p:cNvCxnSpPr>
          <p:nvPr/>
        </p:nvCxnSpPr>
        <p:spPr>
          <a:xfrm rot="16200000" flipH="1">
            <a:off x="3695700" y="5105400"/>
            <a:ext cx="4572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93F4974-BA5E-4E93-B5AE-4B36A588F95A}"/>
              </a:ext>
            </a:extLst>
          </p:cNvPr>
          <p:cNvCxnSpPr>
            <a:stCxn id="23562" idx="4"/>
            <a:endCxn id="23568" idx="7"/>
          </p:cNvCxnSpPr>
          <p:nvPr/>
        </p:nvCxnSpPr>
        <p:spPr>
          <a:xfrm rot="5400000">
            <a:off x="4840287" y="5238751"/>
            <a:ext cx="512763" cy="246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EE94E26-C464-4BED-B425-E394FA28357A}"/>
              </a:ext>
            </a:extLst>
          </p:cNvPr>
          <p:cNvCxnSpPr>
            <a:stCxn id="23562" idx="4"/>
            <a:endCxn id="23567" idx="0"/>
          </p:cNvCxnSpPr>
          <p:nvPr/>
        </p:nvCxnSpPr>
        <p:spPr>
          <a:xfrm rot="16200000" flipH="1">
            <a:off x="5219700" y="5105400"/>
            <a:ext cx="4572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F5E2814-59F1-4C8A-97F3-8569A488BCA9}"/>
              </a:ext>
            </a:extLst>
          </p:cNvPr>
          <p:cNvCxnSpPr>
            <a:stCxn id="23561" idx="4"/>
            <a:endCxn id="23570" idx="0"/>
          </p:cNvCxnSpPr>
          <p:nvPr/>
        </p:nvCxnSpPr>
        <p:spPr>
          <a:xfrm rot="5400000">
            <a:off x="6362700" y="5257800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5638CEE-B175-4703-9F53-075AE0807B24}"/>
              </a:ext>
            </a:extLst>
          </p:cNvPr>
          <p:cNvCxnSpPr>
            <a:stCxn id="23561" idx="5"/>
            <a:endCxn id="23569" idx="0"/>
          </p:cNvCxnSpPr>
          <p:nvPr/>
        </p:nvCxnSpPr>
        <p:spPr>
          <a:xfrm rot="16200000" flipH="1">
            <a:off x="6821488" y="5030788"/>
            <a:ext cx="512762" cy="550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85" name="Oval 61">
            <a:extLst>
              <a:ext uri="{FF2B5EF4-FFF2-40B4-BE49-F238E27FC236}">
                <a16:creationId xmlns:a16="http://schemas.microsoft.com/office/drawing/2014/main" id="{BDF47BDD-09B7-4742-93B8-2E0DCE494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0"/>
            <a:ext cx="3733800" cy="28956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vi-VN" altLang="vi-VN"/>
          </a:p>
        </p:txBody>
      </p:sp>
      <p:sp>
        <p:nvSpPr>
          <p:cNvPr id="23586" name="Oval 62">
            <a:extLst>
              <a:ext uri="{FF2B5EF4-FFF2-40B4-BE49-F238E27FC236}">
                <a16:creationId xmlns:a16="http://schemas.microsoft.com/office/drawing/2014/main" id="{39FF970D-4C03-44C1-87FD-0682C0100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581400"/>
            <a:ext cx="3733800" cy="3200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vi-VN" altLang="vi-VN"/>
          </a:p>
        </p:txBody>
      </p:sp>
      <p:sp>
        <p:nvSpPr>
          <p:cNvPr id="23587" name="Right Arrow 63">
            <a:extLst>
              <a:ext uri="{FF2B5EF4-FFF2-40B4-BE49-F238E27FC236}">
                <a16:creationId xmlns:a16="http://schemas.microsoft.com/office/drawing/2014/main" id="{2CB263F7-C91B-45A8-8850-01BCCBEB1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124200"/>
            <a:ext cx="609600" cy="1524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vi-VN" altLang="vi-VN"/>
          </a:p>
        </p:txBody>
      </p:sp>
      <p:sp>
        <p:nvSpPr>
          <p:cNvPr id="23588" name="TextBox 64">
            <a:extLst>
              <a:ext uri="{FF2B5EF4-FFF2-40B4-BE49-F238E27FC236}">
                <a16:creationId xmlns:a16="http://schemas.microsoft.com/office/drawing/2014/main" id="{65DCE4D9-DC70-4070-8281-2BCE204AB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9718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/>
              <a:t>root node</a:t>
            </a:r>
            <a:endParaRPr lang="vi-VN" altLang="vi-VN"/>
          </a:p>
        </p:txBody>
      </p:sp>
      <p:sp>
        <p:nvSpPr>
          <p:cNvPr id="23589" name="TextBox 65">
            <a:extLst>
              <a:ext uri="{FF2B5EF4-FFF2-40B4-BE49-F238E27FC236}">
                <a16:creationId xmlns:a16="http://schemas.microsoft.com/office/drawing/2014/main" id="{2993A350-60EE-4B18-AB16-8B65A3621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9718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/>
              <a:t>rigth subtree</a:t>
            </a:r>
            <a:endParaRPr lang="vi-VN" altLang="vi-VN"/>
          </a:p>
        </p:txBody>
      </p:sp>
      <p:sp>
        <p:nvSpPr>
          <p:cNvPr id="23590" name="TextBox 66">
            <a:extLst>
              <a:ext uri="{FF2B5EF4-FFF2-40B4-BE49-F238E27FC236}">
                <a16:creationId xmlns:a16="http://schemas.microsoft.com/office/drawing/2014/main" id="{B6FE7251-7A99-4A89-86FC-A9D09C45C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982913"/>
            <a:ext cx="152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/>
              <a:t>left subtree</a:t>
            </a:r>
            <a:endParaRPr lang="vi-VN" altLang="vi-VN"/>
          </a:p>
        </p:txBody>
      </p:sp>
      <p:sp>
        <p:nvSpPr>
          <p:cNvPr id="69" name="Bent Arrow 68">
            <a:extLst>
              <a:ext uri="{FF2B5EF4-FFF2-40B4-BE49-F238E27FC236}">
                <a16:creationId xmlns:a16="http://schemas.microsoft.com/office/drawing/2014/main" id="{9185E439-96B4-401C-AB5B-79144819FFAF}"/>
              </a:ext>
            </a:extLst>
          </p:cNvPr>
          <p:cNvSpPr/>
          <p:nvPr/>
        </p:nvSpPr>
        <p:spPr bwMode="auto">
          <a:xfrm>
            <a:off x="6629400" y="3124200"/>
            <a:ext cx="685800" cy="457200"/>
          </a:xfrm>
          <a:prstGeom prst="bentArrow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vi-VN">
              <a:latin typeface="Arial" charset="0"/>
              <a:cs typeface="Arial" charset="0"/>
            </a:endParaRPr>
          </a:p>
        </p:txBody>
      </p:sp>
      <p:sp>
        <p:nvSpPr>
          <p:cNvPr id="70" name="Bent-Up Arrow 69">
            <a:extLst>
              <a:ext uri="{FF2B5EF4-FFF2-40B4-BE49-F238E27FC236}">
                <a16:creationId xmlns:a16="http://schemas.microsoft.com/office/drawing/2014/main" id="{5EA2A5C3-CE2C-4237-B130-6A4859D8A5C1}"/>
              </a:ext>
            </a:extLst>
          </p:cNvPr>
          <p:cNvSpPr/>
          <p:nvPr/>
        </p:nvSpPr>
        <p:spPr bwMode="auto">
          <a:xfrm>
            <a:off x="1600200" y="3352800"/>
            <a:ext cx="457200" cy="609600"/>
          </a:xfrm>
          <a:prstGeom prst="bentUpArrow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vi-VN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5">
            <a:extLst>
              <a:ext uri="{FF2B5EF4-FFF2-40B4-BE49-F238E27FC236}">
                <a16:creationId xmlns:a16="http://schemas.microsoft.com/office/drawing/2014/main" id="{6914F948-6E44-4D8C-A195-41796DB3B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86019" name="Text Box 6">
            <a:extLst>
              <a:ext uri="{FF2B5EF4-FFF2-40B4-BE49-F238E27FC236}">
                <a16:creationId xmlns:a16="http://schemas.microsoft.com/office/drawing/2014/main" id="{E6592520-B7C3-4ED2-A221-E3D1A85D9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0663"/>
            <a:ext cx="9144000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15000"/>
              </a:spcBef>
            </a:pPr>
            <a:r>
              <a:rPr lang="en" altLang="vi-VN" sz="2000" b="1"/>
              <a:t>Binary search tree representation: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typedef struct node {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Item Info; //Information of node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struct node *left;//Left node pointer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struct node *right;//Right node pointer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} *Tree;</a:t>
            </a:r>
          </a:p>
          <a:p>
            <a:pPr algn="just" eaLnBrk="1" hangingPunct="1">
              <a:spcBef>
                <a:spcPct val="15000"/>
              </a:spcBef>
            </a:pPr>
            <a:r>
              <a:rPr lang="en" altLang="vi-VN" sz="2000" b="1"/>
              <a:t>Initialize a binary search tree:</a:t>
            </a:r>
            <a:endParaRPr lang="en-US" altLang="vi-VN" sz="2000"/>
          </a:p>
          <a:p>
            <a:pPr lvl="4" algn="just" eaLnBrk="1" hangingPunct="1">
              <a:spcBef>
                <a:spcPct val="15000"/>
              </a:spcBef>
            </a:pPr>
            <a:r>
              <a:rPr lang="en" altLang="vi-VN" sz="2000"/>
              <a:t>void Init(Tree *T){</a:t>
            </a:r>
          </a:p>
          <a:p>
            <a:pPr lvl="4" algn="just" eaLnBrk="1" hangingPunct="1">
              <a:spcBef>
                <a:spcPct val="15000"/>
              </a:spcBef>
            </a:pPr>
            <a:r>
              <a:rPr lang="en" altLang="vi-VN" sz="2000"/>
              <a:t>*T=NULL; //Return tree T to empty state</a:t>
            </a:r>
          </a:p>
          <a:p>
            <a:pPr lvl="4" algn="just" eaLnBrk="1" hangingPunct="1">
              <a:spcBef>
                <a:spcPct val="15000"/>
              </a:spcBef>
            </a:pPr>
            <a:r>
              <a:rPr lang="en" altLang="vi-VN" sz="2000"/>
              <a:t>}</a:t>
            </a:r>
          </a:p>
          <a:p>
            <a:pPr algn="just" eaLnBrk="1" hangingPunct="1">
              <a:spcBef>
                <a:spcPct val="15000"/>
              </a:spcBef>
            </a:pPr>
            <a:r>
              <a:rPr lang="en" altLang="vi-VN" sz="2000" b="1"/>
              <a:t>Allocate memory for a node:</a:t>
            </a:r>
          </a:p>
          <a:p>
            <a:pPr lvl="4" algn="just" eaLnBrk="1" hangingPunct="1">
              <a:spcBef>
                <a:spcPct val="15000"/>
              </a:spcBef>
            </a:pPr>
            <a:r>
              <a:rPr lang="en" altLang="vi-VN" sz="2000"/>
              <a:t>Tree GetNode(){</a:t>
            </a:r>
          </a:p>
          <a:p>
            <a:pPr lvl="4" algn="just" eaLnBrk="1" hangingPunct="1">
              <a:spcBef>
                <a:spcPct val="15000"/>
              </a:spcBef>
            </a:pPr>
            <a:r>
              <a:rPr lang="en" altLang="vi-VN" sz="2000"/>
              <a:t>Tree p; // Declare a node of type Tree</a:t>
            </a:r>
          </a:p>
          <a:p>
            <a:pPr lvl="4" algn="just" eaLnBrk="1" hangingPunct="1">
              <a:spcBef>
                <a:spcPct val="15000"/>
              </a:spcBef>
            </a:pPr>
            <a:r>
              <a:rPr lang="en" altLang="vi-VN" sz="2000"/>
              <a:t>p=new node; //Allocate memory for node</a:t>
            </a:r>
          </a:p>
          <a:p>
            <a:pPr lvl="4" algn="just" eaLnBrk="1" hangingPunct="1">
              <a:spcBef>
                <a:spcPct val="15000"/>
              </a:spcBef>
            </a:pPr>
            <a:r>
              <a:rPr lang="en" altLang="vi-VN" sz="2000"/>
              <a:t>return (p); //Return the allocated node</a:t>
            </a:r>
          </a:p>
          <a:p>
            <a:pPr lvl="4" algn="just" eaLnBrk="1" hangingPunct="1">
              <a:spcBef>
                <a:spcPct val="15000"/>
              </a:spcBef>
            </a:pPr>
            <a:r>
              <a:rPr lang="en" altLang="vi-VN" sz="2000"/>
              <a:t>}</a:t>
            </a:r>
          </a:p>
          <a:p>
            <a:pPr algn="just" eaLnBrk="1" hangingPunct="1">
              <a:spcBef>
                <a:spcPct val="15000"/>
              </a:spcBef>
            </a:pPr>
            <a:endParaRPr lang="en-US" altLang="vi-VN"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5">
            <a:extLst>
              <a:ext uri="{FF2B5EF4-FFF2-40B4-BE49-F238E27FC236}">
                <a16:creationId xmlns:a16="http://schemas.microsoft.com/office/drawing/2014/main" id="{E2BDCB94-5F21-4127-8794-315B307D2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88067" name="Text Box 6">
            <a:extLst>
              <a:ext uri="{FF2B5EF4-FFF2-40B4-BE49-F238E27FC236}">
                <a16:creationId xmlns:a16="http://schemas.microsoft.com/office/drawing/2014/main" id="{E17A00D9-C9AC-4F9C-A11D-82AE5ED86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0663"/>
            <a:ext cx="9144000" cy="655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15000"/>
              </a:spcBef>
            </a:pPr>
            <a:r>
              <a:rPr lang="en" altLang="vi-VN" sz="2000" b="1"/>
              <a:t>Freeing a node p for the tree T: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void FreeNode(Tree p){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delete (p); // release node p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}</a:t>
            </a:r>
          </a:p>
          <a:p>
            <a:pPr algn="just" eaLnBrk="1" hangingPunct="1">
              <a:spcBef>
                <a:spcPct val="15000"/>
              </a:spcBef>
            </a:pPr>
            <a:r>
              <a:rPr lang="en" altLang="vi-VN" sz="2000" b="1"/>
              <a:t>Check the emptyness of the tree T: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int isEmpty(Tree *T){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if(*T==NULL) // </a:t>
            </a:r>
            <a:r>
              <a:rPr lang="en" altLang="vi-VN" i="1"/>
              <a:t>if T is empty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return 1; // </a:t>
            </a:r>
            <a:r>
              <a:rPr lang="en" altLang="vi-VN" i="1"/>
              <a:t>return true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return 0; // </a:t>
            </a:r>
            <a:r>
              <a:rPr lang="en" altLang="vi-VN" i="1"/>
              <a:t>return false value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}</a:t>
            </a:r>
          </a:p>
          <a:p>
            <a:pPr algn="just" eaLnBrk="1" hangingPunct="1">
              <a:spcBef>
                <a:spcPct val="15000"/>
              </a:spcBef>
            </a:pPr>
            <a:r>
              <a:rPr lang="en" altLang="vi-VN" sz="2000" b="1"/>
              <a:t>Create a node for the tree T: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Tree MakeNode( Item x){ // </a:t>
            </a:r>
            <a:r>
              <a:rPr lang="en" altLang="vi-VN" i="1"/>
              <a:t>x is the node value to add to the tree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Tree p; // </a:t>
            </a:r>
            <a:r>
              <a:rPr lang="en" altLang="vi-VN" i="1"/>
              <a:t>Declare a node of type Tree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p = GetNode(); // </a:t>
            </a:r>
            <a:r>
              <a:rPr lang="en" altLang="vi-VN" i="1"/>
              <a:t>allocate memory for p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p-&gt;infor = x; // </a:t>
            </a:r>
            <a:r>
              <a:rPr lang="en" altLang="vi-VN" i="1"/>
              <a:t>set information element for node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p-&gt;left=NULL; // </a:t>
            </a:r>
            <a:r>
              <a:rPr lang="en" altLang="vi-VN" i="1"/>
              <a:t>create left link for node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p-&gt;right=NULL; // </a:t>
            </a:r>
            <a:r>
              <a:rPr lang="en" altLang="vi-VN" i="1"/>
              <a:t>Create right link for node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return (p); // </a:t>
            </a:r>
            <a:r>
              <a:rPr lang="en" altLang="vi-VN" i="1"/>
              <a:t>return the node created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}</a:t>
            </a:r>
          </a:p>
          <a:p>
            <a:pPr algn="just" eaLnBrk="1" hangingPunct="1">
              <a:spcBef>
                <a:spcPct val="15000"/>
              </a:spcBef>
            </a:pPr>
            <a:endParaRPr lang="en-US" altLang="vi-VN"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5">
            <a:extLst>
              <a:ext uri="{FF2B5EF4-FFF2-40B4-BE49-F238E27FC236}">
                <a16:creationId xmlns:a16="http://schemas.microsoft.com/office/drawing/2014/main" id="{734C3A62-BA96-4737-A711-D2ABB750D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90115" name="Text Box 6">
            <a:extLst>
              <a:ext uri="{FF2B5EF4-FFF2-40B4-BE49-F238E27FC236}">
                <a16:creationId xmlns:a16="http://schemas.microsoft.com/office/drawing/2014/main" id="{0CE3469F-1273-41C4-B83D-D1A9B74B3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0663"/>
            <a:ext cx="9144000" cy="655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15000"/>
              </a:spcBef>
            </a:pPr>
            <a:r>
              <a:rPr lang="en" altLang="vi-VN" sz="2000" b="1"/>
              <a:t>Find the node whose content is x in the search tree T: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Tree Search(Tree T, Item x){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Tree p =T; //p points to the root node of the tree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if ( p!=NULL ) { //if p is not NULL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if (x &lt; T -&gt; infor ) p = Search( T-&gt;left, x);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else </a:t>
            </a:r>
            <a:r>
              <a:rPr lang="en" altLang="vi-VN" sz="2000"/>
              <a:t>p = Search(T -&gt;right, x);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 sz="2000"/>
              <a:t>}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 sz="2000"/>
              <a:t>return(p);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 sz="2000"/>
              <a:t>}</a:t>
            </a:r>
          </a:p>
          <a:p>
            <a:pPr algn="just" eaLnBrk="1" hangingPunct="1">
              <a:spcBef>
                <a:spcPct val="15000"/>
              </a:spcBef>
            </a:pPr>
            <a:r>
              <a:rPr lang="en" altLang="vi-VN" sz="2000" b="1"/>
              <a:t>Find the node with content x in the search tree T (non-recursive):</a:t>
            </a:r>
            <a:endParaRPr lang="en-US" altLang="vi-VN" sz="2000"/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Tree Search(Tree T, Item x){ Tree p =T; //p points to the root node of the tree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/>
              <a:t>while (p!=NULL) { //Iterate while p is not NULL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 sz="2000"/>
              <a:t>if (x == p-&gt;infor) return (p); //If x coincides with p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 sz="2000"/>
              <a:t>else if (x &lt; p-&gt;infor) p = p -&gt; left; //if x is less than p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 sz="2000"/>
              <a:t>else p = p -&gt; right; // if x is greater than p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 sz="2000"/>
              <a:t>}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 sz="2000"/>
              <a:t>return(p);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 sz="2000"/>
              <a:t>}</a:t>
            </a:r>
          </a:p>
          <a:p>
            <a:pPr algn="just" eaLnBrk="1" hangingPunct="1">
              <a:spcBef>
                <a:spcPct val="15000"/>
              </a:spcBef>
            </a:pPr>
            <a:endParaRPr lang="en-US" altLang="vi-VN"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62" name="Group 3">
            <a:extLst>
              <a:ext uri="{FF2B5EF4-FFF2-40B4-BE49-F238E27FC236}">
                <a16:creationId xmlns:a16="http://schemas.microsoft.com/office/drawing/2014/main" id="{F360BF7F-7DEE-4699-A0F6-B63EF906C17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143000"/>
            <a:ext cx="8305800" cy="4572000"/>
            <a:chOff x="228600" y="457200"/>
            <a:chExt cx="8305800" cy="4572000"/>
          </a:xfrm>
        </p:grpSpPr>
        <p:sp>
          <p:nvSpPr>
            <p:cNvPr id="92164" name="Oval 3">
              <a:extLst>
                <a:ext uri="{FF2B5EF4-FFF2-40B4-BE49-F238E27FC236}">
                  <a16:creationId xmlns:a16="http://schemas.microsoft.com/office/drawing/2014/main" id="{CEF6E2D4-802E-4AC9-8A53-18E54B1BD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609600"/>
              <a:ext cx="381000" cy="3810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40</a:t>
              </a:r>
            </a:p>
          </p:txBody>
        </p:sp>
        <p:sp>
          <p:nvSpPr>
            <p:cNvPr id="92165" name="Oval 4">
              <a:extLst>
                <a:ext uri="{FF2B5EF4-FFF2-40B4-BE49-F238E27FC236}">
                  <a16:creationId xmlns:a16="http://schemas.microsoft.com/office/drawing/2014/main" id="{6CCB0315-E22B-4A28-836F-B8709DA20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11430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30</a:t>
              </a:r>
            </a:p>
          </p:txBody>
        </p:sp>
        <p:sp>
          <p:nvSpPr>
            <p:cNvPr id="92166" name="Oval 5">
              <a:extLst>
                <a:ext uri="{FF2B5EF4-FFF2-40B4-BE49-F238E27FC236}">
                  <a16:creationId xmlns:a16="http://schemas.microsoft.com/office/drawing/2014/main" id="{7AF91098-C288-4340-9FD0-70DB1A746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11430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60</a:t>
              </a:r>
            </a:p>
          </p:txBody>
        </p:sp>
        <p:sp>
          <p:nvSpPr>
            <p:cNvPr id="92167" name="Oval 6">
              <a:extLst>
                <a:ext uri="{FF2B5EF4-FFF2-40B4-BE49-F238E27FC236}">
                  <a16:creationId xmlns:a16="http://schemas.microsoft.com/office/drawing/2014/main" id="{BA55C282-6A0A-440C-81E5-97F9AFC27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2209800"/>
              <a:ext cx="381000" cy="381000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25</a:t>
              </a:r>
            </a:p>
          </p:txBody>
        </p:sp>
        <p:sp>
          <p:nvSpPr>
            <p:cNvPr id="92168" name="Oval 7">
              <a:extLst>
                <a:ext uri="{FF2B5EF4-FFF2-40B4-BE49-F238E27FC236}">
                  <a16:creationId xmlns:a16="http://schemas.microsoft.com/office/drawing/2014/main" id="{76305A71-F848-4BE9-B6CC-8FF80058F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2209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35</a:t>
              </a:r>
            </a:p>
          </p:txBody>
        </p:sp>
        <p:sp>
          <p:nvSpPr>
            <p:cNvPr id="92169" name="Oval 8">
              <a:extLst>
                <a:ext uri="{FF2B5EF4-FFF2-40B4-BE49-F238E27FC236}">
                  <a16:creationId xmlns:a16="http://schemas.microsoft.com/office/drawing/2014/main" id="{1A164E61-1250-4ABD-984E-14C0A513F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2209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50</a:t>
              </a:r>
            </a:p>
          </p:txBody>
        </p:sp>
        <p:sp>
          <p:nvSpPr>
            <p:cNvPr id="92170" name="Oval 9">
              <a:extLst>
                <a:ext uri="{FF2B5EF4-FFF2-40B4-BE49-F238E27FC236}">
                  <a16:creationId xmlns:a16="http://schemas.microsoft.com/office/drawing/2014/main" id="{CB53D5A9-F947-4F33-9B06-8659C2411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2209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70</a:t>
              </a:r>
            </a:p>
          </p:txBody>
        </p:sp>
        <p:sp>
          <p:nvSpPr>
            <p:cNvPr id="92171" name="Oval 10">
              <a:extLst>
                <a:ext uri="{FF2B5EF4-FFF2-40B4-BE49-F238E27FC236}">
                  <a16:creationId xmlns:a16="http://schemas.microsoft.com/office/drawing/2014/main" id="{33EB2DDA-A8FD-4072-85A8-E3FB80F37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" y="3352800"/>
              <a:ext cx="381000" cy="381000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20</a:t>
              </a:r>
            </a:p>
          </p:txBody>
        </p:sp>
        <p:sp>
          <p:nvSpPr>
            <p:cNvPr id="92172" name="Oval 11">
              <a:extLst>
                <a:ext uri="{FF2B5EF4-FFF2-40B4-BE49-F238E27FC236}">
                  <a16:creationId xmlns:a16="http://schemas.microsoft.com/office/drawing/2014/main" id="{19EA3080-A484-494D-BE56-E63B1E049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3352800"/>
              <a:ext cx="381000" cy="381000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28</a:t>
              </a:r>
            </a:p>
          </p:txBody>
        </p:sp>
        <p:sp>
          <p:nvSpPr>
            <p:cNvPr id="92173" name="Oval 12">
              <a:extLst>
                <a:ext uri="{FF2B5EF4-FFF2-40B4-BE49-F238E27FC236}">
                  <a16:creationId xmlns:a16="http://schemas.microsoft.com/office/drawing/2014/main" id="{AC1EAC8A-FEF0-464C-973E-EDED6A4D3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3352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65</a:t>
              </a:r>
            </a:p>
          </p:txBody>
        </p:sp>
        <p:sp>
          <p:nvSpPr>
            <p:cNvPr id="92174" name="Oval 13">
              <a:extLst>
                <a:ext uri="{FF2B5EF4-FFF2-40B4-BE49-F238E27FC236}">
                  <a16:creationId xmlns:a16="http://schemas.microsoft.com/office/drawing/2014/main" id="{F0B536A0-7F26-4937-8D2C-C8686298A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3352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90</a:t>
              </a:r>
            </a:p>
          </p:txBody>
        </p:sp>
        <p:sp>
          <p:nvSpPr>
            <p:cNvPr id="92175" name="Oval 14">
              <a:extLst>
                <a:ext uri="{FF2B5EF4-FFF2-40B4-BE49-F238E27FC236}">
                  <a16:creationId xmlns:a16="http://schemas.microsoft.com/office/drawing/2014/main" id="{865F8ADD-A9B7-44AE-8FE5-D01CC48F1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3352800"/>
              <a:ext cx="381000" cy="381000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38</a:t>
              </a:r>
            </a:p>
          </p:txBody>
        </p:sp>
        <p:sp>
          <p:nvSpPr>
            <p:cNvPr id="92176" name="Oval 15">
              <a:extLst>
                <a:ext uri="{FF2B5EF4-FFF2-40B4-BE49-F238E27FC236}">
                  <a16:creationId xmlns:a16="http://schemas.microsoft.com/office/drawing/2014/main" id="{FC6FBA9B-607F-4A5D-A836-F23CAD47D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46482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26</a:t>
              </a:r>
            </a:p>
          </p:txBody>
        </p:sp>
        <p:sp>
          <p:nvSpPr>
            <p:cNvPr id="92177" name="Oval 16">
              <a:extLst>
                <a:ext uri="{FF2B5EF4-FFF2-40B4-BE49-F238E27FC236}">
                  <a16:creationId xmlns:a16="http://schemas.microsoft.com/office/drawing/2014/main" id="{11DB6C5E-C88F-40EB-A4C1-C2E323368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46482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29</a:t>
              </a:r>
            </a:p>
          </p:txBody>
        </p:sp>
        <p:sp>
          <p:nvSpPr>
            <p:cNvPr id="92178" name="Oval 17">
              <a:extLst>
                <a:ext uri="{FF2B5EF4-FFF2-40B4-BE49-F238E27FC236}">
                  <a16:creationId xmlns:a16="http://schemas.microsoft.com/office/drawing/2014/main" id="{2DAA9BC8-B33A-4826-AB32-9C1E79912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6482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62</a:t>
              </a:r>
            </a:p>
          </p:txBody>
        </p:sp>
        <p:sp>
          <p:nvSpPr>
            <p:cNvPr id="92179" name="Oval 18">
              <a:extLst>
                <a:ext uri="{FF2B5EF4-FFF2-40B4-BE49-F238E27FC236}">
                  <a16:creationId xmlns:a16="http://schemas.microsoft.com/office/drawing/2014/main" id="{D14D7571-25C3-4AE7-8A8B-26E76B4D8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46482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68</a:t>
              </a:r>
            </a:p>
          </p:txBody>
        </p:sp>
        <p:sp>
          <p:nvSpPr>
            <p:cNvPr id="92180" name="Line 19">
              <a:extLst>
                <a:ext uri="{FF2B5EF4-FFF2-40B4-BE49-F238E27FC236}">
                  <a16:creationId xmlns:a16="http://schemas.microsoft.com/office/drawing/2014/main" id="{A915030F-2EF6-4097-9CF5-D1681D0132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1800" y="838200"/>
              <a:ext cx="1524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2181" name="Line 20">
              <a:extLst>
                <a:ext uri="{FF2B5EF4-FFF2-40B4-BE49-F238E27FC236}">
                  <a16:creationId xmlns:a16="http://schemas.microsoft.com/office/drawing/2014/main" id="{343A7B0C-7CF8-4945-A8EE-357DB129FE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838200"/>
              <a:ext cx="1524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2182" name="Line 21">
              <a:extLst>
                <a:ext uri="{FF2B5EF4-FFF2-40B4-BE49-F238E27FC236}">
                  <a16:creationId xmlns:a16="http://schemas.microsoft.com/office/drawing/2014/main" id="{0606B866-2C3D-4D68-98A6-B2555C9DB7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3600" y="1447800"/>
              <a:ext cx="685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2183" name="Line 22">
              <a:extLst>
                <a:ext uri="{FF2B5EF4-FFF2-40B4-BE49-F238E27FC236}">
                  <a16:creationId xmlns:a16="http://schemas.microsoft.com/office/drawing/2014/main" id="{D84014E5-4D97-4F7F-9EB4-14B19FCABE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000" y="1447800"/>
              <a:ext cx="9144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2184" name="Line 23">
              <a:extLst>
                <a:ext uri="{FF2B5EF4-FFF2-40B4-BE49-F238E27FC236}">
                  <a16:creationId xmlns:a16="http://schemas.microsoft.com/office/drawing/2014/main" id="{BD5FCBD7-17B8-4EAE-BC31-CD27FCB324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600" y="1447800"/>
              <a:ext cx="762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2185" name="Line 24">
              <a:extLst>
                <a:ext uri="{FF2B5EF4-FFF2-40B4-BE49-F238E27FC236}">
                  <a16:creationId xmlns:a16="http://schemas.microsoft.com/office/drawing/2014/main" id="{CD22277B-7174-48FC-AA2A-9B23A1473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3200" y="14478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2186" name="Line 25">
              <a:extLst>
                <a:ext uri="{FF2B5EF4-FFF2-40B4-BE49-F238E27FC236}">
                  <a16:creationId xmlns:a16="http://schemas.microsoft.com/office/drawing/2014/main" id="{E577B841-173C-44E5-9C0E-0DC8DBBE65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77000" y="25908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2187" name="Line 26">
              <a:extLst>
                <a:ext uri="{FF2B5EF4-FFF2-40B4-BE49-F238E27FC236}">
                  <a16:creationId xmlns:a16="http://schemas.microsoft.com/office/drawing/2014/main" id="{76BD3CF4-C774-4335-9671-9DA625003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9000" y="2514600"/>
              <a:ext cx="7620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2188" name="Line 27">
              <a:extLst>
                <a:ext uri="{FF2B5EF4-FFF2-40B4-BE49-F238E27FC236}">
                  <a16:creationId xmlns:a16="http://schemas.microsoft.com/office/drawing/2014/main" id="{56C893C6-6EEE-4632-96B4-E1CE84FBB8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15000" y="3733800"/>
              <a:ext cx="6858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2189" name="Line 28">
              <a:extLst>
                <a:ext uri="{FF2B5EF4-FFF2-40B4-BE49-F238E27FC236}">
                  <a16:creationId xmlns:a16="http://schemas.microsoft.com/office/drawing/2014/main" id="{C728B77D-2F1F-4D30-B145-74CB21B410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3733800"/>
              <a:ext cx="7620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2190" name="Line 29">
              <a:extLst>
                <a:ext uri="{FF2B5EF4-FFF2-40B4-BE49-F238E27FC236}">
                  <a16:creationId xmlns:a16="http://schemas.microsoft.com/office/drawing/2014/main" id="{B95B0B8F-CAA4-49CD-9680-842E1EB3BA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9200" y="2590800"/>
              <a:ext cx="762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2191" name="Line 30">
              <a:extLst>
                <a:ext uri="{FF2B5EF4-FFF2-40B4-BE49-F238E27FC236}">
                  <a16:creationId xmlns:a16="http://schemas.microsoft.com/office/drawing/2014/main" id="{EBBC68D9-9829-48AE-8EE8-C49EF46B7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3600" y="25908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2192" name="Line 31">
              <a:extLst>
                <a:ext uri="{FF2B5EF4-FFF2-40B4-BE49-F238E27FC236}">
                  <a16:creationId xmlns:a16="http://schemas.microsoft.com/office/drawing/2014/main" id="{167AAD40-20B7-4FB8-B0D7-F62BC6228D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8400" y="3733800"/>
              <a:ext cx="3810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2193" name="Line 32">
              <a:extLst>
                <a:ext uri="{FF2B5EF4-FFF2-40B4-BE49-F238E27FC236}">
                  <a16:creationId xmlns:a16="http://schemas.microsoft.com/office/drawing/2014/main" id="{860EED10-FB64-4A4E-9A36-403A46F99E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9400" y="3733800"/>
              <a:ext cx="4572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2194" name="Line 33">
              <a:extLst>
                <a:ext uri="{FF2B5EF4-FFF2-40B4-BE49-F238E27FC236}">
                  <a16:creationId xmlns:a16="http://schemas.microsoft.com/office/drawing/2014/main" id="{369074D2-EA27-4E99-A875-A20712912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2400" y="2590800"/>
              <a:ext cx="685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2195" name="Oval 34">
              <a:extLst>
                <a:ext uri="{FF2B5EF4-FFF2-40B4-BE49-F238E27FC236}">
                  <a16:creationId xmlns:a16="http://schemas.microsoft.com/office/drawing/2014/main" id="{AAA2A7FA-85C6-48D9-A42C-6A262D069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46482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15</a:t>
              </a:r>
            </a:p>
          </p:txBody>
        </p:sp>
        <p:sp>
          <p:nvSpPr>
            <p:cNvPr id="92196" name="Oval 35">
              <a:extLst>
                <a:ext uri="{FF2B5EF4-FFF2-40B4-BE49-F238E27FC236}">
                  <a16:creationId xmlns:a16="http://schemas.microsoft.com/office/drawing/2014/main" id="{2A097E3F-ED2B-4334-9D85-507ED40BC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6482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22</a:t>
              </a:r>
            </a:p>
          </p:txBody>
        </p:sp>
        <p:sp>
          <p:nvSpPr>
            <p:cNvPr id="92197" name="Line 36">
              <a:extLst>
                <a:ext uri="{FF2B5EF4-FFF2-40B4-BE49-F238E27FC236}">
                  <a16:creationId xmlns:a16="http://schemas.microsoft.com/office/drawing/2014/main" id="{B979A550-E878-491E-8B6B-CC5B70E6E2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1000" y="3733800"/>
              <a:ext cx="7620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2198" name="Line 37">
              <a:extLst>
                <a:ext uri="{FF2B5EF4-FFF2-40B4-BE49-F238E27FC236}">
                  <a16:creationId xmlns:a16="http://schemas.microsoft.com/office/drawing/2014/main" id="{E5FFA874-5C41-478C-8ED9-E8445D4194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3733800"/>
              <a:ext cx="3810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2199" name="Oval 38">
              <a:extLst>
                <a:ext uri="{FF2B5EF4-FFF2-40B4-BE49-F238E27FC236}">
                  <a16:creationId xmlns:a16="http://schemas.microsoft.com/office/drawing/2014/main" id="{32E7633E-9DF3-4CBE-A181-9BECB7D7B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3352800"/>
              <a:ext cx="381000" cy="381000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32</a:t>
              </a:r>
            </a:p>
          </p:txBody>
        </p:sp>
        <p:sp>
          <p:nvSpPr>
            <p:cNvPr id="92200" name="Line 39">
              <a:extLst>
                <a:ext uri="{FF2B5EF4-FFF2-40B4-BE49-F238E27FC236}">
                  <a16:creationId xmlns:a16="http://schemas.microsoft.com/office/drawing/2014/main" id="{F0D070EB-0D86-4B0A-86CD-5BD316F3DE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52800" y="25908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D1E8BAB-15F9-40C4-9F29-73D197D2D5E2}"/>
                </a:ext>
              </a:extLst>
            </p:cNvPr>
            <p:cNvSpPr txBox="1"/>
            <p:nvPr/>
          </p:nvSpPr>
          <p:spPr>
            <a:xfrm>
              <a:off x="1066800" y="457200"/>
              <a:ext cx="19812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" dirty="0"/>
                <a:t>Add-Node(T, 36)</a:t>
              </a:r>
              <a:endParaRPr lang="vi-VN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5BA39AF-781A-480E-B4D4-74DEFF60768B}"/>
                </a:ext>
              </a:extLst>
            </p:cNvPr>
            <p:cNvCxnSpPr>
              <a:stCxn id="40" idx="3"/>
            </p:cNvCxnSpPr>
            <p:nvPr/>
          </p:nvCxnSpPr>
          <p:spPr>
            <a:xfrm>
              <a:off x="3048000" y="647700"/>
              <a:ext cx="1371600" cy="38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203" name="Oval 16">
              <a:extLst>
                <a:ext uri="{FF2B5EF4-FFF2-40B4-BE49-F238E27FC236}">
                  <a16:creationId xmlns:a16="http://schemas.microsoft.com/office/drawing/2014/main" id="{6D1F028B-3955-4188-9440-BD3C43F59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6482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36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AF8655B-1B1F-4572-B84D-F35280FCE6AC}"/>
                </a:ext>
              </a:extLst>
            </p:cNvPr>
            <p:cNvCxnSpPr>
              <a:stCxn id="92175" idx="4"/>
              <a:endCxn id="92203" idx="0"/>
            </p:cNvCxnSpPr>
            <p:nvPr/>
          </p:nvCxnSpPr>
          <p:spPr>
            <a:xfrm rot="5400000">
              <a:off x="3886200" y="3848100"/>
              <a:ext cx="91440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A135BB1-2A0A-4707-8DC8-B3254ACFD91D}"/>
                </a:ext>
              </a:extLst>
            </p:cNvPr>
            <p:cNvSpPr txBox="1"/>
            <p:nvPr/>
          </p:nvSpPr>
          <p:spPr>
            <a:xfrm>
              <a:off x="6553200" y="457200"/>
              <a:ext cx="19812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" dirty="0"/>
                <a:t>Add-Node(T, 55)</a:t>
              </a:r>
              <a:endParaRPr lang="vi-VN" dirty="0"/>
            </a:p>
          </p:txBody>
        </p:sp>
        <p:sp>
          <p:nvSpPr>
            <p:cNvPr id="92206" name="Oval 16">
              <a:extLst>
                <a:ext uri="{FF2B5EF4-FFF2-40B4-BE49-F238E27FC236}">
                  <a16:creationId xmlns:a16="http://schemas.microsoft.com/office/drawing/2014/main" id="{19DFC8AC-61FD-4859-8828-1B6A3B31D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33528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55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F893D3D-D0EE-4342-8475-84D0FE19E9FD}"/>
                </a:ext>
              </a:extLst>
            </p:cNvPr>
            <p:cNvCxnSpPr>
              <a:stCxn id="92169" idx="4"/>
              <a:endCxn id="92206" idx="0"/>
            </p:cNvCxnSpPr>
            <p:nvPr/>
          </p:nvCxnSpPr>
          <p:spPr>
            <a:xfrm rot="16200000" flipH="1">
              <a:off x="5372100" y="2743200"/>
              <a:ext cx="76200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73A34DB-2278-42F0-BDAB-D81152F31776}"/>
                </a:ext>
              </a:extLst>
            </p:cNvPr>
            <p:cNvCxnSpPr>
              <a:stCxn id="46" idx="1"/>
            </p:cNvCxnSpPr>
            <p:nvPr/>
          </p:nvCxnSpPr>
          <p:spPr>
            <a:xfrm rot="10800000" flipV="1">
              <a:off x="4953000" y="647700"/>
              <a:ext cx="1600200" cy="38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163" name="Title 4">
            <a:extLst>
              <a:ext uri="{FF2B5EF4-FFF2-40B4-BE49-F238E27FC236}">
                <a16:creationId xmlns:a16="http://schemas.microsoft.com/office/drawing/2014/main" id="{111507F0-D753-4217-967E-55D50CC90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nodes to the search tree</a:t>
            </a:r>
            <a:endParaRPr lang="vi-VN" altLang="vi-VN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10" name="Group 3">
            <a:extLst>
              <a:ext uri="{FF2B5EF4-FFF2-40B4-BE49-F238E27FC236}">
                <a16:creationId xmlns:a16="http://schemas.microsoft.com/office/drawing/2014/main" id="{CF8FA106-F224-4D23-AF9B-DD9D753E8ACE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295400"/>
            <a:ext cx="8305800" cy="4419600"/>
            <a:chOff x="228600" y="685800"/>
            <a:chExt cx="8305800" cy="4419600"/>
          </a:xfrm>
        </p:grpSpPr>
        <p:sp>
          <p:nvSpPr>
            <p:cNvPr id="94212" name="Oval 3">
              <a:extLst>
                <a:ext uri="{FF2B5EF4-FFF2-40B4-BE49-F238E27FC236}">
                  <a16:creationId xmlns:a16="http://schemas.microsoft.com/office/drawing/2014/main" id="{59C249CE-FA61-4413-A458-CEE8BA17C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685800"/>
              <a:ext cx="381000" cy="3810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40</a:t>
              </a:r>
            </a:p>
          </p:txBody>
        </p:sp>
        <p:sp>
          <p:nvSpPr>
            <p:cNvPr id="94213" name="Oval 4">
              <a:extLst>
                <a:ext uri="{FF2B5EF4-FFF2-40B4-BE49-F238E27FC236}">
                  <a16:creationId xmlns:a16="http://schemas.microsoft.com/office/drawing/2014/main" id="{E0C185A4-AB0D-4F6F-906C-867228644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1219200"/>
              <a:ext cx="381000" cy="3810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30</a:t>
              </a:r>
            </a:p>
          </p:txBody>
        </p:sp>
        <p:sp>
          <p:nvSpPr>
            <p:cNvPr id="94214" name="Oval 5">
              <a:extLst>
                <a:ext uri="{FF2B5EF4-FFF2-40B4-BE49-F238E27FC236}">
                  <a16:creationId xmlns:a16="http://schemas.microsoft.com/office/drawing/2014/main" id="{1CE25ED4-F2B1-4BC1-B19A-800FCF9D5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12192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60</a:t>
              </a:r>
            </a:p>
          </p:txBody>
        </p:sp>
        <p:sp>
          <p:nvSpPr>
            <p:cNvPr id="94215" name="Oval 6">
              <a:extLst>
                <a:ext uri="{FF2B5EF4-FFF2-40B4-BE49-F238E27FC236}">
                  <a16:creationId xmlns:a16="http://schemas.microsoft.com/office/drawing/2014/main" id="{E8B7E383-B24D-4857-B7B4-DF3B70A8E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2286000"/>
              <a:ext cx="381000" cy="381000"/>
            </a:xfrm>
            <a:prstGeom prst="ellipse">
              <a:avLst/>
            </a:prstGeom>
            <a:solidFill>
              <a:srgbClr val="4A43D3"/>
            </a:solidFill>
            <a:ln w="9525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24</a:t>
              </a:r>
            </a:p>
          </p:txBody>
        </p:sp>
        <p:sp>
          <p:nvSpPr>
            <p:cNvPr id="94216" name="Oval 9">
              <a:extLst>
                <a:ext uri="{FF2B5EF4-FFF2-40B4-BE49-F238E27FC236}">
                  <a16:creationId xmlns:a16="http://schemas.microsoft.com/office/drawing/2014/main" id="{C7FE475E-4567-4F02-AFC8-72EA8700E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2286000"/>
              <a:ext cx="381000" cy="381000"/>
            </a:xfrm>
            <a:prstGeom prst="ellipse">
              <a:avLst/>
            </a:prstGeom>
            <a:solidFill>
              <a:srgbClr val="4A43D3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70</a:t>
              </a:r>
            </a:p>
          </p:txBody>
        </p:sp>
        <p:sp>
          <p:nvSpPr>
            <p:cNvPr id="94217" name="Oval 10">
              <a:extLst>
                <a:ext uri="{FF2B5EF4-FFF2-40B4-BE49-F238E27FC236}">
                  <a16:creationId xmlns:a16="http://schemas.microsoft.com/office/drawing/2014/main" id="{7383C1C4-B66A-4B63-9F04-DCD65284B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" y="3429000"/>
              <a:ext cx="381000" cy="381000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20</a:t>
              </a:r>
            </a:p>
          </p:txBody>
        </p:sp>
        <p:sp>
          <p:nvSpPr>
            <p:cNvPr id="94218" name="Oval 11">
              <a:extLst>
                <a:ext uri="{FF2B5EF4-FFF2-40B4-BE49-F238E27FC236}">
                  <a16:creationId xmlns:a16="http://schemas.microsoft.com/office/drawing/2014/main" id="{C3C1F8ED-64C8-46E7-81B4-096337938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34290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27</a:t>
              </a:r>
            </a:p>
          </p:txBody>
        </p:sp>
        <p:sp>
          <p:nvSpPr>
            <p:cNvPr id="94219" name="Oval 12">
              <a:extLst>
                <a:ext uri="{FF2B5EF4-FFF2-40B4-BE49-F238E27FC236}">
                  <a16:creationId xmlns:a16="http://schemas.microsoft.com/office/drawing/2014/main" id="{86209ABF-48D3-486A-9FB3-F8739AAAE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34290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65</a:t>
              </a:r>
            </a:p>
          </p:txBody>
        </p:sp>
        <p:sp>
          <p:nvSpPr>
            <p:cNvPr id="94220" name="Oval 13">
              <a:extLst>
                <a:ext uri="{FF2B5EF4-FFF2-40B4-BE49-F238E27FC236}">
                  <a16:creationId xmlns:a16="http://schemas.microsoft.com/office/drawing/2014/main" id="{27385C4C-A8C8-4544-A6B9-F977C2100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34290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90</a:t>
              </a:r>
            </a:p>
          </p:txBody>
        </p:sp>
        <p:sp>
          <p:nvSpPr>
            <p:cNvPr id="94221" name="Oval 15">
              <a:extLst>
                <a:ext uri="{FF2B5EF4-FFF2-40B4-BE49-F238E27FC236}">
                  <a16:creationId xmlns:a16="http://schemas.microsoft.com/office/drawing/2014/main" id="{2F223AEE-DDD5-438A-9F59-FD7CF3E53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47244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26</a:t>
              </a:r>
            </a:p>
          </p:txBody>
        </p:sp>
        <p:sp>
          <p:nvSpPr>
            <p:cNvPr id="94222" name="Oval 16">
              <a:extLst>
                <a:ext uri="{FF2B5EF4-FFF2-40B4-BE49-F238E27FC236}">
                  <a16:creationId xmlns:a16="http://schemas.microsoft.com/office/drawing/2014/main" id="{9A74E315-B5EF-4F27-9E3D-D7BF13CD6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47244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29</a:t>
              </a:r>
            </a:p>
          </p:txBody>
        </p:sp>
        <p:sp>
          <p:nvSpPr>
            <p:cNvPr id="94223" name="Oval 17">
              <a:extLst>
                <a:ext uri="{FF2B5EF4-FFF2-40B4-BE49-F238E27FC236}">
                  <a16:creationId xmlns:a16="http://schemas.microsoft.com/office/drawing/2014/main" id="{5E4F3C06-FB4E-4E59-9BAD-0E7FA38BB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7244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62</a:t>
              </a:r>
            </a:p>
          </p:txBody>
        </p:sp>
        <p:sp>
          <p:nvSpPr>
            <p:cNvPr id="94224" name="Oval 18">
              <a:extLst>
                <a:ext uri="{FF2B5EF4-FFF2-40B4-BE49-F238E27FC236}">
                  <a16:creationId xmlns:a16="http://schemas.microsoft.com/office/drawing/2014/main" id="{253CF30B-0CFA-424D-B9B7-ACFA26B8C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47244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68</a:t>
              </a:r>
            </a:p>
          </p:txBody>
        </p:sp>
        <p:sp>
          <p:nvSpPr>
            <p:cNvPr id="94225" name="Line 19">
              <a:extLst>
                <a:ext uri="{FF2B5EF4-FFF2-40B4-BE49-F238E27FC236}">
                  <a16:creationId xmlns:a16="http://schemas.microsoft.com/office/drawing/2014/main" id="{5EDCE0A5-391B-4F11-BB72-65377C567C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1800" y="914400"/>
              <a:ext cx="1524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4226" name="Line 20">
              <a:extLst>
                <a:ext uri="{FF2B5EF4-FFF2-40B4-BE49-F238E27FC236}">
                  <a16:creationId xmlns:a16="http://schemas.microsoft.com/office/drawing/2014/main" id="{FC3BED61-52AE-4DE2-8744-FCAEE05247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914400"/>
              <a:ext cx="1524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4227" name="Line 21">
              <a:extLst>
                <a:ext uri="{FF2B5EF4-FFF2-40B4-BE49-F238E27FC236}">
                  <a16:creationId xmlns:a16="http://schemas.microsoft.com/office/drawing/2014/main" id="{F18D0601-CC48-4DEB-992B-761E6AFF86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3600" y="1524000"/>
              <a:ext cx="685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4228" name="Line 24">
              <a:extLst>
                <a:ext uri="{FF2B5EF4-FFF2-40B4-BE49-F238E27FC236}">
                  <a16:creationId xmlns:a16="http://schemas.microsoft.com/office/drawing/2014/main" id="{7903328B-2972-468A-9FCF-0DCD6BB05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3200" y="15240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4229" name="Line 25">
              <a:extLst>
                <a:ext uri="{FF2B5EF4-FFF2-40B4-BE49-F238E27FC236}">
                  <a16:creationId xmlns:a16="http://schemas.microsoft.com/office/drawing/2014/main" id="{F00F9F73-7783-4396-88CB-1E2C493CB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77000" y="26670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4230" name="Line 26">
              <a:extLst>
                <a:ext uri="{FF2B5EF4-FFF2-40B4-BE49-F238E27FC236}">
                  <a16:creationId xmlns:a16="http://schemas.microsoft.com/office/drawing/2014/main" id="{D3D319B8-D7EF-49DD-85F1-3874B2CB9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9000" y="2590800"/>
              <a:ext cx="7620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4231" name="Line 27">
              <a:extLst>
                <a:ext uri="{FF2B5EF4-FFF2-40B4-BE49-F238E27FC236}">
                  <a16:creationId xmlns:a16="http://schemas.microsoft.com/office/drawing/2014/main" id="{1C7F17BC-CC66-489E-9A89-23A7944819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15000" y="3810000"/>
              <a:ext cx="6858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4232" name="Line 28">
              <a:extLst>
                <a:ext uri="{FF2B5EF4-FFF2-40B4-BE49-F238E27FC236}">
                  <a16:creationId xmlns:a16="http://schemas.microsoft.com/office/drawing/2014/main" id="{E939B574-3406-4C22-9D14-8BE16D25E6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3810000"/>
              <a:ext cx="7620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4233" name="Line 29">
              <a:extLst>
                <a:ext uri="{FF2B5EF4-FFF2-40B4-BE49-F238E27FC236}">
                  <a16:creationId xmlns:a16="http://schemas.microsoft.com/office/drawing/2014/main" id="{35508A15-2F2C-46B3-A73D-6134894915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9200" y="2667000"/>
              <a:ext cx="762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4234" name="Line 30">
              <a:extLst>
                <a:ext uri="{FF2B5EF4-FFF2-40B4-BE49-F238E27FC236}">
                  <a16:creationId xmlns:a16="http://schemas.microsoft.com/office/drawing/2014/main" id="{19478BFB-12F4-429D-8496-C02A5D222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3600" y="26670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4235" name="Line 31">
              <a:extLst>
                <a:ext uri="{FF2B5EF4-FFF2-40B4-BE49-F238E27FC236}">
                  <a16:creationId xmlns:a16="http://schemas.microsoft.com/office/drawing/2014/main" id="{E46B9277-FFAB-4254-A505-75D821B737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8400" y="3810000"/>
              <a:ext cx="3810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4236" name="Line 32">
              <a:extLst>
                <a:ext uri="{FF2B5EF4-FFF2-40B4-BE49-F238E27FC236}">
                  <a16:creationId xmlns:a16="http://schemas.microsoft.com/office/drawing/2014/main" id="{4DCCD563-3C36-4D5A-AC39-C4C3757B8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9400" y="3810000"/>
              <a:ext cx="4572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4237" name="Oval 34">
              <a:extLst>
                <a:ext uri="{FF2B5EF4-FFF2-40B4-BE49-F238E27FC236}">
                  <a16:creationId xmlns:a16="http://schemas.microsoft.com/office/drawing/2014/main" id="{117AA611-AE3D-4C34-9A6D-8A8303A8D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47244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15</a:t>
              </a:r>
            </a:p>
          </p:txBody>
        </p:sp>
        <p:sp>
          <p:nvSpPr>
            <p:cNvPr id="94238" name="Oval 35">
              <a:extLst>
                <a:ext uri="{FF2B5EF4-FFF2-40B4-BE49-F238E27FC236}">
                  <a16:creationId xmlns:a16="http://schemas.microsoft.com/office/drawing/2014/main" id="{BD5BB07C-2BA7-4E1B-8004-CDFC74F9D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7244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22</a:t>
              </a:r>
            </a:p>
          </p:txBody>
        </p:sp>
        <p:sp>
          <p:nvSpPr>
            <p:cNvPr id="94239" name="Line 36">
              <a:extLst>
                <a:ext uri="{FF2B5EF4-FFF2-40B4-BE49-F238E27FC236}">
                  <a16:creationId xmlns:a16="http://schemas.microsoft.com/office/drawing/2014/main" id="{0E034F31-455B-45F3-82FB-8E156EE94C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1000" y="3810000"/>
              <a:ext cx="7620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94240" name="Line 37">
              <a:extLst>
                <a:ext uri="{FF2B5EF4-FFF2-40B4-BE49-F238E27FC236}">
                  <a16:creationId xmlns:a16="http://schemas.microsoft.com/office/drawing/2014/main" id="{66A0C8A5-8A90-4F43-A7DE-2CE83A91CF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3810000"/>
              <a:ext cx="3810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0B5EAB1-4155-48E0-901C-142F638E7118}"/>
                </a:ext>
              </a:extLst>
            </p:cNvPr>
            <p:cNvSpPr txBox="1"/>
            <p:nvPr/>
          </p:nvSpPr>
          <p:spPr>
            <a:xfrm>
              <a:off x="1066800" y="1219200"/>
              <a:ext cx="1295400" cy="381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" dirty="0"/>
                <a:t>Node p</a:t>
              </a:r>
              <a:endParaRPr lang="vi-VN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48B3749-65FB-4FCE-B371-2F8E3F7DE5D0}"/>
                </a:ext>
              </a:extLst>
            </p:cNvPr>
            <p:cNvSpPr txBox="1"/>
            <p:nvPr/>
          </p:nvSpPr>
          <p:spPr>
            <a:xfrm>
              <a:off x="457200" y="2362200"/>
              <a:ext cx="1066800" cy="36988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" dirty="0"/>
                <a:t>Node </a:t>
              </a:r>
              <a:r>
                <a:rPr lang="en" dirty="0" err="1"/>
                <a:t>rp</a:t>
              </a:r>
              <a:endParaRPr lang="vi-VN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F5EF3D8-49EE-4978-A438-9C5CCE758F19}"/>
                </a:ext>
              </a:extLst>
            </p:cNvPr>
            <p:cNvSpPr txBox="1"/>
            <p:nvPr/>
          </p:nvSpPr>
          <p:spPr>
            <a:xfrm>
              <a:off x="6781800" y="1219200"/>
              <a:ext cx="1295400" cy="381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" dirty="0"/>
                <a:t>Node p</a:t>
              </a:r>
              <a:endParaRPr lang="vi-VN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C0E5D81-8849-4D8F-B7F2-EA30CB3EB3EB}"/>
                </a:ext>
              </a:extLst>
            </p:cNvPr>
            <p:cNvSpPr txBox="1"/>
            <p:nvPr/>
          </p:nvSpPr>
          <p:spPr>
            <a:xfrm>
              <a:off x="7467600" y="2286000"/>
              <a:ext cx="1066800" cy="36988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" dirty="0"/>
                <a:t>Node </a:t>
              </a:r>
              <a:r>
                <a:rPr lang="en" dirty="0" err="1"/>
                <a:t>rp</a:t>
              </a:r>
              <a:endParaRPr lang="vi-VN" dirty="0"/>
            </a:p>
          </p:txBody>
        </p:sp>
      </p:grpSp>
      <p:sp>
        <p:nvSpPr>
          <p:cNvPr id="94211" name="Title 1">
            <a:extLst>
              <a:ext uri="{FF2B5EF4-FFF2-40B4-BE49-F238E27FC236}">
                <a16:creationId xmlns:a16="http://schemas.microsoft.com/office/drawing/2014/main" id="{D2427AC8-154F-4250-B1D3-60414FFCC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of node in the search tree</a:t>
            </a:r>
            <a:endParaRPr lang="vi-VN" altLang="vi-VN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6">
            <a:extLst>
              <a:ext uri="{FF2B5EF4-FFF2-40B4-BE49-F238E27FC236}">
                <a16:creationId xmlns:a16="http://schemas.microsoft.com/office/drawing/2014/main" id="{2EE913A2-7569-459C-8CB8-D34E810F5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"/>
            <a:ext cx="891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 sz="2000" b="1" dirty="0">
                <a:solidFill>
                  <a:srgbClr val="C00000"/>
                </a:solidFill>
              </a:rPr>
              <a:t>Rotate left</a:t>
            </a:r>
          </a:p>
        </p:txBody>
      </p:sp>
      <p:sp>
        <p:nvSpPr>
          <p:cNvPr id="96259" name="Oval 3">
            <a:extLst>
              <a:ext uri="{FF2B5EF4-FFF2-40B4-BE49-F238E27FC236}">
                <a16:creationId xmlns:a16="http://schemas.microsoft.com/office/drawing/2014/main" id="{544845CB-A7D1-406B-8085-87C4D6E7D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838200"/>
            <a:ext cx="381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40</a:t>
            </a:r>
          </a:p>
        </p:txBody>
      </p:sp>
      <p:sp>
        <p:nvSpPr>
          <p:cNvPr id="96260" name="Oval 4">
            <a:extLst>
              <a:ext uri="{FF2B5EF4-FFF2-40B4-BE49-F238E27FC236}">
                <a16:creationId xmlns:a16="http://schemas.microsoft.com/office/drawing/2014/main" id="{F5DA2819-0AA0-4F98-8CBC-1B562205D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6764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30</a:t>
            </a:r>
          </a:p>
        </p:txBody>
      </p:sp>
      <p:sp>
        <p:nvSpPr>
          <p:cNvPr id="96261" name="Oval 5">
            <a:extLst>
              <a:ext uri="{FF2B5EF4-FFF2-40B4-BE49-F238E27FC236}">
                <a16:creationId xmlns:a16="http://schemas.microsoft.com/office/drawing/2014/main" id="{86B5A855-C320-41CC-8270-6775E957C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6764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60</a:t>
            </a:r>
          </a:p>
        </p:txBody>
      </p:sp>
      <p:sp>
        <p:nvSpPr>
          <p:cNvPr id="96262" name="Oval 6">
            <a:extLst>
              <a:ext uri="{FF2B5EF4-FFF2-40B4-BE49-F238E27FC236}">
                <a16:creationId xmlns:a16="http://schemas.microsoft.com/office/drawing/2014/main" id="{0D8765FC-3C6D-40A6-8072-42936D214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743200"/>
            <a:ext cx="381000" cy="381000"/>
          </a:xfrm>
          <a:prstGeom prst="ellips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25</a:t>
            </a:r>
          </a:p>
        </p:txBody>
      </p:sp>
      <p:sp>
        <p:nvSpPr>
          <p:cNvPr id="96263" name="Oval 7">
            <a:extLst>
              <a:ext uri="{FF2B5EF4-FFF2-40B4-BE49-F238E27FC236}">
                <a16:creationId xmlns:a16="http://schemas.microsoft.com/office/drawing/2014/main" id="{4C4D288A-9785-4E48-9B08-FF912E725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7432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35</a:t>
            </a:r>
          </a:p>
        </p:txBody>
      </p:sp>
      <p:sp>
        <p:nvSpPr>
          <p:cNvPr id="96264" name="Oval 8">
            <a:extLst>
              <a:ext uri="{FF2B5EF4-FFF2-40B4-BE49-F238E27FC236}">
                <a16:creationId xmlns:a16="http://schemas.microsoft.com/office/drawing/2014/main" id="{A7D831E4-FDD0-473D-B8D7-ADF17EC08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7432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50</a:t>
            </a:r>
          </a:p>
        </p:txBody>
      </p:sp>
      <p:sp>
        <p:nvSpPr>
          <p:cNvPr id="96265" name="Oval 9">
            <a:extLst>
              <a:ext uri="{FF2B5EF4-FFF2-40B4-BE49-F238E27FC236}">
                <a16:creationId xmlns:a16="http://schemas.microsoft.com/office/drawing/2014/main" id="{A20D20E3-0B2F-4B78-B7E6-3615FA7B4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7432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70</a:t>
            </a:r>
          </a:p>
        </p:txBody>
      </p:sp>
      <p:sp>
        <p:nvSpPr>
          <p:cNvPr id="96266" name="Oval 12">
            <a:extLst>
              <a:ext uri="{FF2B5EF4-FFF2-40B4-BE49-F238E27FC236}">
                <a16:creationId xmlns:a16="http://schemas.microsoft.com/office/drawing/2014/main" id="{96196D70-5727-4A85-A315-73668ACBE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8862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65</a:t>
            </a:r>
          </a:p>
        </p:txBody>
      </p:sp>
      <p:sp>
        <p:nvSpPr>
          <p:cNvPr id="96267" name="Oval 13">
            <a:extLst>
              <a:ext uri="{FF2B5EF4-FFF2-40B4-BE49-F238E27FC236}">
                <a16:creationId xmlns:a16="http://schemas.microsoft.com/office/drawing/2014/main" id="{F9CBB24D-1713-42B8-94CE-7BD203D0E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9624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90</a:t>
            </a:r>
          </a:p>
        </p:txBody>
      </p:sp>
      <p:sp>
        <p:nvSpPr>
          <p:cNvPr id="96268" name="Oval 17">
            <a:extLst>
              <a:ext uri="{FF2B5EF4-FFF2-40B4-BE49-F238E27FC236}">
                <a16:creationId xmlns:a16="http://schemas.microsoft.com/office/drawing/2014/main" id="{A735BC8A-4A70-4C4E-9635-EBC7BA044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1816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62</a:t>
            </a:r>
          </a:p>
        </p:txBody>
      </p:sp>
      <p:sp>
        <p:nvSpPr>
          <p:cNvPr id="96269" name="Oval 18">
            <a:extLst>
              <a:ext uri="{FF2B5EF4-FFF2-40B4-BE49-F238E27FC236}">
                <a16:creationId xmlns:a16="http://schemas.microsoft.com/office/drawing/2014/main" id="{E6B19EFA-18FF-435F-99A0-5634848E8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1816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68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50BA1D-281D-4EE3-BF56-A1BB3A1E9333}"/>
              </a:ext>
            </a:extLst>
          </p:cNvPr>
          <p:cNvCxnSpPr>
            <a:stCxn id="96259" idx="3"/>
            <a:endCxn id="96260" idx="7"/>
          </p:cNvCxnSpPr>
          <p:nvPr/>
        </p:nvCxnSpPr>
        <p:spPr>
          <a:xfrm rot="5400000">
            <a:off x="1316038" y="1087438"/>
            <a:ext cx="568325" cy="720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4FAF43B-4505-4C5B-8591-1AA637F53ECC}"/>
              </a:ext>
            </a:extLst>
          </p:cNvPr>
          <p:cNvCxnSpPr>
            <a:stCxn id="96260" idx="4"/>
            <a:endCxn id="96262" idx="0"/>
          </p:cNvCxnSpPr>
          <p:nvPr/>
        </p:nvCxnSpPr>
        <p:spPr>
          <a:xfrm rot="5400000">
            <a:off x="495300" y="2133600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DD45863-F157-4DFE-B491-77E4EA466BCE}"/>
              </a:ext>
            </a:extLst>
          </p:cNvPr>
          <p:cNvCxnSpPr>
            <a:stCxn id="96260" idx="4"/>
            <a:endCxn id="96263" idx="0"/>
          </p:cNvCxnSpPr>
          <p:nvPr/>
        </p:nvCxnSpPr>
        <p:spPr>
          <a:xfrm rot="16200000" flipH="1">
            <a:off x="990600" y="2171700"/>
            <a:ext cx="685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C589CF-7BCC-4640-91A1-CDE0E392F82D}"/>
              </a:ext>
            </a:extLst>
          </p:cNvPr>
          <p:cNvCxnSpPr>
            <a:stCxn id="96259" idx="5"/>
            <a:endCxn id="96261" idx="0"/>
          </p:cNvCxnSpPr>
          <p:nvPr/>
        </p:nvCxnSpPr>
        <p:spPr>
          <a:xfrm rot="16200000" flipH="1">
            <a:off x="2325688" y="1068388"/>
            <a:ext cx="512762" cy="703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1BEC389-5EB0-4C78-8364-9E00D176D870}"/>
              </a:ext>
            </a:extLst>
          </p:cNvPr>
          <p:cNvCxnSpPr>
            <a:stCxn id="96261" idx="4"/>
            <a:endCxn id="96264" idx="0"/>
          </p:cNvCxnSpPr>
          <p:nvPr/>
        </p:nvCxnSpPr>
        <p:spPr>
          <a:xfrm rot="5400000">
            <a:off x="2247900" y="2057400"/>
            <a:ext cx="6858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79D2E6A-3D5A-44B3-935C-AE0BC4386709}"/>
              </a:ext>
            </a:extLst>
          </p:cNvPr>
          <p:cNvCxnSpPr>
            <a:stCxn id="96261" idx="4"/>
            <a:endCxn id="96265" idx="0"/>
          </p:cNvCxnSpPr>
          <p:nvPr/>
        </p:nvCxnSpPr>
        <p:spPr>
          <a:xfrm rot="16200000" flipH="1">
            <a:off x="2895600" y="2095500"/>
            <a:ext cx="685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25B847E-728E-4B02-89B3-CE1E5756B209}"/>
              </a:ext>
            </a:extLst>
          </p:cNvPr>
          <p:cNvCxnSpPr>
            <a:stCxn id="96265" idx="4"/>
            <a:endCxn id="96266" idx="7"/>
          </p:cNvCxnSpPr>
          <p:nvPr/>
        </p:nvCxnSpPr>
        <p:spPr>
          <a:xfrm rot="5400000">
            <a:off x="2859087" y="3257551"/>
            <a:ext cx="817563" cy="550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6BE3302-9423-4C92-BF39-DB3CD4246BF5}"/>
              </a:ext>
            </a:extLst>
          </p:cNvPr>
          <p:cNvCxnSpPr>
            <a:stCxn id="96265" idx="4"/>
            <a:endCxn id="96267" idx="0"/>
          </p:cNvCxnSpPr>
          <p:nvPr/>
        </p:nvCxnSpPr>
        <p:spPr>
          <a:xfrm rot="16200000" flipH="1">
            <a:off x="3314700" y="3352800"/>
            <a:ext cx="8382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A87707D-64A3-4E96-9ED7-C3C23CB4D8A1}"/>
              </a:ext>
            </a:extLst>
          </p:cNvPr>
          <p:cNvCxnSpPr>
            <a:stCxn id="96266" idx="4"/>
            <a:endCxn id="96269" idx="0"/>
          </p:cNvCxnSpPr>
          <p:nvPr/>
        </p:nvCxnSpPr>
        <p:spPr>
          <a:xfrm rot="16200000" flipH="1">
            <a:off x="2781300" y="4343400"/>
            <a:ext cx="9144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E752516-4F7F-4F95-99BC-188D702850F0}"/>
              </a:ext>
            </a:extLst>
          </p:cNvPr>
          <p:cNvCxnSpPr>
            <a:stCxn id="96266" idx="4"/>
            <a:endCxn id="96268" idx="0"/>
          </p:cNvCxnSpPr>
          <p:nvPr/>
        </p:nvCxnSpPr>
        <p:spPr>
          <a:xfrm rot="5400000">
            <a:off x="2019300" y="4343400"/>
            <a:ext cx="9144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80" name="Curved Up Arrow 62">
            <a:extLst>
              <a:ext uri="{FF2B5EF4-FFF2-40B4-BE49-F238E27FC236}">
                <a16:creationId xmlns:a16="http://schemas.microsoft.com/office/drawing/2014/main" id="{40391B9C-A449-47E9-8FA7-AB6A0E4DF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447800"/>
            <a:ext cx="685800" cy="5334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tx1"/>
          </a:solidFill>
          <a:ln w="9525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vi-VN" altLang="vi-VN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DA2F877-7917-4ABC-8DED-B27BEF5C48F9}"/>
              </a:ext>
            </a:extLst>
          </p:cNvPr>
          <p:cNvCxnSpPr>
            <a:stCxn id="103" idx="3"/>
          </p:cNvCxnSpPr>
          <p:nvPr/>
        </p:nvCxnSpPr>
        <p:spPr>
          <a:xfrm>
            <a:off x="1371600" y="8763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82" name="Right Arrow 65">
            <a:extLst>
              <a:ext uri="{FF2B5EF4-FFF2-40B4-BE49-F238E27FC236}">
                <a16:creationId xmlns:a16="http://schemas.microsoft.com/office/drawing/2014/main" id="{AA1078D9-4209-412A-AC31-92ACB883A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752600"/>
            <a:ext cx="2362200" cy="381000"/>
          </a:xfrm>
          <a:prstGeom prst="rightArrow">
            <a:avLst>
              <a:gd name="adj1" fmla="val 50000"/>
              <a:gd name="adj2" fmla="val 50002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vi-VN" altLang="vi-VN"/>
          </a:p>
        </p:txBody>
      </p:sp>
      <p:sp>
        <p:nvSpPr>
          <p:cNvPr id="96283" name="Oval 5">
            <a:extLst>
              <a:ext uri="{FF2B5EF4-FFF2-40B4-BE49-F238E27FC236}">
                <a16:creationId xmlns:a16="http://schemas.microsoft.com/office/drawing/2014/main" id="{B3ACAD36-EBB8-447F-B269-BACE47921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8382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60</a:t>
            </a:r>
          </a:p>
        </p:txBody>
      </p:sp>
      <p:sp>
        <p:nvSpPr>
          <p:cNvPr id="96284" name="Oval 4">
            <a:extLst>
              <a:ext uri="{FF2B5EF4-FFF2-40B4-BE49-F238E27FC236}">
                <a16:creationId xmlns:a16="http://schemas.microsoft.com/office/drawing/2014/main" id="{95C6E58A-5164-4A41-8BD6-14902D14F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6764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40</a:t>
            </a:r>
          </a:p>
        </p:txBody>
      </p:sp>
      <p:sp>
        <p:nvSpPr>
          <p:cNvPr id="96285" name="Oval 6">
            <a:extLst>
              <a:ext uri="{FF2B5EF4-FFF2-40B4-BE49-F238E27FC236}">
                <a16:creationId xmlns:a16="http://schemas.microsoft.com/office/drawing/2014/main" id="{CD9B0AF1-EB43-4FA7-A1F0-B74363A9F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743200"/>
            <a:ext cx="381000" cy="381000"/>
          </a:xfrm>
          <a:prstGeom prst="ellips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30</a:t>
            </a:r>
          </a:p>
        </p:txBody>
      </p:sp>
      <p:sp>
        <p:nvSpPr>
          <p:cNvPr id="96286" name="Oval 7">
            <a:extLst>
              <a:ext uri="{FF2B5EF4-FFF2-40B4-BE49-F238E27FC236}">
                <a16:creationId xmlns:a16="http://schemas.microsoft.com/office/drawing/2014/main" id="{DE82AB79-AB8F-4E2F-BCE6-B3AF6BEB3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7432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50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1F5EFC8-4696-4B2B-8B0B-D3864DC0FF73}"/>
              </a:ext>
            </a:extLst>
          </p:cNvPr>
          <p:cNvCxnSpPr>
            <a:stCxn id="96284" idx="4"/>
            <a:endCxn id="96285" idx="0"/>
          </p:cNvCxnSpPr>
          <p:nvPr/>
        </p:nvCxnSpPr>
        <p:spPr>
          <a:xfrm rot="5400000">
            <a:off x="5676900" y="2133600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54FE438-BF9E-4B0A-B6E3-BB3A4E1346BE}"/>
              </a:ext>
            </a:extLst>
          </p:cNvPr>
          <p:cNvCxnSpPr>
            <a:stCxn id="96284" idx="4"/>
            <a:endCxn id="96286" idx="0"/>
          </p:cNvCxnSpPr>
          <p:nvPr/>
        </p:nvCxnSpPr>
        <p:spPr>
          <a:xfrm rot="16200000" flipH="1">
            <a:off x="6172200" y="2171700"/>
            <a:ext cx="685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35BEB2D-CA0D-4148-B77E-D1C278F526DF}"/>
              </a:ext>
            </a:extLst>
          </p:cNvPr>
          <p:cNvCxnSpPr>
            <a:stCxn id="96283" idx="3"/>
            <a:endCxn id="96284" idx="0"/>
          </p:cNvCxnSpPr>
          <p:nvPr/>
        </p:nvCxnSpPr>
        <p:spPr>
          <a:xfrm rot="5400000">
            <a:off x="6496051" y="954087"/>
            <a:ext cx="512762" cy="931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90" name="Oval 6">
            <a:extLst>
              <a:ext uri="{FF2B5EF4-FFF2-40B4-BE49-F238E27FC236}">
                <a16:creationId xmlns:a16="http://schemas.microsoft.com/office/drawing/2014/main" id="{C3E5AEED-426D-475E-A864-A12980BF1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810000"/>
            <a:ext cx="381000" cy="381000"/>
          </a:xfrm>
          <a:prstGeom prst="ellips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25</a:t>
            </a:r>
          </a:p>
        </p:txBody>
      </p:sp>
      <p:sp>
        <p:nvSpPr>
          <p:cNvPr id="96291" name="Oval 7">
            <a:extLst>
              <a:ext uri="{FF2B5EF4-FFF2-40B4-BE49-F238E27FC236}">
                <a16:creationId xmlns:a16="http://schemas.microsoft.com/office/drawing/2014/main" id="{DE928D7E-BBDA-49B0-8204-180318710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8100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35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0D8662C-31CE-4DC9-A8D2-646897363900}"/>
              </a:ext>
            </a:extLst>
          </p:cNvPr>
          <p:cNvCxnSpPr>
            <a:endCxn id="96290" idx="0"/>
          </p:cNvCxnSpPr>
          <p:nvPr/>
        </p:nvCxnSpPr>
        <p:spPr>
          <a:xfrm rot="5400000">
            <a:off x="5143500" y="3200400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D2F18F0-DB05-4428-962C-19A8620B1305}"/>
              </a:ext>
            </a:extLst>
          </p:cNvPr>
          <p:cNvCxnSpPr>
            <a:endCxn id="96291" idx="0"/>
          </p:cNvCxnSpPr>
          <p:nvPr/>
        </p:nvCxnSpPr>
        <p:spPr>
          <a:xfrm rot="16200000" flipH="1">
            <a:off x="5638800" y="3238500"/>
            <a:ext cx="685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94" name="Oval 9">
            <a:extLst>
              <a:ext uri="{FF2B5EF4-FFF2-40B4-BE49-F238E27FC236}">
                <a16:creationId xmlns:a16="http://schemas.microsoft.com/office/drawing/2014/main" id="{F9A8A723-A55A-49CC-93FD-3D19C1609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18288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70</a:t>
            </a:r>
          </a:p>
        </p:txBody>
      </p:sp>
      <p:sp>
        <p:nvSpPr>
          <p:cNvPr id="96295" name="Oval 12">
            <a:extLst>
              <a:ext uri="{FF2B5EF4-FFF2-40B4-BE49-F238E27FC236}">
                <a16:creationId xmlns:a16="http://schemas.microsoft.com/office/drawing/2014/main" id="{C8E689E2-F230-4A64-8104-376EEAFB4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7432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65</a:t>
            </a:r>
          </a:p>
        </p:txBody>
      </p:sp>
      <p:sp>
        <p:nvSpPr>
          <p:cNvPr id="96296" name="Oval 13">
            <a:extLst>
              <a:ext uri="{FF2B5EF4-FFF2-40B4-BE49-F238E27FC236}">
                <a16:creationId xmlns:a16="http://schemas.microsoft.com/office/drawing/2014/main" id="{88215DE1-9A51-47A6-B8A1-9CD85F78A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27432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90</a:t>
            </a:r>
          </a:p>
        </p:txBody>
      </p:sp>
      <p:sp>
        <p:nvSpPr>
          <p:cNvPr id="96297" name="Oval 17">
            <a:extLst>
              <a:ext uri="{FF2B5EF4-FFF2-40B4-BE49-F238E27FC236}">
                <a16:creationId xmlns:a16="http://schemas.microsoft.com/office/drawing/2014/main" id="{9A7F53E5-1E97-4D6A-84D4-BDADF7384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8100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62</a:t>
            </a:r>
          </a:p>
        </p:txBody>
      </p:sp>
      <p:sp>
        <p:nvSpPr>
          <p:cNvPr id="96298" name="Oval 18">
            <a:extLst>
              <a:ext uri="{FF2B5EF4-FFF2-40B4-BE49-F238E27FC236}">
                <a16:creationId xmlns:a16="http://schemas.microsoft.com/office/drawing/2014/main" id="{55450342-ED90-4395-964C-D33813ADF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8100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68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4F8624E-DC51-4ECF-97AD-4489BB855218}"/>
              </a:ext>
            </a:extLst>
          </p:cNvPr>
          <p:cNvCxnSpPr>
            <a:endCxn id="96294" idx="0"/>
          </p:cNvCxnSpPr>
          <p:nvPr/>
        </p:nvCxnSpPr>
        <p:spPr>
          <a:xfrm rot="16200000" flipH="1">
            <a:off x="7467600" y="1181100"/>
            <a:ext cx="685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124EA35-2FC1-4FCA-96D8-C264C25284AB}"/>
              </a:ext>
            </a:extLst>
          </p:cNvPr>
          <p:cNvCxnSpPr>
            <a:stCxn id="96294" idx="4"/>
            <a:endCxn id="96295" idx="7"/>
          </p:cNvCxnSpPr>
          <p:nvPr/>
        </p:nvCxnSpPr>
        <p:spPr>
          <a:xfrm rot="5400000">
            <a:off x="7659687" y="2343151"/>
            <a:ext cx="588963" cy="322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8965A2C-7C1B-494E-888D-0642FC4E33FE}"/>
              </a:ext>
            </a:extLst>
          </p:cNvPr>
          <p:cNvCxnSpPr>
            <a:endCxn id="96296" idx="0"/>
          </p:cNvCxnSpPr>
          <p:nvPr/>
        </p:nvCxnSpPr>
        <p:spPr>
          <a:xfrm rot="16200000" flipH="1">
            <a:off x="8248650" y="2190750"/>
            <a:ext cx="60960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AB51460-3B8B-4628-9521-B5CD444942EE}"/>
              </a:ext>
            </a:extLst>
          </p:cNvPr>
          <p:cNvCxnSpPr>
            <a:stCxn id="96295" idx="4"/>
            <a:endCxn id="96298" idx="0"/>
          </p:cNvCxnSpPr>
          <p:nvPr/>
        </p:nvCxnSpPr>
        <p:spPr>
          <a:xfrm rot="16200000" flipH="1">
            <a:off x="7543800" y="3238500"/>
            <a:ext cx="685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CF64C14-AFED-4C47-879E-6CFA463540CF}"/>
              </a:ext>
            </a:extLst>
          </p:cNvPr>
          <p:cNvCxnSpPr>
            <a:stCxn id="96295" idx="4"/>
            <a:endCxn id="96297" idx="0"/>
          </p:cNvCxnSpPr>
          <p:nvPr/>
        </p:nvCxnSpPr>
        <p:spPr>
          <a:xfrm rot="5400000">
            <a:off x="7162800" y="3314700"/>
            <a:ext cx="685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6B1F685-4244-4849-B901-EABE02561013}"/>
              </a:ext>
            </a:extLst>
          </p:cNvPr>
          <p:cNvSpPr txBox="1"/>
          <p:nvPr/>
        </p:nvSpPr>
        <p:spPr>
          <a:xfrm>
            <a:off x="228600" y="685800"/>
            <a:ext cx="1143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" dirty="0"/>
              <a:t>old</a:t>
            </a:r>
            <a:endParaRPr lang="vi-VN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45B867E-1443-4A9C-A18C-623A5F6D08D1}"/>
              </a:ext>
            </a:extLst>
          </p:cNvPr>
          <p:cNvCxnSpPr>
            <a:stCxn id="106" idx="3"/>
          </p:cNvCxnSpPr>
          <p:nvPr/>
        </p:nvCxnSpPr>
        <p:spPr>
          <a:xfrm>
            <a:off x="6629400" y="8763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81E537F-3F47-43A1-9097-E808B019D198}"/>
              </a:ext>
            </a:extLst>
          </p:cNvPr>
          <p:cNvSpPr txBox="1"/>
          <p:nvPr/>
        </p:nvSpPr>
        <p:spPr>
          <a:xfrm>
            <a:off x="5486400" y="685800"/>
            <a:ext cx="1143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" dirty="0"/>
              <a:t>new</a:t>
            </a:r>
            <a:endParaRPr lang="vi-V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5">
            <a:extLst>
              <a:ext uri="{FF2B5EF4-FFF2-40B4-BE49-F238E27FC236}">
                <a16:creationId xmlns:a16="http://schemas.microsoft.com/office/drawing/2014/main" id="{8190B746-E59C-4D16-A87C-8D1FC02D7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98307" name="Text Box 6">
            <a:extLst>
              <a:ext uri="{FF2B5EF4-FFF2-40B4-BE49-F238E27FC236}">
                <a16:creationId xmlns:a16="http://schemas.microsoft.com/office/drawing/2014/main" id="{9BDCB477-C202-4FDE-9EED-D586B8A7D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0663"/>
            <a:ext cx="84582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15000"/>
              </a:spcBef>
            </a:pPr>
            <a:r>
              <a:rPr lang="en" altLang="vi-VN" sz="2000" b="1" dirty="0">
                <a:solidFill>
                  <a:srgbClr val="C00000"/>
                </a:solidFill>
              </a:rPr>
              <a:t>Rotate left:</a:t>
            </a:r>
          </a:p>
          <a:p>
            <a:pPr lvl="1" algn="just" eaLnBrk="1" hangingPunct="1">
              <a:spcBef>
                <a:spcPct val="15000"/>
              </a:spcBef>
            </a:pPr>
            <a:r>
              <a:rPr lang="en" altLang="vi-VN" sz="2000" dirty="0"/>
              <a:t>Tree RotateLeft (Tree T ) {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 sz="2000" dirty="0"/>
              <a:t>Tree p = T; // p points to the root node of the tree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 sz="2000" dirty="0"/>
              <a:t>if ( T==NULL)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 sz="2000" dirty="0"/>
              <a:t>&lt;Empty tree&gt;;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 sz="2000" dirty="0"/>
              <a:t>else if (T -&gt; right == NULL)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 sz="2000" dirty="0"/>
              <a:t>&lt;T has no right subtree&gt;;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 sz="2000" dirty="0"/>
              <a:t>else {</a:t>
            </a:r>
          </a:p>
          <a:p>
            <a:pPr lvl="3" algn="just" eaLnBrk="1" hangingPunct="1">
              <a:spcBef>
                <a:spcPct val="15000"/>
              </a:spcBef>
            </a:pPr>
            <a:r>
              <a:rPr lang="en" altLang="vi-VN" sz="2000" dirty="0"/>
              <a:t>p = T -&gt; right; //p points to the right subtree</a:t>
            </a:r>
          </a:p>
          <a:p>
            <a:pPr lvl="3" algn="just" eaLnBrk="1" hangingPunct="1">
              <a:spcBef>
                <a:spcPct val="15000"/>
              </a:spcBef>
            </a:pPr>
            <a:r>
              <a:rPr lang="en" altLang="vi-VN" sz="2000" dirty="0"/>
              <a:t>T -&gt; right = p -&gt; left; //T points to the left node of p</a:t>
            </a:r>
          </a:p>
          <a:p>
            <a:pPr lvl="3" algn="just" eaLnBrk="1" hangingPunct="1">
              <a:spcBef>
                <a:spcPct val="15000"/>
              </a:spcBef>
            </a:pPr>
            <a:r>
              <a:rPr lang="en" altLang="vi-VN" sz="2000" dirty="0"/>
              <a:t>p -&gt; left = T; //Set left association for p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 sz="2000" dirty="0"/>
              <a:t>}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 sz="2000" dirty="0"/>
              <a:t>return(p);</a:t>
            </a:r>
          </a:p>
          <a:p>
            <a:pPr lvl="1" algn="just" eaLnBrk="1" hangingPunct="1">
              <a:spcBef>
                <a:spcPct val="15000"/>
              </a:spcBef>
            </a:pPr>
            <a:r>
              <a:rPr lang="en" altLang="vi-VN" sz="2000" dirty="0"/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6">
            <a:extLst>
              <a:ext uri="{FF2B5EF4-FFF2-40B4-BE49-F238E27FC236}">
                <a16:creationId xmlns:a16="http://schemas.microsoft.com/office/drawing/2014/main" id="{4B61ADC8-F21E-4482-9119-8C3DD2C40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5725"/>
            <a:ext cx="891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" altLang="vi-VN" sz="2000" b="1" dirty="0">
                <a:solidFill>
                  <a:srgbClr val="C00000"/>
                </a:solidFill>
              </a:rPr>
              <a:t>Rotate right:</a:t>
            </a:r>
          </a:p>
        </p:txBody>
      </p:sp>
      <p:sp>
        <p:nvSpPr>
          <p:cNvPr id="100355" name="Oval 4">
            <a:extLst>
              <a:ext uri="{FF2B5EF4-FFF2-40B4-BE49-F238E27FC236}">
                <a16:creationId xmlns:a16="http://schemas.microsoft.com/office/drawing/2014/main" id="{1A5D1682-EECD-4014-BE59-B55B583CB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9144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30</a:t>
            </a:r>
          </a:p>
        </p:txBody>
      </p:sp>
      <p:sp>
        <p:nvSpPr>
          <p:cNvPr id="100356" name="Oval 6">
            <a:extLst>
              <a:ext uri="{FF2B5EF4-FFF2-40B4-BE49-F238E27FC236}">
                <a16:creationId xmlns:a16="http://schemas.microsoft.com/office/drawing/2014/main" id="{B098C4F5-35B6-4882-BA1F-B1A48A4E7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81200"/>
            <a:ext cx="381000" cy="381000"/>
          </a:xfrm>
          <a:prstGeom prst="ellips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25</a:t>
            </a:r>
          </a:p>
        </p:txBody>
      </p:sp>
      <p:sp>
        <p:nvSpPr>
          <p:cNvPr id="100357" name="Oval 7">
            <a:extLst>
              <a:ext uri="{FF2B5EF4-FFF2-40B4-BE49-F238E27FC236}">
                <a16:creationId xmlns:a16="http://schemas.microsoft.com/office/drawing/2014/main" id="{50B89FB4-0A5C-4761-BB85-6A0A217DA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9812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35</a:t>
            </a:r>
          </a:p>
        </p:txBody>
      </p:sp>
      <p:sp>
        <p:nvSpPr>
          <p:cNvPr id="100358" name="Oval 10">
            <a:extLst>
              <a:ext uri="{FF2B5EF4-FFF2-40B4-BE49-F238E27FC236}">
                <a16:creationId xmlns:a16="http://schemas.microsoft.com/office/drawing/2014/main" id="{869423C9-24EA-4E1B-A43A-253E55D57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124200"/>
            <a:ext cx="381000" cy="3810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20</a:t>
            </a:r>
          </a:p>
        </p:txBody>
      </p:sp>
      <p:sp>
        <p:nvSpPr>
          <p:cNvPr id="100359" name="Oval 11">
            <a:extLst>
              <a:ext uri="{FF2B5EF4-FFF2-40B4-BE49-F238E27FC236}">
                <a16:creationId xmlns:a16="http://schemas.microsoft.com/office/drawing/2014/main" id="{B5229A0C-1E0F-428A-AFE4-CDE8FB125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124200"/>
            <a:ext cx="381000" cy="381000"/>
          </a:xfrm>
          <a:prstGeom prst="ellips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28</a:t>
            </a:r>
          </a:p>
        </p:txBody>
      </p:sp>
      <p:sp>
        <p:nvSpPr>
          <p:cNvPr id="100360" name="Oval 14">
            <a:extLst>
              <a:ext uri="{FF2B5EF4-FFF2-40B4-BE49-F238E27FC236}">
                <a16:creationId xmlns:a16="http://schemas.microsoft.com/office/drawing/2014/main" id="{C6787D21-994B-4A75-8906-AC1DA94F9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124200"/>
            <a:ext cx="381000" cy="3810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38</a:t>
            </a:r>
          </a:p>
        </p:txBody>
      </p:sp>
      <p:sp>
        <p:nvSpPr>
          <p:cNvPr id="100361" name="Oval 15">
            <a:extLst>
              <a:ext uri="{FF2B5EF4-FFF2-40B4-BE49-F238E27FC236}">
                <a16:creationId xmlns:a16="http://schemas.microsoft.com/office/drawing/2014/main" id="{B2B476E4-CFEF-4A61-8463-D92702747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4196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26</a:t>
            </a:r>
          </a:p>
        </p:txBody>
      </p:sp>
      <p:sp>
        <p:nvSpPr>
          <p:cNvPr id="100362" name="Oval 16">
            <a:extLst>
              <a:ext uri="{FF2B5EF4-FFF2-40B4-BE49-F238E27FC236}">
                <a16:creationId xmlns:a16="http://schemas.microsoft.com/office/drawing/2014/main" id="{7115C164-260E-4D0E-A9E5-1ACE7C90B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4196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29</a:t>
            </a:r>
          </a:p>
        </p:txBody>
      </p:sp>
      <p:sp>
        <p:nvSpPr>
          <p:cNvPr id="100363" name="Line 21">
            <a:extLst>
              <a:ext uri="{FF2B5EF4-FFF2-40B4-BE49-F238E27FC236}">
                <a16:creationId xmlns:a16="http://schemas.microsoft.com/office/drawing/2014/main" id="{591F46A4-5A59-471A-87C6-A371FD37AC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12192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00364" name="Line 22">
            <a:extLst>
              <a:ext uri="{FF2B5EF4-FFF2-40B4-BE49-F238E27FC236}">
                <a16:creationId xmlns:a16="http://schemas.microsoft.com/office/drawing/2014/main" id="{5DD578CD-E692-4AD0-BA63-725152FFE2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2192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00365" name="Line 29">
            <a:extLst>
              <a:ext uri="{FF2B5EF4-FFF2-40B4-BE49-F238E27FC236}">
                <a16:creationId xmlns:a16="http://schemas.microsoft.com/office/drawing/2014/main" id="{0E57B55D-C437-4686-81D9-54A11EF3A4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23622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00366" name="Line 30">
            <a:extLst>
              <a:ext uri="{FF2B5EF4-FFF2-40B4-BE49-F238E27FC236}">
                <a16:creationId xmlns:a16="http://schemas.microsoft.com/office/drawing/2014/main" id="{EA8AD0EF-74C0-4834-BF9F-7D6B23941E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3622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00367" name="Line 31">
            <a:extLst>
              <a:ext uri="{FF2B5EF4-FFF2-40B4-BE49-F238E27FC236}">
                <a16:creationId xmlns:a16="http://schemas.microsoft.com/office/drawing/2014/main" id="{F1520CFD-0F41-4FAD-8876-8BA03C93E8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35052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00368" name="Line 32">
            <a:extLst>
              <a:ext uri="{FF2B5EF4-FFF2-40B4-BE49-F238E27FC236}">
                <a16:creationId xmlns:a16="http://schemas.microsoft.com/office/drawing/2014/main" id="{32DCD133-347E-4933-809D-092AF40FD1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5052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00369" name="Line 33">
            <a:extLst>
              <a:ext uri="{FF2B5EF4-FFF2-40B4-BE49-F238E27FC236}">
                <a16:creationId xmlns:a16="http://schemas.microsoft.com/office/drawing/2014/main" id="{72A45256-3FEF-4C07-A231-C234CA11EE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3622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00370" name="Oval 34">
            <a:extLst>
              <a:ext uri="{FF2B5EF4-FFF2-40B4-BE49-F238E27FC236}">
                <a16:creationId xmlns:a16="http://schemas.microsoft.com/office/drawing/2014/main" id="{16047D84-4265-4064-B67D-BA0AD0587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4196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15</a:t>
            </a:r>
          </a:p>
        </p:txBody>
      </p:sp>
      <p:sp>
        <p:nvSpPr>
          <p:cNvPr id="100371" name="Oval 35">
            <a:extLst>
              <a:ext uri="{FF2B5EF4-FFF2-40B4-BE49-F238E27FC236}">
                <a16:creationId xmlns:a16="http://schemas.microsoft.com/office/drawing/2014/main" id="{C19C73BE-DF1B-4E94-81C3-E0B55D875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4196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22</a:t>
            </a:r>
          </a:p>
        </p:txBody>
      </p:sp>
      <p:sp>
        <p:nvSpPr>
          <p:cNvPr id="100372" name="Line 36">
            <a:extLst>
              <a:ext uri="{FF2B5EF4-FFF2-40B4-BE49-F238E27FC236}">
                <a16:creationId xmlns:a16="http://schemas.microsoft.com/office/drawing/2014/main" id="{58398DDE-182D-47C7-83AB-67ADE2FC4E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" y="35052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00373" name="Line 37">
            <a:extLst>
              <a:ext uri="{FF2B5EF4-FFF2-40B4-BE49-F238E27FC236}">
                <a16:creationId xmlns:a16="http://schemas.microsoft.com/office/drawing/2014/main" id="{26FA2051-F446-40F4-9B21-2BE4E37CFF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35052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00374" name="Oval 38">
            <a:extLst>
              <a:ext uri="{FF2B5EF4-FFF2-40B4-BE49-F238E27FC236}">
                <a16:creationId xmlns:a16="http://schemas.microsoft.com/office/drawing/2014/main" id="{57CDFF6B-75CE-41EC-A416-170A5B79B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124200"/>
            <a:ext cx="381000" cy="3810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32</a:t>
            </a:r>
          </a:p>
        </p:txBody>
      </p:sp>
      <p:sp>
        <p:nvSpPr>
          <p:cNvPr id="100375" name="Line 39">
            <a:extLst>
              <a:ext uri="{FF2B5EF4-FFF2-40B4-BE49-F238E27FC236}">
                <a16:creationId xmlns:a16="http://schemas.microsoft.com/office/drawing/2014/main" id="{75911096-C4DA-4DBE-B67B-1A3883416D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23622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74628D-9334-4880-A925-606A9071A362}"/>
              </a:ext>
            </a:extLst>
          </p:cNvPr>
          <p:cNvCxnSpPr>
            <a:endCxn id="100355" idx="2"/>
          </p:cNvCxnSpPr>
          <p:nvPr/>
        </p:nvCxnSpPr>
        <p:spPr>
          <a:xfrm>
            <a:off x="1905000" y="1066800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421A157-3E98-4A35-AAB2-EE1C758C8DBF}"/>
              </a:ext>
            </a:extLst>
          </p:cNvPr>
          <p:cNvSpPr txBox="1"/>
          <p:nvPr/>
        </p:nvSpPr>
        <p:spPr>
          <a:xfrm>
            <a:off x="914400" y="838200"/>
            <a:ext cx="990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" dirty="0"/>
              <a:t>old</a:t>
            </a:r>
            <a:endParaRPr lang="vi-VN" dirty="0"/>
          </a:p>
        </p:txBody>
      </p:sp>
      <p:sp>
        <p:nvSpPr>
          <p:cNvPr id="100378" name="Oval 4">
            <a:extLst>
              <a:ext uri="{FF2B5EF4-FFF2-40B4-BE49-F238E27FC236}">
                <a16:creationId xmlns:a16="http://schemas.microsoft.com/office/drawing/2014/main" id="{5DC4A038-DC12-4A67-B160-03B38ABC3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9144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25</a:t>
            </a:r>
          </a:p>
        </p:txBody>
      </p:sp>
      <p:sp>
        <p:nvSpPr>
          <p:cNvPr id="100379" name="Oval 6">
            <a:extLst>
              <a:ext uri="{FF2B5EF4-FFF2-40B4-BE49-F238E27FC236}">
                <a16:creationId xmlns:a16="http://schemas.microsoft.com/office/drawing/2014/main" id="{AFC96DA4-D54B-48B1-B6C7-29CB09242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981200"/>
            <a:ext cx="381000" cy="381000"/>
          </a:xfrm>
          <a:prstGeom prst="ellips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20</a:t>
            </a:r>
          </a:p>
        </p:txBody>
      </p:sp>
      <p:sp>
        <p:nvSpPr>
          <p:cNvPr id="100380" name="Oval 7">
            <a:extLst>
              <a:ext uri="{FF2B5EF4-FFF2-40B4-BE49-F238E27FC236}">
                <a16:creationId xmlns:a16="http://schemas.microsoft.com/office/drawing/2014/main" id="{7D85CC5B-8575-41A3-9F4D-DCA0CAABA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9812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30</a:t>
            </a:r>
          </a:p>
        </p:txBody>
      </p:sp>
      <p:sp>
        <p:nvSpPr>
          <p:cNvPr id="100381" name="Oval 10">
            <a:extLst>
              <a:ext uri="{FF2B5EF4-FFF2-40B4-BE49-F238E27FC236}">
                <a16:creationId xmlns:a16="http://schemas.microsoft.com/office/drawing/2014/main" id="{EB1D7BBE-06BB-4085-A47D-F2B44952C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124200"/>
            <a:ext cx="381000" cy="3810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15</a:t>
            </a:r>
          </a:p>
        </p:txBody>
      </p:sp>
      <p:sp>
        <p:nvSpPr>
          <p:cNvPr id="100382" name="Oval 11">
            <a:extLst>
              <a:ext uri="{FF2B5EF4-FFF2-40B4-BE49-F238E27FC236}">
                <a16:creationId xmlns:a16="http://schemas.microsoft.com/office/drawing/2014/main" id="{E5C39CAC-770D-4214-B065-01B614778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124200"/>
            <a:ext cx="381000" cy="381000"/>
          </a:xfrm>
          <a:prstGeom prst="ellips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28</a:t>
            </a:r>
          </a:p>
        </p:txBody>
      </p:sp>
      <p:sp>
        <p:nvSpPr>
          <p:cNvPr id="100383" name="Oval 14">
            <a:extLst>
              <a:ext uri="{FF2B5EF4-FFF2-40B4-BE49-F238E27FC236}">
                <a16:creationId xmlns:a16="http://schemas.microsoft.com/office/drawing/2014/main" id="{4D4FFF23-2F4C-4ECF-8339-F263C923F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124200"/>
            <a:ext cx="381000" cy="3810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35</a:t>
            </a:r>
          </a:p>
        </p:txBody>
      </p:sp>
      <p:sp>
        <p:nvSpPr>
          <p:cNvPr id="100384" name="Oval 15">
            <a:extLst>
              <a:ext uri="{FF2B5EF4-FFF2-40B4-BE49-F238E27FC236}">
                <a16:creationId xmlns:a16="http://schemas.microsoft.com/office/drawing/2014/main" id="{9795183B-BB15-46FE-9FB3-9ECABE8F0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4196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26</a:t>
            </a:r>
          </a:p>
        </p:txBody>
      </p:sp>
      <p:sp>
        <p:nvSpPr>
          <p:cNvPr id="100385" name="Oval 16">
            <a:extLst>
              <a:ext uri="{FF2B5EF4-FFF2-40B4-BE49-F238E27FC236}">
                <a16:creationId xmlns:a16="http://schemas.microsoft.com/office/drawing/2014/main" id="{4984233A-C5E1-45F6-BAC1-C9DC25068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4196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29</a:t>
            </a:r>
          </a:p>
        </p:txBody>
      </p:sp>
      <p:sp>
        <p:nvSpPr>
          <p:cNvPr id="100386" name="Line 21">
            <a:extLst>
              <a:ext uri="{FF2B5EF4-FFF2-40B4-BE49-F238E27FC236}">
                <a16:creationId xmlns:a16="http://schemas.microsoft.com/office/drawing/2014/main" id="{BAB1FF6E-CB19-4B2E-ADB2-6BD292051A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12192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00387" name="Line 22">
            <a:extLst>
              <a:ext uri="{FF2B5EF4-FFF2-40B4-BE49-F238E27FC236}">
                <a16:creationId xmlns:a16="http://schemas.microsoft.com/office/drawing/2014/main" id="{CCE8FAE0-1B8A-4E1B-96B7-4A1E58B773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12192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00388" name="Line 29">
            <a:extLst>
              <a:ext uri="{FF2B5EF4-FFF2-40B4-BE49-F238E27FC236}">
                <a16:creationId xmlns:a16="http://schemas.microsoft.com/office/drawing/2014/main" id="{737EC6EC-5420-4089-94ED-B30F9AE71C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23622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00389" name="Line 31">
            <a:extLst>
              <a:ext uri="{FF2B5EF4-FFF2-40B4-BE49-F238E27FC236}">
                <a16:creationId xmlns:a16="http://schemas.microsoft.com/office/drawing/2014/main" id="{7498F13E-417A-499C-81E2-6E1CC3BAD8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35052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00390" name="Line 32">
            <a:extLst>
              <a:ext uri="{FF2B5EF4-FFF2-40B4-BE49-F238E27FC236}">
                <a16:creationId xmlns:a16="http://schemas.microsoft.com/office/drawing/2014/main" id="{E22C5A0F-984E-4949-B667-78D8421991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5052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00391" name="Line 33">
            <a:extLst>
              <a:ext uri="{FF2B5EF4-FFF2-40B4-BE49-F238E27FC236}">
                <a16:creationId xmlns:a16="http://schemas.microsoft.com/office/drawing/2014/main" id="{6E85AA7B-82E8-429C-8DE4-6659CB3769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23622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00392" name="Oval 35">
            <a:extLst>
              <a:ext uri="{FF2B5EF4-FFF2-40B4-BE49-F238E27FC236}">
                <a16:creationId xmlns:a16="http://schemas.microsoft.com/office/drawing/2014/main" id="{A9BEA74E-9E46-4E22-B419-00D94358B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1242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22</a:t>
            </a:r>
          </a:p>
        </p:txBody>
      </p:sp>
      <p:sp>
        <p:nvSpPr>
          <p:cNvPr id="100393" name="Line 39">
            <a:extLst>
              <a:ext uri="{FF2B5EF4-FFF2-40B4-BE49-F238E27FC236}">
                <a16:creationId xmlns:a16="http://schemas.microsoft.com/office/drawing/2014/main" id="{A7C663B2-793F-4853-8686-70FE93EA40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2362200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2545178-1BF9-411C-B1A5-6DF21379E616}"/>
              </a:ext>
            </a:extLst>
          </p:cNvPr>
          <p:cNvCxnSpPr>
            <a:endCxn id="100378" idx="2"/>
          </p:cNvCxnSpPr>
          <p:nvPr/>
        </p:nvCxnSpPr>
        <p:spPr>
          <a:xfrm>
            <a:off x="5943600" y="1066800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EDE8A3C-2C24-4CE9-8845-57D5EB456018}"/>
              </a:ext>
            </a:extLst>
          </p:cNvPr>
          <p:cNvSpPr txBox="1"/>
          <p:nvPr/>
        </p:nvSpPr>
        <p:spPr>
          <a:xfrm>
            <a:off x="4800600" y="838200"/>
            <a:ext cx="11430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" dirty="0"/>
              <a:t>new</a:t>
            </a:r>
            <a:endParaRPr lang="vi-VN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06AEB55-21E5-4228-97F3-3C350075400D}"/>
              </a:ext>
            </a:extLst>
          </p:cNvPr>
          <p:cNvCxnSpPr>
            <a:stCxn id="100388" idx="0"/>
            <a:endCxn id="100392" idx="0"/>
          </p:cNvCxnSpPr>
          <p:nvPr/>
        </p:nvCxnSpPr>
        <p:spPr>
          <a:xfrm rot="16200000" flipH="1">
            <a:off x="5657850" y="2647950"/>
            <a:ext cx="7620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97" name="Oval 15">
            <a:extLst>
              <a:ext uri="{FF2B5EF4-FFF2-40B4-BE49-F238E27FC236}">
                <a16:creationId xmlns:a16="http://schemas.microsoft.com/office/drawing/2014/main" id="{BDD5E1AE-955D-43D6-A163-148439AB6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4196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32</a:t>
            </a:r>
          </a:p>
        </p:txBody>
      </p:sp>
      <p:sp>
        <p:nvSpPr>
          <p:cNvPr id="100398" name="Oval 16">
            <a:extLst>
              <a:ext uri="{FF2B5EF4-FFF2-40B4-BE49-F238E27FC236}">
                <a16:creationId xmlns:a16="http://schemas.microsoft.com/office/drawing/2014/main" id="{1355B6DD-A366-4ED2-BAFA-D3226EEB2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4196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38</a:t>
            </a:r>
          </a:p>
        </p:txBody>
      </p:sp>
      <p:sp>
        <p:nvSpPr>
          <p:cNvPr id="100399" name="Line 31">
            <a:extLst>
              <a:ext uri="{FF2B5EF4-FFF2-40B4-BE49-F238E27FC236}">
                <a16:creationId xmlns:a16="http://schemas.microsoft.com/office/drawing/2014/main" id="{85A0E74F-1DAF-48B4-AC4B-0B4C9D3CEC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35052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00400" name="Line 32">
            <a:extLst>
              <a:ext uri="{FF2B5EF4-FFF2-40B4-BE49-F238E27FC236}">
                <a16:creationId xmlns:a16="http://schemas.microsoft.com/office/drawing/2014/main" id="{257F897B-382D-4226-B443-5FEBFFCAB3F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35052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00401" name="Curved Down Arrow 71">
            <a:extLst>
              <a:ext uri="{FF2B5EF4-FFF2-40B4-BE49-F238E27FC236}">
                <a16:creationId xmlns:a16="http://schemas.microsoft.com/office/drawing/2014/main" id="{93E4A46C-A0C8-4891-B45F-34FA8BE8A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295400"/>
            <a:ext cx="914400" cy="304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tx2"/>
          </a:solidFill>
          <a:ln w="9525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vi-VN" altLang="vi-VN"/>
          </a:p>
        </p:txBody>
      </p:sp>
      <p:sp>
        <p:nvSpPr>
          <p:cNvPr id="100402" name="Right Arrow 72">
            <a:extLst>
              <a:ext uri="{FF2B5EF4-FFF2-40B4-BE49-F238E27FC236}">
                <a16:creationId xmlns:a16="http://schemas.microsoft.com/office/drawing/2014/main" id="{4E934B38-1A68-4735-A9D8-8CBA1AA44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676400"/>
            <a:ext cx="20574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9525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vi-VN" altLang="vi-V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6">
            <a:extLst>
              <a:ext uri="{FF2B5EF4-FFF2-40B4-BE49-F238E27FC236}">
                <a16:creationId xmlns:a16="http://schemas.microsoft.com/office/drawing/2014/main" id="{C3929C77-65D4-4EBF-8FA1-CF20ECC63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0663"/>
            <a:ext cx="84582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15000"/>
              </a:spcBef>
            </a:pPr>
            <a:r>
              <a:rPr lang="en" altLang="vi-VN" sz="2000" b="1" dirty="0">
                <a:solidFill>
                  <a:srgbClr val="C00000"/>
                </a:solidFill>
              </a:rPr>
              <a:t>Rotate right:</a:t>
            </a:r>
          </a:p>
          <a:p>
            <a:pPr lvl="1" algn="just" eaLnBrk="1" hangingPunct="1">
              <a:spcBef>
                <a:spcPct val="15000"/>
              </a:spcBef>
            </a:pPr>
            <a:r>
              <a:rPr lang="en" altLang="vi-VN" sz="2000" dirty="0"/>
              <a:t>Tree RotateRight (Tree T ) {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 sz="2000" dirty="0"/>
              <a:t>Tree p = T; // p points to the root node of the tree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 sz="2000" dirty="0"/>
              <a:t>if ( T==NULL)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 sz="2000" dirty="0"/>
              <a:t>&lt;Empty tree&gt;;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 sz="2000" dirty="0"/>
              <a:t>else if (T -&gt; Left == NULL)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 sz="2000" dirty="0"/>
              <a:t>&lt;T has no left subtree&gt;;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 sz="2000" dirty="0"/>
              <a:t>else {</a:t>
            </a:r>
          </a:p>
          <a:p>
            <a:pPr lvl="3" algn="just" eaLnBrk="1" hangingPunct="1">
              <a:spcBef>
                <a:spcPct val="15000"/>
              </a:spcBef>
            </a:pPr>
            <a:r>
              <a:rPr lang="en" altLang="vi-VN" sz="2000" dirty="0"/>
              <a:t>p = T -&gt; left; //p points to the left subtree</a:t>
            </a:r>
          </a:p>
          <a:p>
            <a:pPr lvl="3" algn="just" eaLnBrk="1" hangingPunct="1">
              <a:spcBef>
                <a:spcPct val="15000"/>
              </a:spcBef>
            </a:pPr>
            <a:r>
              <a:rPr lang="en" altLang="vi-VN" sz="2000" dirty="0"/>
              <a:t>T -&gt; left = p -&gt; right; //T points to the right node of p</a:t>
            </a:r>
          </a:p>
          <a:p>
            <a:pPr lvl="3" algn="just" eaLnBrk="1" hangingPunct="1">
              <a:spcBef>
                <a:spcPct val="15000"/>
              </a:spcBef>
            </a:pPr>
            <a:r>
              <a:rPr lang="en" altLang="vi-VN" sz="2000" dirty="0"/>
              <a:t>p -&gt; right = T; //Set right association for p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 sz="2000" dirty="0"/>
              <a:t>}</a:t>
            </a:r>
          </a:p>
          <a:p>
            <a:pPr lvl="2" algn="just" eaLnBrk="1" hangingPunct="1">
              <a:spcBef>
                <a:spcPct val="15000"/>
              </a:spcBef>
            </a:pPr>
            <a:r>
              <a:rPr lang="en" altLang="vi-VN" sz="2000" dirty="0"/>
              <a:t>return(p);</a:t>
            </a:r>
          </a:p>
          <a:p>
            <a:pPr lvl="1" algn="just" eaLnBrk="1" hangingPunct="1">
              <a:spcBef>
                <a:spcPct val="15000"/>
              </a:spcBef>
            </a:pPr>
            <a:r>
              <a:rPr lang="en" altLang="vi-VN" sz="2000" dirty="0"/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6">
            <a:extLst>
              <a:ext uri="{FF2B5EF4-FFF2-40B4-BE49-F238E27FC236}">
                <a16:creationId xmlns:a16="http://schemas.microsoft.com/office/drawing/2014/main" id="{B5FA394F-61AB-400C-A4B0-18BCE035F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3000"/>
            <a:ext cx="7924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" altLang="vi-VN"/>
              <a:t>It is a self-balancing binary search tree. A balanced search tree has the property that the heights of the left subtree and the right subtree differ by no more than 1.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" altLang="vi-VN"/>
              <a:t>Allows us to find, add, and remove nodes faster than a normal binary tree because the height of the tree is always O(log(n)).</a:t>
            </a:r>
          </a:p>
        </p:txBody>
      </p:sp>
      <p:grpSp>
        <p:nvGrpSpPr>
          <p:cNvPr id="104451" name="Group 3">
            <a:extLst>
              <a:ext uri="{FF2B5EF4-FFF2-40B4-BE49-F238E27FC236}">
                <a16:creationId xmlns:a16="http://schemas.microsoft.com/office/drawing/2014/main" id="{EA8901F6-F3C4-4F9E-9D59-A77DDC401ECA}"/>
              </a:ext>
            </a:extLst>
          </p:cNvPr>
          <p:cNvGrpSpPr>
            <a:grpSpLocks/>
          </p:cNvGrpSpPr>
          <p:nvPr/>
        </p:nvGrpSpPr>
        <p:grpSpPr bwMode="auto">
          <a:xfrm>
            <a:off x="1119188" y="2514600"/>
            <a:ext cx="8001000" cy="3886200"/>
            <a:chOff x="304800" y="2209800"/>
            <a:chExt cx="8001000" cy="4495800"/>
          </a:xfrm>
        </p:grpSpPr>
        <p:sp>
          <p:nvSpPr>
            <p:cNvPr id="104453" name="Oval 3">
              <a:extLst>
                <a:ext uri="{FF2B5EF4-FFF2-40B4-BE49-F238E27FC236}">
                  <a16:creationId xmlns:a16="http://schemas.microsoft.com/office/drawing/2014/main" id="{E72EA96A-C957-4566-8634-8BB720780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2209800"/>
              <a:ext cx="381000" cy="3810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40</a:t>
              </a:r>
            </a:p>
          </p:txBody>
        </p:sp>
        <p:sp>
          <p:nvSpPr>
            <p:cNvPr id="104454" name="Oval 4">
              <a:extLst>
                <a:ext uri="{FF2B5EF4-FFF2-40B4-BE49-F238E27FC236}">
                  <a16:creationId xmlns:a16="http://schemas.microsoft.com/office/drawing/2014/main" id="{C92B04DE-73D2-4931-96A8-003F482B9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27432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30</a:t>
              </a:r>
            </a:p>
          </p:txBody>
        </p:sp>
        <p:sp>
          <p:nvSpPr>
            <p:cNvPr id="104455" name="Oval 5">
              <a:extLst>
                <a:ext uri="{FF2B5EF4-FFF2-40B4-BE49-F238E27FC236}">
                  <a16:creationId xmlns:a16="http://schemas.microsoft.com/office/drawing/2014/main" id="{0D1B82F4-A23F-410D-9EAA-5926FB710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7432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60</a:t>
              </a:r>
            </a:p>
          </p:txBody>
        </p:sp>
        <p:sp>
          <p:nvSpPr>
            <p:cNvPr id="104456" name="Oval 6">
              <a:extLst>
                <a:ext uri="{FF2B5EF4-FFF2-40B4-BE49-F238E27FC236}">
                  <a16:creationId xmlns:a16="http://schemas.microsoft.com/office/drawing/2014/main" id="{ED8CE9CA-1FE0-4ABD-B3AB-75A69B6F8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3810000"/>
              <a:ext cx="381000" cy="381000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25</a:t>
              </a:r>
            </a:p>
          </p:txBody>
        </p:sp>
        <p:sp>
          <p:nvSpPr>
            <p:cNvPr id="104457" name="Oval 7">
              <a:extLst>
                <a:ext uri="{FF2B5EF4-FFF2-40B4-BE49-F238E27FC236}">
                  <a16:creationId xmlns:a16="http://schemas.microsoft.com/office/drawing/2014/main" id="{9C93F2B2-8181-4223-A7B7-59A8BA54A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8100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35</a:t>
              </a:r>
            </a:p>
          </p:txBody>
        </p:sp>
        <p:sp>
          <p:nvSpPr>
            <p:cNvPr id="104458" name="Oval 8">
              <a:extLst>
                <a:ext uri="{FF2B5EF4-FFF2-40B4-BE49-F238E27FC236}">
                  <a16:creationId xmlns:a16="http://schemas.microsoft.com/office/drawing/2014/main" id="{E21FF78E-1CD4-4406-9A65-9F5C76FF0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8100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50</a:t>
              </a:r>
            </a:p>
          </p:txBody>
        </p:sp>
        <p:sp>
          <p:nvSpPr>
            <p:cNvPr id="104459" name="Oval 9">
              <a:extLst>
                <a:ext uri="{FF2B5EF4-FFF2-40B4-BE49-F238E27FC236}">
                  <a16:creationId xmlns:a16="http://schemas.microsoft.com/office/drawing/2014/main" id="{EC3D0C35-AAC5-42A8-B3C0-E6CB9277F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38100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70</a:t>
              </a:r>
            </a:p>
          </p:txBody>
        </p:sp>
        <p:sp>
          <p:nvSpPr>
            <p:cNvPr id="104460" name="Oval 10">
              <a:extLst>
                <a:ext uri="{FF2B5EF4-FFF2-40B4-BE49-F238E27FC236}">
                  <a16:creationId xmlns:a16="http://schemas.microsoft.com/office/drawing/2014/main" id="{266DEB27-0D2D-432C-8E07-FE69B3415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" y="4953000"/>
              <a:ext cx="381000" cy="381000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20</a:t>
              </a:r>
            </a:p>
          </p:txBody>
        </p:sp>
        <p:sp>
          <p:nvSpPr>
            <p:cNvPr id="104461" name="Oval 11">
              <a:extLst>
                <a:ext uri="{FF2B5EF4-FFF2-40B4-BE49-F238E27FC236}">
                  <a16:creationId xmlns:a16="http://schemas.microsoft.com/office/drawing/2014/main" id="{59FC3E35-65DF-4984-9934-5C4AE3F37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4953000"/>
              <a:ext cx="381000" cy="381000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28</a:t>
              </a:r>
            </a:p>
          </p:txBody>
        </p:sp>
        <p:sp>
          <p:nvSpPr>
            <p:cNvPr id="104462" name="Oval 12">
              <a:extLst>
                <a:ext uri="{FF2B5EF4-FFF2-40B4-BE49-F238E27FC236}">
                  <a16:creationId xmlns:a16="http://schemas.microsoft.com/office/drawing/2014/main" id="{C8D32494-3DD4-4A87-B912-016BF6946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9530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65</a:t>
              </a:r>
            </a:p>
          </p:txBody>
        </p:sp>
        <p:sp>
          <p:nvSpPr>
            <p:cNvPr id="104463" name="Oval 13">
              <a:extLst>
                <a:ext uri="{FF2B5EF4-FFF2-40B4-BE49-F238E27FC236}">
                  <a16:creationId xmlns:a16="http://schemas.microsoft.com/office/drawing/2014/main" id="{05349613-E59A-4674-B8DE-37556C06D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4800" y="49530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90</a:t>
              </a:r>
            </a:p>
          </p:txBody>
        </p:sp>
        <p:sp>
          <p:nvSpPr>
            <p:cNvPr id="104464" name="Oval 14">
              <a:extLst>
                <a:ext uri="{FF2B5EF4-FFF2-40B4-BE49-F238E27FC236}">
                  <a16:creationId xmlns:a16="http://schemas.microsoft.com/office/drawing/2014/main" id="{A82CA686-2DC0-4FAE-A4CE-5EB182BFC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4953000"/>
              <a:ext cx="381000" cy="381000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38</a:t>
              </a:r>
            </a:p>
          </p:txBody>
        </p:sp>
        <p:sp>
          <p:nvSpPr>
            <p:cNvPr id="104465" name="Oval 15">
              <a:extLst>
                <a:ext uri="{FF2B5EF4-FFF2-40B4-BE49-F238E27FC236}">
                  <a16:creationId xmlns:a16="http://schemas.microsoft.com/office/drawing/2014/main" id="{EE2B4889-F762-4AB0-85B5-BD8C0C713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62484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26</a:t>
              </a:r>
            </a:p>
          </p:txBody>
        </p:sp>
        <p:sp>
          <p:nvSpPr>
            <p:cNvPr id="104466" name="Oval 16">
              <a:extLst>
                <a:ext uri="{FF2B5EF4-FFF2-40B4-BE49-F238E27FC236}">
                  <a16:creationId xmlns:a16="http://schemas.microsoft.com/office/drawing/2014/main" id="{6F5B9B65-4990-401B-9EFC-C468EF59C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62484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29</a:t>
              </a:r>
            </a:p>
          </p:txBody>
        </p:sp>
        <p:sp>
          <p:nvSpPr>
            <p:cNvPr id="104467" name="Line 19">
              <a:extLst>
                <a:ext uri="{FF2B5EF4-FFF2-40B4-BE49-F238E27FC236}">
                  <a16:creationId xmlns:a16="http://schemas.microsoft.com/office/drawing/2014/main" id="{F8B641D7-5407-4C6F-A58E-79696B04AC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8000" y="2438400"/>
              <a:ext cx="1524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4468" name="Line 20">
              <a:extLst>
                <a:ext uri="{FF2B5EF4-FFF2-40B4-BE49-F238E27FC236}">
                  <a16:creationId xmlns:a16="http://schemas.microsoft.com/office/drawing/2014/main" id="{6C2314B3-F2A7-43DF-928C-44E3568CA4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2438400"/>
              <a:ext cx="1524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4469" name="Line 21">
              <a:extLst>
                <a:ext uri="{FF2B5EF4-FFF2-40B4-BE49-F238E27FC236}">
                  <a16:creationId xmlns:a16="http://schemas.microsoft.com/office/drawing/2014/main" id="{4AF62738-6FDC-444B-8341-84782F056B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9800" y="3048000"/>
              <a:ext cx="685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4470" name="Line 22">
              <a:extLst>
                <a:ext uri="{FF2B5EF4-FFF2-40B4-BE49-F238E27FC236}">
                  <a16:creationId xmlns:a16="http://schemas.microsoft.com/office/drawing/2014/main" id="{5576A8A4-2C9C-4E58-8D6D-0ACFD435C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3048000"/>
              <a:ext cx="9144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4471" name="Line 23">
              <a:extLst>
                <a:ext uri="{FF2B5EF4-FFF2-40B4-BE49-F238E27FC236}">
                  <a16:creationId xmlns:a16="http://schemas.microsoft.com/office/drawing/2014/main" id="{CD6E0119-26AA-46DD-94B0-D7B7EDF8D4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38800" y="3048000"/>
              <a:ext cx="762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4472" name="Line 24">
              <a:extLst>
                <a:ext uri="{FF2B5EF4-FFF2-40B4-BE49-F238E27FC236}">
                  <a16:creationId xmlns:a16="http://schemas.microsoft.com/office/drawing/2014/main" id="{24D1CCC7-C118-4A02-816A-F6E8824E0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30480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4473" name="Line 25">
              <a:extLst>
                <a:ext uri="{FF2B5EF4-FFF2-40B4-BE49-F238E27FC236}">
                  <a16:creationId xmlns:a16="http://schemas.microsoft.com/office/drawing/2014/main" id="{ECDE3A76-9B51-4AEA-B6BF-BC5AA7745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81800" y="4191000"/>
              <a:ext cx="381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4474" name="Line 26">
              <a:extLst>
                <a:ext uri="{FF2B5EF4-FFF2-40B4-BE49-F238E27FC236}">
                  <a16:creationId xmlns:a16="http://schemas.microsoft.com/office/drawing/2014/main" id="{B3752E64-61C0-41BE-BAEB-A0D933D905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5200" y="4114800"/>
              <a:ext cx="7620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4475" name="Line 29">
              <a:extLst>
                <a:ext uri="{FF2B5EF4-FFF2-40B4-BE49-F238E27FC236}">
                  <a16:creationId xmlns:a16="http://schemas.microsoft.com/office/drawing/2014/main" id="{5B25D9B3-D3C5-4C12-AD4D-2511B2D017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5400" y="4191000"/>
              <a:ext cx="762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4476" name="Line 30">
              <a:extLst>
                <a:ext uri="{FF2B5EF4-FFF2-40B4-BE49-F238E27FC236}">
                  <a16:creationId xmlns:a16="http://schemas.microsoft.com/office/drawing/2014/main" id="{2BE69DED-63D4-4F31-A916-D9465F2C37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41910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4477" name="Line 31">
              <a:extLst>
                <a:ext uri="{FF2B5EF4-FFF2-40B4-BE49-F238E27FC236}">
                  <a16:creationId xmlns:a16="http://schemas.microsoft.com/office/drawing/2014/main" id="{01CCA336-0E86-4E29-B5FD-45C2D1B652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4600" y="5334000"/>
              <a:ext cx="3810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4478" name="Line 32">
              <a:extLst>
                <a:ext uri="{FF2B5EF4-FFF2-40B4-BE49-F238E27FC236}">
                  <a16:creationId xmlns:a16="http://schemas.microsoft.com/office/drawing/2014/main" id="{44D049DB-A4E3-4DC1-A87B-C1B31F1D46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5334000"/>
              <a:ext cx="4572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4479" name="Line 33">
              <a:extLst>
                <a:ext uri="{FF2B5EF4-FFF2-40B4-BE49-F238E27FC236}">
                  <a16:creationId xmlns:a16="http://schemas.microsoft.com/office/drawing/2014/main" id="{EA6CD2BC-50AE-43E1-99FB-FA2CF5191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4191000"/>
              <a:ext cx="685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4480" name="Oval 34">
              <a:extLst>
                <a:ext uri="{FF2B5EF4-FFF2-40B4-BE49-F238E27FC236}">
                  <a16:creationId xmlns:a16="http://schemas.microsoft.com/office/drawing/2014/main" id="{40B7B42D-8142-417E-A193-2AAFA8CA7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" y="62484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15</a:t>
              </a:r>
            </a:p>
          </p:txBody>
        </p:sp>
        <p:sp>
          <p:nvSpPr>
            <p:cNvPr id="104481" name="Oval 35">
              <a:extLst>
                <a:ext uri="{FF2B5EF4-FFF2-40B4-BE49-F238E27FC236}">
                  <a16:creationId xmlns:a16="http://schemas.microsoft.com/office/drawing/2014/main" id="{3A879448-C5E2-4D63-88FE-1A35C860E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62484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22</a:t>
              </a:r>
            </a:p>
          </p:txBody>
        </p:sp>
        <p:sp>
          <p:nvSpPr>
            <p:cNvPr id="104482" name="Line 36">
              <a:extLst>
                <a:ext uri="{FF2B5EF4-FFF2-40B4-BE49-F238E27FC236}">
                  <a16:creationId xmlns:a16="http://schemas.microsoft.com/office/drawing/2014/main" id="{FC33539D-BDDF-49A4-856D-FFAEF0C86A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200" y="5334000"/>
              <a:ext cx="7620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4483" name="Line 37">
              <a:extLst>
                <a:ext uri="{FF2B5EF4-FFF2-40B4-BE49-F238E27FC236}">
                  <a16:creationId xmlns:a16="http://schemas.microsoft.com/office/drawing/2014/main" id="{38BA7853-92FC-42EF-A7A2-6A894F7D7E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5400" y="5334000"/>
              <a:ext cx="3810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4484" name="Oval 38">
              <a:extLst>
                <a:ext uri="{FF2B5EF4-FFF2-40B4-BE49-F238E27FC236}">
                  <a16:creationId xmlns:a16="http://schemas.microsoft.com/office/drawing/2014/main" id="{5D9E549B-2F8D-46D0-8C48-CA2212A06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4953000"/>
              <a:ext cx="381000" cy="381000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32</a:t>
              </a:r>
            </a:p>
          </p:txBody>
        </p:sp>
        <p:sp>
          <p:nvSpPr>
            <p:cNvPr id="104485" name="Line 39">
              <a:extLst>
                <a:ext uri="{FF2B5EF4-FFF2-40B4-BE49-F238E27FC236}">
                  <a16:creationId xmlns:a16="http://schemas.microsoft.com/office/drawing/2014/main" id="{5C08D661-3143-44D8-B0D3-E51994A731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9000" y="41910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4486" name="AutoShape 40">
              <a:extLst>
                <a:ext uri="{FF2B5EF4-FFF2-40B4-BE49-F238E27FC236}">
                  <a16:creationId xmlns:a16="http://schemas.microsoft.com/office/drawing/2014/main" id="{05691336-7142-4F37-8B6E-03D18C1CF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3124200"/>
              <a:ext cx="381000" cy="2286000"/>
            </a:xfrm>
            <a:prstGeom prst="upDownArrow">
              <a:avLst>
                <a:gd name="adj1" fmla="val 50000"/>
                <a:gd name="adj2" fmla="val 12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solidFill>
                    <a:srgbClr val="FF0000"/>
                  </a:solidFill>
                </a:rPr>
                <a:t>first</a:t>
              </a:r>
            </a:p>
          </p:txBody>
        </p:sp>
        <p:sp>
          <p:nvSpPr>
            <p:cNvPr id="104487" name="AutoShape 41">
              <a:extLst>
                <a:ext uri="{FF2B5EF4-FFF2-40B4-BE49-F238E27FC236}">
                  <a16:creationId xmlns:a16="http://schemas.microsoft.com/office/drawing/2014/main" id="{228D2B9C-EFD1-4596-8230-A35838025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3124200"/>
              <a:ext cx="381000" cy="3581400"/>
            </a:xfrm>
            <a:prstGeom prst="upDownArrow">
              <a:avLst>
                <a:gd name="adj1" fmla="val 50000"/>
                <a:gd name="adj2" fmla="val 188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104452" name="Title 1">
            <a:extLst>
              <a:ext uri="{FF2B5EF4-FFF2-40B4-BE49-F238E27FC236}">
                <a16:creationId xmlns:a16="http://schemas.microsoft.com/office/drawing/2014/main" id="{6604B564-7CC1-43C4-8F08-EFC97D6F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>
            <a:normAutofit/>
          </a:bodyPr>
          <a:lstStyle/>
          <a:p>
            <a:pPr eaLnBrk="1" hangingPunct="1"/>
            <a:r>
              <a:rPr lang="en" altLang="vi-VN" dirty="0">
                <a:latin typeface="Arial" panose="020B0604020202020204" pitchFamily="34" charset="0"/>
                <a:cs typeface="Arial" panose="020B0604020202020204" pitchFamily="34" charset="0"/>
              </a:rPr>
              <a:t>AVL</a:t>
            </a:r>
            <a:r>
              <a:rPr lang="vi-VN" altLang="vi-VN" dirty="0">
                <a:latin typeface="Arial" panose="020B0604020202020204" pitchFamily="34" charset="0"/>
                <a:cs typeface="Arial" panose="020B0604020202020204" pitchFamily="34" charset="0"/>
              </a:rPr>
              <a:t>-TREE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6">
            <a:extLst>
              <a:ext uri="{FF2B5EF4-FFF2-40B4-BE49-F238E27FC236}">
                <a16:creationId xmlns:a16="http://schemas.microsoft.com/office/drawing/2014/main" id="{8B49F072-B8C2-463A-90FA-EDA2AD830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943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" altLang="vi-VN" sz="2800" b="1">
                <a:solidFill>
                  <a:srgbClr val="C00000"/>
                </a:solidFill>
              </a:rPr>
              <a:t>Some concepts</a:t>
            </a:r>
          </a:p>
        </p:txBody>
      </p:sp>
      <p:sp>
        <p:nvSpPr>
          <p:cNvPr id="25603" name="Oval 4">
            <a:extLst>
              <a:ext uri="{FF2B5EF4-FFF2-40B4-BE49-F238E27FC236}">
                <a16:creationId xmlns:a16="http://schemas.microsoft.com/office/drawing/2014/main" id="{3E05C4F6-6535-46E9-9B71-AF40EA55F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295400"/>
            <a:ext cx="381000" cy="381000"/>
          </a:xfrm>
          <a:prstGeom prst="ellipse">
            <a:avLst/>
          </a:prstGeom>
          <a:solidFill>
            <a:srgbClr val="C0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50</a:t>
            </a:r>
          </a:p>
        </p:txBody>
      </p:sp>
      <p:sp>
        <p:nvSpPr>
          <p:cNvPr id="25604" name="Oval 5">
            <a:extLst>
              <a:ext uri="{FF2B5EF4-FFF2-40B4-BE49-F238E27FC236}">
                <a16:creationId xmlns:a16="http://schemas.microsoft.com/office/drawing/2014/main" id="{B5483CBD-E7B8-44E2-9BF6-151624AB9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8288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40</a:t>
            </a:r>
          </a:p>
        </p:txBody>
      </p:sp>
      <p:sp>
        <p:nvSpPr>
          <p:cNvPr id="25605" name="Oval 6">
            <a:extLst>
              <a:ext uri="{FF2B5EF4-FFF2-40B4-BE49-F238E27FC236}">
                <a16:creationId xmlns:a16="http://schemas.microsoft.com/office/drawing/2014/main" id="{4C02C269-E92D-44CB-B4DD-0A87EC28C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8288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60</a:t>
            </a:r>
          </a:p>
        </p:txBody>
      </p:sp>
      <p:sp>
        <p:nvSpPr>
          <p:cNvPr id="25606" name="Oval 7">
            <a:extLst>
              <a:ext uri="{FF2B5EF4-FFF2-40B4-BE49-F238E27FC236}">
                <a16:creationId xmlns:a16="http://schemas.microsoft.com/office/drawing/2014/main" id="{BD24E6CA-27D4-42DA-8222-6E120ECB9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895600"/>
            <a:ext cx="381000" cy="381000"/>
          </a:xfrm>
          <a:prstGeom prst="ellips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30</a:t>
            </a:r>
          </a:p>
        </p:txBody>
      </p:sp>
      <p:sp>
        <p:nvSpPr>
          <p:cNvPr id="25607" name="Oval 8">
            <a:extLst>
              <a:ext uri="{FF2B5EF4-FFF2-40B4-BE49-F238E27FC236}">
                <a16:creationId xmlns:a16="http://schemas.microsoft.com/office/drawing/2014/main" id="{967E9A2F-DD78-4D2E-8923-A850E83AF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895600"/>
            <a:ext cx="381000" cy="381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15</a:t>
            </a:r>
          </a:p>
        </p:txBody>
      </p:sp>
      <p:sp>
        <p:nvSpPr>
          <p:cNvPr id="25608" name="Oval 9">
            <a:extLst>
              <a:ext uri="{FF2B5EF4-FFF2-40B4-BE49-F238E27FC236}">
                <a16:creationId xmlns:a16="http://schemas.microsoft.com/office/drawing/2014/main" id="{664645A0-C134-46F8-BFCB-98EE63BFD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8956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45</a:t>
            </a:r>
          </a:p>
        </p:txBody>
      </p:sp>
      <p:sp>
        <p:nvSpPr>
          <p:cNvPr id="25609" name="Oval 10">
            <a:extLst>
              <a:ext uri="{FF2B5EF4-FFF2-40B4-BE49-F238E27FC236}">
                <a16:creationId xmlns:a16="http://schemas.microsoft.com/office/drawing/2014/main" id="{0A78ED88-E67D-4C08-B475-76E3AB0CD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8956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70</a:t>
            </a:r>
          </a:p>
        </p:txBody>
      </p:sp>
      <p:sp>
        <p:nvSpPr>
          <p:cNvPr id="25610" name="Oval 11">
            <a:extLst>
              <a:ext uri="{FF2B5EF4-FFF2-40B4-BE49-F238E27FC236}">
                <a16:creationId xmlns:a16="http://schemas.microsoft.com/office/drawing/2014/main" id="{D761A41C-0F6D-493D-A847-414BB1B5E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038600"/>
            <a:ext cx="381000" cy="3810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20</a:t>
            </a:r>
          </a:p>
        </p:txBody>
      </p:sp>
      <p:sp>
        <p:nvSpPr>
          <p:cNvPr id="25611" name="Oval 12">
            <a:extLst>
              <a:ext uri="{FF2B5EF4-FFF2-40B4-BE49-F238E27FC236}">
                <a16:creationId xmlns:a16="http://schemas.microsoft.com/office/drawing/2014/main" id="{BE17B234-51F7-414C-9AD6-1FDFA5FF8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038600"/>
            <a:ext cx="381000" cy="381000"/>
          </a:xfrm>
          <a:prstGeom prst="ellips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25</a:t>
            </a:r>
          </a:p>
        </p:txBody>
      </p:sp>
      <p:sp>
        <p:nvSpPr>
          <p:cNvPr id="25612" name="Oval 13">
            <a:extLst>
              <a:ext uri="{FF2B5EF4-FFF2-40B4-BE49-F238E27FC236}">
                <a16:creationId xmlns:a16="http://schemas.microsoft.com/office/drawing/2014/main" id="{7341FAEC-6AB7-4EE2-BE20-73DABC30F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0386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80</a:t>
            </a:r>
          </a:p>
        </p:txBody>
      </p:sp>
      <p:sp>
        <p:nvSpPr>
          <p:cNvPr id="25613" name="Oval 14">
            <a:extLst>
              <a:ext uri="{FF2B5EF4-FFF2-40B4-BE49-F238E27FC236}">
                <a16:creationId xmlns:a16="http://schemas.microsoft.com/office/drawing/2014/main" id="{B7FC7305-F65F-44D0-845B-A8E7E8474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0386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90</a:t>
            </a:r>
          </a:p>
        </p:txBody>
      </p:sp>
      <p:sp>
        <p:nvSpPr>
          <p:cNvPr id="25614" name="Oval 25">
            <a:extLst>
              <a:ext uri="{FF2B5EF4-FFF2-40B4-BE49-F238E27FC236}">
                <a16:creationId xmlns:a16="http://schemas.microsoft.com/office/drawing/2014/main" id="{95D9EE07-6264-4955-9F88-B082FD82C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038600"/>
            <a:ext cx="381000" cy="3810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55</a:t>
            </a:r>
          </a:p>
        </p:txBody>
      </p:sp>
      <p:sp>
        <p:nvSpPr>
          <p:cNvPr id="25615" name="Oval 26">
            <a:extLst>
              <a:ext uri="{FF2B5EF4-FFF2-40B4-BE49-F238E27FC236}">
                <a16:creationId xmlns:a16="http://schemas.microsoft.com/office/drawing/2014/main" id="{FDA353DB-297D-4A8E-B109-A20CD19E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3340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ten</a:t>
            </a:r>
          </a:p>
        </p:txBody>
      </p:sp>
      <p:sp>
        <p:nvSpPr>
          <p:cNvPr id="25616" name="Oval 27">
            <a:extLst>
              <a:ext uri="{FF2B5EF4-FFF2-40B4-BE49-F238E27FC236}">
                <a16:creationId xmlns:a16="http://schemas.microsoft.com/office/drawing/2014/main" id="{E44987F4-B365-4A3E-B42B-6D7246DD0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334000"/>
            <a:ext cx="381000" cy="3810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35</a:t>
            </a:r>
          </a:p>
        </p:txBody>
      </p:sp>
      <p:sp>
        <p:nvSpPr>
          <p:cNvPr id="25617" name="Oval 28">
            <a:extLst>
              <a:ext uri="{FF2B5EF4-FFF2-40B4-BE49-F238E27FC236}">
                <a16:creationId xmlns:a16="http://schemas.microsoft.com/office/drawing/2014/main" id="{738D7E8E-D7F3-4280-8891-18852F7A2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3340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75</a:t>
            </a:r>
          </a:p>
        </p:txBody>
      </p:sp>
      <p:sp>
        <p:nvSpPr>
          <p:cNvPr id="25618" name="Oval 29">
            <a:extLst>
              <a:ext uri="{FF2B5EF4-FFF2-40B4-BE49-F238E27FC236}">
                <a16:creationId xmlns:a16="http://schemas.microsoft.com/office/drawing/2014/main" id="{9DDC07FC-0B37-4A6C-9DB3-F75CD69CA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3340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85</a:t>
            </a:r>
          </a:p>
        </p:txBody>
      </p:sp>
      <p:sp>
        <p:nvSpPr>
          <p:cNvPr id="25619" name="Line 30">
            <a:extLst>
              <a:ext uri="{FF2B5EF4-FFF2-40B4-BE49-F238E27FC236}">
                <a16:creationId xmlns:a16="http://schemas.microsoft.com/office/drawing/2014/main" id="{FAB72666-2CBD-40B8-A0C6-4416EA38DB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15240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5620" name="Line 31">
            <a:extLst>
              <a:ext uri="{FF2B5EF4-FFF2-40B4-BE49-F238E27FC236}">
                <a16:creationId xmlns:a16="http://schemas.microsoft.com/office/drawing/2014/main" id="{92A7E8DD-CA57-496A-948C-50D3C96B67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5240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5621" name="Line 32">
            <a:extLst>
              <a:ext uri="{FF2B5EF4-FFF2-40B4-BE49-F238E27FC236}">
                <a16:creationId xmlns:a16="http://schemas.microsoft.com/office/drawing/2014/main" id="{7E5CF0C8-26AC-4A4E-BA08-EB45797A85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21336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5622" name="Line 33">
            <a:extLst>
              <a:ext uri="{FF2B5EF4-FFF2-40B4-BE49-F238E27FC236}">
                <a16:creationId xmlns:a16="http://schemas.microsoft.com/office/drawing/2014/main" id="{C6725692-732C-4AB6-AE1D-DF96B6FB03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1336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5623" name="Line 34">
            <a:extLst>
              <a:ext uri="{FF2B5EF4-FFF2-40B4-BE49-F238E27FC236}">
                <a16:creationId xmlns:a16="http://schemas.microsoft.com/office/drawing/2014/main" id="{1620F38E-4F5F-4E93-ABB8-AAA45000D7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21336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5624" name="Line 35">
            <a:extLst>
              <a:ext uri="{FF2B5EF4-FFF2-40B4-BE49-F238E27FC236}">
                <a16:creationId xmlns:a16="http://schemas.microsoft.com/office/drawing/2014/main" id="{1E0828B2-5543-41C4-BBFA-D122271555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1336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5625" name="Line 36">
            <a:extLst>
              <a:ext uri="{FF2B5EF4-FFF2-40B4-BE49-F238E27FC236}">
                <a16:creationId xmlns:a16="http://schemas.microsoft.com/office/drawing/2014/main" id="{EFEE4717-A5FF-4C41-8580-89E55F42AD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32766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5626" name="Line 37">
            <a:extLst>
              <a:ext uri="{FF2B5EF4-FFF2-40B4-BE49-F238E27FC236}">
                <a16:creationId xmlns:a16="http://schemas.microsoft.com/office/drawing/2014/main" id="{BE7BA9BD-8C09-4ACA-9FB3-E4A9FFCA5A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2004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5627" name="Line 38">
            <a:extLst>
              <a:ext uri="{FF2B5EF4-FFF2-40B4-BE49-F238E27FC236}">
                <a16:creationId xmlns:a16="http://schemas.microsoft.com/office/drawing/2014/main" id="{0B6327C4-5EE4-4AD3-BD01-8FABF3EB2A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44196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5628" name="Line 39">
            <a:extLst>
              <a:ext uri="{FF2B5EF4-FFF2-40B4-BE49-F238E27FC236}">
                <a16:creationId xmlns:a16="http://schemas.microsoft.com/office/drawing/2014/main" id="{45FD1634-0DE6-407A-8131-C668BEA68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4196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5629" name="Line 40">
            <a:extLst>
              <a:ext uri="{FF2B5EF4-FFF2-40B4-BE49-F238E27FC236}">
                <a16:creationId xmlns:a16="http://schemas.microsoft.com/office/drawing/2014/main" id="{89D29AFA-1E3B-4B54-B2FD-1E60F79493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32766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5630" name="Line 41">
            <a:extLst>
              <a:ext uri="{FF2B5EF4-FFF2-40B4-BE49-F238E27FC236}">
                <a16:creationId xmlns:a16="http://schemas.microsoft.com/office/drawing/2014/main" id="{C6618E07-7A31-4DAD-937D-B8D3F50A83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2766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5631" name="Line 42">
            <a:extLst>
              <a:ext uri="{FF2B5EF4-FFF2-40B4-BE49-F238E27FC236}">
                <a16:creationId xmlns:a16="http://schemas.microsoft.com/office/drawing/2014/main" id="{DEEAF719-AB58-42DB-94B0-EE717C1A5B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44196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5632" name="Line 43">
            <a:extLst>
              <a:ext uri="{FF2B5EF4-FFF2-40B4-BE49-F238E27FC236}">
                <a16:creationId xmlns:a16="http://schemas.microsoft.com/office/drawing/2014/main" id="{6C60B1AF-2A7B-4997-84E3-0F62555F3E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4196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5633" name="Line 44">
            <a:extLst>
              <a:ext uri="{FF2B5EF4-FFF2-40B4-BE49-F238E27FC236}">
                <a16:creationId xmlns:a16="http://schemas.microsoft.com/office/drawing/2014/main" id="{B76C725A-F21B-4B7D-8651-422454AF26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2766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5634" name="AutoShape 51">
            <a:extLst>
              <a:ext uri="{FF2B5EF4-FFF2-40B4-BE49-F238E27FC236}">
                <a16:creationId xmlns:a16="http://schemas.microsoft.com/office/drawing/2014/main" id="{AE3C2739-B008-43DD-9BC0-80783E329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762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noFill/>
          <a:ln w="63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vi-VN" altLang="vi-VN"/>
          </a:p>
        </p:txBody>
      </p:sp>
      <p:sp>
        <p:nvSpPr>
          <p:cNvPr id="25635" name="Text Box 52">
            <a:extLst>
              <a:ext uri="{FF2B5EF4-FFF2-40B4-BE49-F238E27FC236}">
                <a16:creationId xmlns:a16="http://schemas.microsoft.com/office/drawing/2014/main" id="{4766ADF0-C496-4D89-BF7A-897BA00AB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" altLang="vi-VN"/>
              <a:t>Root Node</a:t>
            </a:r>
          </a:p>
        </p:txBody>
      </p:sp>
      <p:sp>
        <p:nvSpPr>
          <p:cNvPr id="25636" name="AutoShape 53">
            <a:extLst>
              <a:ext uri="{FF2B5EF4-FFF2-40B4-BE49-F238E27FC236}">
                <a16:creationId xmlns:a16="http://schemas.microsoft.com/office/drawing/2014/main" id="{00C2113D-B3F4-4861-A5DE-5C53A8B6B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810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vi-VN" altLang="vi-VN"/>
          </a:p>
        </p:txBody>
      </p:sp>
      <p:sp>
        <p:nvSpPr>
          <p:cNvPr id="25637" name="AutoShape 54">
            <a:extLst>
              <a:ext uri="{FF2B5EF4-FFF2-40B4-BE49-F238E27FC236}">
                <a16:creationId xmlns:a16="http://schemas.microsoft.com/office/drawing/2014/main" id="{C7CD5C1B-398A-45F1-9997-7D00E2E4E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6858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noFill/>
          <a:ln w="63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vi-VN" altLang="vi-VN"/>
          </a:p>
        </p:txBody>
      </p:sp>
      <p:sp>
        <p:nvSpPr>
          <p:cNvPr id="25638" name="Text Box 55">
            <a:extLst>
              <a:ext uri="{FF2B5EF4-FFF2-40B4-BE49-F238E27FC236}">
                <a16:creationId xmlns:a16="http://schemas.microsoft.com/office/drawing/2014/main" id="{C763FB3A-84A5-4298-9B8E-CFB5BD9CF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19088"/>
            <a:ext cx="2057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" altLang="vi-VN" dirty="0"/>
              <a:t>Intermediate Node</a:t>
            </a:r>
          </a:p>
        </p:txBody>
      </p:sp>
      <p:sp>
        <p:nvSpPr>
          <p:cNvPr id="25639" name="Text Box 56">
            <a:extLst>
              <a:ext uri="{FF2B5EF4-FFF2-40B4-BE49-F238E27FC236}">
                <a16:creationId xmlns:a16="http://schemas.microsoft.com/office/drawing/2014/main" id="{518E32AC-F762-4619-85E3-6CA400AD6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407319"/>
            <a:ext cx="1371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" altLang="vi-VN" dirty="0"/>
              <a:t>Leaf Nodes</a:t>
            </a:r>
          </a:p>
        </p:txBody>
      </p:sp>
      <p:sp>
        <p:nvSpPr>
          <p:cNvPr id="25640" name="AutoShape 59">
            <a:extLst>
              <a:ext uri="{FF2B5EF4-FFF2-40B4-BE49-F238E27FC236}">
                <a16:creationId xmlns:a16="http://schemas.microsoft.com/office/drawing/2014/main" id="{8294D8DD-A809-4A23-B45E-01E42F618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752600"/>
            <a:ext cx="304800" cy="4191000"/>
          </a:xfrm>
          <a:prstGeom prst="upDownArrow">
            <a:avLst>
              <a:gd name="adj1" fmla="val 50000"/>
              <a:gd name="adj2" fmla="val 2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25641" name="AutoShape 60">
            <a:extLst>
              <a:ext uri="{FF2B5EF4-FFF2-40B4-BE49-F238E27FC236}">
                <a16:creationId xmlns:a16="http://schemas.microsoft.com/office/drawing/2014/main" id="{42B007E5-3C7B-4D76-9F06-E08A05A04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990600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25642" name="Text Box 61">
            <a:extLst>
              <a:ext uri="{FF2B5EF4-FFF2-40B4-BE49-F238E27FC236}">
                <a16:creationId xmlns:a16="http://schemas.microsoft.com/office/drawing/2014/main" id="{1A9BAE90-6040-4F95-A71E-19F50CD74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004888"/>
            <a:ext cx="213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" altLang="vi-VN"/>
              <a:t>Tree depth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6">
            <a:extLst>
              <a:ext uri="{FF2B5EF4-FFF2-40B4-BE49-F238E27FC236}">
                <a16:creationId xmlns:a16="http://schemas.microsoft.com/office/drawing/2014/main" id="{5ABF318C-A276-4C95-8C1F-E23A60DE7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8915400" cy="336502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vi-VN" altLang="vi-VN" b="1" dirty="0">
                <a:solidFill>
                  <a:srgbClr val="C00000"/>
                </a:solidFill>
              </a:rPr>
              <a:t>AVL - TREE </a:t>
            </a:r>
            <a:endParaRPr lang="en" altLang="vi-VN" b="1" dirty="0">
              <a:solidFill>
                <a:srgbClr val="C00000"/>
              </a:solidFill>
            </a:endParaRPr>
          </a:p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altLang="vi-VN" b="1" dirty="0"/>
              <a:t>lh (p) </a:t>
            </a:r>
            <a:r>
              <a:rPr lang="en" altLang="vi-VN" dirty="0"/>
              <a:t>, </a:t>
            </a:r>
            <a:r>
              <a:rPr lang="en" altLang="vi-VN" b="1" dirty="0"/>
              <a:t>rh (p)</a:t>
            </a:r>
            <a:r>
              <a:rPr lang="en" altLang="vi-VN" dirty="0"/>
              <a:t> to be pm deep belong to right subtree _ and pm deep belong to fruit seedlings . _</a:t>
            </a:r>
          </a:p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altLang="vi-VN" b="1" dirty="0"/>
              <a:t>bf(p) = lh (p) – rh (p)</a:t>
            </a:r>
            <a:r>
              <a:rPr lang="en" altLang="vi-VN" dirty="0"/>
              <a:t> to be only number weigh is equal to of node </a:t>
            </a:r>
            <a:r>
              <a:rPr lang="en" altLang="vi-VN" b="1" dirty="0"/>
              <a:t>p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" altLang="vi-VN" dirty="0" err="1"/>
              <a:t>The</a:t>
            </a:r>
            <a:r>
              <a:rPr lang="en" altLang="vi-VN" dirty="0"/>
              <a:t> </a:t>
            </a:r>
            <a:r>
              <a:rPr lang="en" altLang="vi-VN" dirty="0" err="1"/>
              <a:t>school</a:t>
            </a:r>
            <a:r>
              <a:rPr lang="en" altLang="vi-VN" dirty="0"/>
              <a:t> </a:t>
            </a:r>
            <a:r>
              <a:rPr lang="en" altLang="vi-VN" dirty="0" err="1"/>
              <a:t>suitable </a:t>
            </a:r>
            <a:r>
              <a:rPr lang="en" altLang="vi-VN" dirty="0"/>
              <a:t>:</a:t>
            </a:r>
          </a:p>
          <a:p>
            <a:pPr lvl="1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en" altLang="vi-VN" b="1" dirty="0" err="1"/>
              <a:t>lh </a:t>
            </a:r>
            <a:r>
              <a:rPr lang="en" altLang="vi-VN" b="1" dirty="0"/>
              <a:t>(p) = </a:t>
            </a:r>
            <a:r>
              <a:rPr lang="en" altLang="vi-VN" b="1" dirty="0" err="1"/>
              <a:t>rh </a:t>
            </a:r>
            <a:r>
              <a:rPr lang="en" altLang="vi-VN" b="1" dirty="0"/>
              <a:t>(p) </a:t>
            </a:r>
            <a:r>
              <a:rPr lang="en" altLang="vi-VN" b="1" dirty="0">
                <a:sym typeface="Symbol" panose="05050102010706020507" pitchFamily="18" charset="2"/>
              </a:rPr>
              <a:t>bf(p) = 0: </a:t>
            </a:r>
            <a:r>
              <a:rPr lang="en" altLang="vi-VN" dirty="0"/>
              <a:t>node p is </a:t>
            </a:r>
            <a:r>
              <a:rPr lang="en" altLang="vi-VN" dirty="0" err="1"/>
              <a:t>balanced</a:t>
            </a:r>
            <a:r>
              <a:rPr lang="en" altLang="vi-VN" dirty="0"/>
              <a:t> </a:t>
            </a:r>
            <a:r>
              <a:rPr lang="en" altLang="vi-VN" dirty="0" err="1"/>
              <a:t>is equal to</a:t>
            </a:r>
            <a:r>
              <a:rPr lang="en" altLang="vi-VN" dirty="0"/>
              <a:t> </a:t>
            </a:r>
            <a:r>
              <a:rPr lang="en" altLang="vi-VN" dirty="0" err="1"/>
              <a:t>great</a:t>
            </a:r>
            <a:r>
              <a:rPr lang="en" altLang="vi-VN" dirty="0"/>
              <a:t> </a:t>
            </a:r>
            <a:r>
              <a:rPr lang="en" altLang="vi-VN" dirty="0" err="1"/>
              <a:t>for </a:t>
            </a:r>
            <a:r>
              <a:rPr lang="en" altLang="vi-VN" dirty="0"/>
              <a:t>.</a:t>
            </a:r>
          </a:p>
          <a:p>
            <a:pPr lvl="1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en" altLang="vi-VN" b="1" dirty="0" err="1"/>
              <a:t>lh </a:t>
            </a:r>
            <a:r>
              <a:rPr lang="en" altLang="vi-VN" b="1" dirty="0"/>
              <a:t>(p) = </a:t>
            </a:r>
            <a:r>
              <a:rPr lang="en" altLang="vi-VN" b="1" dirty="0" err="1"/>
              <a:t>rh </a:t>
            </a:r>
            <a:r>
              <a:rPr lang="en" altLang="vi-VN" b="1" dirty="0"/>
              <a:t>(p) +1</a:t>
            </a:r>
            <a:r>
              <a:rPr lang="en" altLang="vi-VN" dirty="0"/>
              <a:t> </a:t>
            </a:r>
            <a:r>
              <a:rPr lang="en" altLang="vi-VN" b="1" dirty="0">
                <a:sym typeface="Symbol" panose="05050102010706020507" pitchFamily="18" charset="2"/>
              </a:rPr>
              <a:t> bf(p) = 1: </a:t>
            </a:r>
            <a:r>
              <a:rPr lang="en" altLang="vi-VN" dirty="0" err="1"/>
              <a:t>deviated </a:t>
            </a:r>
            <a:r>
              <a:rPr lang="en" altLang="vi-VN" dirty="0"/>
              <a:t>node p </a:t>
            </a:r>
            <a:r>
              <a:rPr lang="en" altLang="vi-VN" dirty="0" err="1"/>
              <a:t>about</a:t>
            </a:r>
            <a:r>
              <a:rPr lang="en" altLang="vi-VN" dirty="0"/>
              <a:t> </a:t>
            </a:r>
            <a:r>
              <a:rPr lang="en" altLang="vi-VN" dirty="0" err="1"/>
              <a:t>side</a:t>
            </a:r>
            <a:r>
              <a:rPr lang="en" altLang="vi-VN" dirty="0"/>
              <a:t> </a:t>
            </a:r>
            <a:r>
              <a:rPr lang="en" altLang="vi-VN" dirty="0" err="1"/>
              <a:t>left </a:t>
            </a:r>
            <a:r>
              <a:rPr lang="en" altLang="vi-VN" dirty="0"/>
              <a:t>.</a:t>
            </a:r>
          </a:p>
          <a:p>
            <a:pPr lvl="1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en" altLang="vi-VN" b="1" dirty="0" err="1"/>
              <a:t>lh </a:t>
            </a:r>
            <a:r>
              <a:rPr lang="en" altLang="vi-VN" b="1" dirty="0"/>
              <a:t>(p) = </a:t>
            </a:r>
            <a:r>
              <a:rPr lang="en" altLang="vi-VN" b="1" dirty="0" err="1"/>
              <a:t>rh </a:t>
            </a:r>
            <a:r>
              <a:rPr lang="en" altLang="vi-VN" b="1" dirty="0"/>
              <a:t>(p) -1 </a:t>
            </a:r>
            <a:r>
              <a:rPr lang="en" altLang="vi-VN" b="1" dirty="0">
                <a:sym typeface="Symbol" panose="05050102010706020507" pitchFamily="18" charset="2"/>
              </a:rPr>
              <a:t>bf(p) = -1: </a:t>
            </a:r>
            <a:r>
              <a:rPr lang="en" altLang="vi-VN" dirty="0"/>
              <a:t>node p </a:t>
            </a:r>
            <a:r>
              <a:rPr lang="en" altLang="vi-VN" dirty="0" err="1"/>
              <a:t>is offset</a:t>
            </a:r>
            <a:r>
              <a:rPr lang="en" altLang="vi-VN" dirty="0"/>
              <a:t> </a:t>
            </a:r>
            <a:r>
              <a:rPr lang="en" altLang="vi-VN" dirty="0" err="1"/>
              <a:t>about</a:t>
            </a:r>
            <a:r>
              <a:rPr lang="en" altLang="vi-VN" dirty="0"/>
              <a:t> </a:t>
            </a:r>
            <a:r>
              <a:rPr lang="en" altLang="vi-VN" dirty="0" err="1"/>
              <a:t>side</a:t>
            </a:r>
            <a:r>
              <a:rPr lang="en" altLang="vi-VN" dirty="0"/>
              <a:t> </a:t>
            </a:r>
            <a:r>
              <a:rPr lang="en" altLang="vi-VN" dirty="0" err="1"/>
              <a:t>right </a:t>
            </a:r>
            <a:r>
              <a:rPr lang="en" altLang="vi-VN" dirty="0"/>
              <a:t>.</a:t>
            </a:r>
          </a:p>
        </p:txBody>
      </p:sp>
      <p:grpSp>
        <p:nvGrpSpPr>
          <p:cNvPr id="106499" name="Group 1">
            <a:extLst>
              <a:ext uri="{FF2B5EF4-FFF2-40B4-BE49-F238E27FC236}">
                <a16:creationId xmlns:a16="http://schemas.microsoft.com/office/drawing/2014/main" id="{563DFE4C-00A3-432D-89A7-195DD0C32EC6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048000"/>
            <a:ext cx="8534400" cy="3429000"/>
            <a:chOff x="304800" y="1905000"/>
            <a:chExt cx="8534400" cy="4572000"/>
          </a:xfrm>
        </p:grpSpPr>
        <p:sp>
          <p:nvSpPr>
            <p:cNvPr id="106500" name="Oval 3">
              <a:extLst>
                <a:ext uri="{FF2B5EF4-FFF2-40B4-BE49-F238E27FC236}">
                  <a16:creationId xmlns:a16="http://schemas.microsoft.com/office/drawing/2014/main" id="{7004F2BA-59A8-4B70-B6C3-66878AEBE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1981200"/>
              <a:ext cx="381000" cy="3810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40</a:t>
              </a:r>
            </a:p>
          </p:txBody>
        </p:sp>
        <p:sp>
          <p:nvSpPr>
            <p:cNvPr id="106501" name="Oval 4">
              <a:extLst>
                <a:ext uri="{FF2B5EF4-FFF2-40B4-BE49-F238E27FC236}">
                  <a16:creationId xmlns:a16="http://schemas.microsoft.com/office/drawing/2014/main" id="{F5FAA53B-4FCD-44F2-BAB3-FD325F151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25146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30</a:t>
              </a:r>
            </a:p>
          </p:txBody>
        </p:sp>
        <p:sp>
          <p:nvSpPr>
            <p:cNvPr id="106502" name="Oval 5">
              <a:extLst>
                <a:ext uri="{FF2B5EF4-FFF2-40B4-BE49-F238E27FC236}">
                  <a16:creationId xmlns:a16="http://schemas.microsoft.com/office/drawing/2014/main" id="{85513D87-17CE-4E1E-A93F-AD451C789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0" y="25146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60</a:t>
              </a:r>
            </a:p>
          </p:txBody>
        </p:sp>
        <p:sp>
          <p:nvSpPr>
            <p:cNvPr id="106503" name="Oval 6">
              <a:extLst>
                <a:ext uri="{FF2B5EF4-FFF2-40B4-BE49-F238E27FC236}">
                  <a16:creationId xmlns:a16="http://schemas.microsoft.com/office/drawing/2014/main" id="{148D77CA-21A3-43AB-B05C-B06F46B35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581400"/>
              <a:ext cx="381000" cy="381000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25</a:t>
              </a:r>
            </a:p>
          </p:txBody>
        </p:sp>
        <p:sp>
          <p:nvSpPr>
            <p:cNvPr id="106504" name="Oval 7">
              <a:extLst>
                <a:ext uri="{FF2B5EF4-FFF2-40B4-BE49-F238E27FC236}">
                  <a16:creationId xmlns:a16="http://schemas.microsoft.com/office/drawing/2014/main" id="{A6CD48CB-2FE4-4B27-9039-22521CB4A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35814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35</a:t>
              </a:r>
            </a:p>
          </p:txBody>
        </p:sp>
        <p:sp>
          <p:nvSpPr>
            <p:cNvPr id="106505" name="Oval 8">
              <a:extLst>
                <a:ext uri="{FF2B5EF4-FFF2-40B4-BE49-F238E27FC236}">
                  <a16:creationId xmlns:a16="http://schemas.microsoft.com/office/drawing/2014/main" id="{76FA899E-FDB1-45BD-BA91-51B34B259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5814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50</a:t>
              </a:r>
            </a:p>
          </p:txBody>
        </p:sp>
        <p:sp>
          <p:nvSpPr>
            <p:cNvPr id="106506" name="Oval 9">
              <a:extLst>
                <a:ext uri="{FF2B5EF4-FFF2-40B4-BE49-F238E27FC236}">
                  <a16:creationId xmlns:a16="http://schemas.microsoft.com/office/drawing/2014/main" id="{AD50ECB7-18C8-4B34-B8FF-3BDED0374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35814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70</a:t>
              </a:r>
            </a:p>
          </p:txBody>
        </p:sp>
        <p:sp>
          <p:nvSpPr>
            <p:cNvPr id="106507" name="Oval 10">
              <a:extLst>
                <a:ext uri="{FF2B5EF4-FFF2-40B4-BE49-F238E27FC236}">
                  <a16:creationId xmlns:a16="http://schemas.microsoft.com/office/drawing/2014/main" id="{67EB323B-8F25-4A76-9C32-B7E078DA8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4724400"/>
              <a:ext cx="381000" cy="381000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20</a:t>
              </a:r>
            </a:p>
          </p:txBody>
        </p:sp>
        <p:sp>
          <p:nvSpPr>
            <p:cNvPr id="106508" name="Oval 11">
              <a:extLst>
                <a:ext uri="{FF2B5EF4-FFF2-40B4-BE49-F238E27FC236}">
                  <a16:creationId xmlns:a16="http://schemas.microsoft.com/office/drawing/2014/main" id="{935A271E-6246-43E7-9B65-EFE9CBD2F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4724400"/>
              <a:ext cx="381000" cy="381000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28</a:t>
              </a:r>
            </a:p>
          </p:txBody>
        </p:sp>
        <p:sp>
          <p:nvSpPr>
            <p:cNvPr id="106509" name="Oval 12">
              <a:extLst>
                <a:ext uri="{FF2B5EF4-FFF2-40B4-BE49-F238E27FC236}">
                  <a16:creationId xmlns:a16="http://schemas.microsoft.com/office/drawing/2014/main" id="{41A6BAB1-FD64-4E10-BB69-5182C6D1A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7244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65</a:t>
              </a:r>
            </a:p>
          </p:txBody>
        </p:sp>
        <p:sp>
          <p:nvSpPr>
            <p:cNvPr id="106510" name="Oval 13">
              <a:extLst>
                <a:ext uri="{FF2B5EF4-FFF2-40B4-BE49-F238E27FC236}">
                  <a16:creationId xmlns:a16="http://schemas.microsoft.com/office/drawing/2014/main" id="{1F2B4D83-6B13-4567-B688-0E1A287C6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7200" y="47244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90</a:t>
              </a:r>
            </a:p>
          </p:txBody>
        </p:sp>
        <p:sp>
          <p:nvSpPr>
            <p:cNvPr id="106511" name="Oval 14">
              <a:extLst>
                <a:ext uri="{FF2B5EF4-FFF2-40B4-BE49-F238E27FC236}">
                  <a16:creationId xmlns:a16="http://schemas.microsoft.com/office/drawing/2014/main" id="{1D4A35A3-08D2-461B-9169-2BCCECF24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4724400"/>
              <a:ext cx="381000" cy="381000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38</a:t>
              </a:r>
            </a:p>
          </p:txBody>
        </p:sp>
        <p:sp>
          <p:nvSpPr>
            <p:cNvPr id="106512" name="Oval 15">
              <a:extLst>
                <a:ext uri="{FF2B5EF4-FFF2-40B4-BE49-F238E27FC236}">
                  <a16:creationId xmlns:a16="http://schemas.microsoft.com/office/drawing/2014/main" id="{CA70F273-532D-42CD-BD76-8D23AAF74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6019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26</a:t>
              </a:r>
            </a:p>
          </p:txBody>
        </p:sp>
        <p:sp>
          <p:nvSpPr>
            <p:cNvPr id="106513" name="Oval 16">
              <a:extLst>
                <a:ext uri="{FF2B5EF4-FFF2-40B4-BE49-F238E27FC236}">
                  <a16:creationId xmlns:a16="http://schemas.microsoft.com/office/drawing/2014/main" id="{B7E0DCBB-5CFE-4BEA-913A-F8A9C5ABB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6019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29</a:t>
              </a:r>
            </a:p>
          </p:txBody>
        </p:sp>
        <p:sp>
          <p:nvSpPr>
            <p:cNvPr id="106514" name="Line 19">
              <a:extLst>
                <a:ext uri="{FF2B5EF4-FFF2-40B4-BE49-F238E27FC236}">
                  <a16:creationId xmlns:a16="http://schemas.microsoft.com/office/drawing/2014/main" id="{20784647-8C06-4BBD-A270-3AA196D5AF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0400" y="2209800"/>
              <a:ext cx="1524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6515" name="Line 20">
              <a:extLst>
                <a:ext uri="{FF2B5EF4-FFF2-40B4-BE49-F238E27FC236}">
                  <a16:creationId xmlns:a16="http://schemas.microsoft.com/office/drawing/2014/main" id="{DE7A518B-653B-4C77-A463-ABDBA6BBD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2209800"/>
              <a:ext cx="1524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6516" name="Line 21">
              <a:extLst>
                <a:ext uri="{FF2B5EF4-FFF2-40B4-BE49-F238E27FC236}">
                  <a16:creationId xmlns:a16="http://schemas.microsoft.com/office/drawing/2014/main" id="{36E92ABF-A615-430F-8391-D3861D3BD6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2200" y="2819400"/>
              <a:ext cx="685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6517" name="Line 22">
              <a:extLst>
                <a:ext uri="{FF2B5EF4-FFF2-40B4-BE49-F238E27FC236}">
                  <a16:creationId xmlns:a16="http://schemas.microsoft.com/office/drawing/2014/main" id="{741BA165-3FB4-4C5D-9572-0C601F2020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2819400"/>
              <a:ext cx="9144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6518" name="Line 23">
              <a:extLst>
                <a:ext uri="{FF2B5EF4-FFF2-40B4-BE49-F238E27FC236}">
                  <a16:creationId xmlns:a16="http://schemas.microsoft.com/office/drawing/2014/main" id="{4973E98F-41B7-4C87-AC4A-D195E54200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91200" y="2819400"/>
              <a:ext cx="762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6519" name="Line 24">
              <a:extLst>
                <a:ext uri="{FF2B5EF4-FFF2-40B4-BE49-F238E27FC236}">
                  <a16:creationId xmlns:a16="http://schemas.microsoft.com/office/drawing/2014/main" id="{B746A345-FAA0-4ECD-8E43-BE1C940149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28194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6520" name="Line 25">
              <a:extLst>
                <a:ext uri="{FF2B5EF4-FFF2-40B4-BE49-F238E27FC236}">
                  <a16:creationId xmlns:a16="http://schemas.microsoft.com/office/drawing/2014/main" id="{A04B6D9B-94AE-4454-85F4-F35E26017B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34200" y="3962400"/>
              <a:ext cx="381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6521" name="Line 26">
              <a:extLst>
                <a:ext uri="{FF2B5EF4-FFF2-40B4-BE49-F238E27FC236}">
                  <a16:creationId xmlns:a16="http://schemas.microsoft.com/office/drawing/2014/main" id="{7B1B4091-4861-4885-9CFB-1812A0BD7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7600" y="3886200"/>
              <a:ext cx="7620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6522" name="Line 29">
              <a:extLst>
                <a:ext uri="{FF2B5EF4-FFF2-40B4-BE49-F238E27FC236}">
                  <a16:creationId xmlns:a16="http://schemas.microsoft.com/office/drawing/2014/main" id="{46EC5B3C-5EE9-45F9-ABF7-6401C18D1F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7800" y="3962400"/>
              <a:ext cx="762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6523" name="Line 30">
              <a:extLst>
                <a:ext uri="{FF2B5EF4-FFF2-40B4-BE49-F238E27FC236}">
                  <a16:creationId xmlns:a16="http://schemas.microsoft.com/office/drawing/2014/main" id="{3D9CED58-7930-40F8-94BA-39CB07E6AB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2200" y="39624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6524" name="Line 31">
              <a:extLst>
                <a:ext uri="{FF2B5EF4-FFF2-40B4-BE49-F238E27FC236}">
                  <a16:creationId xmlns:a16="http://schemas.microsoft.com/office/drawing/2014/main" id="{84D7C768-304E-4CB4-9237-2F4A688B60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7000" y="5105400"/>
              <a:ext cx="3810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6525" name="Line 32">
              <a:extLst>
                <a:ext uri="{FF2B5EF4-FFF2-40B4-BE49-F238E27FC236}">
                  <a16:creationId xmlns:a16="http://schemas.microsoft.com/office/drawing/2014/main" id="{6209F281-685E-4558-AD8D-C6F563CAE3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000" y="5105400"/>
              <a:ext cx="4572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6526" name="Line 33">
              <a:extLst>
                <a:ext uri="{FF2B5EF4-FFF2-40B4-BE49-F238E27FC236}">
                  <a16:creationId xmlns:a16="http://schemas.microsoft.com/office/drawing/2014/main" id="{06160651-19CA-4336-ADAD-0BCFEFD269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1000" y="3962400"/>
              <a:ext cx="685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6527" name="Oval 34">
              <a:extLst>
                <a:ext uri="{FF2B5EF4-FFF2-40B4-BE49-F238E27FC236}">
                  <a16:creationId xmlns:a16="http://schemas.microsoft.com/office/drawing/2014/main" id="{A073B3BF-7EBA-4932-895F-24360E8D8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6019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15</a:t>
              </a:r>
            </a:p>
          </p:txBody>
        </p:sp>
        <p:sp>
          <p:nvSpPr>
            <p:cNvPr id="106528" name="Oval 35">
              <a:extLst>
                <a:ext uri="{FF2B5EF4-FFF2-40B4-BE49-F238E27FC236}">
                  <a16:creationId xmlns:a16="http://schemas.microsoft.com/office/drawing/2014/main" id="{F4119563-5A7D-4632-86AE-AC176B5F2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6019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22</a:t>
              </a:r>
            </a:p>
          </p:txBody>
        </p:sp>
        <p:sp>
          <p:nvSpPr>
            <p:cNvPr id="106529" name="Line 36">
              <a:extLst>
                <a:ext uri="{FF2B5EF4-FFF2-40B4-BE49-F238E27FC236}">
                  <a16:creationId xmlns:a16="http://schemas.microsoft.com/office/drawing/2014/main" id="{E5B5C9B1-B435-49E2-A2FF-2328D0B705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9600" y="5105400"/>
              <a:ext cx="7620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6530" name="Line 37">
              <a:extLst>
                <a:ext uri="{FF2B5EF4-FFF2-40B4-BE49-F238E27FC236}">
                  <a16:creationId xmlns:a16="http://schemas.microsoft.com/office/drawing/2014/main" id="{2524FABF-BD27-4EBA-BF54-822A63BC7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5105400"/>
              <a:ext cx="3810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6531" name="Oval 38">
              <a:extLst>
                <a:ext uri="{FF2B5EF4-FFF2-40B4-BE49-F238E27FC236}">
                  <a16:creationId xmlns:a16="http://schemas.microsoft.com/office/drawing/2014/main" id="{F3F9B972-C589-45BE-BEE1-B0D0E777D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4724400"/>
              <a:ext cx="381000" cy="381000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/>
                <a:t>32</a:t>
              </a:r>
            </a:p>
          </p:txBody>
        </p:sp>
        <p:sp>
          <p:nvSpPr>
            <p:cNvPr id="106532" name="Line 39">
              <a:extLst>
                <a:ext uri="{FF2B5EF4-FFF2-40B4-BE49-F238E27FC236}">
                  <a16:creationId xmlns:a16="http://schemas.microsoft.com/office/drawing/2014/main" id="{776B3863-FE9A-4992-B9B2-60FBEF8D86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1400" y="3962400"/>
              <a:ext cx="609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106533" name="AutoShape 40">
              <a:extLst>
                <a:ext uri="{FF2B5EF4-FFF2-40B4-BE49-F238E27FC236}">
                  <a16:creationId xmlns:a16="http://schemas.microsoft.com/office/drawing/2014/main" id="{7F14FCE7-E589-43A2-99D5-DF7513D30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895600"/>
              <a:ext cx="381000" cy="2286000"/>
            </a:xfrm>
            <a:prstGeom prst="upDownArrow">
              <a:avLst>
                <a:gd name="adj1" fmla="val 50000"/>
                <a:gd name="adj2" fmla="val 12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solidFill>
                    <a:srgbClr val="FF0000"/>
                  </a:solidFill>
                </a:rPr>
                <a:t>first</a:t>
              </a:r>
            </a:p>
          </p:txBody>
        </p:sp>
        <p:sp>
          <p:nvSpPr>
            <p:cNvPr id="106534" name="AutoShape 41">
              <a:extLst>
                <a:ext uri="{FF2B5EF4-FFF2-40B4-BE49-F238E27FC236}">
                  <a16:creationId xmlns:a16="http://schemas.microsoft.com/office/drawing/2014/main" id="{5A5376B3-0A88-45B2-BE0A-8C8AEA1AE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895600"/>
              <a:ext cx="381000" cy="3581400"/>
            </a:xfrm>
            <a:prstGeom prst="upDownArrow">
              <a:avLst>
                <a:gd name="adj1" fmla="val 50000"/>
                <a:gd name="adj2" fmla="val 188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" altLang="vi-VN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F5E19E7-F6C8-430A-A91B-AE9AA6C5FC5A}"/>
                </a:ext>
              </a:extLst>
            </p:cNvPr>
            <p:cNvSpPr txBox="1"/>
            <p:nvPr/>
          </p:nvSpPr>
          <p:spPr>
            <a:xfrm>
              <a:off x="7239000" y="1905000"/>
              <a:ext cx="12192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" dirty="0"/>
                <a:t>bf(40) = 1</a:t>
              </a:r>
              <a:endParaRPr lang="vi-VN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8BCB16D-2587-4591-9A96-DA0B41364FE6}"/>
                </a:ext>
              </a:extLst>
            </p:cNvPr>
            <p:cNvCxnSpPr>
              <a:stCxn id="38" idx="1"/>
            </p:cNvCxnSpPr>
            <p:nvPr/>
          </p:nvCxnSpPr>
          <p:spPr>
            <a:xfrm rot="10800000">
              <a:off x="5181600" y="2057400"/>
              <a:ext cx="2057400" cy="38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B38CE3-3302-4304-A55F-DF5B856CCD88}"/>
                </a:ext>
              </a:extLst>
            </p:cNvPr>
            <p:cNvSpPr txBox="1"/>
            <p:nvPr/>
          </p:nvSpPr>
          <p:spPr>
            <a:xfrm>
              <a:off x="7620000" y="2438400"/>
              <a:ext cx="1219200" cy="3704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" dirty="0"/>
                <a:t>bf(60) = -1</a:t>
              </a:r>
              <a:endParaRPr lang="vi-VN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0F1AD5D-9D5D-4D61-A9C3-7AC2CAC435DB}"/>
                </a:ext>
              </a:extLst>
            </p:cNvPr>
            <p:cNvCxnSpPr>
              <a:stCxn id="41" idx="1"/>
            </p:cNvCxnSpPr>
            <p:nvPr/>
          </p:nvCxnSpPr>
          <p:spPr>
            <a:xfrm rot="10800000">
              <a:off x="6934200" y="2590800"/>
              <a:ext cx="685800" cy="317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02591AA-31B5-456F-9EC3-F2B98DCDEDF8}"/>
                </a:ext>
              </a:extLst>
            </p:cNvPr>
            <p:cNvSpPr txBox="1"/>
            <p:nvPr/>
          </p:nvSpPr>
          <p:spPr>
            <a:xfrm>
              <a:off x="304800" y="3515784"/>
              <a:ext cx="1219200" cy="3704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" dirty="0"/>
                <a:t>bf(25) =0</a:t>
              </a:r>
              <a:endParaRPr lang="vi-VN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04B9E78-2EC5-4E9A-B817-C3C03778C4A8}"/>
                </a:ext>
              </a:extLst>
            </p:cNvPr>
            <p:cNvCxnSpPr>
              <a:stCxn id="44" idx="3"/>
            </p:cNvCxnSpPr>
            <p:nvPr/>
          </p:nvCxnSpPr>
          <p:spPr>
            <a:xfrm>
              <a:off x="1524000" y="3702051"/>
              <a:ext cx="533400" cy="317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5">
            <a:extLst>
              <a:ext uri="{FF2B5EF4-FFF2-40B4-BE49-F238E27FC236}">
                <a16:creationId xmlns:a16="http://schemas.microsoft.com/office/drawing/2014/main" id="{77CC77BC-3E8B-468F-A799-4C96567F7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50913"/>
            <a:ext cx="8702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140291" name="Text Box 6">
            <a:extLst>
              <a:ext uri="{FF2B5EF4-FFF2-40B4-BE49-F238E27FC236}">
                <a16:creationId xmlns:a16="http://schemas.microsoft.com/office/drawing/2014/main" id="{CA266DDB-7636-488B-8D3A-6E2F72124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3" y="838200"/>
            <a:ext cx="8915400" cy="53514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200"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914400" indent="-45720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0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2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anose="02040502050405020303" pitchFamily="18" charset="0"/>
              <a:buChar char="*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just" eaLnBrk="1" hangingPunct="1"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vi-VN" sz="2400" b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" altLang="vi-VN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Step </a:t>
            </a:r>
            <a:r>
              <a:rPr lang="en" altLang="vi-VN" sz="1800" b="1" dirty="0">
                <a:solidFill>
                  <a:schemeClr val="tx1"/>
                </a:solidFill>
                <a:latin typeface="Arial" panose="020B0604020202020204" pitchFamily="34" charset="0"/>
              </a:rPr>
              <a:t>1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Real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presently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add node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w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tree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Find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sword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alike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like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tree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pine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usually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algn="just" eaLnBrk="1" hangingPunct="1"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vi-VN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" altLang="vi-VN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Step </a:t>
            </a:r>
            <a:r>
              <a:rPr lang="en" altLang="vi-VN" sz="1800" b="1" dirty="0">
                <a:solidFill>
                  <a:schemeClr val="tx1"/>
                </a:solidFill>
                <a:latin typeface="Arial" panose="020B0604020202020204" pitchFamily="34" charset="0"/>
              </a:rPr>
              <a:t>2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Export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play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from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node w,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browse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go up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above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for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find lost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node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weigh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is equal to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head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first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Let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z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be the lost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node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weigh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is equal to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head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First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, y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is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a child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of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z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and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x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is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grandchildren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of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z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count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are from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Street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go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from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w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to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z.</a:t>
            </a:r>
          </a:p>
          <a:p>
            <a:pPr algn="just" eaLnBrk="1" hangingPunct="1"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vi-VN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" altLang="vi-VN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Step </a:t>
            </a:r>
            <a:r>
              <a:rPr lang="en" altLang="vi-VN" sz="1800" b="1" dirty="0">
                <a:solidFill>
                  <a:schemeClr val="tx1"/>
                </a:solidFill>
                <a:latin typeface="Arial" panose="020B0604020202020204" pitchFamily="34" charset="0"/>
              </a:rPr>
              <a:t>3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Weigh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is equal to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again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tree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is equal to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the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rotation like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_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fit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in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root subtree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z .</a:t>
            </a:r>
          </a:p>
          <a:p>
            <a:pPr algn="just" eaLnBrk="1" hangingPunct="1"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There are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4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possibilities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power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yes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can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happen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out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lvl="1" algn="just" eaLnBrk="1" hangingPunct="1"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AutoNum type="alphaLcParenR"/>
              <a:defRPr/>
            </a:pP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Node y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is the left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child node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of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z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and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x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is the left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child node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of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y (left-left-case).</a:t>
            </a:r>
          </a:p>
          <a:p>
            <a:pPr marL="457200" lvl="1" indent="0" algn="just" eaLnBrk="1" hangingPunct="1">
              <a:spcBef>
                <a:spcPct val="15000"/>
              </a:spcBef>
              <a:spcAft>
                <a:spcPct val="0"/>
              </a:spcAft>
              <a:buClrTx/>
              <a:buSzTx/>
              <a:buFont typeface="Georgia" panose="02040502050405020303" pitchFamily="18" charset="0"/>
              <a:buNone/>
              <a:defRPr/>
            </a:pP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b="1" dirty="0" err="1">
                <a:solidFill>
                  <a:srgbClr val="002060"/>
                </a:solidFill>
                <a:latin typeface="Arial" panose="020B0604020202020204" pitchFamily="34" charset="0"/>
              </a:rPr>
              <a:t>Real</a:t>
            </a:r>
            <a:r>
              <a:rPr lang="en" altLang="vi-VN" sz="1800" b="1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b="1" dirty="0" err="1">
                <a:solidFill>
                  <a:srgbClr val="002060"/>
                </a:solidFill>
                <a:latin typeface="Arial" panose="020B0604020202020204" pitchFamily="34" charset="0"/>
              </a:rPr>
              <a:t>presently</a:t>
            </a:r>
            <a:r>
              <a:rPr lang="en" altLang="vi-VN" sz="1800" b="1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b="1" dirty="0" err="1">
                <a:solidFill>
                  <a:srgbClr val="002060"/>
                </a:solidFill>
                <a:latin typeface="Arial" panose="020B0604020202020204" pitchFamily="34" charset="0"/>
              </a:rPr>
              <a:t>permission</a:t>
            </a:r>
            <a:r>
              <a:rPr lang="en" altLang="vi-VN" sz="1800" b="1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b="1" dirty="0" err="1">
                <a:solidFill>
                  <a:srgbClr val="002060"/>
                </a:solidFill>
                <a:latin typeface="Arial" panose="020B0604020202020204" pitchFamily="34" charset="0"/>
              </a:rPr>
              <a:t>turn</a:t>
            </a:r>
            <a:r>
              <a:rPr lang="en" altLang="vi-VN" sz="1800" b="1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b="1" dirty="0" err="1">
                <a:solidFill>
                  <a:srgbClr val="002060"/>
                </a:solidFill>
                <a:latin typeface="Arial" panose="020B0604020202020204" pitchFamily="34" charset="0"/>
              </a:rPr>
              <a:t>right </a:t>
            </a:r>
            <a:r>
              <a:rPr lang="en" altLang="vi-VN" sz="1800" b="1" dirty="0">
                <a:solidFill>
                  <a:srgbClr val="002060"/>
                </a:solidFill>
                <a:latin typeface="Arial" panose="020B0604020202020204" pitchFamily="34" charset="0"/>
              </a:rPr>
              <a:t>.</a:t>
            </a:r>
          </a:p>
          <a:p>
            <a:pPr lvl="1" algn="just" eaLnBrk="1" hangingPunct="1"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AutoNum type="alphaLcParenR"/>
              <a:defRPr/>
            </a:pP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Node y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is the left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child node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of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z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and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x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is the right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child node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of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y (left-right-case). </a:t>
            </a:r>
            <a:r>
              <a:rPr lang="en" altLang="vi-VN" sz="1800" b="1" dirty="0" err="1">
                <a:solidFill>
                  <a:srgbClr val="002060"/>
                </a:solidFill>
                <a:latin typeface="Arial" panose="020B0604020202020204" pitchFamily="34" charset="0"/>
              </a:rPr>
              <a:t>Real</a:t>
            </a:r>
            <a:r>
              <a:rPr lang="en" altLang="vi-VN" sz="1800" b="1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b="1" dirty="0" err="1">
                <a:solidFill>
                  <a:srgbClr val="002060"/>
                </a:solidFill>
                <a:latin typeface="Arial" panose="020B0604020202020204" pitchFamily="34" charset="0"/>
              </a:rPr>
              <a:t>presently</a:t>
            </a:r>
            <a:r>
              <a:rPr lang="en" altLang="vi-VN" sz="1800" b="1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b="1" dirty="0" err="1">
                <a:solidFill>
                  <a:srgbClr val="002060"/>
                </a:solidFill>
                <a:latin typeface="Arial" panose="020B0604020202020204" pitchFamily="34" charset="0"/>
              </a:rPr>
              <a:t>permission</a:t>
            </a:r>
            <a:r>
              <a:rPr lang="en" altLang="vi-VN" sz="1800" b="1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b="1" dirty="0" err="1">
                <a:solidFill>
                  <a:srgbClr val="002060"/>
                </a:solidFill>
                <a:latin typeface="Arial" panose="020B0604020202020204" pitchFamily="34" charset="0"/>
              </a:rPr>
              <a:t>turn</a:t>
            </a:r>
            <a:r>
              <a:rPr lang="en" altLang="vi-VN" sz="1800" b="1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b="1" dirty="0" err="1">
                <a:solidFill>
                  <a:srgbClr val="002060"/>
                </a:solidFill>
                <a:latin typeface="Arial" panose="020B0604020202020204" pitchFamily="34" charset="0"/>
              </a:rPr>
              <a:t>left</a:t>
            </a:r>
            <a:r>
              <a:rPr lang="en" altLang="vi-VN" sz="1800" b="1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b="1" dirty="0" err="1">
                <a:solidFill>
                  <a:srgbClr val="002060"/>
                </a:solidFill>
                <a:latin typeface="Arial" panose="020B0604020202020204" pitchFamily="34" charset="0"/>
              </a:rPr>
              <a:t>after</a:t>
            </a:r>
            <a:r>
              <a:rPr lang="en" altLang="vi-VN" sz="1800" b="1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b="1" dirty="0" err="1">
                <a:solidFill>
                  <a:srgbClr val="002060"/>
                </a:solidFill>
                <a:latin typeface="Arial" panose="020B0604020202020204" pitchFamily="34" charset="0"/>
              </a:rPr>
              <a:t>there</a:t>
            </a:r>
            <a:r>
              <a:rPr lang="en" altLang="vi-VN" sz="1800" b="1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b="1" dirty="0" err="1">
                <a:solidFill>
                  <a:srgbClr val="002060"/>
                </a:solidFill>
                <a:latin typeface="Arial" panose="020B0604020202020204" pitchFamily="34" charset="0"/>
              </a:rPr>
              <a:t>turn</a:t>
            </a:r>
            <a:r>
              <a:rPr lang="en" altLang="vi-VN" sz="1800" b="1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b="1" dirty="0" err="1">
                <a:solidFill>
                  <a:srgbClr val="002060"/>
                </a:solidFill>
                <a:latin typeface="Arial" panose="020B0604020202020204" pitchFamily="34" charset="0"/>
              </a:rPr>
              <a:t>right </a:t>
            </a:r>
            <a:r>
              <a:rPr lang="en" altLang="vi-VN" sz="1800" b="1" dirty="0">
                <a:solidFill>
                  <a:srgbClr val="002060"/>
                </a:solidFill>
                <a:latin typeface="Arial" panose="020B0604020202020204" pitchFamily="34" charset="0"/>
              </a:rPr>
              <a:t>.</a:t>
            </a:r>
            <a:r>
              <a:rPr lang="en" altLang="vi-VN" sz="1800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</a:p>
          <a:p>
            <a:pPr lvl="1" algn="just" eaLnBrk="1" hangingPunct="1"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AutoNum type="alphaLcParenR"/>
              <a:defRPr/>
            </a:pP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Node y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is the right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child node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of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z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and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x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is the right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child node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of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y (right-right-case). </a:t>
            </a:r>
            <a:r>
              <a:rPr lang="en" altLang="vi-VN" sz="1800" b="1" dirty="0" err="1">
                <a:solidFill>
                  <a:srgbClr val="002060"/>
                </a:solidFill>
                <a:latin typeface="Arial" panose="020B0604020202020204" pitchFamily="34" charset="0"/>
              </a:rPr>
              <a:t>Real</a:t>
            </a:r>
            <a:r>
              <a:rPr lang="en" altLang="vi-VN" sz="1800" b="1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b="1" dirty="0" err="1">
                <a:solidFill>
                  <a:srgbClr val="002060"/>
                </a:solidFill>
                <a:latin typeface="Arial" panose="020B0604020202020204" pitchFamily="34" charset="0"/>
              </a:rPr>
              <a:t>presently</a:t>
            </a:r>
            <a:r>
              <a:rPr lang="en" altLang="vi-VN" sz="1800" b="1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b="1" dirty="0" err="1">
                <a:solidFill>
                  <a:srgbClr val="002060"/>
                </a:solidFill>
                <a:latin typeface="Arial" panose="020B0604020202020204" pitchFamily="34" charset="0"/>
              </a:rPr>
              <a:t>permission</a:t>
            </a:r>
            <a:r>
              <a:rPr lang="en" altLang="vi-VN" sz="1800" b="1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b="1" dirty="0" err="1">
                <a:solidFill>
                  <a:srgbClr val="002060"/>
                </a:solidFill>
                <a:latin typeface="Arial" panose="020B0604020202020204" pitchFamily="34" charset="0"/>
              </a:rPr>
              <a:t>turn</a:t>
            </a:r>
            <a:r>
              <a:rPr lang="en" altLang="vi-VN" sz="1800" b="1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b="1" dirty="0" err="1">
                <a:solidFill>
                  <a:srgbClr val="002060"/>
                </a:solidFill>
                <a:latin typeface="Arial" panose="020B0604020202020204" pitchFamily="34" charset="0"/>
              </a:rPr>
              <a:t>left</a:t>
            </a:r>
            <a:endParaRPr lang="en-US" altLang="vi-VN" sz="18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lvl="1" algn="just" eaLnBrk="1" hangingPunct="1"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AutoNum type="alphaLcParenR"/>
              <a:defRPr/>
            </a:pP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Node y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is the right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child node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of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z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and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x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is the left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child node </a:t>
            </a:r>
            <a:r>
              <a:rPr lang="en" altLang="vi-VN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of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</a:rPr>
              <a:t>y (right-left-case). </a:t>
            </a:r>
            <a:r>
              <a:rPr lang="en" altLang="vi-VN" sz="1800" b="1" dirty="0" err="1">
                <a:solidFill>
                  <a:srgbClr val="002060"/>
                </a:solidFill>
                <a:latin typeface="Arial" panose="020B0604020202020204" pitchFamily="34" charset="0"/>
              </a:rPr>
              <a:t>Real</a:t>
            </a:r>
            <a:r>
              <a:rPr lang="en" altLang="vi-VN" sz="1800" b="1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b="1" dirty="0" err="1">
                <a:solidFill>
                  <a:srgbClr val="002060"/>
                </a:solidFill>
                <a:latin typeface="Arial" panose="020B0604020202020204" pitchFamily="34" charset="0"/>
              </a:rPr>
              <a:t>presently</a:t>
            </a:r>
            <a:r>
              <a:rPr lang="en" altLang="vi-VN" sz="1800" b="1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b="1" dirty="0" err="1">
                <a:solidFill>
                  <a:srgbClr val="002060"/>
                </a:solidFill>
                <a:latin typeface="Arial" panose="020B0604020202020204" pitchFamily="34" charset="0"/>
              </a:rPr>
              <a:t>permission</a:t>
            </a:r>
            <a:r>
              <a:rPr lang="en" altLang="vi-VN" sz="1800" b="1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b="1" dirty="0" err="1">
                <a:solidFill>
                  <a:srgbClr val="002060"/>
                </a:solidFill>
                <a:latin typeface="Arial" panose="020B0604020202020204" pitchFamily="34" charset="0"/>
              </a:rPr>
              <a:t>turn</a:t>
            </a:r>
            <a:r>
              <a:rPr lang="en" altLang="vi-VN" sz="1800" b="1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b="1" dirty="0" err="1">
                <a:solidFill>
                  <a:srgbClr val="002060"/>
                </a:solidFill>
                <a:latin typeface="Arial" panose="020B0604020202020204" pitchFamily="34" charset="0"/>
              </a:rPr>
              <a:t>right</a:t>
            </a:r>
            <a:r>
              <a:rPr lang="en" altLang="vi-VN" sz="1800" b="1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b="1" dirty="0" err="1">
                <a:solidFill>
                  <a:srgbClr val="002060"/>
                </a:solidFill>
                <a:latin typeface="Arial" panose="020B0604020202020204" pitchFamily="34" charset="0"/>
              </a:rPr>
              <a:t>after</a:t>
            </a:r>
            <a:r>
              <a:rPr lang="en" altLang="vi-VN" sz="1800" b="1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b="1" dirty="0" err="1">
                <a:solidFill>
                  <a:srgbClr val="002060"/>
                </a:solidFill>
                <a:latin typeface="Arial" panose="020B0604020202020204" pitchFamily="34" charset="0"/>
              </a:rPr>
              <a:t>there</a:t>
            </a:r>
            <a:r>
              <a:rPr lang="en" altLang="vi-VN" sz="1800" b="1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b="1" dirty="0" err="1">
                <a:solidFill>
                  <a:srgbClr val="002060"/>
                </a:solidFill>
                <a:latin typeface="Arial" panose="020B0604020202020204" pitchFamily="34" charset="0"/>
              </a:rPr>
              <a:t>turn</a:t>
            </a:r>
            <a:r>
              <a:rPr lang="en" altLang="vi-VN" sz="1800" b="1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" altLang="vi-VN" sz="1800" b="1" dirty="0" err="1">
                <a:solidFill>
                  <a:srgbClr val="002060"/>
                </a:solidFill>
                <a:latin typeface="Arial" panose="020B0604020202020204" pitchFamily="34" charset="0"/>
              </a:rPr>
              <a:t>left </a:t>
            </a:r>
            <a:r>
              <a:rPr lang="en" altLang="vi-VN" sz="1800" b="1" dirty="0">
                <a:solidFill>
                  <a:srgbClr val="00206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08548" name="Title 3">
            <a:extLst>
              <a:ext uri="{FF2B5EF4-FFF2-40B4-BE49-F238E27FC236}">
                <a16:creationId xmlns:a16="http://schemas.microsoft.com/office/drawing/2014/main" id="{2AC10D95-EE21-489E-B44E-EADD097CF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node to AVL tree</a:t>
            </a:r>
            <a:endParaRPr lang="vi-VN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Text Box 6">
            <a:extLst>
              <a:ext uri="{FF2B5EF4-FFF2-40B4-BE49-F238E27FC236}">
                <a16:creationId xmlns:a16="http://schemas.microsoft.com/office/drawing/2014/main" id="{F30D8672-3833-4E90-927C-1004DFD6A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8915400" cy="10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15000"/>
              </a:spcBef>
              <a:defRPr/>
            </a:pPr>
            <a:r>
              <a:rPr lang="en" sz="2000" dirty="0" err="1">
                <a:latin typeface="Arial" charset="0"/>
                <a:cs typeface="Arial" charset="0"/>
              </a:rPr>
              <a:t>Solution</a:t>
            </a:r>
            <a:r>
              <a:rPr lang="en" sz="2000" dirty="0">
                <a:latin typeface="Arial" charset="0"/>
                <a:cs typeface="Arial" charset="0"/>
              </a:rPr>
              <a:t> let </a:t>
            </a:r>
            <a:r>
              <a:rPr lang="en" sz="2000" dirty="0" err="1">
                <a:latin typeface="Arial" charset="0"/>
                <a:cs typeface="Arial" charset="0"/>
              </a:rPr>
              <a:t>'s say </a:t>
            </a:r>
            <a:r>
              <a:rPr lang="en" sz="2000" dirty="0">
                <a:latin typeface="Arial" charset="0"/>
                <a:cs typeface="Arial" charset="0"/>
              </a:rPr>
              <a:t>T1, T2, T3, T4 </a:t>
            </a:r>
            <a:r>
              <a:rPr lang="en" sz="2000" dirty="0" err="1">
                <a:latin typeface="Arial" charset="0"/>
                <a:cs typeface="Arial" charset="0"/>
              </a:rPr>
              <a:t>are</a:t>
            </a:r>
            <a:r>
              <a:rPr lang="en" sz="2000" dirty="0">
                <a:latin typeface="Arial" charset="0"/>
                <a:cs typeface="Arial" charset="0"/>
              </a:rPr>
              <a:t> </a:t>
            </a:r>
            <a:r>
              <a:rPr lang="en" sz="2000" dirty="0" err="1">
                <a:latin typeface="Arial" charset="0"/>
                <a:cs typeface="Arial" charset="0"/>
              </a:rPr>
              <a:t>the</a:t>
            </a:r>
            <a:r>
              <a:rPr lang="en" sz="2000" dirty="0">
                <a:latin typeface="Arial" charset="0"/>
                <a:cs typeface="Arial" charset="0"/>
              </a:rPr>
              <a:t> </a:t>
            </a:r>
            <a:r>
              <a:rPr lang="en" sz="2000" dirty="0" err="1">
                <a:latin typeface="Arial" charset="0"/>
                <a:cs typeface="Arial" charset="0"/>
              </a:rPr>
              <a:t>root subtree </a:t>
            </a:r>
            <a:r>
              <a:rPr lang="en" sz="2000" dirty="0">
                <a:latin typeface="Arial" charset="0"/>
                <a:cs typeface="Arial" charset="0"/>
              </a:rPr>
              <a:t>z , </a:t>
            </a:r>
            <a:r>
              <a:rPr lang="en" sz="2000" dirty="0" err="1">
                <a:latin typeface="Arial" charset="0"/>
                <a:cs typeface="Arial" charset="0"/>
              </a:rPr>
              <a:t>when</a:t>
            </a:r>
            <a:r>
              <a:rPr lang="en" sz="2000" dirty="0">
                <a:latin typeface="Arial" charset="0"/>
                <a:cs typeface="Arial" charset="0"/>
              </a:rPr>
              <a:t> </a:t>
            </a:r>
            <a:r>
              <a:rPr lang="en" sz="2000" dirty="0" err="1">
                <a:latin typeface="Arial" charset="0"/>
                <a:cs typeface="Arial" charset="0"/>
              </a:rPr>
              <a:t>there</a:t>
            </a:r>
            <a:r>
              <a:rPr lang="en" sz="2000" dirty="0">
                <a:latin typeface="Arial" charset="0"/>
                <a:cs typeface="Arial" charset="0"/>
              </a:rPr>
              <a:t> </a:t>
            </a:r>
            <a:r>
              <a:rPr lang="en" sz="2000" dirty="0" err="1">
                <a:latin typeface="Arial" charset="0"/>
                <a:cs typeface="Arial" charset="0"/>
              </a:rPr>
              <a:t>the</a:t>
            </a:r>
            <a:r>
              <a:rPr lang="en" sz="2000" dirty="0">
                <a:latin typeface="Arial" charset="0"/>
                <a:cs typeface="Arial" charset="0"/>
              </a:rPr>
              <a:t> </a:t>
            </a:r>
            <a:r>
              <a:rPr lang="en" sz="2000" dirty="0" err="1">
                <a:latin typeface="Arial" charset="0"/>
                <a:cs typeface="Arial" charset="0"/>
              </a:rPr>
              <a:t>permission</a:t>
            </a:r>
            <a:r>
              <a:rPr lang="en" sz="2000" dirty="0">
                <a:latin typeface="Arial" charset="0"/>
                <a:cs typeface="Arial" charset="0"/>
              </a:rPr>
              <a:t> </a:t>
            </a:r>
            <a:r>
              <a:rPr lang="en" sz="2000" dirty="0" err="1">
                <a:latin typeface="Arial" charset="0"/>
                <a:cs typeface="Arial" charset="0"/>
              </a:rPr>
              <a:t>weigh</a:t>
            </a:r>
            <a:r>
              <a:rPr lang="en" sz="2000" dirty="0">
                <a:latin typeface="Arial" charset="0"/>
                <a:cs typeface="Arial" charset="0"/>
              </a:rPr>
              <a:t> </a:t>
            </a:r>
            <a:r>
              <a:rPr lang="en" sz="2000" dirty="0" err="1">
                <a:latin typeface="Arial" charset="0"/>
                <a:cs typeface="Arial" charset="0"/>
              </a:rPr>
              <a:t>is equal to</a:t>
            </a:r>
            <a:r>
              <a:rPr lang="en" sz="2000" dirty="0">
                <a:latin typeface="Arial" charset="0"/>
                <a:cs typeface="Arial" charset="0"/>
              </a:rPr>
              <a:t> </a:t>
            </a:r>
            <a:r>
              <a:rPr lang="en" sz="2000" dirty="0" err="1">
                <a:latin typeface="Arial" charset="0"/>
                <a:cs typeface="Arial" charset="0"/>
              </a:rPr>
              <a:t>can re </a:t>
            </a:r>
            <a:r>
              <a:rPr lang="en" sz="2000" dirty="0">
                <a:latin typeface="Arial" charset="0"/>
                <a:cs typeface="Arial" charset="0"/>
              </a:rPr>
              <a:t>-balance </a:t>
            </a:r>
            <a:r>
              <a:rPr lang="en" sz="2000" dirty="0" err="1">
                <a:latin typeface="Arial" charset="0"/>
                <a:cs typeface="Arial" charset="0"/>
              </a:rPr>
              <a:t>tissue</a:t>
            </a:r>
            <a:r>
              <a:rPr lang="en" sz="2000" dirty="0">
                <a:latin typeface="Arial" charset="0"/>
                <a:cs typeface="Arial" charset="0"/>
              </a:rPr>
              <a:t> </a:t>
            </a:r>
            <a:r>
              <a:rPr lang="en" sz="2000" dirty="0" err="1">
                <a:latin typeface="Arial" charset="0"/>
                <a:cs typeface="Arial" charset="0"/>
              </a:rPr>
              <a:t>pay</a:t>
            </a:r>
            <a:r>
              <a:rPr lang="en" sz="2000" dirty="0">
                <a:latin typeface="Arial" charset="0"/>
                <a:cs typeface="Arial" charset="0"/>
              </a:rPr>
              <a:t> </a:t>
            </a:r>
            <a:r>
              <a:rPr lang="en" sz="2000" dirty="0" err="1">
                <a:latin typeface="Arial" charset="0"/>
                <a:cs typeface="Arial" charset="0"/>
              </a:rPr>
              <a:t>like</a:t>
            </a:r>
            <a:r>
              <a:rPr lang="en" sz="2000" dirty="0">
                <a:latin typeface="Arial" charset="0"/>
                <a:cs typeface="Arial" charset="0"/>
              </a:rPr>
              <a:t> </a:t>
            </a:r>
            <a:r>
              <a:rPr lang="en" sz="2000" dirty="0" err="1">
                <a:latin typeface="Arial" charset="0"/>
                <a:cs typeface="Arial" charset="0"/>
              </a:rPr>
              <a:t>after </a:t>
            </a:r>
            <a:r>
              <a:rPr lang="en" sz="2000" dirty="0">
                <a:latin typeface="Arial" charset="0"/>
                <a:cs typeface="Arial" charset="0"/>
              </a:rPr>
              <a:t>:</a:t>
            </a:r>
          </a:p>
          <a:p>
            <a:pPr marL="457200" indent="-457200" algn="just" eaLnBrk="1" hangingPunct="1">
              <a:spcBef>
                <a:spcPct val="15000"/>
              </a:spcBef>
              <a:buFontTx/>
              <a:buAutoNum type="alphaLcParenR"/>
              <a:defRPr/>
            </a:pPr>
            <a:r>
              <a:rPr lang="en" sz="2000" b="1" dirty="0">
                <a:latin typeface="Arial" charset="0"/>
                <a:cs typeface="Arial" charset="0"/>
              </a:rPr>
              <a:t>left - left-case:</a:t>
            </a:r>
          </a:p>
        </p:txBody>
      </p:sp>
      <p:sp>
        <p:nvSpPr>
          <p:cNvPr id="110595" name="Oval 8">
            <a:extLst>
              <a:ext uri="{FF2B5EF4-FFF2-40B4-BE49-F238E27FC236}">
                <a16:creationId xmlns:a16="http://schemas.microsoft.com/office/drawing/2014/main" id="{2E29C810-3B10-4072-A788-E777B87EE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0668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z</a:t>
            </a:r>
          </a:p>
        </p:txBody>
      </p:sp>
      <p:sp>
        <p:nvSpPr>
          <p:cNvPr id="110596" name="Oval 8">
            <a:extLst>
              <a:ext uri="{FF2B5EF4-FFF2-40B4-BE49-F238E27FC236}">
                <a16:creationId xmlns:a16="http://schemas.microsoft.com/office/drawing/2014/main" id="{BBDCC0F5-AF54-4ED1-9602-05BC4B959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7526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y</a:t>
            </a:r>
          </a:p>
        </p:txBody>
      </p:sp>
      <p:sp>
        <p:nvSpPr>
          <p:cNvPr id="110597" name="Oval 8">
            <a:extLst>
              <a:ext uri="{FF2B5EF4-FFF2-40B4-BE49-F238E27FC236}">
                <a16:creationId xmlns:a16="http://schemas.microsoft.com/office/drawing/2014/main" id="{923D3F45-BA2F-449E-8955-B17D5110B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7526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T4</a:t>
            </a:r>
          </a:p>
        </p:txBody>
      </p:sp>
      <p:sp>
        <p:nvSpPr>
          <p:cNvPr id="110598" name="Oval 8">
            <a:extLst>
              <a:ext uri="{FF2B5EF4-FFF2-40B4-BE49-F238E27FC236}">
                <a16:creationId xmlns:a16="http://schemas.microsoft.com/office/drawing/2014/main" id="{EA7765C2-6F8F-4FB8-8956-0354B8469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5908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x</a:t>
            </a:r>
          </a:p>
        </p:txBody>
      </p:sp>
      <p:sp>
        <p:nvSpPr>
          <p:cNvPr id="110599" name="Oval 8">
            <a:extLst>
              <a:ext uri="{FF2B5EF4-FFF2-40B4-BE49-F238E27FC236}">
                <a16:creationId xmlns:a16="http://schemas.microsoft.com/office/drawing/2014/main" id="{E3532649-A830-4975-9F82-DEEA00474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5908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T1</a:t>
            </a:r>
          </a:p>
        </p:txBody>
      </p:sp>
      <p:sp>
        <p:nvSpPr>
          <p:cNvPr id="110600" name="Oval 8">
            <a:extLst>
              <a:ext uri="{FF2B5EF4-FFF2-40B4-BE49-F238E27FC236}">
                <a16:creationId xmlns:a16="http://schemas.microsoft.com/office/drawing/2014/main" id="{25974F96-CBD5-422B-97E4-9C77829CE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3528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T2</a:t>
            </a:r>
          </a:p>
        </p:txBody>
      </p:sp>
      <p:sp>
        <p:nvSpPr>
          <p:cNvPr id="110601" name="Oval 8">
            <a:extLst>
              <a:ext uri="{FF2B5EF4-FFF2-40B4-BE49-F238E27FC236}">
                <a16:creationId xmlns:a16="http://schemas.microsoft.com/office/drawing/2014/main" id="{F3E34F94-437F-4903-97A9-1503F14B4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3528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T3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C39B91-AEFD-4A7A-8E94-8F7F1BE47563}"/>
              </a:ext>
            </a:extLst>
          </p:cNvPr>
          <p:cNvCxnSpPr>
            <a:stCxn id="110595" idx="3"/>
            <a:endCxn id="110596" idx="7"/>
          </p:cNvCxnSpPr>
          <p:nvPr/>
        </p:nvCxnSpPr>
        <p:spPr>
          <a:xfrm rot="5400000">
            <a:off x="1963738" y="1430338"/>
            <a:ext cx="415925" cy="33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A4FD16-A26D-4C3C-8C21-517C6E2A86DA}"/>
              </a:ext>
            </a:extLst>
          </p:cNvPr>
          <p:cNvCxnSpPr>
            <a:stCxn id="110595" idx="5"/>
            <a:endCxn id="110597" idx="0"/>
          </p:cNvCxnSpPr>
          <p:nvPr/>
        </p:nvCxnSpPr>
        <p:spPr>
          <a:xfrm rot="16200000" flipH="1">
            <a:off x="2668588" y="1335088"/>
            <a:ext cx="360362" cy="474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C2EF74-023C-44F9-A092-4F71ECF3CBFB}"/>
              </a:ext>
            </a:extLst>
          </p:cNvPr>
          <p:cNvCxnSpPr>
            <a:stCxn id="110596" idx="3"/>
            <a:endCxn id="110598" idx="0"/>
          </p:cNvCxnSpPr>
          <p:nvPr/>
        </p:nvCxnSpPr>
        <p:spPr>
          <a:xfrm rot="5400000">
            <a:off x="1238251" y="2097087"/>
            <a:ext cx="512762" cy="474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4D5A70-0D9C-4AA2-93CA-82A5D2FBC1B2}"/>
              </a:ext>
            </a:extLst>
          </p:cNvPr>
          <p:cNvCxnSpPr>
            <a:stCxn id="110596" idx="5"/>
            <a:endCxn id="110599" idx="0"/>
          </p:cNvCxnSpPr>
          <p:nvPr/>
        </p:nvCxnSpPr>
        <p:spPr>
          <a:xfrm rot="16200000" flipH="1">
            <a:off x="1982788" y="2097088"/>
            <a:ext cx="512762" cy="474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525A262-B1B6-4A63-A7B8-DD0EF1E38D9F}"/>
              </a:ext>
            </a:extLst>
          </p:cNvPr>
          <p:cNvCxnSpPr>
            <a:stCxn id="110598" idx="3"/>
            <a:endCxn id="110600" idx="0"/>
          </p:cNvCxnSpPr>
          <p:nvPr/>
        </p:nvCxnSpPr>
        <p:spPr>
          <a:xfrm rot="5400000">
            <a:off x="781051" y="3011487"/>
            <a:ext cx="436562" cy="246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59323D-7668-4C29-A85F-EC6BBD00075A}"/>
              </a:ext>
            </a:extLst>
          </p:cNvPr>
          <p:cNvCxnSpPr>
            <a:stCxn id="110598" idx="5"/>
            <a:endCxn id="110601" idx="0"/>
          </p:cNvCxnSpPr>
          <p:nvPr/>
        </p:nvCxnSpPr>
        <p:spPr>
          <a:xfrm rot="16200000" flipH="1">
            <a:off x="1296988" y="3011488"/>
            <a:ext cx="436562" cy="246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608" name="Oval 8">
            <a:extLst>
              <a:ext uri="{FF2B5EF4-FFF2-40B4-BE49-F238E27FC236}">
                <a16:creationId xmlns:a16="http://schemas.microsoft.com/office/drawing/2014/main" id="{5B7F330C-CE67-472C-8406-9E9151565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0668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y</a:t>
            </a:r>
          </a:p>
        </p:txBody>
      </p:sp>
      <p:sp>
        <p:nvSpPr>
          <p:cNvPr id="110609" name="Oval 8">
            <a:extLst>
              <a:ext uri="{FF2B5EF4-FFF2-40B4-BE49-F238E27FC236}">
                <a16:creationId xmlns:a16="http://schemas.microsoft.com/office/drawing/2014/main" id="{695BC0B7-B239-40D1-BAD3-A73DB2B43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7526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x</a:t>
            </a:r>
          </a:p>
        </p:txBody>
      </p:sp>
      <p:sp>
        <p:nvSpPr>
          <p:cNvPr id="110610" name="Oval 8">
            <a:extLst>
              <a:ext uri="{FF2B5EF4-FFF2-40B4-BE49-F238E27FC236}">
                <a16:creationId xmlns:a16="http://schemas.microsoft.com/office/drawing/2014/main" id="{E2B6CFA2-8CB3-44EC-81BC-FB3022ACB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7526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z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8ADB9A-E798-43D1-9675-C74B2EA5D0D0}"/>
              </a:ext>
            </a:extLst>
          </p:cNvPr>
          <p:cNvCxnSpPr>
            <a:stCxn id="110608" idx="3"/>
            <a:endCxn id="110609" idx="7"/>
          </p:cNvCxnSpPr>
          <p:nvPr/>
        </p:nvCxnSpPr>
        <p:spPr>
          <a:xfrm rot="5400000">
            <a:off x="6459538" y="1430338"/>
            <a:ext cx="415925" cy="33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A00822-CDE0-444D-ADF0-286DB0A757A9}"/>
              </a:ext>
            </a:extLst>
          </p:cNvPr>
          <p:cNvCxnSpPr>
            <a:stCxn id="110608" idx="5"/>
            <a:endCxn id="110610" idx="0"/>
          </p:cNvCxnSpPr>
          <p:nvPr/>
        </p:nvCxnSpPr>
        <p:spPr>
          <a:xfrm rot="16200000" flipH="1">
            <a:off x="7164388" y="1335088"/>
            <a:ext cx="360362" cy="474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613" name="Oval 8">
            <a:extLst>
              <a:ext uri="{FF2B5EF4-FFF2-40B4-BE49-F238E27FC236}">
                <a16:creationId xmlns:a16="http://schemas.microsoft.com/office/drawing/2014/main" id="{806C6706-821B-4CD8-AC86-1BD40A1F6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5908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T2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57A0B0-03AB-4058-AD06-F4D8619FAA3F}"/>
              </a:ext>
            </a:extLst>
          </p:cNvPr>
          <p:cNvCxnSpPr>
            <a:stCxn id="110609" idx="4"/>
            <a:endCxn id="110613" idx="0"/>
          </p:cNvCxnSpPr>
          <p:nvPr/>
        </p:nvCxnSpPr>
        <p:spPr>
          <a:xfrm rot="5400000">
            <a:off x="5943600" y="2171700"/>
            <a:ext cx="4572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615" name="Oval 8">
            <a:extLst>
              <a:ext uri="{FF2B5EF4-FFF2-40B4-BE49-F238E27FC236}">
                <a16:creationId xmlns:a16="http://schemas.microsoft.com/office/drawing/2014/main" id="{A6C0D58A-31DA-4D55-A5E5-5F3F15A2D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2563" y="2570163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T3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3A2BA6B-5954-4559-9DB9-6DF75AA4EAEA}"/>
              </a:ext>
            </a:extLst>
          </p:cNvPr>
          <p:cNvCxnSpPr>
            <a:stCxn id="110609" idx="4"/>
            <a:endCxn id="110615" idx="0"/>
          </p:cNvCxnSpPr>
          <p:nvPr/>
        </p:nvCxnSpPr>
        <p:spPr>
          <a:xfrm rot="16200000" flipH="1">
            <a:off x="6324600" y="2171700"/>
            <a:ext cx="436563" cy="360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617" name="Oval 37">
            <a:extLst>
              <a:ext uri="{FF2B5EF4-FFF2-40B4-BE49-F238E27FC236}">
                <a16:creationId xmlns:a16="http://schemas.microsoft.com/office/drawing/2014/main" id="{41076552-670F-4115-B5C2-F7E5C62EB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570163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T1</a:t>
            </a:r>
          </a:p>
        </p:txBody>
      </p:sp>
      <p:sp>
        <p:nvSpPr>
          <p:cNvPr id="110618" name="Oval 8">
            <a:extLst>
              <a:ext uri="{FF2B5EF4-FFF2-40B4-BE49-F238E27FC236}">
                <a16:creationId xmlns:a16="http://schemas.microsoft.com/office/drawing/2014/main" id="{08843CA0-4FF4-4F02-B478-C7A070847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570163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T4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F9706D5-95C1-482F-A6CC-5A428F31CBD2}"/>
              </a:ext>
            </a:extLst>
          </p:cNvPr>
          <p:cNvCxnSpPr>
            <a:stCxn id="110610" idx="4"/>
            <a:endCxn id="110617" idx="0"/>
          </p:cNvCxnSpPr>
          <p:nvPr/>
        </p:nvCxnSpPr>
        <p:spPr>
          <a:xfrm rot="5400000">
            <a:off x="7211218" y="2199482"/>
            <a:ext cx="436563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B83B550-42C5-43CD-A3B2-140087881D6B}"/>
              </a:ext>
            </a:extLst>
          </p:cNvPr>
          <p:cNvCxnSpPr>
            <a:stCxn id="110610" idx="4"/>
            <a:endCxn id="110618" idx="0"/>
          </p:cNvCxnSpPr>
          <p:nvPr/>
        </p:nvCxnSpPr>
        <p:spPr>
          <a:xfrm rot="16200000" flipH="1">
            <a:off x="7592218" y="2123282"/>
            <a:ext cx="436563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ight Arrow 47">
            <a:extLst>
              <a:ext uri="{FF2B5EF4-FFF2-40B4-BE49-F238E27FC236}">
                <a16:creationId xmlns:a16="http://schemas.microsoft.com/office/drawing/2014/main" id="{79633169-013A-47B7-A65E-84D75A7B3F11}"/>
              </a:ext>
            </a:extLst>
          </p:cNvPr>
          <p:cNvSpPr/>
          <p:nvPr/>
        </p:nvSpPr>
        <p:spPr bwMode="auto">
          <a:xfrm>
            <a:off x="2819400" y="2133600"/>
            <a:ext cx="3124200" cy="457200"/>
          </a:xfrm>
          <a:prstGeom prst="rightArrow">
            <a:avLst/>
          </a:prstGeom>
          <a:noFill/>
          <a:ln w="9525">
            <a:solidFill>
              <a:schemeClr val="accent5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" dirty="0">
                <a:latin typeface="Arial" charset="0"/>
                <a:cs typeface="Arial" charset="0"/>
              </a:rPr>
              <a:t>Right Rotate (z)</a:t>
            </a:r>
            <a:endParaRPr lang="vi-VN" dirty="0">
              <a:latin typeface="Arial" charset="0"/>
              <a:cs typeface="Arial" charset="0"/>
            </a:endParaRPr>
          </a:p>
        </p:txBody>
      </p:sp>
      <p:sp>
        <p:nvSpPr>
          <p:cNvPr id="110622" name="Text Box 6">
            <a:extLst>
              <a:ext uri="{FF2B5EF4-FFF2-40B4-BE49-F238E27FC236}">
                <a16:creationId xmlns:a16="http://schemas.microsoft.com/office/drawing/2014/main" id="{C10DBB00-5D36-4BB8-A4D1-C1EE96293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638550"/>
            <a:ext cx="891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15000"/>
              </a:spcBef>
            </a:pPr>
            <a:r>
              <a:rPr lang="en" altLang="vi-VN" sz="2000" b="1"/>
              <a:t>b) Left-right-case:</a:t>
            </a:r>
          </a:p>
        </p:txBody>
      </p:sp>
      <p:sp>
        <p:nvSpPr>
          <p:cNvPr id="110623" name="Oval 8">
            <a:extLst>
              <a:ext uri="{FF2B5EF4-FFF2-40B4-BE49-F238E27FC236}">
                <a16:creationId xmlns:a16="http://schemas.microsoft.com/office/drawing/2014/main" id="{7FD5D53E-B2FA-4431-AD83-547589FA2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1148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z</a:t>
            </a:r>
          </a:p>
        </p:txBody>
      </p:sp>
      <p:sp>
        <p:nvSpPr>
          <p:cNvPr id="110624" name="Oval 8">
            <a:extLst>
              <a:ext uri="{FF2B5EF4-FFF2-40B4-BE49-F238E27FC236}">
                <a16:creationId xmlns:a16="http://schemas.microsoft.com/office/drawing/2014/main" id="{310F8F78-DD3C-4853-9C3E-77CD70862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8006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y</a:t>
            </a:r>
          </a:p>
        </p:txBody>
      </p:sp>
      <p:sp>
        <p:nvSpPr>
          <p:cNvPr id="110625" name="Oval 8">
            <a:extLst>
              <a:ext uri="{FF2B5EF4-FFF2-40B4-BE49-F238E27FC236}">
                <a16:creationId xmlns:a16="http://schemas.microsoft.com/office/drawing/2014/main" id="{E099CE15-0327-42CE-B9C2-45FD8D2E1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006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T4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AE953B5-3894-410F-BBF5-A4C6193E82F6}"/>
              </a:ext>
            </a:extLst>
          </p:cNvPr>
          <p:cNvCxnSpPr>
            <a:stCxn id="110623" idx="3"/>
            <a:endCxn id="110624" idx="0"/>
          </p:cNvCxnSpPr>
          <p:nvPr/>
        </p:nvCxnSpPr>
        <p:spPr>
          <a:xfrm rot="5400000">
            <a:off x="1162051" y="4459287"/>
            <a:ext cx="360362" cy="322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0E8A905-6079-420F-9CBB-AF6998D038BA}"/>
              </a:ext>
            </a:extLst>
          </p:cNvPr>
          <p:cNvCxnSpPr/>
          <p:nvPr/>
        </p:nvCxnSpPr>
        <p:spPr>
          <a:xfrm rot="16200000" flipH="1">
            <a:off x="1695451" y="4497387"/>
            <a:ext cx="360362" cy="246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628" name="Oval 8">
            <a:extLst>
              <a:ext uri="{FF2B5EF4-FFF2-40B4-BE49-F238E27FC236}">
                <a16:creationId xmlns:a16="http://schemas.microsoft.com/office/drawing/2014/main" id="{64118B14-2AC7-4236-82CA-1A8044872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4864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T1</a:t>
            </a:r>
          </a:p>
        </p:txBody>
      </p:sp>
      <p:sp>
        <p:nvSpPr>
          <p:cNvPr id="110629" name="Oval 8">
            <a:extLst>
              <a:ext uri="{FF2B5EF4-FFF2-40B4-BE49-F238E27FC236}">
                <a16:creationId xmlns:a16="http://schemas.microsoft.com/office/drawing/2014/main" id="{EC402840-3219-4F43-AC21-B2305E480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4864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x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898BC63-A913-4AEB-B35D-1D7DD35F001C}"/>
              </a:ext>
            </a:extLst>
          </p:cNvPr>
          <p:cNvCxnSpPr>
            <a:stCxn id="110624" idx="3"/>
            <a:endCxn id="110628" idx="0"/>
          </p:cNvCxnSpPr>
          <p:nvPr/>
        </p:nvCxnSpPr>
        <p:spPr>
          <a:xfrm rot="5400000">
            <a:off x="704851" y="5145087"/>
            <a:ext cx="360362" cy="322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0793543-1ED0-4740-9657-0A77828EF12C}"/>
              </a:ext>
            </a:extLst>
          </p:cNvPr>
          <p:cNvCxnSpPr>
            <a:stCxn id="110624" idx="5"/>
            <a:endCxn id="110629" idx="0"/>
          </p:cNvCxnSpPr>
          <p:nvPr/>
        </p:nvCxnSpPr>
        <p:spPr>
          <a:xfrm rot="16200000" flipH="1">
            <a:off x="1296988" y="5145088"/>
            <a:ext cx="360362" cy="322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632" name="Oval 8">
            <a:extLst>
              <a:ext uri="{FF2B5EF4-FFF2-40B4-BE49-F238E27FC236}">
                <a16:creationId xmlns:a16="http://schemas.microsoft.com/office/drawing/2014/main" id="{12A346A4-70CB-455B-8B61-B8E11292F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62484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T2</a:t>
            </a:r>
          </a:p>
        </p:txBody>
      </p:sp>
      <p:sp>
        <p:nvSpPr>
          <p:cNvPr id="110633" name="Oval 8">
            <a:extLst>
              <a:ext uri="{FF2B5EF4-FFF2-40B4-BE49-F238E27FC236}">
                <a16:creationId xmlns:a16="http://schemas.microsoft.com/office/drawing/2014/main" id="{43B9F75A-1D1A-40D0-A1C9-8BDBF437D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62484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T3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89653E7-7415-4A68-9AE8-617534486C3C}"/>
              </a:ext>
            </a:extLst>
          </p:cNvPr>
          <p:cNvCxnSpPr>
            <a:stCxn id="110629" idx="3"/>
            <a:endCxn id="110632" idx="0"/>
          </p:cNvCxnSpPr>
          <p:nvPr/>
        </p:nvCxnSpPr>
        <p:spPr>
          <a:xfrm rot="5400000">
            <a:off x="1162051" y="5907087"/>
            <a:ext cx="436562" cy="246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815F27C-E87B-4D03-9690-21B6CBECD90E}"/>
              </a:ext>
            </a:extLst>
          </p:cNvPr>
          <p:cNvCxnSpPr>
            <a:stCxn id="110629" idx="5"/>
            <a:endCxn id="110633" idx="0"/>
          </p:cNvCxnSpPr>
          <p:nvPr/>
        </p:nvCxnSpPr>
        <p:spPr>
          <a:xfrm rot="16200000" flipH="1">
            <a:off x="1754188" y="5830888"/>
            <a:ext cx="436562" cy="398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636" name="Oval 8">
            <a:extLst>
              <a:ext uri="{FF2B5EF4-FFF2-40B4-BE49-F238E27FC236}">
                <a16:creationId xmlns:a16="http://schemas.microsoft.com/office/drawing/2014/main" id="{637DFFE4-0C5A-4452-AA66-7C0348C0B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1148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z</a:t>
            </a:r>
          </a:p>
        </p:txBody>
      </p:sp>
      <p:sp>
        <p:nvSpPr>
          <p:cNvPr id="110637" name="Oval 8">
            <a:extLst>
              <a:ext uri="{FF2B5EF4-FFF2-40B4-BE49-F238E27FC236}">
                <a16:creationId xmlns:a16="http://schemas.microsoft.com/office/drawing/2014/main" id="{C9D2034F-9049-4966-8619-420A7716D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8006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x</a:t>
            </a:r>
          </a:p>
        </p:txBody>
      </p:sp>
      <p:sp>
        <p:nvSpPr>
          <p:cNvPr id="110638" name="Oval 8">
            <a:extLst>
              <a:ext uri="{FF2B5EF4-FFF2-40B4-BE49-F238E27FC236}">
                <a16:creationId xmlns:a16="http://schemas.microsoft.com/office/drawing/2014/main" id="{9E44DB49-C76D-4611-B7A3-F33F3BDD9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8006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T4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A3D6D87-FEB4-471E-A05D-43EF0FA61550}"/>
              </a:ext>
            </a:extLst>
          </p:cNvPr>
          <p:cNvCxnSpPr>
            <a:stCxn id="110636" idx="3"/>
            <a:endCxn id="110637" idx="0"/>
          </p:cNvCxnSpPr>
          <p:nvPr/>
        </p:nvCxnSpPr>
        <p:spPr>
          <a:xfrm rot="5400000">
            <a:off x="4286251" y="4459287"/>
            <a:ext cx="360362" cy="322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C666EAB-5716-47AB-86E2-86A64F8A4018}"/>
              </a:ext>
            </a:extLst>
          </p:cNvPr>
          <p:cNvCxnSpPr/>
          <p:nvPr/>
        </p:nvCxnSpPr>
        <p:spPr>
          <a:xfrm rot="16200000" flipH="1">
            <a:off x="4819651" y="4497387"/>
            <a:ext cx="360362" cy="246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641" name="Oval 8">
            <a:extLst>
              <a:ext uri="{FF2B5EF4-FFF2-40B4-BE49-F238E27FC236}">
                <a16:creationId xmlns:a16="http://schemas.microsoft.com/office/drawing/2014/main" id="{71415ABB-9FBF-46F9-A7BA-9C45758CD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4864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y</a:t>
            </a:r>
          </a:p>
        </p:txBody>
      </p:sp>
      <p:sp>
        <p:nvSpPr>
          <p:cNvPr id="110642" name="Oval 8">
            <a:extLst>
              <a:ext uri="{FF2B5EF4-FFF2-40B4-BE49-F238E27FC236}">
                <a16:creationId xmlns:a16="http://schemas.microsoft.com/office/drawing/2014/main" id="{52174F48-0BD1-4A49-8162-AC335389E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4864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T3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A58A95E-AEC1-4EAA-A925-2A43994A9DF4}"/>
              </a:ext>
            </a:extLst>
          </p:cNvPr>
          <p:cNvCxnSpPr>
            <a:stCxn id="110637" idx="3"/>
            <a:endCxn id="110641" idx="0"/>
          </p:cNvCxnSpPr>
          <p:nvPr/>
        </p:nvCxnSpPr>
        <p:spPr>
          <a:xfrm rot="5400000">
            <a:off x="3829051" y="5145087"/>
            <a:ext cx="360362" cy="322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7852348-76D1-490F-B3AD-02B1F07FF4E6}"/>
              </a:ext>
            </a:extLst>
          </p:cNvPr>
          <p:cNvCxnSpPr>
            <a:stCxn id="110637" idx="5"/>
            <a:endCxn id="110642" idx="0"/>
          </p:cNvCxnSpPr>
          <p:nvPr/>
        </p:nvCxnSpPr>
        <p:spPr>
          <a:xfrm rot="16200000" flipH="1">
            <a:off x="4421188" y="5145088"/>
            <a:ext cx="360362" cy="322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645" name="Oval 8">
            <a:extLst>
              <a:ext uri="{FF2B5EF4-FFF2-40B4-BE49-F238E27FC236}">
                <a16:creationId xmlns:a16="http://schemas.microsoft.com/office/drawing/2014/main" id="{E7BF27D3-7DC2-421F-856A-92F5ACAA6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6303963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T1</a:t>
            </a:r>
          </a:p>
        </p:txBody>
      </p:sp>
      <p:sp>
        <p:nvSpPr>
          <p:cNvPr id="110646" name="Oval 8">
            <a:extLst>
              <a:ext uri="{FF2B5EF4-FFF2-40B4-BE49-F238E27FC236}">
                <a16:creationId xmlns:a16="http://schemas.microsoft.com/office/drawing/2014/main" id="{A63E1CDF-53F0-4C0C-A11A-59F77A396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6303963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T2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DABEA34-4BCB-4C1D-A5F8-DC28EA676B64}"/>
              </a:ext>
            </a:extLst>
          </p:cNvPr>
          <p:cNvCxnSpPr>
            <a:endCxn id="110645" idx="0"/>
          </p:cNvCxnSpPr>
          <p:nvPr/>
        </p:nvCxnSpPr>
        <p:spPr>
          <a:xfrm rot="5400000">
            <a:off x="3371850" y="5962650"/>
            <a:ext cx="436563" cy="246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57F4FE8-2D55-48E9-9868-37D2779E5A14}"/>
              </a:ext>
            </a:extLst>
          </p:cNvPr>
          <p:cNvCxnSpPr/>
          <p:nvPr/>
        </p:nvCxnSpPr>
        <p:spPr>
          <a:xfrm rot="16200000" flipH="1">
            <a:off x="3943350" y="5886450"/>
            <a:ext cx="436563" cy="398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649" name="Oval 8">
            <a:extLst>
              <a:ext uri="{FF2B5EF4-FFF2-40B4-BE49-F238E27FC236}">
                <a16:creationId xmlns:a16="http://schemas.microsoft.com/office/drawing/2014/main" id="{FFDD2E44-0CE9-48A0-8695-DDB5E7DD6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9624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x</a:t>
            </a:r>
          </a:p>
        </p:txBody>
      </p:sp>
      <p:sp>
        <p:nvSpPr>
          <p:cNvPr id="110650" name="Oval 8">
            <a:extLst>
              <a:ext uri="{FF2B5EF4-FFF2-40B4-BE49-F238E27FC236}">
                <a16:creationId xmlns:a16="http://schemas.microsoft.com/office/drawing/2014/main" id="{EF0DECB2-52D7-4534-B0E5-8C7A05ACB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6482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y</a:t>
            </a:r>
          </a:p>
        </p:txBody>
      </p:sp>
      <p:sp>
        <p:nvSpPr>
          <p:cNvPr id="110651" name="Oval 8">
            <a:extLst>
              <a:ext uri="{FF2B5EF4-FFF2-40B4-BE49-F238E27FC236}">
                <a16:creationId xmlns:a16="http://schemas.microsoft.com/office/drawing/2014/main" id="{1032A1DA-56A5-426B-8F9D-118E5130D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6482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z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2C5D1D3-486A-46A3-ADDD-4DAEADB95DD6}"/>
              </a:ext>
            </a:extLst>
          </p:cNvPr>
          <p:cNvCxnSpPr>
            <a:stCxn id="110649" idx="3"/>
            <a:endCxn id="110650" idx="7"/>
          </p:cNvCxnSpPr>
          <p:nvPr/>
        </p:nvCxnSpPr>
        <p:spPr>
          <a:xfrm rot="5400000">
            <a:off x="7297738" y="4325938"/>
            <a:ext cx="415925" cy="33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33B00DF-B610-49D4-8CC0-B78B2DC4F0AD}"/>
              </a:ext>
            </a:extLst>
          </p:cNvPr>
          <p:cNvCxnSpPr>
            <a:stCxn id="110649" idx="5"/>
            <a:endCxn id="110651" idx="0"/>
          </p:cNvCxnSpPr>
          <p:nvPr/>
        </p:nvCxnSpPr>
        <p:spPr>
          <a:xfrm rot="16200000" flipH="1">
            <a:off x="8002588" y="4230688"/>
            <a:ext cx="360362" cy="474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654" name="Oval 8">
            <a:extLst>
              <a:ext uri="{FF2B5EF4-FFF2-40B4-BE49-F238E27FC236}">
                <a16:creationId xmlns:a16="http://schemas.microsoft.com/office/drawing/2014/main" id="{D9A4FC20-799C-4F8E-ACB0-4E77E6AD7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4864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T1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ADA4796-D6D8-4A5F-8E55-ADE3E0EB2BF4}"/>
              </a:ext>
            </a:extLst>
          </p:cNvPr>
          <p:cNvCxnSpPr>
            <a:stCxn id="110650" idx="4"/>
            <a:endCxn id="110654" idx="0"/>
          </p:cNvCxnSpPr>
          <p:nvPr/>
        </p:nvCxnSpPr>
        <p:spPr>
          <a:xfrm rot="5400000">
            <a:off x="6781800" y="5067300"/>
            <a:ext cx="4572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656" name="Oval 8">
            <a:extLst>
              <a:ext uri="{FF2B5EF4-FFF2-40B4-BE49-F238E27FC236}">
                <a16:creationId xmlns:a16="http://schemas.microsoft.com/office/drawing/2014/main" id="{550BA600-5126-44CC-BCD3-3C956DDAE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763" y="5465763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T2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BA57660-E829-426F-8BB8-4B5E833A5A33}"/>
              </a:ext>
            </a:extLst>
          </p:cNvPr>
          <p:cNvCxnSpPr>
            <a:stCxn id="110650" idx="4"/>
            <a:endCxn id="110656" idx="0"/>
          </p:cNvCxnSpPr>
          <p:nvPr/>
        </p:nvCxnSpPr>
        <p:spPr>
          <a:xfrm rot="16200000" flipH="1">
            <a:off x="7162800" y="5067300"/>
            <a:ext cx="436563" cy="360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658" name="Oval 99">
            <a:extLst>
              <a:ext uri="{FF2B5EF4-FFF2-40B4-BE49-F238E27FC236}">
                <a16:creationId xmlns:a16="http://schemas.microsoft.com/office/drawing/2014/main" id="{1CF4D81C-F2C4-462A-B787-B0A8FEE90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465763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T3</a:t>
            </a:r>
          </a:p>
        </p:txBody>
      </p:sp>
      <p:sp>
        <p:nvSpPr>
          <p:cNvPr id="110659" name="Oval 8">
            <a:extLst>
              <a:ext uri="{FF2B5EF4-FFF2-40B4-BE49-F238E27FC236}">
                <a16:creationId xmlns:a16="http://schemas.microsoft.com/office/drawing/2014/main" id="{0263E903-212E-457E-9AC5-8CED0B9B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465763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T4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45D350A-FACB-4FD1-A763-C7CD04AEE2BA}"/>
              </a:ext>
            </a:extLst>
          </p:cNvPr>
          <p:cNvCxnSpPr>
            <a:stCxn id="110651" idx="4"/>
            <a:endCxn id="110658" idx="0"/>
          </p:cNvCxnSpPr>
          <p:nvPr/>
        </p:nvCxnSpPr>
        <p:spPr>
          <a:xfrm rot="5400000">
            <a:off x="8049418" y="5095082"/>
            <a:ext cx="436563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DBB9BCA-02C7-4E40-94AC-636DEA8ED558}"/>
              </a:ext>
            </a:extLst>
          </p:cNvPr>
          <p:cNvCxnSpPr>
            <a:stCxn id="110651" idx="4"/>
            <a:endCxn id="110659" idx="0"/>
          </p:cNvCxnSpPr>
          <p:nvPr/>
        </p:nvCxnSpPr>
        <p:spPr>
          <a:xfrm rot="16200000" flipH="1">
            <a:off x="8430418" y="5018882"/>
            <a:ext cx="436563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ight Arrow 103">
            <a:extLst>
              <a:ext uri="{FF2B5EF4-FFF2-40B4-BE49-F238E27FC236}">
                <a16:creationId xmlns:a16="http://schemas.microsoft.com/office/drawing/2014/main" id="{2874192C-9373-4EF8-8B1A-02EC1498FFCB}"/>
              </a:ext>
            </a:extLst>
          </p:cNvPr>
          <p:cNvSpPr/>
          <p:nvPr/>
        </p:nvSpPr>
        <p:spPr bwMode="auto">
          <a:xfrm>
            <a:off x="1828800" y="5334000"/>
            <a:ext cx="1752600" cy="533400"/>
          </a:xfrm>
          <a:prstGeom prst="rightArrow">
            <a:avLst/>
          </a:prstGeom>
          <a:noFill/>
          <a:ln w="9525">
            <a:solidFill>
              <a:schemeClr val="accent5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" dirty="0">
                <a:latin typeface="Arial" charset="0"/>
                <a:cs typeface="Arial" charset="0"/>
              </a:rPr>
              <a:t>Left Rotate (y)</a:t>
            </a:r>
            <a:endParaRPr lang="vi-VN" dirty="0">
              <a:latin typeface="Arial" charset="0"/>
              <a:cs typeface="Arial" charset="0"/>
            </a:endParaRPr>
          </a:p>
        </p:txBody>
      </p:sp>
      <p:sp>
        <p:nvSpPr>
          <p:cNvPr id="105" name="Right Arrow 104">
            <a:extLst>
              <a:ext uri="{FF2B5EF4-FFF2-40B4-BE49-F238E27FC236}">
                <a16:creationId xmlns:a16="http://schemas.microsoft.com/office/drawing/2014/main" id="{CFD719C9-65F8-4395-ACD4-5D27561A43C2}"/>
              </a:ext>
            </a:extLst>
          </p:cNvPr>
          <p:cNvSpPr/>
          <p:nvPr/>
        </p:nvSpPr>
        <p:spPr bwMode="auto">
          <a:xfrm>
            <a:off x="5181600" y="4343400"/>
            <a:ext cx="1752600" cy="533400"/>
          </a:xfrm>
          <a:prstGeom prst="rightArrow">
            <a:avLst/>
          </a:prstGeom>
          <a:noFill/>
          <a:ln w="9525">
            <a:solidFill>
              <a:schemeClr val="accent5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" dirty="0">
                <a:latin typeface="Arial" charset="0"/>
                <a:cs typeface="Arial" charset="0"/>
              </a:rPr>
              <a:t>Right Rotate (z)</a:t>
            </a:r>
            <a:endParaRPr lang="vi-VN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6">
            <a:extLst>
              <a:ext uri="{FF2B5EF4-FFF2-40B4-BE49-F238E27FC236}">
                <a16:creationId xmlns:a16="http://schemas.microsoft.com/office/drawing/2014/main" id="{34CEBFF0-2868-4D9C-9FD7-96A8D55B9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891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15000"/>
              </a:spcBef>
            </a:pPr>
            <a:r>
              <a:rPr lang="en" altLang="vi-VN" sz="2000" b="1"/>
              <a:t>c) Right-right-case:</a:t>
            </a:r>
          </a:p>
        </p:txBody>
      </p:sp>
      <p:sp>
        <p:nvSpPr>
          <p:cNvPr id="112643" name="Oval 8">
            <a:extLst>
              <a:ext uri="{FF2B5EF4-FFF2-40B4-BE49-F238E27FC236}">
                <a16:creationId xmlns:a16="http://schemas.microsoft.com/office/drawing/2014/main" id="{1095AB2C-FB14-4DCA-B40F-14BD17EE8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572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z</a:t>
            </a:r>
          </a:p>
        </p:txBody>
      </p:sp>
      <p:sp>
        <p:nvSpPr>
          <p:cNvPr id="112644" name="Oval 8">
            <a:extLst>
              <a:ext uri="{FF2B5EF4-FFF2-40B4-BE49-F238E27FC236}">
                <a16:creationId xmlns:a16="http://schemas.microsoft.com/office/drawing/2014/main" id="{0239C2A5-BDD5-4CDC-8590-BB8598541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1430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T1</a:t>
            </a:r>
          </a:p>
        </p:txBody>
      </p:sp>
      <p:sp>
        <p:nvSpPr>
          <p:cNvPr id="112645" name="Oval 8">
            <a:extLst>
              <a:ext uri="{FF2B5EF4-FFF2-40B4-BE49-F238E27FC236}">
                <a16:creationId xmlns:a16="http://schemas.microsoft.com/office/drawing/2014/main" id="{A3A39B32-C5C6-4875-AD9C-7F7F5EA71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1430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y</a:t>
            </a:r>
          </a:p>
        </p:txBody>
      </p:sp>
      <p:sp>
        <p:nvSpPr>
          <p:cNvPr id="112646" name="Oval 8">
            <a:extLst>
              <a:ext uri="{FF2B5EF4-FFF2-40B4-BE49-F238E27FC236}">
                <a16:creationId xmlns:a16="http://schemas.microsoft.com/office/drawing/2014/main" id="{9BF3D11C-ACFB-40AF-BA25-1F2B0904F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036763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T2</a:t>
            </a:r>
          </a:p>
        </p:txBody>
      </p:sp>
      <p:sp>
        <p:nvSpPr>
          <p:cNvPr id="112647" name="Oval 8">
            <a:extLst>
              <a:ext uri="{FF2B5EF4-FFF2-40B4-BE49-F238E27FC236}">
                <a16:creationId xmlns:a16="http://schemas.microsoft.com/office/drawing/2014/main" id="{51C710A3-E716-4938-A405-13F399824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036763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x</a:t>
            </a:r>
          </a:p>
        </p:txBody>
      </p:sp>
      <p:sp>
        <p:nvSpPr>
          <p:cNvPr id="112648" name="Oval 8">
            <a:extLst>
              <a:ext uri="{FF2B5EF4-FFF2-40B4-BE49-F238E27FC236}">
                <a16:creationId xmlns:a16="http://schemas.microsoft.com/office/drawing/2014/main" id="{169F95C6-C1BA-4BF7-BFB4-0A61E0A3C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8194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T3</a:t>
            </a:r>
          </a:p>
        </p:txBody>
      </p:sp>
      <p:sp>
        <p:nvSpPr>
          <p:cNvPr id="112649" name="Oval 8">
            <a:extLst>
              <a:ext uri="{FF2B5EF4-FFF2-40B4-BE49-F238E27FC236}">
                <a16:creationId xmlns:a16="http://schemas.microsoft.com/office/drawing/2014/main" id="{71134AE2-3B58-4767-A451-409D77A66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8194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T4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D2C0FA-D129-4DE9-B22C-DAAE222C8305}"/>
              </a:ext>
            </a:extLst>
          </p:cNvPr>
          <p:cNvCxnSpPr>
            <a:stCxn id="112643" idx="3"/>
            <a:endCxn id="112644" idx="7"/>
          </p:cNvCxnSpPr>
          <p:nvPr/>
        </p:nvCxnSpPr>
        <p:spPr>
          <a:xfrm rot="5400000">
            <a:off x="1277938" y="820738"/>
            <a:ext cx="415925" cy="33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9B4DF6-4658-45D9-8408-694B3B011893}"/>
              </a:ext>
            </a:extLst>
          </p:cNvPr>
          <p:cNvCxnSpPr>
            <a:stCxn id="112643" idx="5"/>
            <a:endCxn id="112645" idx="0"/>
          </p:cNvCxnSpPr>
          <p:nvPr/>
        </p:nvCxnSpPr>
        <p:spPr>
          <a:xfrm rot="16200000" flipH="1">
            <a:off x="1982788" y="725488"/>
            <a:ext cx="360362" cy="474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621CF7E-BFFF-44B2-8CD1-3DDC3014FB6E}"/>
              </a:ext>
            </a:extLst>
          </p:cNvPr>
          <p:cNvCxnSpPr>
            <a:endCxn id="112646" idx="0"/>
          </p:cNvCxnSpPr>
          <p:nvPr/>
        </p:nvCxnSpPr>
        <p:spPr>
          <a:xfrm rot="5400000">
            <a:off x="1771650" y="1543050"/>
            <a:ext cx="512763" cy="474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9E55BF-EB1A-4A7F-B23B-4174337625F3}"/>
              </a:ext>
            </a:extLst>
          </p:cNvPr>
          <p:cNvCxnSpPr>
            <a:endCxn id="112647" idx="0"/>
          </p:cNvCxnSpPr>
          <p:nvPr/>
        </p:nvCxnSpPr>
        <p:spPr>
          <a:xfrm rot="16200000" flipH="1">
            <a:off x="2516187" y="1543051"/>
            <a:ext cx="512763" cy="474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C31345-33DC-4D50-AADE-643093B7CBA6}"/>
              </a:ext>
            </a:extLst>
          </p:cNvPr>
          <p:cNvCxnSpPr>
            <a:endCxn id="112648" idx="0"/>
          </p:cNvCxnSpPr>
          <p:nvPr/>
        </p:nvCxnSpPr>
        <p:spPr>
          <a:xfrm rot="5400000">
            <a:off x="2533651" y="2478087"/>
            <a:ext cx="436562" cy="246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CA8A4C-D1CB-4516-A3BE-B589D4D14E1D}"/>
              </a:ext>
            </a:extLst>
          </p:cNvPr>
          <p:cNvCxnSpPr>
            <a:endCxn id="112649" idx="0"/>
          </p:cNvCxnSpPr>
          <p:nvPr/>
        </p:nvCxnSpPr>
        <p:spPr>
          <a:xfrm rot="16200000" flipH="1">
            <a:off x="3049588" y="2478088"/>
            <a:ext cx="436562" cy="246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56" name="Oval 8">
            <a:extLst>
              <a:ext uri="{FF2B5EF4-FFF2-40B4-BE49-F238E27FC236}">
                <a16:creationId xmlns:a16="http://schemas.microsoft.com/office/drawing/2014/main" id="{1EF8376B-FBD0-4853-BBDC-68449D400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572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y</a:t>
            </a:r>
          </a:p>
        </p:txBody>
      </p:sp>
      <p:sp>
        <p:nvSpPr>
          <p:cNvPr id="112657" name="Oval 8">
            <a:extLst>
              <a:ext uri="{FF2B5EF4-FFF2-40B4-BE49-F238E27FC236}">
                <a16:creationId xmlns:a16="http://schemas.microsoft.com/office/drawing/2014/main" id="{46D4F232-B95F-4595-A507-1C58A14C6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1430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z</a:t>
            </a:r>
          </a:p>
        </p:txBody>
      </p:sp>
      <p:sp>
        <p:nvSpPr>
          <p:cNvPr id="112658" name="Oval 8">
            <a:extLst>
              <a:ext uri="{FF2B5EF4-FFF2-40B4-BE49-F238E27FC236}">
                <a16:creationId xmlns:a16="http://schemas.microsoft.com/office/drawing/2014/main" id="{DC772A4B-D566-4088-8CA4-B286CAA14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1430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x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4BBA913-3209-4013-ACC5-EF3D8710CB7B}"/>
              </a:ext>
            </a:extLst>
          </p:cNvPr>
          <p:cNvCxnSpPr>
            <a:stCxn id="112656" idx="3"/>
            <a:endCxn id="112657" idx="7"/>
          </p:cNvCxnSpPr>
          <p:nvPr/>
        </p:nvCxnSpPr>
        <p:spPr>
          <a:xfrm rot="5400000">
            <a:off x="6459538" y="820738"/>
            <a:ext cx="415925" cy="33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CB88BDA-5C4A-471C-A2C9-CCEA7BE59AD0}"/>
              </a:ext>
            </a:extLst>
          </p:cNvPr>
          <p:cNvCxnSpPr>
            <a:stCxn id="112656" idx="5"/>
            <a:endCxn id="112658" idx="0"/>
          </p:cNvCxnSpPr>
          <p:nvPr/>
        </p:nvCxnSpPr>
        <p:spPr>
          <a:xfrm rot="16200000" flipH="1">
            <a:off x="7164388" y="725488"/>
            <a:ext cx="360362" cy="474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61" name="Oval 8">
            <a:extLst>
              <a:ext uri="{FF2B5EF4-FFF2-40B4-BE49-F238E27FC236}">
                <a16:creationId xmlns:a16="http://schemas.microsoft.com/office/drawing/2014/main" id="{E85CD917-7CF2-478E-9F9B-C5943C927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9812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T1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F12ACA1-F6C5-4990-BF3D-8360B1B400F6}"/>
              </a:ext>
            </a:extLst>
          </p:cNvPr>
          <p:cNvCxnSpPr>
            <a:stCxn id="112657" idx="4"/>
            <a:endCxn id="112661" idx="0"/>
          </p:cNvCxnSpPr>
          <p:nvPr/>
        </p:nvCxnSpPr>
        <p:spPr>
          <a:xfrm rot="5400000">
            <a:off x="5943600" y="1562100"/>
            <a:ext cx="4572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63" name="Oval 8">
            <a:extLst>
              <a:ext uri="{FF2B5EF4-FFF2-40B4-BE49-F238E27FC236}">
                <a16:creationId xmlns:a16="http://schemas.microsoft.com/office/drawing/2014/main" id="{6DBE0965-42C3-4895-B012-1653285C4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2563" y="1960563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T2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E494AA-A88E-472C-AFF9-F6710FFAACC2}"/>
              </a:ext>
            </a:extLst>
          </p:cNvPr>
          <p:cNvCxnSpPr>
            <a:stCxn id="112657" idx="4"/>
            <a:endCxn id="112663" idx="0"/>
          </p:cNvCxnSpPr>
          <p:nvPr/>
        </p:nvCxnSpPr>
        <p:spPr>
          <a:xfrm rot="16200000" flipH="1">
            <a:off x="6324600" y="1562100"/>
            <a:ext cx="436563" cy="360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65" name="Oval 37">
            <a:extLst>
              <a:ext uri="{FF2B5EF4-FFF2-40B4-BE49-F238E27FC236}">
                <a16:creationId xmlns:a16="http://schemas.microsoft.com/office/drawing/2014/main" id="{44D05B1A-D855-44EF-859D-86946FCCF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960563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T3</a:t>
            </a:r>
          </a:p>
        </p:txBody>
      </p:sp>
      <p:sp>
        <p:nvSpPr>
          <p:cNvPr id="112666" name="Oval 8">
            <a:extLst>
              <a:ext uri="{FF2B5EF4-FFF2-40B4-BE49-F238E27FC236}">
                <a16:creationId xmlns:a16="http://schemas.microsoft.com/office/drawing/2014/main" id="{A720BD32-8AAD-45F1-A5CE-8CEFF13BF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1960563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T4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9BF7D4-E220-4185-8F70-A17A2C354C54}"/>
              </a:ext>
            </a:extLst>
          </p:cNvPr>
          <p:cNvCxnSpPr>
            <a:stCxn id="112658" idx="4"/>
            <a:endCxn id="112665" idx="0"/>
          </p:cNvCxnSpPr>
          <p:nvPr/>
        </p:nvCxnSpPr>
        <p:spPr>
          <a:xfrm rot="5400000">
            <a:off x="7211218" y="1589882"/>
            <a:ext cx="436563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EDEB834-9CC2-4DF9-AA21-2448B34BDBBC}"/>
              </a:ext>
            </a:extLst>
          </p:cNvPr>
          <p:cNvCxnSpPr>
            <a:stCxn id="112658" idx="4"/>
            <a:endCxn id="112666" idx="0"/>
          </p:cNvCxnSpPr>
          <p:nvPr/>
        </p:nvCxnSpPr>
        <p:spPr>
          <a:xfrm rot="16200000" flipH="1">
            <a:off x="7592218" y="1513682"/>
            <a:ext cx="436563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ight Arrow 47">
            <a:extLst>
              <a:ext uri="{FF2B5EF4-FFF2-40B4-BE49-F238E27FC236}">
                <a16:creationId xmlns:a16="http://schemas.microsoft.com/office/drawing/2014/main" id="{7633A446-CE94-48BD-8014-CA9450DC8E1D}"/>
              </a:ext>
            </a:extLst>
          </p:cNvPr>
          <p:cNvSpPr/>
          <p:nvPr/>
        </p:nvSpPr>
        <p:spPr bwMode="auto">
          <a:xfrm>
            <a:off x="2819400" y="1524000"/>
            <a:ext cx="3124200" cy="457200"/>
          </a:xfrm>
          <a:prstGeom prst="rightArrow">
            <a:avLst/>
          </a:prstGeom>
          <a:noFill/>
          <a:ln w="9525">
            <a:solidFill>
              <a:schemeClr val="accent5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" dirty="0">
                <a:latin typeface="Arial" charset="0"/>
                <a:cs typeface="Arial" charset="0"/>
              </a:rPr>
              <a:t>Left Rotate (z)</a:t>
            </a:r>
            <a:endParaRPr lang="vi-VN" dirty="0">
              <a:latin typeface="Arial" charset="0"/>
              <a:cs typeface="Arial" charset="0"/>
            </a:endParaRPr>
          </a:p>
        </p:txBody>
      </p:sp>
      <p:sp>
        <p:nvSpPr>
          <p:cNvPr id="112670" name="Text Box 6">
            <a:extLst>
              <a:ext uri="{FF2B5EF4-FFF2-40B4-BE49-F238E27FC236}">
                <a16:creationId xmlns:a16="http://schemas.microsoft.com/office/drawing/2014/main" id="{63D57952-A7ED-478E-9D8F-F7BD6862D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76600"/>
            <a:ext cx="891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15000"/>
              </a:spcBef>
            </a:pPr>
            <a:r>
              <a:rPr lang="en" altLang="vi-VN" sz="2000" b="1" dirty="0"/>
              <a:t>d) Right-left-case:</a:t>
            </a:r>
          </a:p>
        </p:txBody>
      </p:sp>
      <p:sp>
        <p:nvSpPr>
          <p:cNvPr id="112671" name="Oval 8">
            <a:extLst>
              <a:ext uri="{FF2B5EF4-FFF2-40B4-BE49-F238E27FC236}">
                <a16:creationId xmlns:a16="http://schemas.microsoft.com/office/drawing/2014/main" id="{BC0E071D-141A-4701-9240-46041DFF0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1148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z</a:t>
            </a:r>
          </a:p>
        </p:txBody>
      </p:sp>
      <p:sp>
        <p:nvSpPr>
          <p:cNvPr id="112672" name="Oval 8">
            <a:extLst>
              <a:ext uri="{FF2B5EF4-FFF2-40B4-BE49-F238E27FC236}">
                <a16:creationId xmlns:a16="http://schemas.microsoft.com/office/drawing/2014/main" id="{0F5CA2FB-2A07-4F44-9F0C-A15D535D6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8006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T1</a:t>
            </a:r>
          </a:p>
        </p:txBody>
      </p:sp>
      <p:sp>
        <p:nvSpPr>
          <p:cNvPr id="112673" name="Oval 8">
            <a:extLst>
              <a:ext uri="{FF2B5EF4-FFF2-40B4-BE49-F238E27FC236}">
                <a16:creationId xmlns:a16="http://schemas.microsoft.com/office/drawing/2014/main" id="{A16AF659-EB75-4251-9A11-41E17C747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006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y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EEE470-7E1B-4310-8CFD-3C900BBFEE86}"/>
              </a:ext>
            </a:extLst>
          </p:cNvPr>
          <p:cNvCxnSpPr>
            <a:stCxn id="112671" idx="3"/>
            <a:endCxn id="112672" idx="0"/>
          </p:cNvCxnSpPr>
          <p:nvPr/>
        </p:nvCxnSpPr>
        <p:spPr>
          <a:xfrm rot="5400000">
            <a:off x="1162051" y="4459287"/>
            <a:ext cx="360362" cy="322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C35E95E-0BC7-4F85-AB70-56513F7A0374}"/>
              </a:ext>
            </a:extLst>
          </p:cNvPr>
          <p:cNvCxnSpPr/>
          <p:nvPr/>
        </p:nvCxnSpPr>
        <p:spPr>
          <a:xfrm rot="16200000" flipH="1">
            <a:off x="1695451" y="4497387"/>
            <a:ext cx="360362" cy="246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76" name="Oval 8">
            <a:extLst>
              <a:ext uri="{FF2B5EF4-FFF2-40B4-BE49-F238E27FC236}">
                <a16:creationId xmlns:a16="http://schemas.microsoft.com/office/drawing/2014/main" id="{9CF96C15-86D8-4686-8F55-F894E794B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5626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T4</a:t>
            </a:r>
          </a:p>
        </p:txBody>
      </p:sp>
      <p:sp>
        <p:nvSpPr>
          <p:cNvPr id="112677" name="Oval 8">
            <a:extLst>
              <a:ext uri="{FF2B5EF4-FFF2-40B4-BE49-F238E27FC236}">
                <a16:creationId xmlns:a16="http://schemas.microsoft.com/office/drawing/2014/main" id="{EF1194A1-A8EF-493B-AEB4-4A9B9C7AA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4864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x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FDCB801-1C54-4D07-BAF2-CFBCA090BF1A}"/>
              </a:ext>
            </a:extLst>
          </p:cNvPr>
          <p:cNvCxnSpPr>
            <a:stCxn id="112673" idx="5"/>
            <a:endCxn id="112676" idx="0"/>
          </p:cNvCxnSpPr>
          <p:nvPr/>
        </p:nvCxnSpPr>
        <p:spPr>
          <a:xfrm rot="16200000" flipH="1">
            <a:off x="2173288" y="5183188"/>
            <a:ext cx="436562" cy="322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9EC9DC2-C92A-4E72-9919-52130B4C3FF2}"/>
              </a:ext>
            </a:extLst>
          </p:cNvPr>
          <p:cNvCxnSpPr>
            <a:stCxn id="112673" idx="3"/>
            <a:endCxn id="112677" idx="0"/>
          </p:cNvCxnSpPr>
          <p:nvPr/>
        </p:nvCxnSpPr>
        <p:spPr>
          <a:xfrm rot="5400000">
            <a:off x="1619251" y="5145087"/>
            <a:ext cx="360362" cy="322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80" name="Oval 8">
            <a:extLst>
              <a:ext uri="{FF2B5EF4-FFF2-40B4-BE49-F238E27FC236}">
                <a16:creationId xmlns:a16="http://schemas.microsoft.com/office/drawing/2014/main" id="{AA4008E6-AECC-4C2B-91F1-481BAA0CC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62484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T2</a:t>
            </a:r>
          </a:p>
        </p:txBody>
      </p:sp>
      <p:sp>
        <p:nvSpPr>
          <p:cNvPr id="112681" name="Oval 8">
            <a:extLst>
              <a:ext uri="{FF2B5EF4-FFF2-40B4-BE49-F238E27FC236}">
                <a16:creationId xmlns:a16="http://schemas.microsoft.com/office/drawing/2014/main" id="{384CBB14-EA12-4D05-92BF-58200C66A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62484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T3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25AF3D1-0C5F-4E17-A3ED-B251336EC89C}"/>
              </a:ext>
            </a:extLst>
          </p:cNvPr>
          <p:cNvCxnSpPr>
            <a:stCxn id="112677" idx="3"/>
            <a:endCxn id="112680" idx="0"/>
          </p:cNvCxnSpPr>
          <p:nvPr/>
        </p:nvCxnSpPr>
        <p:spPr>
          <a:xfrm rot="5400000">
            <a:off x="1162051" y="5907087"/>
            <a:ext cx="436562" cy="246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37E4FE0-82CF-4BB3-8247-B3216F54349C}"/>
              </a:ext>
            </a:extLst>
          </p:cNvPr>
          <p:cNvCxnSpPr>
            <a:stCxn id="112677" idx="5"/>
            <a:endCxn id="112681" idx="0"/>
          </p:cNvCxnSpPr>
          <p:nvPr/>
        </p:nvCxnSpPr>
        <p:spPr>
          <a:xfrm rot="16200000" flipH="1">
            <a:off x="1754188" y="5830888"/>
            <a:ext cx="436562" cy="398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84" name="Oval 8">
            <a:extLst>
              <a:ext uri="{FF2B5EF4-FFF2-40B4-BE49-F238E27FC236}">
                <a16:creationId xmlns:a16="http://schemas.microsoft.com/office/drawing/2014/main" id="{A43E3F7E-29D9-4AA8-9B11-96CFBCD9B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1148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z</a:t>
            </a:r>
          </a:p>
        </p:txBody>
      </p:sp>
      <p:sp>
        <p:nvSpPr>
          <p:cNvPr id="112685" name="Oval 8">
            <a:extLst>
              <a:ext uri="{FF2B5EF4-FFF2-40B4-BE49-F238E27FC236}">
                <a16:creationId xmlns:a16="http://schemas.microsoft.com/office/drawing/2014/main" id="{AD1844F6-6105-4404-8E3E-AE0B6343F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8006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T1</a:t>
            </a:r>
          </a:p>
        </p:txBody>
      </p:sp>
      <p:sp>
        <p:nvSpPr>
          <p:cNvPr id="112686" name="Oval 8">
            <a:extLst>
              <a:ext uri="{FF2B5EF4-FFF2-40B4-BE49-F238E27FC236}">
                <a16:creationId xmlns:a16="http://schemas.microsoft.com/office/drawing/2014/main" id="{2D1F7D5A-DBA3-491A-891C-3EF517DFE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8006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x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6C85DFC-8A20-4F1E-9A17-3A14E4EEAC00}"/>
              </a:ext>
            </a:extLst>
          </p:cNvPr>
          <p:cNvCxnSpPr>
            <a:stCxn id="112684" idx="3"/>
            <a:endCxn id="112685" idx="0"/>
          </p:cNvCxnSpPr>
          <p:nvPr/>
        </p:nvCxnSpPr>
        <p:spPr>
          <a:xfrm rot="5400000">
            <a:off x="4286251" y="4459287"/>
            <a:ext cx="360362" cy="322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F5DF437-7EF1-4FB1-A097-49761AFFF991}"/>
              </a:ext>
            </a:extLst>
          </p:cNvPr>
          <p:cNvCxnSpPr/>
          <p:nvPr/>
        </p:nvCxnSpPr>
        <p:spPr>
          <a:xfrm rot="16200000" flipH="1">
            <a:off x="4819651" y="4497387"/>
            <a:ext cx="360362" cy="246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89" name="Oval 8">
            <a:extLst>
              <a:ext uri="{FF2B5EF4-FFF2-40B4-BE49-F238E27FC236}">
                <a16:creationId xmlns:a16="http://schemas.microsoft.com/office/drawing/2014/main" id="{8A4AEBCA-68DA-4C29-AE68-AEEC5BBD1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541963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T2</a:t>
            </a:r>
          </a:p>
        </p:txBody>
      </p:sp>
      <p:sp>
        <p:nvSpPr>
          <p:cNvPr id="112690" name="Oval 8">
            <a:extLst>
              <a:ext uri="{FF2B5EF4-FFF2-40B4-BE49-F238E27FC236}">
                <a16:creationId xmlns:a16="http://schemas.microsoft.com/office/drawing/2014/main" id="{55AD4755-B54E-4750-8B2E-88A83EF17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541963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y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A11CA98-215C-47F0-B182-53F40E6825A9}"/>
              </a:ext>
            </a:extLst>
          </p:cNvPr>
          <p:cNvCxnSpPr>
            <a:endCxn id="112689" idx="0"/>
          </p:cNvCxnSpPr>
          <p:nvPr/>
        </p:nvCxnSpPr>
        <p:spPr>
          <a:xfrm rot="5400000">
            <a:off x="4743450" y="5200650"/>
            <a:ext cx="360363" cy="322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31AD646-3AEE-4937-AD45-DC7CF65131C3}"/>
              </a:ext>
            </a:extLst>
          </p:cNvPr>
          <p:cNvCxnSpPr>
            <a:endCxn id="112690" idx="0"/>
          </p:cNvCxnSpPr>
          <p:nvPr/>
        </p:nvCxnSpPr>
        <p:spPr>
          <a:xfrm rot="16200000" flipH="1">
            <a:off x="5335587" y="5200651"/>
            <a:ext cx="360363" cy="322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93" name="Oval 8">
            <a:extLst>
              <a:ext uri="{FF2B5EF4-FFF2-40B4-BE49-F238E27FC236}">
                <a16:creationId xmlns:a16="http://schemas.microsoft.com/office/drawing/2014/main" id="{E6578C98-439A-450D-B7D6-1EC69491B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63246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T2</a:t>
            </a:r>
          </a:p>
        </p:txBody>
      </p:sp>
      <p:sp>
        <p:nvSpPr>
          <p:cNvPr id="112694" name="Oval 8">
            <a:extLst>
              <a:ext uri="{FF2B5EF4-FFF2-40B4-BE49-F238E27FC236}">
                <a16:creationId xmlns:a16="http://schemas.microsoft.com/office/drawing/2014/main" id="{BDBE7EB4-2A63-426B-BB34-C2C221F50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75" y="6278563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T3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EAF1AE6-1658-482A-BBEC-5F2D47EFF70D}"/>
              </a:ext>
            </a:extLst>
          </p:cNvPr>
          <p:cNvCxnSpPr>
            <a:endCxn id="112693" idx="0"/>
          </p:cNvCxnSpPr>
          <p:nvPr/>
        </p:nvCxnSpPr>
        <p:spPr>
          <a:xfrm rot="5400000">
            <a:off x="5200651" y="5983287"/>
            <a:ext cx="436562" cy="246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4BDD6C0-A6F7-4601-B1BA-8CEFC8D5D963}"/>
              </a:ext>
            </a:extLst>
          </p:cNvPr>
          <p:cNvCxnSpPr/>
          <p:nvPr/>
        </p:nvCxnSpPr>
        <p:spPr>
          <a:xfrm rot="16200000" flipH="1">
            <a:off x="5772150" y="5886450"/>
            <a:ext cx="436563" cy="398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97" name="Oval 8">
            <a:extLst>
              <a:ext uri="{FF2B5EF4-FFF2-40B4-BE49-F238E27FC236}">
                <a16:creationId xmlns:a16="http://schemas.microsoft.com/office/drawing/2014/main" id="{C4E1FAFC-F463-4FE0-AEEF-264CDFBDD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9624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x</a:t>
            </a:r>
          </a:p>
        </p:txBody>
      </p:sp>
      <p:sp>
        <p:nvSpPr>
          <p:cNvPr id="112698" name="Oval 8">
            <a:extLst>
              <a:ext uri="{FF2B5EF4-FFF2-40B4-BE49-F238E27FC236}">
                <a16:creationId xmlns:a16="http://schemas.microsoft.com/office/drawing/2014/main" id="{2D9E9F6A-28FD-461D-B23F-C30E51935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6482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z</a:t>
            </a:r>
          </a:p>
        </p:txBody>
      </p:sp>
      <p:sp>
        <p:nvSpPr>
          <p:cNvPr id="112699" name="Oval 8">
            <a:extLst>
              <a:ext uri="{FF2B5EF4-FFF2-40B4-BE49-F238E27FC236}">
                <a16:creationId xmlns:a16="http://schemas.microsoft.com/office/drawing/2014/main" id="{029DC643-0BD8-451C-931C-6B5F44E74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6482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y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F4AB86E-B5DE-4D1C-ACEB-E78C54279B9F}"/>
              </a:ext>
            </a:extLst>
          </p:cNvPr>
          <p:cNvCxnSpPr>
            <a:stCxn id="112697" idx="3"/>
            <a:endCxn id="112698" idx="7"/>
          </p:cNvCxnSpPr>
          <p:nvPr/>
        </p:nvCxnSpPr>
        <p:spPr>
          <a:xfrm rot="5400000">
            <a:off x="7297738" y="4325938"/>
            <a:ext cx="415925" cy="33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7981634-DC04-4F2F-94E4-25BB0F68DACA}"/>
              </a:ext>
            </a:extLst>
          </p:cNvPr>
          <p:cNvCxnSpPr>
            <a:stCxn id="112697" idx="5"/>
            <a:endCxn id="112699" idx="0"/>
          </p:cNvCxnSpPr>
          <p:nvPr/>
        </p:nvCxnSpPr>
        <p:spPr>
          <a:xfrm rot="16200000" flipH="1">
            <a:off x="8002588" y="4230688"/>
            <a:ext cx="360362" cy="474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02" name="Oval 8">
            <a:extLst>
              <a:ext uri="{FF2B5EF4-FFF2-40B4-BE49-F238E27FC236}">
                <a16:creationId xmlns:a16="http://schemas.microsoft.com/office/drawing/2014/main" id="{7018C974-6D86-4270-B7C2-808F64826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4864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T1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6F2E44B-A0D7-49D9-9DDE-79DE58655344}"/>
              </a:ext>
            </a:extLst>
          </p:cNvPr>
          <p:cNvCxnSpPr>
            <a:stCxn id="112698" idx="4"/>
            <a:endCxn id="112702" idx="0"/>
          </p:cNvCxnSpPr>
          <p:nvPr/>
        </p:nvCxnSpPr>
        <p:spPr>
          <a:xfrm rot="5400000">
            <a:off x="6781800" y="5067300"/>
            <a:ext cx="4572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04" name="Oval 8">
            <a:extLst>
              <a:ext uri="{FF2B5EF4-FFF2-40B4-BE49-F238E27FC236}">
                <a16:creationId xmlns:a16="http://schemas.microsoft.com/office/drawing/2014/main" id="{BD35EEE0-6C46-4A67-AD9E-43DA19821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763" y="5465763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T2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66048E0-C218-4FE0-93FE-0BD068CCEF66}"/>
              </a:ext>
            </a:extLst>
          </p:cNvPr>
          <p:cNvCxnSpPr>
            <a:stCxn id="112698" idx="4"/>
            <a:endCxn id="112704" idx="0"/>
          </p:cNvCxnSpPr>
          <p:nvPr/>
        </p:nvCxnSpPr>
        <p:spPr>
          <a:xfrm rot="16200000" flipH="1">
            <a:off x="7162800" y="5067300"/>
            <a:ext cx="436563" cy="360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06" name="Oval 99">
            <a:extLst>
              <a:ext uri="{FF2B5EF4-FFF2-40B4-BE49-F238E27FC236}">
                <a16:creationId xmlns:a16="http://schemas.microsoft.com/office/drawing/2014/main" id="{1CCE325D-8D52-4B62-A83F-0FC5C061A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465763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T3</a:t>
            </a:r>
          </a:p>
        </p:txBody>
      </p:sp>
      <p:sp>
        <p:nvSpPr>
          <p:cNvPr id="112707" name="Oval 8">
            <a:extLst>
              <a:ext uri="{FF2B5EF4-FFF2-40B4-BE49-F238E27FC236}">
                <a16:creationId xmlns:a16="http://schemas.microsoft.com/office/drawing/2014/main" id="{8E2AC7E9-C7A5-4FD6-BD5F-9A68BBB7E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465763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T4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F701BFD-4A85-4B38-8FC4-A282C3C0D428}"/>
              </a:ext>
            </a:extLst>
          </p:cNvPr>
          <p:cNvCxnSpPr>
            <a:stCxn id="112699" idx="4"/>
            <a:endCxn id="112706" idx="0"/>
          </p:cNvCxnSpPr>
          <p:nvPr/>
        </p:nvCxnSpPr>
        <p:spPr>
          <a:xfrm rot="5400000">
            <a:off x="8049418" y="5095082"/>
            <a:ext cx="436563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A1CE622-2894-441F-977E-8B864F368917}"/>
              </a:ext>
            </a:extLst>
          </p:cNvPr>
          <p:cNvCxnSpPr>
            <a:stCxn id="112699" idx="4"/>
            <a:endCxn id="112707" idx="0"/>
          </p:cNvCxnSpPr>
          <p:nvPr/>
        </p:nvCxnSpPr>
        <p:spPr>
          <a:xfrm rot="16200000" flipH="1">
            <a:off x="8430418" y="5018882"/>
            <a:ext cx="436563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ight Arrow 103">
            <a:extLst>
              <a:ext uri="{FF2B5EF4-FFF2-40B4-BE49-F238E27FC236}">
                <a16:creationId xmlns:a16="http://schemas.microsoft.com/office/drawing/2014/main" id="{C1EBE9B7-9145-41BF-B870-C2236CBF2D0E}"/>
              </a:ext>
            </a:extLst>
          </p:cNvPr>
          <p:cNvSpPr/>
          <p:nvPr/>
        </p:nvSpPr>
        <p:spPr bwMode="auto">
          <a:xfrm>
            <a:off x="2362200" y="4800600"/>
            <a:ext cx="1752600" cy="533400"/>
          </a:xfrm>
          <a:prstGeom prst="rightArrow">
            <a:avLst/>
          </a:prstGeom>
          <a:noFill/>
          <a:ln w="9525">
            <a:solidFill>
              <a:schemeClr val="accent5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" dirty="0">
                <a:latin typeface="Arial" charset="0"/>
                <a:cs typeface="Arial" charset="0"/>
              </a:rPr>
              <a:t>Right Rotate (y)</a:t>
            </a:r>
            <a:endParaRPr lang="vi-VN" dirty="0">
              <a:latin typeface="Arial" charset="0"/>
              <a:cs typeface="Arial" charset="0"/>
            </a:endParaRPr>
          </a:p>
        </p:txBody>
      </p:sp>
      <p:sp>
        <p:nvSpPr>
          <p:cNvPr id="105" name="Right Arrow 104">
            <a:extLst>
              <a:ext uri="{FF2B5EF4-FFF2-40B4-BE49-F238E27FC236}">
                <a16:creationId xmlns:a16="http://schemas.microsoft.com/office/drawing/2014/main" id="{7EB23C51-53FE-49A9-B2F7-BF43847AC779}"/>
              </a:ext>
            </a:extLst>
          </p:cNvPr>
          <p:cNvSpPr/>
          <p:nvPr/>
        </p:nvSpPr>
        <p:spPr bwMode="auto">
          <a:xfrm>
            <a:off x="5181600" y="4343400"/>
            <a:ext cx="1752600" cy="533400"/>
          </a:xfrm>
          <a:prstGeom prst="rightArrow">
            <a:avLst/>
          </a:prstGeom>
          <a:noFill/>
          <a:ln w="9525">
            <a:solidFill>
              <a:schemeClr val="accent5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" dirty="0">
                <a:latin typeface="Arial" charset="0"/>
                <a:cs typeface="Arial" charset="0"/>
              </a:rPr>
              <a:t>Left Rotate (z)</a:t>
            </a:r>
            <a:endParaRPr lang="vi-VN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val 3">
            <a:extLst>
              <a:ext uri="{FF2B5EF4-FFF2-40B4-BE49-F238E27FC236}">
                <a16:creationId xmlns:a16="http://schemas.microsoft.com/office/drawing/2014/main" id="{531911FB-AC87-4BB2-ADBE-6ED79D0EB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295400"/>
            <a:ext cx="381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50</a:t>
            </a:r>
          </a:p>
        </p:txBody>
      </p:sp>
      <p:sp>
        <p:nvSpPr>
          <p:cNvPr id="30723" name="Oval 4">
            <a:extLst>
              <a:ext uri="{FF2B5EF4-FFF2-40B4-BE49-F238E27FC236}">
                <a16:creationId xmlns:a16="http://schemas.microsoft.com/office/drawing/2014/main" id="{DFF91F88-E092-4DBE-8B86-858C8ECEC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8288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40</a:t>
            </a:r>
          </a:p>
        </p:txBody>
      </p:sp>
      <p:sp>
        <p:nvSpPr>
          <p:cNvPr id="30724" name="Oval 5">
            <a:extLst>
              <a:ext uri="{FF2B5EF4-FFF2-40B4-BE49-F238E27FC236}">
                <a16:creationId xmlns:a16="http://schemas.microsoft.com/office/drawing/2014/main" id="{C236A700-DF3C-4D7F-9472-F38FFF958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8288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60</a:t>
            </a:r>
          </a:p>
        </p:txBody>
      </p:sp>
      <p:sp>
        <p:nvSpPr>
          <p:cNvPr id="30725" name="Oval 6">
            <a:extLst>
              <a:ext uri="{FF2B5EF4-FFF2-40B4-BE49-F238E27FC236}">
                <a16:creationId xmlns:a16="http://schemas.microsoft.com/office/drawing/2014/main" id="{F88CD7EA-63BE-40A1-AE3C-CB79A37BB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895600"/>
            <a:ext cx="381000" cy="381000"/>
          </a:xfrm>
          <a:prstGeom prst="ellips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30</a:t>
            </a:r>
          </a:p>
        </p:txBody>
      </p:sp>
      <p:sp>
        <p:nvSpPr>
          <p:cNvPr id="30726" name="Oval 7">
            <a:extLst>
              <a:ext uri="{FF2B5EF4-FFF2-40B4-BE49-F238E27FC236}">
                <a16:creationId xmlns:a16="http://schemas.microsoft.com/office/drawing/2014/main" id="{481A35AF-9655-495F-8163-7601D2C3C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8956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20</a:t>
            </a:r>
          </a:p>
        </p:txBody>
      </p:sp>
      <p:sp>
        <p:nvSpPr>
          <p:cNvPr id="30727" name="Oval 8">
            <a:extLst>
              <a:ext uri="{FF2B5EF4-FFF2-40B4-BE49-F238E27FC236}">
                <a16:creationId xmlns:a16="http://schemas.microsoft.com/office/drawing/2014/main" id="{291CE67A-5247-49F1-81DE-69642B9C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8956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45</a:t>
            </a:r>
          </a:p>
        </p:txBody>
      </p:sp>
      <p:sp>
        <p:nvSpPr>
          <p:cNvPr id="30728" name="Oval 9">
            <a:extLst>
              <a:ext uri="{FF2B5EF4-FFF2-40B4-BE49-F238E27FC236}">
                <a16:creationId xmlns:a16="http://schemas.microsoft.com/office/drawing/2014/main" id="{A66E27B2-68A8-4739-9715-85604CFAB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8956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70</a:t>
            </a:r>
          </a:p>
        </p:txBody>
      </p:sp>
      <p:sp>
        <p:nvSpPr>
          <p:cNvPr id="30729" name="Oval 10">
            <a:extLst>
              <a:ext uri="{FF2B5EF4-FFF2-40B4-BE49-F238E27FC236}">
                <a16:creationId xmlns:a16="http://schemas.microsoft.com/office/drawing/2014/main" id="{DBA71B5F-8495-4C69-9D04-CAEB008AD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038600"/>
            <a:ext cx="381000" cy="3810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ten</a:t>
            </a:r>
          </a:p>
        </p:txBody>
      </p:sp>
      <p:sp>
        <p:nvSpPr>
          <p:cNvPr id="30730" name="Oval 11">
            <a:extLst>
              <a:ext uri="{FF2B5EF4-FFF2-40B4-BE49-F238E27FC236}">
                <a16:creationId xmlns:a16="http://schemas.microsoft.com/office/drawing/2014/main" id="{584BD6A9-47E4-40D7-BDB7-F969E3295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038600"/>
            <a:ext cx="381000" cy="381000"/>
          </a:xfrm>
          <a:prstGeom prst="ellips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25</a:t>
            </a:r>
          </a:p>
        </p:txBody>
      </p:sp>
      <p:sp>
        <p:nvSpPr>
          <p:cNvPr id="30731" name="Oval 12">
            <a:extLst>
              <a:ext uri="{FF2B5EF4-FFF2-40B4-BE49-F238E27FC236}">
                <a16:creationId xmlns:a16="http://schemas.microsoft.com/office/drawing/2014/main" id="{E8E119BA-4FCC-4210-9459-4F53CDA26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0386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80</a:t>
            </a:r>
          </a:p>
        </p:txBody>
      </p:sp>
      <p:sp>
        <p:nvSpPr>
          <p:cNvPr id="30732" name="Oval 13">
            <a:extLst>
              <a:ext uri="{FF2B5EF4-FFF2-40B4-BE49-F238E27FC236}">
                <a16:creationId xmlns:a16="http://schemas.microsoft.com/office/drawing/2014/main" id="{7A641678-FB7E-4F78-8A92-A35B0164E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0386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90</a:t>
            </a:r>
          </a:p>
        </p:txBody>
      </p:sp>
      <p:sp>
        <p:nvSpPr>
          <p:cNvPr id="30733" name="Oval 15">
            <a:extLst>
              <a:ext uri="{FF2B5EF4-FFF2-40B4-BE49-F238E27FC236}">
                <a16:creationId xmlns:a16="http://schemas.microsoft.com/office/drawing/2014/main" id="{D882702E-BF41-44DC-8062-EB1574F3E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3340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15</a:t>
            </a:r>
          </a:p>
        </p:txBody>
      </p:sp>
      <p:sp>
        <p:nvSpPr>
          <p:cNvPr id="30734" name="Oval 16">
            <a:extLst>
              <a:ext uri="{FF2B5EF4-FFF2-40B4-BE49-F238E27FC236}">
                <a16:creationId xmlns:a16="http://schemas.microsoft.com/office/drawing/2014/main" id="{178CAE2C-8376-4009-9769-C0C07AB76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3340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35</a:t>
            </a:r>
          </a:p>
        </p:txBody>
      </p:sp>
      <p:sp>
        <p:nvSpPr>
          <p:cNvPr id="30735" name="Oval 17">
            <a:extLst>
              <a:ext uri="{FF2B5EF4-FFF2-40B4-BE49-F238E27FC236}">
                <a16:creationId xmlns:a16="http://schemas.microsoft.com/office/drawing/2014/main" id="{B7A0E699-4F17-4AC2-9853-4175D7EBE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3340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75</a:t>
            </a:r>
          </a:p>
        </p:txBody>
      </p:sp>
      <p:sp>
        <p:nvSpPr>
          <p:cNvPr id="30736" name="Oval 18">
            <a:extLst>
              <a:ext uri="{FF2B5EF4-FFF2-40B4-BE49-F238E27FC236}">
                <a16:creationId xmlns:a16="http://schemas.microsoft.com/office/drawing/2014/main" id="{497CDA1F-BF22-4572-9891-B3A5D2D1F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3340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85</a:t>
            </a:r>
          </a:p>
        </p:txBody>
      </p:sp>
      <p:sp>
        <p:nvSpPr>
          <p:cNvPr id="30737" name="Line 19">
            <a:extLst>
              <a:ext uri="{FF2B5EF4-FFF2-40B4-BE49-F238E27FC236}">
                <a16:creationId xmlns:a16="http://schemas.microsoft.com/office/drawing/2014/main" id="{E2DF63BD-A260-4D7F-8462-FC057D366B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15240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0738" name="Line 20">
            <a:extLst>
              <a:ext uri="{FF2B5EF4-FFF2-40B4-BE49-F238E27FC236}">
                <a16:creationId xmlns:a16="http://schemas.microsoft.com/office/drawing/2014/main" id="{FA2978BD-6BCC-48A5-8507-B2CA6A25E7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5240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0739" name="Line 21">
            <a:extLst>
              <a:ext uri="{FF2B5EF4-FFF2-40B4-BE49-F238E27FC236}">
                <a16:creationId xmlns:a16="http://schemas.microsoft.com/office/drawing/2014/main" id="{87D22B74-5890-44C5-8465-59243FF4FD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21336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0740" name="Line 22">
            <a:extLst>
              <a:ext uri="{FF2B5EF4-FFF2-40B4-BE49-F238E27FC236}">
                <a16:creationId xmlns:a16="http://schemas.microsoft.com/office/drawing/2014/main" id="{88D72E52-4795-4691-8AFF-512F099923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1336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0741" name="Line 23">
            <a:extLst>
              <a:ext uri="{FF2B5EF4-FFF2-40B4-BE49-F238E27FC236}">
                <a16:creationId xmlns:a16="http://schemas.microsoft.com/office/drawing/2014/main" id="{73B0AA63-AF57-48CA-8662-BCED00369D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21336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0742" name="Line 24">
            <a:extLst>
              <a:ext uri="{FF2B5EF4-FFF2-40B4-BE49-F238E27FC236}">
                <a16:creationId xmlns:a16="http://schemas.microsoft.com/office/drawing/2014/main" id="{DCB52206-2E17-464D-9F35-FAEADFCA8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1336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0743" name="Line 25">
            <a:extLst>
              <a:ext uri="{FF2B5EF4-FFF2-40B4-BE49-F238E27FC236}">
                <a16:creationId xmlns:a16="http://schemas.microsoft.com/office/drawing/2014/main" id="{31F4E345-9108-4900-9123-4647014DAF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32766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0744" name="Line 26">
            <a:extLst>
              <a:ext uri="{FF2B5EF4-FFF2-40B4-BE49-F238E27FC236}">
                <a16:creationId xmlns:a16="http://schemas.microsoft.com/office/drawing/2014/main" id="{97F49BDF-DE93-4013-8B6D-5750188A53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2004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0745" name="Line 27">
            <a:extLst>
              <a:ext uri="{FF2B5EF4-FFF2-40B4-BE49-F238E27FC236}">
                <a16:creationId xmlns:a16="http://schemas.microsoft.com/office/drawing/2014/main" id="{153F2E03-BF89-403B-AAC3-F6C63BC9DA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44196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0746" name="Line 28">
            <a:extLst>
              <a:ext uri="{FF2B5EF4-FFF2-40B4-BE49-F238E27FC236}">
                <a16:creationId xmlns:a16="http://schemas.microsoft.com/office/drawing/2014/main" id="{3BE69678-AB41-47FE-9435-0500682809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4196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0747" name="Line 29">
            <a:extLst>
              <a:ext uri="{FF2B5EF4-FFF2-40B4-BE49-F238E27FC236}">
                <a16:creationId xmlns:a16="http://schemas.microsoft.com/office/drawing/2014/main" id="{2CF90211-B95F-43EA-BBDD-A12F2B477A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32766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0748" name="Line 30">
            <a:extLst>
              <a:ext uri="{FF2B5EF4-FFF2-40B4-BE49-F238E27FC236}">
                <a16:creationId xmlns:a16="http://schemas.microsoft.com/office/drawing/2014/main" id="{166AA483-6C32-48D3-B2EA-57FDAC80E3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2766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0749" name="Line 31">
            <a:extLst>
              <a:ext uri="{FF2B5EF4-FFF2-40B4-BE49-F238E27FC236}">
                <a16:creationId xmlns:a16="http://schemas.microsoft.com/office/drawing/2014/main" id="{9407BC80-35B3-4430-BAE6-122B7FEDB6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44196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0750" name="Line 32">
            <a:extLst>
              <a:ext uri="{FF2B5EF4-FFF2-40B4-BE49-F238E27FC236}">
                <a16:creationId xmlns:a16="http://schemas.microsoft.com/office/drawing/2014/main" id="{5876D170-CE56-46CC-A771-6912B02502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4196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0751" name="Title 3">
            <a:extLst>
              <a:ext uri="{FF2B5EF4-FFF2-40B4-BE49-F238E27FC236}">
                <a16:creationId xmlns:a16="http://schemas.microsoft.com/office/drawing/2014/main" id="{11F825BB-4CCB-4541-B950-857ED4B2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dirty="0">
                <a:latin typeface="Arial" panose="020B0604020202020204" pitchFamily="34" charset="0"/>
                <a:cs typeface="Arial" panose="020B0604020202020204" pitchFamily="34" charset="0"/>
              </a:rPr>
              <a:t>BINARY SEARCH </a:t>
            </a:r>
            <a:r>
              <a:rPr lang="vi-VN" altLang="vi-VN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val 3">
            <a:extLst>
              <a:ext uri="{FF2B5EF4-FFF2-40B4-BE49-F238E27FC236}">
                <a16:creationId xmlns:a16="http://schemas.microsoft.com/office/drawing/2014/main" id="{ECB50B12-37B7-48D4-8394-39A4F358B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295400"/>
            <a:ext cx="381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50</a:t>
            </a:r>
          </a:p>
        </p:txBody>
      </p:sp>
      <p:sp>
        <p:nvSpPr>
          <p:cNvPr id="32771" name="Oval 4">
            <a:extLst>
              <a:ext uri="{FF2B5EF4-FFF2-40B4-BE49-F238E27FC236}">
                <a16:creationId xmlns:a16="http://schemas.microsoft.com/office/drawing/2014/main" id="{E171EE55-E42D-44C5-B3BA-8528CA690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8288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40</a:t>
            </a:r>
          </a:p>
        </p:txBody>
      </p:sp>
      <p:sp>
        <p:nvSpPr>
          <p:cNvPr id="32772" name="Oval 5">
            <a:extLst>
              <a:ext uri="{FF2B5EF4-FFF2-40B4-BE49-F238E27FC236}">
                <a16:creationId xmlns:a16="http://schemas.microsoft.com/office/drawing/2014/main" id="{34DC1F8E-F7C0-45E9-A974-8116D94E5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8288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60</a:t>
            </a:r>
          </a:p>
        </p:txBody>
      </p:sp>
      <p:sp>
        <p:nvSpPr>
          <p:cNvPr id="32773" name="Oval 6">
            <a:extLst>
              <a:ext uri="{FF2B5EF4-FFF2-40B4-BE49-F238E27FC236}">
                <a16:creationId xmlns:a16="http://schemas.microsoft.com/office/drawing/2014/main" id="{D042C4DB-CC6A-433A-BB5E-4344FA26C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895600"/>
            <a:ext cx="381000" cy="381000"/>
          </a:xfrm>
          <a:prstGeom prst="ellips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30</a:t>
            </a:r>
          </a:p>
        </p:txBody>
      </p:sp>
      <p:sp>
        <p:nvSpPr>
          <p:cNvPr id="32774" name="Oval 7">
            <a:extLst>
              <a:ext uri="{FF2B5EF4-FFF2-40B4-BE49-F238E27FC236}">
                <a16:creationId xmlns:a16="http://schemas.microsoft.com/office/drawing/2014/main" id="{EF7D3731-4FEB-4022-BD1D-B9D96DD5E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8956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20</a:t>
            </a:r>
          </a:p>
        </p:txBody>
      </p:sp>
      <p:sp>
        <p:nvSpPr>
          <p:cNvPr id="32775" name="Oval 8">
            <a:extLst>
              <a:ext uri="{FF2B5EF4-FFF2-40B4-BE49-F238E27FC236}">
                <a16:creationId xmlns:a16="http://schemas.microsoft.com/office/drawing/2014/main" id="{6177919E-5646-4FF2-ACC7-90E903BDC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8956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45</a:t>
            </a:r>
          </a:p>
        </p:txBody>
      </p:sp>
      <p:sp>
        <p:nvSpPr>
          <p:cNvPr id="32776" name="Oval 9">
            <a:extLst>
              <a:ext uri="{FF2B5EF4-FFF2-40B4-BE49-F238E27FC236}">
                <a16:creationId xmlns:a16="http://schemas.microsoft.com/office/drawing/2014/main" id="{1938989A-F812-4054-9068-4D3254FC2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8956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70</a:t>
            </a:r>
          </a:p>
        </p:txBody>
      </p:sp>
      <p:sp>
        <p:nvSpPr>
          <p:cNvPr id="32777" name="Oval 10">
            <a:extLst>
              <a:ext uri="{FF2B5EF4-FFF2-40B4-BE49-F238E27FC236}">
                <a16:creationId xmlns:a16="http://schemas.microsoft.com/office/drawing/2014/main" id="{2120FEB4-14CB-4519-904D-6B1104B88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038600"/>
            <a:ext cx="381000" cy="3810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15</a:t>
            </a:r>
          </a:p>
        </p:txBody>
      </p:sp>
      <p:sp>
        <p:nvSpPr>
          <p:cNvPr id="32778" name="Oval 11">
            <a:extLst>
              <a:ext uri="{FF2B5EF4-FFF2-40B4-BE49-F238E27FC236}">
                <a16:creationId xmlns:a16="http://schemas.microsoft.com/office/drawing/2014/main" id="{A92D4060-EE8D-4C15-AB1B-012555B52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038600"/>
            <a:ext cx="381000" cy="381000"/>
          </a:xfrm>
          <a:prstGeom prst="ellips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25</a:t>
            </a:r>
          </a:p>
        </p:txBody>
      </p:sp>
      <p:sp>
        <p:nvSpPr>
          <p:cNvPr id="32779" name="Oval 12">
            <a:extLst>
              <a:ext uri="{FF2B5EF4-FFF2-40B4-BE49-F238E27FC236}">
                <a16:creationId xmlns:a16="http://schemas.microsoft.com/office/drawing/2014/main" id="{560233DF-09BC-4DE2-8DFE-4428A8359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0386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80</a:t>
            </a:r>
          </a:p>
        </p:txBody>
      </p:sp>
      <p:sp>
        <p:nvSpPr>
          <p:cNvPr id="32780" name="Oval 13">
            <a:extLst>
              <a:ext uri="{FF2B5EF4-FFF2-40B4-BE49-F238E27FC236}">
                <a16:creationId xmlns:a16="http://schemas.microsoft.com/office/drawing/2014/main" id="{19D51EE9-5ACF-47AB-AEEA-A427ED099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0386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90</a:t>
            </a:r>
          </a:p>
        </p:txBody>
      </p:sp>
      <p:sp>
        <p:nvSpPr>
          <p:cNvPr id="32781" name="Oval 14">
            <a:extLst>
              <a:ext uri="{FF2B5EF4-FFF2-40B4-BE49-F238E27FC236}">
                <a16:creationId xmlns:a16="http://schemas.microsoft.com/office/drawing/2014/main" id="{F0EC4B2D-39F2-4D41-88EE-7CB2B6AFB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038600"/>
            <a:ext cx="381000" cy="3810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55</a:t>
            </a:r>
          </a:p>
        </p:txBody>
      </p:sp>
      <p:sp>
        <p:nvSpPr>
          <p:cNvPr id="32782" name="Oval 15">
            <a:extLst>
              <a:ext uri="{FF2B5EF4-FFF2-40B4-BE49-F238E27FC236}">
                <a16:creationId xmlns:a16="http://schemas.microsoft.com/office/drawing/2014/main" id="{E37571B6-50DB-4DA7-9FF8-A001B42AF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0386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ten</a:t>
            </a:r>
          </a:p>
        </p:txBody>
      </p:sp>
      <p:sp>
        <p:nvSpPr>
          <p:cNvPr id="32783" name="Oval 16">
            <a:extLst>
              <a:ext uri="{FF2B5EF4-FFF2-40B4-BE49-F238E27FC236}">
                <a16:creationId xmlns:a16="http://schemas.microsoft.com/office/drawing/2014/main" id="{057A757E-CDA5-45AA-9414-AABDE6920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0386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35</a:t>
            </a:r>
          </a:p>
        </p:txBody>
      </p:sp>
      <p:sp>
        <p:nvSpPr>
          <p:cNvPr id="32784" name="Oval 17">
            <a:extLst>
              <a:ext uri="{FF2B5EF4-FFF2-40B4-BE49-F238E27FC236}">
                <a16:creationId xmlns:a16="http://schemas.microsoft.com/office/drawing/2014/main" id="{4E8D643C-6252-494E-8F5F-319E414F9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0386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75</a:t>
            </a:r>
          </a:p>
        </p:txBody>
      </p:sp>
      <p:sp>
        <p:nvSpPr>
          <p:cNvPr id="32785" name="Line 19">
            <a:extLst>
              <a:ext uri="{FF2B5EF4-FFF2-40B4-BE49-F238E27FC236}">
                <a16:creationId xmlns:a16="http://schemas.microsoft.com/office/drawing/2014/main" id="{BEBE0427-B12E-43C9-831C-7E54787BC3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15240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2786" name="Line 20">
            <a:extLst>
              <a:ext uri="{FF2B5EF4-FFF2-40B4-BE49-F238E27FC236}">
                <a16:creationId xmlns:a16="http://schemas.microsoft.com/office/drawing/2014/main" id="{E3441252-0AD3-482D-901A-BA7FFCDC81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5240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2787" name="Line 21">
            <a:extLst>
              <a:ext uri="{FF2B5EF4-FFF2-40B4-BE49-F238E27FC236}">
                <a16:creationId xmlns:a16="http://schemas.microsoft.com/office/drawing/2014/main" id="{10681C29-D668-404D-8AA1-2381A52A22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21336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2788" name="Line 22">
            <a:extLst>
              <a:ext uri="{FF2B5EF4-FFF2-40B4-BE49-F238E27FC236}">
                <a16:creationId xmlns:a16="http://schemas.microsoft.com/office/drawing/2014/main" id="{6F75D65E-7EEF-40B3-BFA1-41A5E94500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1336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2789" name="Line 23">
            <a:extLst>
              <a:ext uri="{FF2B5EF4-FFF2-40B4-BE49-F238E27FC236}">
                <a16:creationId xmlns:a16="http://schemas.microsoft.com/office/drawing/2014/main" id="{6DFC57D7-EA9B-4C22-88A5-D88F85222B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21336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2790" name="Line 24">
            <a:extLst>
              <a:ext uri="{FF2B5EF4-FFF2-40B4-BE49-F238E27FC236}">
                <a16:creationId xmlns:a16="http://schemas.microsoft.com/office/drawing/2014/main" id="{808EF90B-C6C3-4C33-94D8-2AEAE5EDC1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1336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2791" name="Line 25">
            <a:extLst>
              <a:ext uri="{FF2B5EF4-FFF2-40B4-BE49-F238E27FC236}">
                <a16:creationId xmlns:a16="http://schemas.microsoft.com/office/drawing/2014/main" id="{D8F20241-2864-4DD0-B8FC-C342D189B0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32766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2792" name="Line 26">
            <a:extLst>
              <a:ext uri="{FF2B5EF4-FFF2-40B4-BE49-F238E27FC236}">
                <a16:creationId xmlns:a16="http://schemas.microsoft.com/office/drawing/2014/main" id="{D578D5C7-D665-4338-AF92-F6F0E4D06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2004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2793" name="Line 27">
            <a:extLst>
              <a:ext uri="{FF2B5EF4-FFF2-40B4-BE49-F238E27FC236}">
                <a16:creationId xmlns:a16="http://schemas.microsoft.com/office/drawing/2014/main" id="{6E4CFB81-EE2B-49FB-9BBE-7E480DA897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32004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2794" name="Line 28">
            <a:extLst>
              <a:ext uri="{FF2B5EF4-FFF2-40B4-BE49-F238E27FC236}">
                <a16:creationId xmlns:a16="http://schemas.microsoft.com/office/drawing/2014/main" id="{08D5D621-60A6-4BAD-A972-5CDC31AD87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2766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2795" name="Line 29">
            <a:extLst>
              <a:ext uri="{FF2B5EF4-FFF2-40B4-BE49-F238E27FC236}">
                <a16:creationId xmlns:a16="http://schemas.microsoft.com/office/drawing/2014/main" id="{5A26F2A9-B415-421D-8639-AC1E1C36F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32766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2796" name="Line 30">
            <a:extLst>
              <a:ext uri="{FF2B5EF4-FFF2-40B4-BE49-F238E27FC236}">
                <a16:creationId xmlns:a16="http://schemas.microsoft.com/office/drawing/2014/main" id="{5DD9CD07-25C3-4F39-9472-551178E1D5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2766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2797" name="Line 31">
            <a:extLst>
              <a:ext uri="{FF2B5EF4-FFF2-40B4-BE49-F238E27FC236}">
                <a16:creationId xmlns:a16="http://schemas.microsoft.com/office/drawing/2014/main" id="{EB066C6F-3241-471E-BE47-55FF063485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32766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2798" name="Line 33">
            <a:extLst>
              <a:ext uri="{FF2B5EF4-FFF2-40B4-BE49-F238E27FC236}">
                <a16:creationId xmlns:a16="http://schemas.microsoft.com/office/drawing/2014/main" id="{E521854B-B8D2-4E15-B160-917F9FAEF1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2766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2799" name="Title 3">
            <a:extLst>
              <a:ext uri="{FF2B5EF4-FFF2-40B4-BE49-F238E27FC236}">
                <a16:creationId xmlns:a16="http://schemas.microsoft.com/office/drawing/2014/main" id="{53005D4A-82D3-4925-BC92-E8317354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dirty="0">
                <a:latin typeface="Arial" panose="020B0604020202020204" pitchFamily="34" charset="0"/>
                <a:cs typeface="Arial" panose="020B0604020202020204" pitchFamily="34" charset="0"/>
              </a:rPr>
              <a:t>FULL BINARY </a:t>
            </a:r>
            <a:r>
              <a:rPr lang="vi-VN" altLang="vi-VN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val 3">
            <a:extLst>
              <a:ext uri="{FF2B5EF4-FFF2-40B4-BE49-F238E27FC236}">
                <a16:creationId xmlns:a16="http://schemas.microsoft.com/office/drawing/2014/main" id="{9896B5A7-F827-4A99-A78E-722A1CA1C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600200"/>
            <a:ext cx="381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50</a:t>
            </a:r>
          </a:p>
        </p:txBody>
      </p:sp>
      <p:sp>
        <p:nvSpPr>
          <p:cNvPr id="34819" name="Oval 4">
            <a:extLst>
              <a:ext uri="{FF2B5EF4-FFF2-40B4-BE49-F238E27FC236}">
                <a16:creationId xmlns:a16="http://schemas.microsoft.com/office/drawing/2014/main" id="{24A65EBE-428A-45A4-AF14-034CDB2F8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1336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40</a:t>
            </a:r>
          </a:p>
        </p:txBody>
      </p:sp>
      <p:sp>
        <p:nvSpPr>
          <p:cNvPr id="34820" name="Oval 5">
            <a:extLst>
              <a:ext uri="{FF2B5EF4-FFF2-40B4-BE49-F238E27FC236}">
                <a16:creationId xmlns:a16="http://schemas.microsoft.com/office/drawing/2014/main" id="{3A5F3D9C-B34F-4BB4-9983-0E001D95F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1336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60</a:t>
            </a:r>
          </a:p>
        </p:txBody>
      </p:sp>
      <p:sp>
        <p:nvSpPr>
          <p:cNvPr id="34821" name="Oval 6">
            <a:extLst>
              <a:ext uri="{FF2B5EF4-FFF2-40B4-BE49-F238E27FC236}">
                <a16:creationId xmlns:a16="http://schemas.microsoft.com/office/drawing/2014/main" id="{53EC1A68-DA93-4491-8410-2870D33AE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200400"/>
            <a:ext cx="381000" cy="381000"/>
          </a:xfrm>
          <a:prstGeom prst="ellips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30</a:t>
            </a:r>
          </a:p>
        </p:txBody>
      </p:sp>
      <p:sp>
        <p:nvSpPr>
          <p:cNvPr id="34822" name="Oval 7">
            <a:extLst>
              <a:ext uri="{FF2B5EF4-FFF2-40B4-BE49-F238E27FC236}">
                <a16:creationId xmlns:a16="http://schemas.microsoft.com/office/drawing/2014/main" id="{ADC61659-BE56-4281-9DCC-9999ABE87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2004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20</a:t>
            </a:r>
          </a:p>
        </p:txBody>
      </p:sp>
      <p:sp>
        <p:nvSpPr>
          <p:cNvPr id="34823" name="Oval 8">
            <a:extLst>
              <a:ext uri="{FF2B5EF4-FFF2-40B4-BE49-F238E27FC236}">
                <a16:creationId xmlns:a16="http://schemas.microsoft.com/office/drawing/2014/main" id="{D07FBF97-B3BE-4898-A0FB-E0E57644D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2004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45</a:t>
            </a:r>
          </a:p>
        </p:txBody>
      </p:sp>
      <p:sp>
        <p:nvSpPr>
          <p:cNvPr id="34824" name="Oval 9">
            <a:extLst>
              <a:ext uri="{FF2B5EF4-FFF2-40B4-BE49-F238E27FC236}">
                <a16:creationId xmlns:a16="http://schemas.microsoft.com/office/drawing/2014/main" id="{2939CDA8-D48D-4CC1-9248-4139FEF80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2004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70</a:t>
            </a:r>
          </a:p>
        </p:txBody>
      </p:sp>
      <p:sp>
        <p:nvSpPr>
          <p:cNvPr id="34825" name="Oval 10">
            <a:extLst>
              <a:ext uri="{FF2B5EF4-FFF2-40B4-BE49-F238E27FC236}">
                <a16:creationId xmlns:a16="http://schemas.microsoft.com/office/drawing/2014/main" id="{D4CB0897-A5BA-4546-B8A5-EBF51697E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343400"/>
            <a:ext cx="381000" cy="3810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15</a:t>
            </a:r>
          </a:p>
        </p:txBody>
      </p:sp>
      <p:sp>
        <p:nvSpPr>
          <p:cNvPr id="34826" name="Oval 11">
            <a:extLst>
              <a:ext uri="{FF2B5EF4-FFF2-40B4-BE49-F238E27FC236}">
                <a16:creationId xmlns:a16="http://schemas.microsoft.com/office/drawing/2014/main" id="{15BC3E19-3DA9-40F2-AB89-58A71E662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343400"/>
            <a:ext cx="381000" cy="381000"/>
          </a:xfrm>
          <a:prstGeom prst="ellips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25</a:t>
            </a:r>
          </a:p>
        </p:txBody>
      </p:sp>
      <p:sp>
        <p:nvSpPr>
          <p:cNvPr id="34827" name="Oval 14">
            <a:extLst>
              <a:ext uri="{FF2B5EF4-FFF2-40B4-BE49-F238E27FC236}">
                <a16:creationId xmlns:a16="http://schemas.microsoft.com/office/drawing/2014/main" id="{E15A43D4-0F53-44A9-B6EE-0A8025D4C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343400"/>
            <a:ext cx="381000" cy="3810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55</a:t>
            </a:r>
          </a:p>
        </p:txBody>
      </p:sp>
      <p:sp>
        <p:nvSpPr>
          <p:cNvPr id="34828" name="Oval 15">
            <a:extLst>
              <a:ext uri="{FF2B5EF4-FFF2-40B4-BE49-F238E27FC236}">
                <a16:creationId xmlns:a16="http://schemas.microsoft.com/office/drawing/2014/main" id="{F99AC8A8-5DF5-4816-A490-BEC018577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3434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ten</a:t>
            </a:r>
          </a:p>
        </p:txBody>
      </p:sp>
      <p:sp>
        <p:nvSpPr>
          <p:cNvPr id="34829" name="Oval 16">
            <a:extLst>
              <a:ext uri="{FF2B5EF4-FFF2-40B4-BE49-F238E27FC236}">
                <a16:creationId xmlns:a16="http://schemas.microsoft.com/office/drawing/2014/main" id="{D53DC1E6-C4B9-4AD6-8861-39CB33B57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3434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35</a:t>
            </a:r>
          </a:p>
        </p:txBody>
      </p:sp>
      <p:sp>
        <p:nvSpPr>
          <p:cNvPr id="34830" name="Line 18">
            <a:extLst>
              <a:ext uri="{FF2B5EF4-FFF2-40B4-BE49-F238E27FC236}">
                <a16:creationId xmlns:a16="http://schemas.microsoft.com/office/drawing/2014/main" id="{C524CD38-46A9-4390-800B-E41318D1E1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18288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4831" name="Line 19">
            <a:extLst>
              <a:ext uri="{FF2B5EF4-FFF2-40B4-BE49-F238E27FC236}">
                <a16:creationId xmlns:a16="http://schemas.microsoft.com/office/drawing/2014/main" id="{8112A0DA-C7C8-465A-9A2F-03081C7557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8288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4832" name="Line 20">
            <a:extLst>
              <a:ext uri="{FF2B5EF4-FFF2-40B4-BE49-F238E27FC236}">
                <a16:creationId xmlns:a16="http://schemas.microsoft.com/office/drawing/2014/main" id="{07364DF9-CD3D-4F8A-A728-E268E2028A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2438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4833" name="Line 21">
            <a:extLst>
              <a:ext uri="{FF2B5EF4-FFF2-40B4-BE49-F238E27FC236}">
                <a16:creationId xmlns:a16="http://schemas.microsoft.com/office/drawing/2014/main" id="{CF48F694-6294-4E60-9FE6-20B91CAEAB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4384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4834" name="Line 22">
            <a:extLst>
              <a:ext uri="{FF2B5EF4-FFF2-40B4-BE49-F238E27FC236}">
                <a16:creationId xmlns:a16="http://schemas.microsoft.com/office/drawing/2014/main" id="{47C241F8-D232-4672-891F-78BDAD7C39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24384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4835" name="Line 23">
            <a:extLst>
              <a:ext uri="{FF2B5EF4-FFF2-40B4-BE49-F238E27FC236}">
                <a16:creationId xmlns:a16="http://schemas.microsoft.com/office/drawing/2014/main" id="{09DF84AC-6D2D-4500-8137-68DA952F4F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4384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4836" name="Line 26">
            <a:extLst>
              <a:ext uri="{FF2B5EF4-FFF2-40B4-BE49-F238E27FC236}">
                <a16:creationId xmlns:a16="http://schemas.microsoft.com/office/drawing/2014/main" id="{225F555D-D600-4B7C-B427-A34D1FFB2C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35052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4837" name="Line 28">
            <a:extLst>
              <a:ext uri="{FF2B5EF4-FFF2-40B4-BE49-F238E27FC236}">
                <a16:creationId xmlns:a16="http://schemas.microsoft.com/office/drawing/2014/main" id="{F73C9844-F8A4-4F27-B7F5-06A58C8FF6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35814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4838" name="Line 29">
            <a:extLst>
              <a:ext uri="{FF2B5EF4-FFF2-40B4-BE49-F238E27FC236}">
                <a16:creationId xmlns:a16="http://schemas.microsoft.com/office/drawing/2014/main" id="{6D5B73FD-E15D-4910-9E8B-08F0703C2E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5814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4839" name="Line 30">
            <a:extLst>
              <a:ext uri="{FF2B5EF4-FFF2-40B4-BE49-F238E27FC236}">
                <a16:creationId xmlns:a16="http://schemas.microsoft.com/office/drawing/2014/main" id="{05F00B25-C86D-4EA7-9120-C4FD38845A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35814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4840" name="Line 31">
            <a:extLst>
              <a:ext uri="{FF2B5EF4-FFF2-40B4-BE49-F238E27FC236}">
                <a16:creationId xmlns:a16="http://schemas.microsoft.com/office/drawing/2014/main" id="{D2ACC924-3015-4AB1-AB62-92056B2D2C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5814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4841" name="Title 3">
            <a:extLst>
              <a:ext uri="{FF2B5EF4-FFF2-40B4-BE49-F238E27FC236}">
                <a16:creationId xmlns:a16="http://schemas.microsoft.com/office/drawing/2014/main" id="{C70E1417-04BA-41C7-8E97-CF08B1B57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dirty="0">
                <a:latin typeface="Arial" panose="020B0604020202020204" pitchFamily="34" charset="0"/>
                <a:cs typeface="Arial" panose="020B0604020202020204" pitchFamily="34" charset="0"/>
              </a:rPr>
              <a:t>NEARLY FULL BINARY TREE</a:t>
            </a:r>
            <a:endParaRPr lang="vi-VN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val 3">
            <a:extLst>
              <a:ext uri="{FF2B5EF4-FFF2-40B4-BE49-F238E27FC236}">
                <a16:creationId xmlns:a16="http://schemas.microsoft.com/office/drawing/2014/main" id="{6F8DC210-B02C-4041-B6F3-60C6A5694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295400"/>
            <a:ext cx="381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50</a:t>
            </a:r>
          </a:p>
        </p:txBody>
      </p:sp>
      <p:sp>
        <p:nvSpPr>
          <p:cNvPr id="36867" name="Oval 4">
            <a:extLst>
              <a:ext uri="{FF2B5EF4-FFF2-40B4-BE49-F238E27FC236}">
                <a16:creationId xmlns:a16="http://schemas.microsoft.com/office/drawing/2014/main" id="{B88D9FBC-12E1-4C1E-A950-916F29760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8288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40</a:t>
            </a:r>
          </a:p>
        </p:txBody>
      </p:sp>
      <p:sp>
        <p:nvSpPr>
          <p:cNvPr id="36868" name="Oval 5">
            <a:extLst>
              <a:ext uri="{FF2B5EF4-FFF2-40B4-BE49-F238E27FC236}">
                <a16:creationId xmlns:a16="http://schemas.microsoft.com/office/drawing/2014/main" id="{161D141D-9CCB-4BE7-A8F4-B64F8F681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8288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60</a:t>
            </a:r>
          </a:p>
        </p:txBody>
      </p:sp>
      <p:sp>
        <p:nvSpPr>
          <p:cNvPr id="36869" name="Oval 6">
            <a:extLst>
              <a:ext uri="{FF2B5EF4-FFF2-40B4-BE49-F238E27FC236}">
                <a16:creationId xmlns:a16="http://schemas.microsoft.com/office/drawing/2014/main" id="{BB715019-9512-4725-9E37-CD83AB3F6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895600"/>
            <a:ext cx="381000" cy="381000"/>
          </a:xfrm>
          <a:prstGeom prst="ellips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30</a:t>
            </a:r>
          </a:p>
        </p:txBody>
      </p:sp>
      <p:sp>
        <p:nvSpPr>
          <p:cNvPr id="36870" name="Oval 7">
            <a:extLst>
              <a:ext uri="{FF2B5EF4-FFF2-40B4-BE49-F238E27FC236}">
                <a16:creationId xmlns:a16="http://schemas.microsoft.com/office/drawing/2014/main" id="{3E6349FA-2D50-44AB-8746-AAD0F23C1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8956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20</a:t>
            </a:r>
          </a:p>
        </p:txBody>
      </p:sp>
      <p:sp>
        <p:nvSpPr>
          <p:cNvPr id="36871" name="Oval 8">
            <a:extLst>
              <a:ext uri="{FF2B5EF4-FFF2-40B4-BE49-F238E27FC236}">
                <a16:creationId xmlns:a16="http://schemas.microsoft.com/office/drawing/2014/main" id="{14FB416C-89CE-4CE2-9BED-19DC17950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8956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45</a:t>
            </a:r>
          </a:p>
        </p:txBody>
      </p:sp>
      <p:sp>
        <p:nvSpPr>
          <p:cNvPr id="36872" name="Oval 9">
            <a:extLst>
              <a:ext uri="{FF2B5EF4-FFF2-40B4-BE49-F238E27FC236}">
                <a16:creationId xmlns:a16="http://schemas.microsoft.com/office/drawing/2014/main" id="{49C5FF47-F340-48B0-A80D-B8D12F2D9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8956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70</a:t>
            </a:r>
          </a:p>
        </p:txBody>
      </p:sp>
      <p:sp>
        <p:nvSpPr>
          <p:cNvPr id="36873" name="Oval 10">
            <a:extLst>
              <a:ext uri="{FF2B5EF4-FFF2-40B4-BE49-F238E27FC236}">
                <a16:creationId xmlns:a16="http://schemas.microsoft.com/office/drawing/2014/main" id="{F19E1B27-0097-4328-9212-D7B76E6A8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038600"/>
            <a:ext cx="381000" cy="3810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ten</a:t>
            </a:r>
          </a:p>
        </p:txBody>
      </p:sp>
      <p:sp>
        <p:nvSpPr>
          <p:cNvPr id="36874" name="Oval 11">
            <a:extLst>
              <a:ext uri="{FF2B5EF4-FFF2-40B4-BE49-F238E27FC236}">
                <a16:creationId xmlns:a16="http://schemas.microsoft.com/office/drawing/2014/main" id="{398E4460-B337-4692-8CB4-10641D5E0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038600"/>
            <a:ext cx="381000" cy="381000"/>
          </a:xfrm>
          <a:prstGeom prst="ellips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25</a:t>
            </a:r>
          </a:p>
        </p:txBody>
      </p:sp>
      <p:sp>
        <p:nvSpPr>
          <p:cNvPr id="36875" name="Oval 12">
            <a:extLst>
              <a:ext uri="{FF2B5EF4-FFF2-40B4-BE49-F238E27FC236}">
                <a16:creationId xmlns:a16="http://schemas.microsoft.com/office/drawing/2014/main" id="{0B446ABD-1BF1-4E56-B26D-EECA21505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0386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80</a:t>
            </a:r>
          </a:p>
        </p:txBody>
      </p:sp>
      <p:sp>
        <p:nvSpPr>
          <p:cNvPr id="36876" name="Oval 13">
            <a:extLst>
              <a:ext uri="{FF2B5EF4-FFF2-40B4-BE49-F238E27FC236}">
                <a16:creationId xmlns:a16="http://schemas.microsoft.com/office/drawing/2014/main" id="{6DB9DB71-7438-4D00-9A42-C7CE9926A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0386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90</a:t>
            </a:r>
          </a:p>
        </p:txBody>
      </p:sp>
      <p:sp>
        <p:nvSpPr>
          <p:cNvPr id="36877" name="Oval 14">
            <a:extLst>
              <a:ext uri="{FF2B5EF4-FFF2-40B4-BE49-F238E27FC236}">
                <a16:creationId xmlns:a16="http://schemas.microsoft.com/office/drawing/2014/main" id="{74138D7D-5B2C-4712-97AB-20CB850CD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038600"/>
            <a:ext cx="381000" cy="3810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55</a:t>
            </a:r>
          </a:p>
        </p:txBody>
      </p:sp>
      <p:sp>
        <p:nvSpPr>
          <p:cNvPr id="36878" name="Oval 15">
            <a:extLst>
              <a:ext uri="{FF2B5EF4-FFF2-40B4-BE49-F238E27FC236}">
                <a16:creationId xmlns:a16="http://schemas.microsoft.com/office/drawing/2014/main" id="{BA6638B3-EBDE-4649-920F-BA5C8EA75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3340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16</a:t>
            </a:r>
          </a:p>
        </p:txBody>
      </p:sp>
      <p:sp>
        <p:nvSpPr>
          <p:cNvPr id="36879" name="Oval 16">
            <a:extLst>
              <a:ext uri="{FF2B5EF4-FFF2-40B4-BE49-F238E27FC236}">
                <a16:creationId xmlns:a16="http://schemas.microsoft.com/office/drawing/2014/main" id="{1C9A9C1B-C23D-4F93-AE11-B8FAFD84D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3340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35</a:t>
            </a:r>
          </a:p>
        </p:txBody>
      </p:sp>
      <p:sp>
        <p:nvSpPr>
          <p:cNvPr id="36880" name="Line 19">
            <a:extLst>
              <a:ext uri="{FF2B5EF4-FFF2-40B4-BE49-F238E27FC236}">
                <a16:creationId xmlns:a16="http://schemas.microsoft.com/office/drawing/2014/main" id="{90BE01EC-74B5-403C-A40F-4F733930A0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15240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6881" name="Line 20">
            <a:extLst>
              <a:ext uri="{FF2B5EF4-FFF2-40B4-BE49-F238E27FC236}">
                <a16:creationId xmlns:a16="http://schemas.microsoft.com/office/drawing/2014/main" id="{DFD5F6F3-5446-43CE-81BF-A887636D3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5240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6882" name="Line 21">
            <a:extLst>
              <a:ext uri="{FF2B5EF4-FFF2-40B4-BE49-F238E27FC236}">
                <a16:creationId xmlns:a16="http://schemas.microsoft.com/office/drawing/2014/main" id="{B35A3EC9-F99D-46D8-A58F-03836115D2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21336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6883" name="Line 22">
            <a:extLst>
              <a:ext uri="{FF2B5EF4-FFF2-40B4-BE49-F238E27FC236}">
                <a16:creationId xmlns:a16="http://schemas.microsoft.com/office/drawing/2014/main" id="{F087227F-E634-497C-B0F0-F860371423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1336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6884" name="Line 23">
            <a:extLst>
              <a:ext uri="{FF2B5EF4-FFF2-40B4-BE49-F238E27FC236}">
                <a16:creationId xmlns:a16="http://schemas.microsoft.com/office/drawing/2014/main" id="{B599B9E5-06DA-4C61-BE48-A6A72C57CF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21336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6885" name="Line 24">
            <a:extLst>
              <a:ext uri="{FF2B5EF4-FFF2-40B4-BE49-F238E27FC236}">
                <a16:creationId xmlns:a16="http://schemas.microsoft.com/office/drawing/2014/main" id="{B327C10B-9841-41F0-88B2-5215B7310F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1336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6886" name="Line 25">
            <a:extLst>
              <a:ext uri="{FF2B5EF4-FFF2-40B4-BE49-F238E27FC236}">
                <a16:creationId xmlns:a16="http://schemas.microsoft.com/office/drawing/2014/main" id="{C6F659B6-6A71-4A6B-9A65-A53C6EDC97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32766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6887" name="Line 26">
            <a:extLst>
              <a:ext uri="{FF2B5EF4-FFF2-40B4-BE49-F238E27FC236}">
                <a16:creationId xmlns:a16="http://schemas.microsoft.com/office/drawing/2014/main" id="{9B020026-3536-4090-8BC9-73B24F941A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2004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6888" name="Line 29">
            <a:extLst>
              <a:ext uri="{FF2B5EF4-FFF2-40B4-BE49-F238E27FC236}">
                <a16:creationId xmlns:a16="http://schemas.microsoft.com/office/drawing/2014/main" id="{D5E1BC48-185C-4248-A1B0-2A587522D5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32766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6889" name="Line 30">
            <a:extLst>
              <a:ext uri="{FF2B5EF4-FFF2-40B4-BE49-F238E27FC236}">
                <a16:creationId xmlns:a16="http://schemas.microsoft.com/office/drawing/2014/main" id="{B0DC520E-D725-4FFA-A076-BE8A00E539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2766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6890" name="Line 31">
            <a:extLst>
              <a:ext uri="{FF2B5EF4-FFF2-40B4-BE49-F238E27FC236}">
                <a16:creationId xmlns:a16="http://schemas.microsoft.com/office/drawing/2014/main" id="{41932878-298A-44D9-9970-A3297EDCC3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44196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6891" name="Line 32">
            <a:extLst>
              <a:ext uri="{FF2B5EF4-FFF2-40B4-BE49-F238E27FC236}">
                <a16:creationId xmlns:a16="http://schemas.microsoft.com/office/drawing/2014/main" id="{A1D29111-49E8-45D5-A040-FD6061B29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4196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6892" name="Line 33">
            <a:extLst>
              <a:ext uri="{FF2B5EF4-FFF2-40B4-BE49-F238E27FC236}">
                <a16:creationId xmlns:a16="http://schemas.microsoft.com/office/drawing/2014/main" id="{AB894739-1E00-4FAB-80BF-381B6902FA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2766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6893" name="Title 3">
            <a:extLst>
              <a:ext uri="{FF2B5EF4-FFF2-40B4-BE49-F238E27FC236}">
                <a16:creationId xmlns:a16="http://schemas.microsoft.com/office/drawing/2014/main" id="{7CB498C5-1C7B-48A6-83F2-8FE02E37D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BALANCED BINARY TREE</a:t>
            </a:r>
            <a:endParaRPr lang="vi-VN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Oval 3">
            <a:extLst>
              <a:ext uri="{FF2B5EF4-FFF2-40B4-BE49-F238E27FC236}">
                <a16:creationId xmlns:a16="http://schemas.microsoft.com/office/drawing/2014/main" id="{0042A0BC-D3C1-4611-BF3D-5EE72CA2F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295400"/>
            <a:ext cx="3810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40</a:t>
            </a:r>
          </a:p>
        </p:txBody>
      </p:sp>
      <p:sp>
        <p:nvSpPr>
          <p:cNvPr id="40963" name="Oval 4">
            <a:extLst>
              <a:ext uri="{FF2B5EF4-FFF2-40B4-BE49-F238E27FC236}">
                <a16:creationId xmlns:a16="http://schemas.microsoft.com/office/drawing/2014/main" id="{367220FC-9E37-4C42-BE60-DFDF268FF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8288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30</a:t>
            </a:r>
          </a:p>
        </p:txBody>
      </p:sp>
      <p:sp>
        <p:nvSpPr>
          <p:cNvPr id="40964" name="Oval 5">
            <a:extLst>
              <a:ext uri="{FF2B5EF4-FFF2-40B4-BE49-F238E27FC236}">
                <a16:creationId xmlns:a16="http://schemas.microsoft.com/office/drawing/2014/main" id="{182FA8A0-E2B1-4118-90B8-4827ACF65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8288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60</a:t>
            </a:r>
          </a:p>
        </p:txBody>
      </p:sp>
      <p:sp>
        <p:nvSpPr>
          <p:cNvPr id="40965" name="Oval 6">
            <a:extLst>
              <a:ext uri="{FF2B5EF4-FFF2-40B4-BE49-F238E27FC236}">
                <a16:creationId xmlns:a16="http://schemas.microsoft.com/office/drawing/2014/main" id="{807FA872-FA7F-4629-B368-321A8A06B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895600"/>
            <a:ext cx="381000" cy="381000"/>
          </a:xfrm>
          <a:prstGeom prst="ellips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25</a:t>
            </a:r>
          </a:p>
        </p:txBody>
      </p:sp>
      <p:sp>
        <p:nvSpPr>
          <p:cNvPr id="40966" name="Oval 7">
            <a:extLst>
              <a:ext uri="{FF2B5EF4-FFF2-40B4-BE49-F238E27FC236}">
                <a16:creationId xmlns:a16="http://schemas.microsoft.com/office/drawing/2014/main" id="{AE9A75CA-3003-4D44-B80D-9D966EDD5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8956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35</a:t>
            </a:r>
          </a:p>
        </p:txBody>
      </p:sp>
      <p:sp>
        <p:nvSpPr>
          <p:cNvPr id="40967" name="Oval 8">
            <a:extLst>
              <a:ext uri="{FF2B5EF4-FFF2-40B4-BE49-F238E27FC236}">
                <a16:creationId xmlns:a16="http://schemas.microsoft.com/office/drawing/2014/main" id="{3E353575-6FEB-4146-B9F3-0894E44EB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8956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50</a:t>
            </a:r>
          </a:p>
        </p:txBody>
      </p:sp>
      <p:sp>
        <p:nvSpPr>
          <p:cNvPr id="40968" name="Oval 9">
            <a:extLst>
              <a:ext uri="{FF2B5EF4-FFF2-40B4-BE49-F238E27FC236}">
                <a16:creationId xmlns:a16="http://schemas.microsoft.com/office/drawing/2014/main" id="{A6133123-D63E-4457-9D6A-C28F2ECDF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8956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70</a:t>
            </a:r>
          </a:p>
        </p:txBody>
      </p:sp>
      <p:sp>
        <p:nvSpPr>
          <p:cNvPr id="40969" name="Oval 10">
            <a:extLst>
              <a:ext uri="{FF2B5EF4-FFF2-40B4-BE49-F238E27FC236}">
                <a16:creationId xmlns:a16="http://schemas.microsoft.com/office/drawing/2014/main" id="{57309E2E-87F1-4D33-8941-D46DCDE8C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038600"/>
            <a:ext cx="381000" cy="3810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20</a:t>
            </a:r>
          </a:p>
        </p:txBody>
      </p:sp>
      <p:sp>
        <p:nvSpPr>
          <p:cNvPr id="40970" name="Oval 11">
            <a:extLst>
              <a:ext uri="{FF2B5EF4-FFF2-40B4-BE49-F238E27FC236}">
                <a16:creationId xmlns:a16="http://schemas.microsoft.com/office/drawing/2014/main" id="{F9178B78-6BA3-4DD2-8E42-55A965D4B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038600"/>
            <a:ext cx="381000" cy="381000"/>
          </a:xfrm>
          <a:prstGeom prst="ellips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28</a:t>
            </a:r>
          </a:p>
        </p:txBody>
      </p:sp>
      <p:sp>
        <p:nvSpPr>
          <p:cNvPr id="40971" name="Oval 12">
            <a:extLst>
              <a:ext uri="{FF2B5EF4-FFF2-40B4-BE49-F238E27FC236}">
                <a16:creationId xmlns:a16="http://schemas.microsoft.com/office/drawing/2014/main" id="{39FD5261-2F18-404A-8F97-48A95C0F5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038600"/>
            <a:ext cx="381000" cy="381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65</a:t>
            </a:r>
          </a:p>
        </p:txBody>
      </p:sp>
      <p:sp>
        <p:nvSpPr>
          <p:cNvPr id="40972" name="Oval 13">
            <a:extLst>
              <a:ext uri="{FF2B5EF4-FFF2-40B4-BE49-F238E27FC236}">
                <a16:creationId xmlns:a16="http://schemas.microsoft.com/office/drawing/2014/main" id="{D6FAF84C-6961-4252-8BA3-FEE352B88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0386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90</a:t>
            </a:r>
          </a:p>
        </p:txBody>
      </p:sp>
      <p:sp>
        <p:nvSpPr>
          <p:cNvPr id="40973" name="Oval 14">
            <a:extLst>
              <a:ext uri="{FF2B5EF4-FFF2-40B4-BE49-F238E27FC236}">
                <a16:creationId xmlns:a16="http://schemas.microsoft.com/office/drawing/2014/main" id="{AF23621E-8C07-4630-A782-E8A23616C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038600"/>
            <a:ext cx="381000" cy="3810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38</a:t>
            </a:r>
          </a:p>
        </p:txBody>
      </p:sp>
      <p:sp>
        <p:nvSpPr>
          <p:cNvPr id="40974" name="Oval 15">
            <a:extLst>
              <a:ext uri="{FF2B5EF4-FFF2-40B4-BE49-F238E27FC236}">
                <a16:creationId xmlns:a16="http://schemas.microsoft.com/office/drawing/2014/main" id="{9A6F9E1E-748C-4DAA-B1BE-AC0B527D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3340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26</a:t>
            </a:r>
          </a:p>
        </p:txBody>
      </p:sp>
      <p:sp>
        <p:nvSpPr>
          <p:cNvPr id="40975" name="Oval 16">
            <a:extLst>
              <a:ext uri="{FF2B5EF4-FFF2-40B4-BE49-F238E27FC236}">
                <a16:creationId xmlns:a16="http://schemas.microsoft.com/office/drawing/2014/main" id="{D5F1D292-8AB8-4669-9B98-31EA922A1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3340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29</a:t>
            </a:r>
          </a:p>
        </p:txBody>
      </p:sp>
      <p:sp>
        <p:nvSpPr>
          <p:cNvPr id="40976" name="Line 19">
            <a:extLst>
              <a:ext uri="{FF2B5EF4-FFF2-40B4-BE49-F238E27FC236}">
                <a16:creationId xmlns:a16="http://schemas.microsoft.com/office/drawing/2014/main" id="{F421EFFC-F491-46E5-8579-47F7AC5C4F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15240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0977" name="Line 20">
            <a:extLst>
              <a:ext uri="{FF2B5EF4-FFF2-40B4-BE49-F238E27FC236}">
                <a16:creationId xmlns:a16="http://schemas.microsoft.com/office/drawing/2014/main" id="{9A2E33A0-AA6A-4A51-8AF0-C007040BF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15240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0978" name="Line 21">
            <a:extLst>
              <a:ext uri="{FF2B5EF4-FFF2-40B4-BE49-F238E27FC236}">
                <a16:creationId xmlns:a16="http://schemas.microsoft.com/office/drawing/2014/main" id="{7D2B4294-FC59-41CE-8B0E-B7C5B2F577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21336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0979" name="Line 22">
            <a:extLst>
              <a:ext uri="{FF2B5EF4-FFF2-40B4-BE49-F238E27FC236}">
                <a16:creationId xmlns:a16="http://schemas.microsoft.com/office/drawing/2014/main" id="{286DDE6D-32CD-4903-9E1D-2F30351528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1336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0980" name="Line 23">
            <a:extLst>
              <a:ext uri="{FF2B5EF4-FFF2-40B4-BE49-F238E27FC236}">
                <a16:creationId xmlns:a16="http://schemas.microsoft.com/office/drawing/2014/main" id="{369869C8-B33F-4369-A42A-57388C7225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21336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0981" name="Line 24">
            <a:extLst>
              <a:ext uri="{FF2B5EF4-FFF2-40B4-BE49-F238E27FC236}">
                <a16:creationId xmlns:a16="http://schemas.microsoft.com/office/drawing/2014/main" id="{8792000C-FFBC-4D2F-AC85-E0245D9C429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1336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0982" name="Line 25">
            <a:extLst>
              <a:ext uri="{FF2B5EF4-FFF2-40B4-BE49-F238E27FC236}">
                <a16:creationId xmlns:a16="http://schemas.microsoft.com/office/drawing/2014/main" id="{DC5CB507-68C2-4F2D-B49B-0C4F2B7E33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32766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0983" name="Line 26">
            <a:extLst>
              <a:ext uri="{FF2B5EF4-FFF2-40B4-BE49-F238E27FC236}">
                <a16:creationId xmlns:a16="http://schemas.microsoft.com/office/drawing/2014/main" id="{3255B9F3-240B-4861-98B6-8A5706B149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2004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0984" name="Line 29">
            <a:extLst>
              <a:ext uri="{FF2B5EF4-FFF2-40B4-BE49-F238E27FC236}">
                <a16:creationId xmlns:a16="http://schemas.microsoft.com/office/drawing/2014/main" id="{92D5B993-69A5-4AA7-A1B1-60FDF22211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32766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0985" name="Line 30">
            <a:extLst>
              <a:ext uri="{FF2B5EF4-FFF2-40B4-BE49-F238E27FC236}">
                <a16:creationId xmlns:a16="http://schemas.microsoft.com/office/drawing/2014/main" id="{BE324D60-73E1-4B42-8CDA-107F8D8F2B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2766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0986" name="Line 31">
            <a:extLst>
              <a:ext uri="{FF2B5EF4-FFF2-40B4-BE49-F238E27FC236}">
                <a16:creationId xmlns:a16="http://schemas.microsoft.com/office/drawing/2014/main" id="{7E661FF2-EC50-43DA-B3C0-CE96AF1BD9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4419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0987" name="Line 32">
            <a:extLst>
              <a:ext uri="{FF2B5EF4-FFF2-40B4-BE49-F238E27FC236}">
                <a16:creationId xmlns:a16="http://schemas.microsoft.com/office/drawing/2014/main" id="{9834AE7F-5904-4DA6-8DDC-263DA312AF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4196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0988" name="Line 33">
            <a:extLst>
              <a:ext uri="{FF2B5EF4-FFF2-40B4-BE49-F238E27FC236}">
                <a16:creationId xmlns:a16="http://schemas.microsoft.com/office/drawing/2014/main" id="{15677BA9-B0B2-495C-BCFE-FFBC387D1B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2766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0989" name="Oval 34">
            <a:extLst>
              <a:ext uri="{FF2B5EF4-FFF2-40B4-BE49-F238E27FC236}">
                <a16:creationId xmlns:a16="http://schemas.microsoft.com/office/drawing/2014/main" id="{51C1F357-1183-4E79-A2BB-BA2EF72C7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3340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15</a:t>
            </a:r>
          </a:p>
        </p:txBody>
      </p:sp>
      <p:sp>
        <p:nvSpPr>
          <p:cNvPr id="40990" name="Oval 35">
            <a:extLst>
              <a:ext uri="{FF2B5EF4-FFF2-40B4-BE49-F238E27FC236}">
                <a16:creationId xmlns:a16="http://schemas.microsoft.com/office/drawing/2014/main" id="{79E9E242-A528-4DA6-8091-1ADA4193B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334000"/>
            <a:ext cx="381000" cy="381000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22</a:t>
            </a:r>
          </a:p>
        </p:txBody>
      </p:sp>
      <p:sp>
        <p:nvSpPr>
          <p:cNvPr id="40991" name="Line 36">
            <a:extLst>
              <a:ext uri="{FF2B5EF4-FFF2-40B4-BE49-F238E27FC236}">
                <a16:creationId xmlns:a16="http://schemas.microsoft.com/office/drawing/2014/main" id="{8D7FA6CA-5D5E-4E30-B32A-76204B3AEA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" y="44196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0992" name="Line 37">
            <a:extLst>
              <a:ext uri="{FF2B5EF4-FFF2-40B4-BE49-F238E27FC236}">
                <a16:creationId xmlns:a16="http://schemas.microsoft.com/office/drawing/2014/main" id="{C94504C0-8E9B-4518-AB05-C0A0F76D8A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419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0993" name="Oval 38">
            <a:extLst>
              <a:ext uri="{FF2B5EF4-FFF2-40B4-BE49-F238E27FC236}">
                <a16:creationId xmlns:a16="http://schemas.microsoft.com/office/drawing/2014/main" id="{226C1354-8B0E-4E3E-835A-F7964B4FF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038600"/>
            <a:ext cx="381000" cy="3810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/>
              <a:t>32</a:t>
            </a:r>
          </a:p>
        </p:txBody>
      </p:sp>
      <p:sp>
        <p:nvSpPr>
          <p:cNvPr id="40994" name="Line 39">
            <a:extLst>
              <a:ext uri="{FF2B5EF4-FFF2-40B4-BE49-F238E27FC236}">
                <a16:creationId xmlns:a16="http://schemas.microsoft.com/office/drawing/2014/main" id="{512CD9FE-AD1E-40A5-8499-DEC5B05942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32766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40995" name="AutoShape 40">
            <a:extLst>
              <a:ext uri="{FF2B5EF4-FFF2-40B4-BE49-F238E27FC236}">
                <a16:creationId xmlns:a16="http://schemas.microsoft.com/office/drawing/2014/main" id="{3D81D93C-D8DD-4B2F-A990-5AAC81E04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09800"/>
            <a:ext cx="381000" cy="2286000"/>
          </a:xfrm>
          <a:prstGeom prst="upDownArrow">
            <a:avLst>
              <a:gd name="adj1" fmla="val 50000"/>
              <a:gd name="adj2" fmla="val 1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40996" name="AutoShape 41">
            <a:extLst>
              <a:ext uri="{FF2B5EF4-FFF2-40B4-BE49-F238E27FC236}">
                <a16:creationId xmlns:a16="http://schemas.microsoft.com/office/drawing/2014/main" id="{A0A44533-B966-4BCB-B1A8-C88DAA717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209800"/>
            <a:ext cx="381000" cy="3581400"/>
          </a:xfrm>
          <a:prstGeom prst="upDownArrow">
            <a:avLst>
              <a:gd name="adj1" fmla="val 50000"/>
              <a:gd name="adj2" fmla="val 188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" altLang="vi-VN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0997" name="Title 1">
            <a:extLst>
              <a:ext uri="{FF2B5EF4-FFF2-40B4-BE49-F238E27FC236}">
                <a16:creationId xmlns:a16="http://schemas.microsoft.com/office/drawing/2014/main" id="{29597C7F-587F-48D0-A2F8-1FAC09283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BALANCES SEARCH BINARY TREE</a:t>
            </a:r>
            <a:endParaRPr lang="vi-VN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a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TIT_tgmt_07_Image_classification.pptx" id="{F484ADD0-142F-4927-9F76-73A826B448C6}" vid="{C79B1B84-680B-4CFE-8859-4B70D35EA21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7612</TotalTime>
  <Words>4164</Words>
  <Application>Microsoft Office PowerPoint</Application>
  <PresentationFormat>On-screen Show (4:3)</PresentationFormat>
  <Paragraphs>933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Georgia</vt:lpstr>
      <vt:lpstr>Trebuchet MS</vt:lpstr>
      <vt:lpstr>Wingdings</vt:lpstr>
      <vt:lpstr>Custom Design</vt:lpstr>
      <vt:lpstr>naver</vt:lpstr>
      <vt:lpstr>LESSON 9. Binary Trees</vt:lpstr>
      <vt:lpstr>CONTENT:</vt:lpstr>
      <vt:lpstr>PowerPoint Presentation</vt:lpstr>
      <vt:lpstr>PowerPoint Presentation</vt:lpstr>
      <vt:lpstr>BINARY SEARCH TREE</vt:lpstr>
      <vt:lpstr>FULL BINARY TREE</vt:lpstr>
      <vt:lpstr>NEARLY FULL BINARY TREE</vt:lpstr>
      <vt:lpstr>BALANCED BINARY TREE</vt:lpstr>
      <vt:lpstr>BALANCES SEARCH BINARY TREE</vt:lpstr>
      <vt:lpstr>BINARY TREE IMPLEMENTATION</vt:lpstr>
      <vt:lpstr>BINARY TREE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PROBLEMS ON BINARY TREE</vt:lpstr>
      <vt:lpstr>PROBLEMS ON BINARY TREE</vt:lpstr>
      <vt:lpstr>PROBLEMS ON BINARY TREE</vt:lpstr>
      <vt:lpstr>PROBLEMS ON BINARY TREE</vt:lpstr>
      <vt:lpstr>PROBLEMS ON BINARY TREE</vt:lpstr>
      <vt:lpstr>PROBLEMS ON BINARY TREE</vt:lpstr>
      <vt:lpstr>BINARY SEARCH TREE (BST)</vt:lpstr>
      <vt:lpstr>PowerPoint Presentation</vt:lpstr>
      <vt:lpstr>PowerPoint Presentation</vt:lpstr>
      <vt:lpstr>PowerPoint Presentation</vt:lpstr>
      <vt:lpstr>PowerPoint Presentation</vt:lpstr>
      <vt:lpstr>Add nodes to the search tree</vt:lpstr>
      <vt:lpstr>Type of node in the search tree</vt:lpstr>
      <vt:lpstr>PowerPoint Presentation</vt:lpstr>
      <vt:lpstr>PowerPoint Presentation</vt:lpstr>
      <vt:lpstr>PowerPoint Presentation</vt:lpstr>
      <vt:lpstr>PowerPoint Presentation</vt:lpstr>
      <vt:lpstr>AVL-TREE</vt:lpstr>
      <vt:lpstr>PowerPoint Presentation</vt:lpstr>
      <vt:lpstr>Add node to AVL tree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Dainv</dc:creator>
  <cp:lastModifiedBy>Manh Son Nguyen</cp:lastModifiedBy>
  <cp:revision>643</cp:revision>
  <dcterms:created xsi:type="dcterms:W3CDTF">2006-08-16T00:00:00Z</dcterms:created>
  <dcterms:modified xsi:type="dcterms:W3CDTF">2022-12-24T09:25:05Z</dcterms:modified>
</cp:coreProperties>
</file>