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C36D7-4404-402A-A0DC-5B0214ADE84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48C6F89-8CE6-4CDE-9143-CD0115F58395}">
      <dgm:prSet/>
      <dgm:spPr/>
      <dgm:t>
        <a:bodyPr/>
        <a:lstStyle/>
        <a:p>
          <a:r>
            <a:rPr lang="en-US" dirty="0"/>
            <a:t>1. Partial Derivatives</a:t>
          </a:r>
        </a:p>
      </dgm:t>
    </dgm:pt>
    <dgm:pt modelId="{7912754F-50DC-4F57-B9DB-8ADDBE92B493}" type="parTrans" cxnId="{A5DDBA69-68BB-4C4A-9E15-0477B8A5905A}">
      <dgm:prSet/>
      <dgm:spPr/>
      <dgm:t>
        <a:bodyPr/>
        <a:lstStyle/>
        <a:p>
          <a:endParaRPr lang="en-US"/>
        </a:p>
      </dgm:t>
    </dgm:pt>
    <dgm:pt modelId="{3691C545-FB77-4143-A165-4DD230852BC0}" type="sibTrans" cxnId="{A5DDBA69-68BB-4C4A-9E15-0477B8A5905A}">
      <dgm:prSet/>
      <dgm:spPr/>
      <dgm:t>
        <a:bodyPr/>
        <a:lstStyle/>
        <a:p>
          <a:endParaRPr lang="en-US"/>
        </a:p>
      </dgm:t>
    </dgm:pt>
    <dgm:pt modelId="{A2B6AF1D-9E01-4556-A6BD-F7B861AD24A6}">
      <dgm:prSet/>
      <dgm:spPr/>
      <dgm:t>
        <a:bodyPr/>
        <a:lstStyle/>
        <a:p>
          <a:r>
            <a:rPr lang="en-US" dirty="0"/>
            <a:t>2. Gradients </a:t>
          </a:r>
        </a:p>
      </dgm:t>
    </dgm:pt>
    <dgm:pt modelId="{5FBEA0A7-0EF4-4B92-B778-6ACFA8A56EFB}" type="parTrans" cxnId="{2E798119-0D46-40FA-A9A4-FA4C68594406}">
      <dgm:prSet/>
      <dgm:spPr/>
      <dgm:t>
        <a:bodyPr/>
        <a:lstStyle/>
        <a:p>
          <a:endParaRPr lang="en-US"/>
        </a:p>
      </dgm:t>
    </dgm:pt>
    <dgm:pt modelId="{1F5BF837-5F58-450F-A617-0111CB3D9D31}" type="sibTrans" cxnId="{2E798119-0D46-40FA-A9A4-FA4C68594406}">
      <dgm:prSet/>
      <dgm:spPr/>
      <dgm:t>
        <a:bodyPr/>
        <a:lstStyle/>
        <a:p>
          <a:endParaRPr lang="en-US"/>
        </a:p>
      </dgm:t>
    </dgm:pt>
    <dgm:pt modelId="{37E65E99-7EE6-459D-870D-6B5659FA3A66}">
      <dgm:prSet/>
      <dgm:spPr/>
      <dgm:t>
        <a:bodyPr/>
        <a:lstStyle/>
        <a:p>
          <a:r>
            <a:rPr lang="en-US" dirty="0"/>
            <a:t>3. Chain Rule</a:t>
          </a:r>
        </a:p>
      </dgm:t>
    </dgm:pt>
    <dgm:pt modelId="{127D8D74-CE8B-4974-9EFA-D94982874D7A}" type="parTrans" cxnId="{F841EFAC-7918-4850-98BB-B42141B629E8}">
      <dgm:prSet/>
      <dgm:spPr/>
      <dgm:t>
        <a:bodyPr/>
        <a:lstStyle/>
        <a:p>
          <a:endParaRPr lang="en-US"/>
        </a:p>
      </dgm:t>
    </dgm:pt>
    <dgm:pt modelId="{709C16C8-0307-4B74-A7C3-37F2A8F9AB2E}" type="sibTrans" cxnId="{F841EFAC-7918-4850-98BB-B42141B629E8}">
      <dgm:prSet/>
      <dgm:spPr/>
      <dgm:t>
        <a:bodyPr/>
        <a:lstStyle/>
        <a:p>
          <a:endParaRPr lang="en-US"/>
        </a:p>
      </dgm:t>
    </dgm:pt>
    <dgm:pt modelId="{CCD27A44-BBAC-4D78-A2CB-6408345682B4}" type="pres">
      <dgm:prSet presAssocID="{377C36D7-4404-402A-A0DC-5B0214ADE843}" presName="vert0" presStyleCnt="0">
        <dgm:presLayoutVars>
          <dgm:dir/>
          <dgm:animOne val="branch"/>
          <dgm:animLvl val="lvl"/>
        </dgm:presLayoutVars>
      </dgm:prSet>
      <dgm:spPr/>
    </dgm:pt>
    <dgm:pt modelId="{38424CAB-94CD-425E-B31F-399E0B7C6A56}" type="pres">
      <dgm:prSet presAssocID="{348C6F89-8CE6-4CDE-9143-CD0115F58395}" presName="thickLine" presStyleLbl="alignNode1" presStyleIdx="0" presStyleCnt="3"/>
      <dgm:spPr/>
    </dgm:pt>
    <dgm:pt modelId="{3F876943-4A41-46E7-AB4D-0225BAEC886F}" type="pres">
      <dgm:prSet presAssocID="{348C6F89-8CE6-4CDE-9143-CD0115F58395}" presName="horz1" presStyleCnt="0"/>
      <dgm:spPr/>
    </dgm:pt>
    <dgm:pt modelId="{29F8D3DB-159D-4EB2-A2F8-AF483448DBEE}" type="pres">
      <dgm:prSet presAssocID="{348C6F89-8CE6-4CDE-9143-CD0115F58395}" presName="tx1" presStyleLbl="revTx" presStyleIdx="0" presStyleCnt="3"/>
      <dgm:spPr/>
    </dgm:pt>
    <dgm:pt modelId="{1F1105B9-FF5A-43D6-ADFC-CF38B9713F6A}" type="pres">
      <dgm:prSet presAssocID="{348C6F89-8CE6-4CDE-9143-CD0115F58395}" presName="vert1" presStyleCnt="0"/>
      <dgm:spPr/>
    </dgm:pt>
    <dgm:pt modelId="{11D4EA31-89B5-4898-904D-116C2347BDEF}" type="pres">
      <dgm:prSet presAssocID="{A2B6AF1D-9E01-4556-A6BD-F7B861AD24A6}" presName="thickLine" presStyleLbl="alignNode1" presStyleIdx="1" presStyleCnt="3"/>
      <dgm:spPr/>
    </dgm:pt>
    <dgm:pt modelId="{2C0E20C8-FBDB-40E1-9372-8BDCF56A9F74}" type="pres">
      <dgm:prSet presAssocID="{A2B6AF1D-9E01-4556-A6BD-F7B861AD24A6}" presName="horz1" presStyleCnt="0"/>
      <dgm:spPr/>
    </dgm:pt>
    <dgm:pt modelId="{537074D8-BC7E-4280-924E-10E89E1FE6C2}" type="pres">
      <dgm:prSet presAssocID="{A2B6AF1D-9E01-4556-A6BD-F7B861AD24A6}" presName="tx1" presStyleLbl="revTx" presStyleIdx="1" presStyleCnt="3"/>
      <dgm:spPr/>
    </dgm:pt>
    <dgm:pt modelId="{2AA5F2E4-2435-46AF-84C6-B7C66C400980}" type="pres">
      <dgm:prSet presAssocID="{A2B6AF1D-9E01-4556-A6BD-F7B861AD24A6}" presName="vert1" presStyleCnt="0"/>
      <dgm:spPr/>
    </dgm:pt>
    <dgm:pt modelId="{B31AAE8D-1EB8-43C3-90A8-B93C21BD2659}" type="pres">
      <dgm:prSet presAssocID="{37E65E99-7EE6-459D-870D-6B5659FA3A66}" presName="thickLine" presStyleLbl="alignNode1" presStyleIdx="2" presStyleCnt="3"/>
      <dgm:spPr/>
    </dgm:pt>
    <dgm:pt modelId="{8CFA6DBE-2CE5-4874-86FB-3FD6274369C3}" type="pres">
      <dgm:prSet presAssocID="{37E65E99-7EE6-459D-870D-6B5659FA3A66}" presName="horz1" presStyleCnt="0"/>
      <dgm:spPr/>
    </dgm:pt>
    <dgm:pt modelId="{57A3619F-6E8E-450A-AEE8-A88F2432DC88}" type="pres">
      <dgm:prSet presAssocID="{37E65E99-7EE6-459D-870D-6B5659FA3A66}" presName="tx1" presStyleLbl="revTx" presStyleIdx="2" presStyleCnt="3"/>
      <dgm:spPr/>
    </dgm:pt>
    <dgm:pt modelId="{7E2F23AD-ED5C-492D-97BC-759A9F464A6A}" type="pres">
      <dgm:prSet presAssocID="{37E65E99-7EE6-459D-870D-6B5659FA3A66}" presName="vert1" presStyleCnt="0"/>
      <dgm:spPr/>
    </dgm:pt>
  </dgm:ptLst>
  <dgm:cxnLst>
    <dgm:cxn modelId="{2E798119-0D46-40FA-A9A4-FA4C68594406}" srcId="{377C36D7-4404-402A-A0DC-5B0214ADE843}" destId="{A2B6AF1D-9E01-4556-A6BD-F7B861AD24A6}" srcOrd="1" destOrd="0" parTransId="{5FBEA0A7-0EF4-4B92-B778-6ACFA8A56EFB}" sibTransId="{1F5BF837-5F58-450F-A617-0111CB3D9D31}"/>
    <dgm:cxn modelId="{56A8023A-0194-4BAC-A1DC-2DF385F84242}" type="presOf" srcId="{37E65E99-7EE6-459D-870D-6B5659FA3A66}" destId="{57A3619F-6E8E-450A-AEE8-A88F2432DC88}" srcOrd="0" destOrd="0" presId="urn:microsoft.com/office/officeart/2008/layout/LinedList"/>
    <dgm:cxn modelId="{A5DDBA69-68BB-4C4A-9E15-0477B8A5905A}" srcId="{377C36D7-4404-402A-A0DC-5B0214ADE843}" destId="{348C6F89-8CE6-4CDE-9143-CD0115F58395}" srcOrd="0" destOrd="0" parTransId="{7912754F-50DC-4F57-B9DB-8ADDBE92B493}" sibTransId="{3691C545-FB77-4143-A165-4DD230852BC0}"/>
    <dgm:cxn modelId="{4DD27A9A-1F15-438F-B7F7-A9E1ECB141EF}" type="presOf" srcId="{A2B6AF1D-9E01-4556-A6BD-F7B861AD24A6}" destId="{537074D8-BC7E-4280-924E-10E89E1FE6C2}" srcOrd="0" destOrd="0" presId="urn:microsoft.com/office/officeart/2008/layout/LinedList"/>
    <dgm:cxn modelId="{F841EFAC-7918-4850-98BB-B42141B629E8}" srcId="{377C36D7-4404-402A-A0DC-5B0214ADE843}" destId="{37E65E99-7EE6-459D-870D-6B5659FA3A66}" srcOrd="2" destOrd="0" parTransId="{127D8D74-CE8B-4974-9EFA-D94982874D7A}" sibTransId="{709C16C8-0307-4B74-A7C3-37F2A8F9AB2E}"/>
    <dgm:cxn modelId="{5EB874DA-9E72-4500-9E68-92CBC1FE7F56}" type="presOf" srcId="{348C6F89-8CE6-4CDE-9143-CD0115F58395}" destId="{29F8D3DB-159D-4EB2-A2F8-AF483448DBEE}" srcOrd="0" destOrd="0" presId="urn:microsoft.com/office/officeart/2008/layout/LinedList"/>
    <dgm:cxn modelId="{092823F9-3583-41B8-9752-040A542D8DB1}" type="presOf" srcId="{377C36D7-4404-402A-A0DC-5B0214ADE843}" destId="{CCD27A44-BBAC-4D78-A2CB-6408345682B4}" srcOrd="0" destOrd="0" presId="urn:microsoft.com/office/officeart/2008/layout/LinedList"/>
    <dgm:cxn modelId="{855BBEE1-0D2B-4C3D-9ACD-901E1F0E93B6}" type="presParOf" srcId="{CCD27A44-BBAC-4D78-A2CB-6408345682B4}" destId="{38424CAB-94CD-425E-B31F-399E0B7C6A56}" srcOrd="0" destOrd="0" presId="urn:microsoft.com/office/officeart/2008/layout/LinedList"/>
    <dgm:cxn modelId="{42AE9261-3E19-4DFE-BDE1-1E26B700AE22}" type="presParOf" srcId="{CCD27A44-BBAC-4D78-A2CB-6408345682B4}" destId="{3F876943-4A41-46E7-AB4D-0225BAEC886F}" srcOrd="1" destOrd="0" presId="urn:microsoft.com/office/officeart/2008/layout/LinedList"/>
    <dgm:cxn modelId="{932541C6-2B38-461C-A2FC-5BC2C2E66B29}" type="presParOf" srcId="{3F876943-4A41-46E7-AB4D-0225BAEC886F}" destId="{29F8D3DB-159D-4EB2-A2F8-AF483448DBEE}" srcOrd="0" destOrd="0" presId="urn:microsoft.com/office/officeart/2008/layout/LinedList"/>
    <dgm:cxn modelId="{47B1FD15-70AF-46AC-B58C-DF92EC910E62}" type="presParOf" srcId="{3F876943-4A41-46E7-AB4D-0225BAEC886F}" destId="{1F1105B9-FF5A-43D6-ADFC-CF38B9713F6A}" srcOrd="1" destOrd="0" presId="urn:microsoft.com/office/officeart/2008/layout/LinedList"/>
    <dgm:cxn modelId="{6CB8FDB0-4460-470F-81B8-28F71D073B77}" type="presParOf" srcId="{CCD27A44-BBAC-4D78-A2CB-6408345682B4}" destId="{11D4EA31-89B5-4898-904D-116C2347BDEF}" srcOrd="2" destOrd="0" presId="urn:microsoft.com/office/officeart/2008/layout/LinedList"/>
    <dgm:cxn modelId="{A6119045-F9E5-415D-A4BF-EF9D0B26C589}" type="presParOf" srcId="{CCD27A44-BBAC-4D78-A2CB-6408345682B4}" destId="{2C0E20C8-FBDB-40E1-9372-8BDCF56A9F74}" srcOrd="3" destOrd="0" presId="urn:microsoft.com/office/officeart/2008/layout/LinedList"/>
    <dgm:cxn modelId="{1CC09678-8AF2-407F-88ED-9B2BD36A1535}" type="presParOf" srcId="{2C0E20C8-FBDB-40E1-9372-8BDCF56A9F74}" destId="{537074D8-BC7E-4280-924E-10E89E1FE6C2}" srcOrd="0" destOrd="0" presId="urn:microsoft.com/office/officeart/2008/layout/LinedList"/>
    <dgm:cxn modelId="{303CE285-322F-49B8-951B-78D85FC6DD5A}" type="presParOf" srcId="{2C0E20C8-FBDB-40E1-9372-8BDCF56A9F74}" destId="{2AA5F2E4-2435-46AF-84C6-B7C66C400980}" srcOrd="1" destOrd="0" presId="urn:microsoft.com/office/officeart/2008/layout/LinedList"/>
    <dgm:cxn modelId="{BA4270E4-51A9-4A94-AA5E-3D1E29CC20B9}" type="presParOf" srcId="{CCD27A44-BBAC-4D78-A2CB-6408345682B4}" destId="{B31AAE8D-1EB8-43C3-90A8-B93C21BD2659}" srcOrd="4" destOrd="0" presId="urn:microsoft.com/office/officeart/2008/layout/LinedList"/>
    <dgm:cxn modelId="{7C5DFF09-4164-4C84-93D5-9C4A3270D084}" type="presParOf" srcId="{CCD27A44-BBAC-4D78-A2CB-6408345682B4}" destId="{8CFA6DBE-2CE5-4874-86FB-3FD6274369C3}" srcOrd="5" destOrd="0" presId="urn:microsoft.com/office/officeart/2008/layout/LinedList"/>
    <dgm:cxn modelId="{8974AD8D-0348-420A-AE22-13B4BFC4B6C0}" type="presParOf" srcId="{8CFA6DBE-2CE5-4874-86FB-3FD6274369C3}" destId="{57A3619F-6E8E-450A-AEE8-A88F2432DC88}" srcOrd="0" destOrd="0" presId="urn:microsoft.com/office/officeart/2008/layout/LinedList"/>
    <dgm:cxn modelId="{33DFCFE1-41F0-4C4C-8425-EFCB4B733762}" type="presParOf" srcId="{8CFA6DBE-2CE5-4874-86FB-3FD6274369C3}" destId="{7E2F23AD-ED5C-492D-97BC-759A9F464A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24CAB-94CD-425E-B31F-399E0B7C6A56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8D3DB-159D-4EB2-A2F8-AF483448DBEE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1. Partial Derivatives</a:t>
          </a:r>
        </a:p>
      </dsp:txBody>
      <dsp:txXfrm>
        <a:off x="0" y="2758"/>
        <a:ext cx="6797675" cy="1881464"/>
      </dsp:txXfrm>
    </dsp:sp>
    <dsp:sp modelId="{11D4EA31-89B5-4898-904D-116C2347BDEF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74D8-BC7E-4280-924E-10E89E1FE6C2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2. Gradients </a:t>
          </a:r>
        </a:p>
      </dsp:txBody>
      <dsp:txXfrm>
        <a:off x="0" y="1884223"/>
        <a:ext cx="6797675" cy="1881464"/>
      </dsp:txXfrm>
    </dsp:sp>
    <dsp:sp modelId="{B31AAE8D-1EB8-43C3-90A8-B93C21BD2659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3619F-6E8E-450A-AEE8-A88F2432DC88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3. Chain Rule</a:t>
          </a:r>
        </a:p>
      </dsp:txBody>
      <dsp:txXfrm>
        <a:off x="0" y="3765688"/>
        <a:ext cx="6797675" cy="188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3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8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3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6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1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7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55" r:id="rId6"/>
    <p:sldLayoutId id="2147483851" r:id="rId7"/>
    <p:sldLayoutId id="2147483852" r:id="rId8"/>
    <p:sldLayoutId id="2147483853" r:id="rId9"/>
    <p:sldLayoutId id="2147483854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4" name="Rectangle 1123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45F3B-6830-BFD9-E6FD-95C456DA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536780" cy="356616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Aharoni" panose="02010803020104030203" pitchFamily="2" charset="-79"/>
              </a:rPr>
              <a:t>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7854C-5ECD-BD69-3AEB-5610ABFE1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645152"/>
            <a:ext cx="5534009" cy="1143000"/>
          </a:xfrm>
        </p:spPr>
        <p:txBody>
          <a:bodyPr>
            <a:normAutofit/>
          </a:bodyPr>
          <a:lstStyle/>
          <a:p>
            <a:r>
              <a:rPr lang="en-US" b="1" dirty="0"/>
              <a:t>Partial Derivatives and Gradients</a:t>
            </a:r>
          </a:p>
        </p:txBody>
      </p: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dient">
            <a:extLst>
              <a:ext uri="{FF2B5EF4-FFF2-40B4-BE49-F238E27FC236}">
                <a16:creationId xmlns:a16="http://schemas.microsoft.com/office/drawing/2014/main" id="{0C8A2109-634F-9CB4-E052-3437A9D95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8" r="11296" b="1"/>
          <a:stretch/>
        </p:blipFill>
        <p:spPr bwMode="auto">
          <a:xfrm>
            <a:off x="6820873" y="1394363"/>
            <a:ext cx="4699580" cy="426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" name="Rectangle 1127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8FB3-45D4-7366-A5F3-DF412B30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53A9-83CF-A7D8-C9B4-6ADA8C72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Gradient of a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do it with 2 ways: by solving math problems like in your class and coding.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1BA2A-ABD0-62C6-0A98-2E1280E8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83" y="2922226"/>
            <a:ext cx="5692633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9A21-7C0B-3CA8-BB17-2AEEE08D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0840D-EB70-F1FF-2330-28565D33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72" y="639097"/>
            <a:ext cx="9224147" cy="1098263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140E659-C9CC-4E20-9A28-1BD8F5DAE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5685" y="1982520"/>
            <a:ext cx="8306520" cy="1082134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C5CBC8-F243-3A70-24E0-5BFB6E611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065" y="3209573"/>
            <a:ext cx="8314140" cy="10287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D2BED2-9916-65D2-3CD2-88AB1DDB5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857" y="4359960"/>
            <a:ext cx="8169348" cy="7011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E1EFA1-5828-FAF1-FF84-5DD0E4AEF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487" y="5120641"/>
            <a:ext cx="8862828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D1A7-CEE0-7BA1-E955-24EA3E2B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Chain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EB6B-CD29-9844-1503-84E363F6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FAFAFA"/>
                </a:highlight>
              </a:rPr>
              <a:t>In deep learning, the gradients of concern are often difficult to calculate because we are working with deeply nested functions (of functions (of functions…)). Fortunately, the </a:t>
            </a:r>
            <a:r>
              <a:rPr lang="en-US" b="0" i="1" dirty="0">
                <a:effectLst/>
                <a:highlight>
                  <a:srgbClr val="FAFAFA"/>
                </a:highlight>
              </a:rPr>
              <a:t>chain rule</a:t>
            </a:r>
            <a:r>
              <a:rPr lang="en-US" b="0" i="0" dirty="0">
                <a:effectLst/>
                <a:highlight>
                  <a:srgbClr val="FAFAFA"/>
                </a:highlight>
              </a:rPr>
              <a:t> takes care of this. Returning to functions of a single variable, suppose that </a:t>
            </a:r>
            <a:endParaRPr lang="en-US" dirty="0">
              <a:highlight>
                <a:srgbClr val="FAFAFA"/>
              </a:highlight>
            </a:endParaRPr>
          </a:p>
          <a:p>
            <a:r>
              <a:rPr lang="en-US" dirty="0">
                <a:highlight>
                  <a:srgbClr val="FAFAFA"/>
                </a:highlight>
              </a:rPr>
              <a:t>Y = f(g(x)) </a:t>
            </a:r>
            <a:r>
              <a:rPr lang="en-US" b="0" i="0" dirty="0">
                <a:effectLst/>
                <a:highlight>
                  <a:srgbClr val="FAFAFA"/>
                </a:highlight>
              </a:rPr>
              <a:t> and that the underlying functions y = f(u) and u = g(x) are both differentiable. </a:t>
            </a:r>
          </a:p>
          <a:p>
            <a:r>
              <a:rPr lang="en-US" dirty="0">
                <a:highlight>
                  <a:srgbClr val="FAFAFA"/>
                </a:highlight>
              </a:rPr>
              <a:t>The chain rule states that</a:t>
            </a:r>
          </a:p>
          <a:p>
            <a:endParaRPr lang="en-US" b="0" i="0" dirty="0">
              <a:effectLst/>
              <a:highlight>
                <a:srgbClr val="FAFAFA"/>
              </a:highlight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BDB9F-6F76-AB0B-2379-B1340B3C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70" y="4508923"/>
            <a:ext cx="2685619" cy="13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8991-E610-CB02-D472-BB6E217B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Chain Rule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6A149-3E39-DE5A-F62F-97A2B116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21" y="1887793"/>
            <a:ext cx="10330918" cy="3008672"/>
          </a:xfrm>
        </p:spPr>
      </p:pic>
    </p:spTree>
    <p:extLst>
      <p:ext uri="{BB962C8B-B14F-4D97-AF65-F5344CB8AC3E}">
        <p14:creationId xmlns:p14="http://schemas.microsoft.com/office/powerpoint/2010/main" val="20361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5A52-678E-0FC6-1E38-E61FC3DC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Exersise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EB3AF-B082-5999-77B6-8CD75EB53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40795"/>
            <a:ext cx="10058400" cy="1557812"/>
          </a:xfrm>
        </p:spPr>
      </p:pic>
    </p:spTree>
    <p:extLst>
      <p:ext uri="{BB962C8B-B14F-4D97-AF65-F5344CB8AC3E}">
        <p14:creationId xmlns:p14="http://schemas.microsoft.com/office/powerpoint/2010/main" val="6219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A4DF8-BC3A-01AB-C8D8-C0CCD7A2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Thank You </a:t>
            </a:r>
          </a:p>
        </p:txBody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00 Thank You Memes, Images and Funny Thanks Meme Pics">
            <a:extLst>
              <a:ext uri="{FF2B5EF4-FFF2-40B4-BE49-F238E27FC236}">
                <a16:creationId xmlns:a16="http://schemas.microsoft.com/office/drawing/2014/main" id="{6F748D72-2C6E-A687-A6A4-E3C4F515C6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 r="11411" b="-1"/>
          <a:stretch/>
        </p:blipFill>
        <p:spPr bwMode="auto">
          <a:xfrm>
            <a:off x="4631936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7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13483-CD1A-E92F-8429-004C6E8E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Topic for Discussion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BB7606EF-F510-A247-14B5-298E98438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643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54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AB6D-48BD-A4AC-8846-7401C095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FE0C-398E-551F-4822-481F8C38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highlight>
                  <a:srgbClr val="FAFAFA"/>
                </a:highlight>
                <a:latin typeface="+mj-lt"/>
              </a:rPr>
              <a:t>Thus far, we have been differentiating functions of just one variable. In deep learning, we also need to work with functions of </a:t>
            </a:r>
            <a:r>
              <a:rPr lang="en-US" b="0" i="1" dirty="0">
                <a:effectLst/>
                <a:highlight>
                  <a:srgbClr val="FAFAFA"/>
                </a:highlight>
                <a:latin typeface="+mj-lt"/>
              </a:rPr>
              <a:t>many</a:t>
            </a:r>
            <a:r>
              <a:rPr lang="en-US" b="0" i="0" dirty="0">
                <a:effectLst/>
                <a:highlight>
                  <a:srgbClr val="FAFAFA"/>
                </a:highlight>
                <a:latin typeface="+mj-lt"/>
              </a:rPr>
              <a:t> variables. We briefly introduce notions of the derivative that apply to such </a:t>
            </a:r>
            <a:r>
              <a:rPr lang="en-US" b="0" i="1" dirty="0">
                <a:effectLst/>
                <a:highlight>
                  <a:srgbClr val="FAFAFA"/>
                </a:highlight>
                <a:latin typeface="+mj-lt"/>
              </a:rPr>
              <a:t>multivariate</a:t>
            </a:r>
            <a:r>
              <a:rPr lang="en-US" b="0" i="0" dirty="0">
                <a:effectLst/>
                <a:highlight>
                  <a:srgbClr val="FAFAFA"/>
                </a:highlight>
                <a:latin typeface="+mj-lt"/>
              </a:rPr>
              <a:t> functions.</a:t>
            </a:r>
          </a:p>
          <a:p>
            <a:pPr marL="0" indent="0">
              <a:buNone/>
            </a:pPr>
            <a:r>
              <a:rPr lang="en-US" dirty="0">
                <a:highlight>
                  <a:srgbClr val="FAFAFA"/>
                </a:highlight>
                <a:latin typeface="+mj-lt"/>
              </a:rPr>
              <a:t>A partial derivative of a function of several variables is its derivative with respect to one of those variables, with the others held constant. Partial derivatives are used in vector calculus and differential geometry</a:t>
            </a:r>
          </a:p>
          <a:p>
            <a:pPr marL="0" indent="0">
              <a:buNone/>
            </a:pPr>
            <a:r>
              <a:rPr lang="en-US" dirty="0">
                <a:highlight>
                  <a:srgbClr val="FAFAFA"/>
                </a:highlight>
                <a:latin typeface="+mj-lt"/>
              </a:rPr>
              <a:t>Denote of Partial Derivatives: </a:t>
            </a: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A948B-9BF6-9964-9DB7-0B09EF619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75" y="4454013"/>
            <a:ext cx="5165293" cy="4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F501-1F06-45AF-D71C-D6BED67E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1.Partial Derivatives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9511D2-1DFA-CFA7-20E7-905D21BE8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432" y="1897626"/>
            <a:ext cx="11054605" cy="2664541"/>
          </a:xfrm>
        </p:spPr>
      </p:pic>
    </p:spTree>
    <p:extLst>
      <p:ext uri="{BB962C8B-B14F-4D97-AF65-F5344CB8AC3E}">
        <p14:creationId xmlns:p14="http://schemas.microsoft.com/office/powerpoint/2010/main" val="355831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C99B-AF8B-196E-C34C-F051772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A123-E8FA-8B29-73E0-9230F086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4798F-D7C6-F5A0-886B-2F8D3D79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87" y="2267102"/>
            <a:ext cx="8082116" cy="104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BC76C-FCDE-AC04-B797-3ABE3BDD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81" y="3817784"/>
            <a:ext cx="8517810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0C662-529B-2FE8-A6E8-53D4215C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/>
              <a:t>Exercise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8CB5-EB37-C323-EE7B-E91CAE10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Calculate the Partial Derivative of function: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F(</a:t>
            </a:r>
            <a:r>
              <a:rPr lang="en-US" b="1" dirty="0" err="1"/>
              <a:t>x,y</a:t>
            </a:r>
            <a:r>
              <a:rPr lang="en-US" b="1" dirty="0"/>
              <a:t>) = 2sin(x) + 3cos(</a:t>
            </a:r>
            <a:r>
              <a:rPr lang="en-US" b="1" dirty="0" err="1"/>
              <a:t>xy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We will do it with 2 ways: by solving math problems like in your class and coding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490768AF-C891-1D15-6FC5-97C9DEA1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3" r="11118" b="-1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3" name="Rectangle 2162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78D0-9A8F-8AC5-CE58-F5C594C4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/>
              <a:t>SymPy </a:t>
            </a:r>
            <a:endParaRPr lang="en-US" b="1" dirty="0"/>
          </a:p>
        </p:txBody>
      </p:sp>
      <p:pic>
        <p:nvPicPr>
          <p:cNvPr id="2050" name="Picture 2" descr="SymPy Logo - SymPy 1.13.2 documentation">
            <a:extLst>
              <a:ext uri="{FF2B5EF4-FFF2-40B4-BE49-F238E27FC236}">
                <a16:creationId xmlns:a16="http://schemas.microsoft.com/office/drawing/2014/main" id="{EA501A2B-DC0E-B96A-1571-1258BB94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69"/>
          <a:stretch/>
        </p:blipFill>
        <p:spPr bwMode="auto">
          <a:xfrm>
            <a:off x="643192" y="725732"/>
            <a:ext cx="5115347" cy="508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65" name="Straight Connector 2164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F643-144C-57D2-9C90-30658538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b="1" dirty="0" err="1"/>
              <a:t>SymPy</a:t>
            </a:r>
            <a:r>
              <a:rPr lang="en-US" dirty="0"/>
              <a:t> is a Python library for symbolic mathematics. It aims to become a full-featured computer algebra system (CAS) while keeping the code as simple as possible in order to be comprehensible and easily extensible. </a:t>
            </a:r>
            <a:r>
              <a:rPr lang="en-US" dirty="0" err="1"/>
              <a:t>SymPy</a:t>
            </a:r>
            <a:r>
              <a:rPr lang="en-US" dirty="0"/>
              <a:t> is written entirely in Python.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5F43-E392-8278-C0C2-14A3492B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Gradients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F3BD4D-47DB-2785-516E-893316E6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gradients is a vector that is made of all the </a:t>
            </a:r>
            <a:r>
              <a:rPr lang="en-US" b="1" dirty="0"/>
              <a:t>partial derivatives </a:t>
            </a:r>
            <a:r>
              <a:rPr lang="en-US" dirty="0"/>
              <a:t>of the function. </a:t>
            </a:r>
          </a:p>
          <a:p>
            <a:pPr marL="0" indent="0">
              <a:buNone/>
            </a:pPr>
            <a:r>
              <a:rPr lang="en-US" dirty="0"/>
              <a:t>Notation: </a:t>
            </a:r>
          </a:p>
          <a:p>
            <a:pPr marL="0" indent="0">
              <a:buNone/>
            </a:pPr>
            <a:r>
              <a:rPr lang="en-US" dirty="0"/>
              <a:t>Suppose that the input of function </a:t>
            </a:r>
            <a:r>
              <a:rPr lang="en-US" b="1" dirty="0"/>
              <a:t>f</a:t>
            </a:r>
            <a:r>
              <a:rPr lang="en-US" dirty="0"/>
              <a:t>: </a:t>
            </a:r>
            <a:r>
              <a:rPr lang="en-US" dirty="0" err="1"/>
              <a:t>R^n</a:t>
            </a:r>
            <a:r>
              <a:rPr lang="en-US" dirty="0"/>
              <a:t> -&gt; R is an n- dimensional vector </a:t>
            </a:r>
            <a:r>
              <a:rPr lang="en-US" b="1" dirty="0"/>
              <a:t>x</a:t>
            </a:r>
            <a:r>
              <a:rPr lang="en-US" dirty="0"/>
              <a:t> = [x1,x2,…,</a:t>
            </a:r>
            <a:r>
              <a:rPr lang="en-US" dirty="0" err="1"/>
              <a:t>xn</a:t>
            </a:r>
            <a:r>
              <a:rPr lang="en-US" dirty="0"/>
              <a:t>]^T and the output is scalar. The gradient of the function </a:t>
            </a:r>
            <a:r>
              <a:rPr lang="en-US" b="1" dirty="0"/>
              <a:t>f </a:t>
            </a:r>
            <a:r>
              <a:rPr lang="en-US" dirty="0"/>
              <a:t>with respect to </a:t>
            </a:r>
            <a:r>
              <a:rPr lang="en-US" b="1" dirty="0"/>
              <a:t>x</a:t>
            </a:r>
            <a:r>
              <a:rPr lang="en-US" dirty="0"/>
              <a:t> is a vector of n partial derivatives: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DD438A-8E95-DE5E-1A11-6A0F2F6A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8" y="2633066"/>
            <a:ext cx="4225419" cy="391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800961-FBCC-2294-5ECB-1EEC13BD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68" y="4273934"/>
            <a:ext cx="5663380" cy="10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32C7-63F0-48A2-5C48-4CA4A77A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Gradients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92DC6-31AD-3887-FDFB-30EFCDADE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7458"/>
            <a:ext cx="9905017" cy="3213183"/>
          </a:xfrm>
        </p:spPr>
      </p:pic>
    </p:spTree>
    <p:extLst>
      <p:ext uri="{BB962C8B-B14F-4D97-AF65-F5344CB8AC3E}">
        <p14:creationId xmlns:p14="http://schemas.microsoft.com/office/powerpoint/2010/main" val="16383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400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 Next LT Pro</vt:lpstr>
      <vt:lpstr>Avenir Next LT Pro Light</vt:lpstr>
      <vt:lpstr>Calibri</vt:lpstr>
      <vt:lpstr>Roboto</vt:lpstr>
      <vt:lpstr>RetrospectVTI</vt:lpstr>
      <vt:lpstr>Calculus</vt:lpstr>
      <vt:lpstr>Topic for Discussion</vt:lpstr>
      <vt:lpstr>1. Partial Derivatives</vt:lpstr>
      <vt:lpstr>1.Partial Derivatives</vt:lpstr>
      <vt:lpstr>1.Partial Derivatives</vt:lpstr>
      <vt:lpstr>Exercise</vt:lpstr>
      <vt:lpstr>SymPy </vt:lpstr>
      <vt:lpstr>2. Gradients</vt:lpstr>
      <vt:lpstr>2. Gradients</vt:lpstr>
      <vt:lpstr>Exercises</vt:lpstr>
      <vt:lpstr>PowerPoint Presentation</vt:lpstr>
      <vt:lpstr>3. Chain Rule</vt:lpstr>
      <vt:lpstr>3. Chain Rule</vt:lpstr>
      <vt:lpstr>Exersise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Bùi Minh Tùng</dc:creator>
  <cp:lastModifiedBy>Bùi Minh Tùng</cp:lastModifiedBy>
  <cp:revision>3</cp:revision>
  <dcterms:created xsi:type="dcterms:W3CDTF">2024-09-08T09:18:43Z</dcterms:created>
  <dcterms:modified xsi:type="dcterms:W3CDTF">2024-09-13T04:43:07Z</dcterms:modified>
</cp:coreProperties>
</file>