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85" r:id="rId7"/>
    <p:sldId id="286" r:id="rId8"/>
    <p:sldId id="267" r:id="rId9"/>
    <p:sldId id="305" r:id="rId10"/>
    <p:sldId id="307" r:id="rId11"/>
    <p:sldId id="257" r:id="rId12"/>
    <p:sldId id="273" r:id="rId13"/>
  </p:sldIdLst>
  <p:sldSz cx="13716000" cy="10287000"/>
  <p:notesSz cx="6858000" cy="9144000"/>
  <p:embeddedFontLst>
    <p:embeddedFont>
      <p:font typeface="Calibri" panose="020F0502020204030204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orum" panose="0200000000000000000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657D2-2731-4588-9EEA-73DE8B182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9" autoAdjust="0"/>
  </p:normalViewPr>
  <p:slideViewPr>
    <p:cSldViewPr snapToGrid="0" showGuides="1">
      <p:cViewPr varScale="1">
        <p:scale>
          <a:sx n="52" d="100"/>
          <a:sy n="52" d="100"/>
        </p:scale>
        <p:origin x="1594" y="-173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7" name="Google Shape;26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4" name="Google Shape;1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4" name="Google Shape;15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2" name="Google Shape;18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2" name="Google Shape;18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166023" y="777082"/>
            <a:ext cx="4525963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817817" y="2428876"/>
            <a:ext cx="5851525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325433" y="942975"/>
            <a:ext cx="5851525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42900" y="1600209"/>
            <a:ext cx="6172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1735" y="4406909"/>
            <a:ext cx="58293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42900" y="1600209"/>
            <a:ext cx="30289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486150" y="1600209"/>
            <a:ext cx="30289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42902" y="1535113"/>
            <a:ext cx="303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42902" y="2174875"/>
            <a:ext cx="303014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483773" y="1535113"/>
            <a:ext cx="303133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483773" y="2174875"/>
            <a:ext cx="303133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42904" y="273050"/>
            <a:ext cx="225623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681291" y="273055"/>
            <a:ext cx="3833813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42904" y="1435109"/>
            <a:ext cx="225623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44216" y="612775"/>
            <a:ext cx="41148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44216" y="5367338"/>
            <a:ext cx="41148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1600209"/>
            <a:ext cx="6172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42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3150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914900" y="6356356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GIF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1"/>
          <a:srcRect l="-14443" t="35000" r="-14443" b="16666"/>
          <a:stretch>
            <a:fillRect/>
          </a:stretch>
        </p:blipFill>
        <p:spPr>
          <a:xfrm>
            <a:off x="-2664331" y="-17473"/>
            <a:ext cx="18530074" cy="10334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3"/>
          <p:cNvGrpSpPr/>
          <p:nvPr/>
        </p:nvGrpSpPr>
        <p:grpSpPr>
          <a:xfrm>
            <a:off x="-1939832" y="8048821"/>
            <a:ext cx="3549583" cy="3304268"/>
            <a:chOff x="0" y="-16716"/>
            <a:chExt cx="4732778" cy="4405691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0" y="-16716"/>
              <a:ext cx="285283" cy="301999"/>
              <a:chOff x="0" y="-47625"/>
              <a:chExt cx="812800" cy="860425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79" name="Google Shape;179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80" name="Google Shape;180;p13"/>
            <p:cNvGrpSpPr/>
            <p:nvPr/>
          </p:nvGrpSpPr>
          <p:grpSpPr>
            <a:xfrm>
              <a:off x="0" y="806217"/>
              <a:ext cx="285283" cy="301999"/>
              <a:chOff x="0" y="-47625"/>
              <a:chExt cx="812800" cy="860425"/>
            </a:xfrm>
          </p:grpSpPr>
          <p:sp>
            <p:nvSpPr>
              <p:cNvPr id="181" name="Google Shape;18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82" name="Google Shape;182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83" name="Google Shape;183;p13"/>
            <p:cNvGrpSpPr/>
            <p:nvPr/>
          </p:nvGrpSpPr>
          <p:grpSpPr>
            <a:xfrm>
              <a:off x="1111874" y="-16716"/>
              <a:ext cx="285283" cy="301999"/>
              <a:chOff x="0" y="-47625"/>
              <a:chExt cx="812800" cy="860425"/>
            </a:xfrm>
          </p:grpSpPr>
          <p:sp>
            <p:nvSpPr>
              <p:cNvPr id="184" name="Google Shape;18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85" name="Google Shape;185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86" name="Google Shape;186;p13"/>
            <p:cNvGrpSpPr/>
            <p:nvPr/>
          </p:nvGrpSpPr>
          <p:grpSpPr>
            <a:xfrm>
              <a:off x="1111874" y="806217"/>
              <a:ext cx="285283" cy="301999"/>
              <a:chOff x="0" y="-47625"/>
              <a:chExt cx="812800" cy="860425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88" name="Google Shape;188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89" name="Google Shape;189;p13"/>
            <p:cNvGrpSpPr/>
            <p:nvPr/>
          </p:nvGrpSpPr>
          <p:grpSpPr>
            <a:xfrm>
              <a:off x="2223748" y="-16716"/>
              <a:ext cx="285283" cy="301999"/>
              <a:chOff x="0" y="-47625"/>
              <a:chExt cx="812800" cy="860425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91" name="Google Shape;191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2223748" y="806217"/>
              <a:ext cx="285283" cy="301999"/>
              <a:chOff x="0" y="-47625"/>
              <a:chExt cx="812800" cy="860425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94" name="Google Shape;194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95" name="Google Shape;195;p13"/>
            <p:cNvGrpSpPr/>
            <p:nvPr/>
          </p:nvGrpSpPr>
          <p:grpSpPr>
            <a:xfrm>
              <a:off x="3335621" y="-16716"/>
              <a:ext cx="285283" cy="301999"/>
              <a:chOff x="0" y="-47625"/>
              <a:chExt cx="812800" cy="860425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97" name="Google Shape;197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98" name="Google Shape;198;p13"/>
            <p:cNvGrpSpPr/>
            <p:nvPr/>
          </p:nvGrpSpPr>
          <p:grpSpPr>
            <a:xfrm>
              <a:off x="3335621" y="806217"/>
              <a:ext cx="285283" cy="301999"/>
              <a:chOff x="0" y="-47625"/>
              <a:chExt cx="812800" cy="860425"/>
            </a:xfrm>
          </p:grpSpPr>
          <p:sp>
            <p:nvSpPr>
              <p:cNvPr id="199" name="Google Shape;1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00" name="Google Shape;200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01" name="Google Shape;201;p13"/>
            <p:cNvGrpSpPr/>
            <p:nvPr/>
          </p:nvGrpSpPr>
          <p:grpSpPr>
            <a:xfrm>
              <a:off x="4447495" y="-16716"/>
              <a:ext cx="285283" cy="301999"/>
              <a:chOff x="0" y="-47625"/>
              <a:chExt cx="812800" cy="860425"/>
            </a:xfrm>
          </p:grpSpPr>
          <p:sp>
            <p:nvSpPr>
              <p:cNvPr id="202" name="Google Shape;2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03" name="Google Shape;203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04" name="Google Shape;204;p13"/>
            <p:cNvGrpSpPr/>
            <p:nvPr/>
          </p:nvGrpSpPr>
          <p:grpSpPr>
            <a:xfrm>
              <a:off x="4447495" y="806217"/>
              <a:ext cx="285283" cy="301999"/>
              <a:chOff x="0" y="-47625"/>
              <a:chExt cx="812800" cy="860425"/>
            </a:xfrm>
          </p:grpSpPr>
          <p:sp>
            <p:nvSpPr>
              <p:cNvPr id="205" name="Google Shape;20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06" name="Google Shape;206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0" y="1626407"/>
              <a:ext cx="285283" cy="301999"/>
              <a:chOff x="0" y="-47625"/>
              <a:chExt cx="812800" cy="860425"/>
            </a:xfrm>
          </p:grpSpPr>
          <p:sp>
            <p:nvSpPr>
              <p:cNvPr id="208" name="Google Shape;20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09" name="Google Shape;209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111874" y="1626407"/>
              <a:ext cx="285283" cy="301999"/>
              <a:chOff x="0" y="-47625"/>
              <a:chExt cx="812800" cy="860425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12" name="Google Shape;212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3" name="Google Shape;213;p13"/>
            <p:cNvGrpSpPr/>
            <p:nvPr/>
          </p:nvGrpSpPr>
          <p:grpSpPr>
            <a:xfrm>
              <a:off x="2223748" y="1626407"/>
              <a:ext cx="285283" cy="301999"/>
              <a:chOff x="0" y="-47625"/>
              <a:chExt cx="812800" cy="860425"/>
            </a:xfrm>
          </p:grpSpPr>
          <p:sp>
            <p:nvSpPr>
              <p:cNvPr id="214" name="Google Shape;21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15" name="Google Shape;215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6" name="Google Shape;216;p13"/>
            <p:cNvGrpSpPr/>
            <p:nvPr/>
          </p:nvGrpSpPr>
          <p:grpSpPr>
            <a:xfrm>
              <a:off x="3335621" y="1626407"/>
              <a:ext cx="285283" cy="301999"/>
              <a:chOff x="0" y="-47625"/>
              <a:chExt cx="812800" cy="860425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18" name="Google Shape;218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4447495" y="1626407"/>
              <a:ext cx="285283" cy="301999"/>
              <a:chOff x="0" y="-47625"/>
              <a:chExt cx="812800" cy="860425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21" name="Google Shape;221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2" name="Google Shape;222;p13"/>
            <p:cNvGrpSpPr/>
            <p:nvPr/>
          </p:nvGrpSpPr>
          <p:grpSpPr>
            <a:xfrm>
              <a:off x="0" y="2446596"/>
              <a:ext cx="285283" cy="301999"/>
              <a:chOff x="0" y="-47625"/>
              <a:chExt cx="812800" cy="860425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24" name="Google Shape;224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5" name="Google Shape;225;p13"/>
            <p:cNvGrpSpPr/>
            <p:nvPr/>
          </p:nvGrpSpPr>
          <p:grpSpPr>
            <a:xfrm>
              <a:off x="1111874" y="2446596"/>
              <a:ext cx="285283" cy="301999"/>
              <a:chOff x="0" y="-47625"/>
              <a:chExt cx="812800" cy="860425"/>
            </a:xfrm>
          </p:grpSpPr>
          <p:sp>
            <p:nvSpPr>
              <p:cNvPr id="226" name="Google Shape;22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27" name="Google Shape;227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2223748" y="2446596"/>
              <a:ext cx="285283" cy="301999"/>
              <a:chOff x="0" y="-47625"/>
              <a:chExt cx="812800" cy="860425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30" name="Google Shape;230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31" name="Google Shape;231;p13"/>
            <p:cNvGrpSpPr/>
            <p:nvPr/>
          </p:nvGrpSpPr>
          <p:grpSpPr>
            <a:xfrm>
              <a:off x="3335621" y="2446596"/>
              <a:ext cx="285283" cy="301999"/>
              <a:chOff x="0" y="-47625"/>
              <a:chExt cx="812800" cy="860425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33" name="Google Shape;233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34" name="Google Shape;234;p13"/>
            <p:cNvGrpSpPr/>
            <p:nvPr/>
          </p:nvGrpSpPr>
          <p:grpSpPr>
            <a:xfrm>
              <a:off x="4447495" y="2446596"/>
              <a:ext cx="285283" cy="301999"/>
              <a:chOff x="0" y="-47625"/>
              <a:chExt cx="812800" cy="860425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36" name="Google Shape;236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37" name="Google Shape;237;p13"/>
            <p:cNvGrpSpPr/>
            <p:nvPr/>
          </p:nvGrpSpPr>
          <p:grpSpPr>
            <a:xfrm>
              <a:off x="0" y="3266786"/>
              <a:ext cx="285283" cy="301999"/>
              <a:chOff x="0" y="-47625"/>
              <a:chExt cx="812800" cy="860425"/>
            </a:xfrm>
          </p:grpSpPr>
          <p:sp>
            <p:nvSpPr>
              <p:cNvPr id="238" name="Google Shape;23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39" name="Google Shape;239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40" name="Google Shape;240;p13"/>
            <p:cNvGrpSpPr/>
            <p:nvPr/>
          </p:nvGrpSpPr>
          <p:grpSpPr>
            <a:xfrm>
              <a:off x="1111874" y="3266786"/>
              <a:ext cx="285283" cy="301999"/>
              <a:chOff x="0" y="-47625"/>
              <a:chExt cx="812800" cy="8604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42" name="Google Shape;242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43" name="Google Shape;243;p13"/>
            <p:cNvGrpSpPr/>
            <p:nvPr/>
          </p:nvGrpSpPr>
          <p:grpSpPr>
            <a:xfrm>
              <a:off x="2223748" y="3266786"/>
              <a:ext cx="285283" cy="301999"/>
              <a:chOff x="0" y="-47625"/>
              <a:chExt cx="812800" cy="860425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45" name="Google Shape;245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>
              <a:off x="3335621" y="3266786"/>
              <a:ext cx="285283" cy="301999"/>
              <a:chOff x="0" y="-47625"/>
              <a:chExt cx="812800" cy="860425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48" name="Google Shape;248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>
              <a:off x="4447495" y="3266786"/>
              <a:ext cx="285283" cy="301999"/>
              <a:chOff x="0" y="-47625"/>
              <a:chExt cx="812800" cy="860425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51" name="Google Shape;251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52" name="Google Shape;252;p13"/>
            <p:cNvGrpSpPr/>
            <p:nvPr/>
          </p:nvGrpSpPr>
          <p:grpSpPr>
            <a:xfrm>
              <a:off x="0" y="4086976"/>
              <a:ext cx="285283" cy="301999"/>
              <a:chOff x="0" y="-47625"/>
              <a:chExt cx="812800" cy="860425"/>
            </a:xfrm>
          </p:grpSpPr>
          <p:sp>
            <p:nvSpPr>
              <p:cNvPr id="253" name="Google Shape;25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54" name="Google Shape;254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55" name="Google Shape;255;p13"/>
            <p:cNvGrpSpPr/>
            <p:nvPr/>
          </p:nvGrpSpPr>
          <p:grpSpPr>
            <a:xfrm>
              <a:off x="1111874" y="4086976"/>
              <a:ext cx="285283" cy="301999"/>
              <a:chOff x="0" y="-47625"/>
              <a:chExt cx="812800" cy="860425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57" name="Google Shape;257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58" name="Google Shape;258;p13"/>
            <p:cNvGrpSpPr/>
            <p:nvPr/>
          </p:nvGrpSpPr>
          <p:grpSpPr>
            <a:xfrm>
              <a:off x="2223748" y="4086976"/>
              <a:ext cx="285283" cy="301999"/>
              <a:chOff x="0" y="-47625"/>
              <a:chExt cx="812800" cy="860425"/>
            </a:xfrm>
          </p:grpSpPr>
          <p:sp>
            <p:nvSpPr>
              <p:cNvPr id="259" name="Google Shape;25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60" name="Google Shape;260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61" name="Google Shape;261;p13"/>
            <p:cNvGrpSpPr/>
            <p:nvPr/>
          </p:nvGrpSpPr>
          <p:grpSpPr>
            <a:xfrm>
              <a:off x="3335621" y="4086976"/>
              <a:ext cx="285283" cy="301999"/>
              <a:chOff x="0" y="-47625"/>
              <a:chExt cx="812800" cy="860425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63" name="Google Shape;263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4447495" y="4086976"/>
              <a:ext cx="285283" cy="301999"/>
              <a:chOff x="0" y="-47625"/>
              <a:chExt cx="812800" cy="860425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266" name="Google Shape;266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67" name="Google Shape;267;p13"/>
          <p:cNvSpPr txBox="1"/>
          <p:nvPr/>
        </p:nvSpPr>
        <p:spPr>
          <a:xfrm>
            <a:off x="1052543" y="3438441"/>
            <a:ext cx="11886265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000" b="1" dirty="0"/>
              <a:t>Machine Learning for Anomaly Detection in Cloud Data Warehousing: Anomaly detection techniques to identify unusual activities</a:t>
            </a:r>
            <a:endParaRPr lang="en-US" sz="5000" b="1" dirty="0"/>
          </a:p>
        </p:txBody>
      </p:sp>
      <p:sp>
        <p:nvSpPr>
          <p:cNvPr id="270" name="Google Shape;270;p13"/>
          <p:cNvSpPr txBox="1"/>
          <p:nvPr/>
        </p:nvSpPr>
        <p:spPr>
          <a:xfrm>
            <a:off x="-1224775" y="3426639"/>
            <a:ext cx="3086100" cy="32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187000"/>
              </a:lnSpc>
            </a:pP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17797" y="8186097"/>
            <a:ext cx="2254533" cy="212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18" y="314675"/>
            <a:ext cx="2017760" cy="201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224775" y="785576"/>
            <a:ext cx="183998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BẢO MẬT MẠNG MÁY TÍNH VÀ HỆ THỐNG</a:t>
            </a:r>
            <a:endParaRPr lang="en-US" sz="3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5193740" y="1702230"/>
            <a:ext cx="3603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BÁO CÁO GIỮA KÌ</a:t>
            </a:r>
            <a:endParaRPr lang="en-US" sz="3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2" name="Table 5"/>
          <p:cNvGraphicFramePr>
            <a:graphicFrameLocks noGrp="1"/>
          </p:cNvGraphicFramePr>
          <p:nvPr/>
        </p:nvGraphicFramePr>
        <p:xfrm>
          <a:off x="2061149" y="7214625"/>
          <a:ext cx="9217770" cy="1826985"/>
        </p:xfrm>
        <a:graphic>
          <a:graphicData uri="http://schemas.openxmlformats.org/drawingml/2006/table">
            <a:tbl>
              <a:tblPr firstRow="1" bandRow="1">
                <a:tableStyleId>{729657D2-2731-4588-9EEA-73DE8B182372}</a:tableStyleId>
              </a:tblPr>
              <a:tblGrid>
                <a:gridCol w="3072590"/>
                <a:gridCol w="3072590"/>
                <a:gridCol w="3072590"/>
              </a:tblGrid>
              <a:tr h="608995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1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3000"/>
                        </a:lnSpc>
                      </a:pPr>
                      <a:r>
                        <a:rPr lang="en-US" sz="2000" b="1" i="0" dirty="0">
                          <a:latin typeface="+mj-lt"/>
                          <a:cs typeface="Times New Roman" panose="02020603050405020304" pitchFamily="18" charset="0"/>
                        </a:rPr>
                        <a:t>Hà Chí </a:t>
                      </a:r>
                      <a:r>
                        <a:rPr lang="en-US" sz="2000" b="1" i="0" dirty="0" err="1">
                          <a:latin typeface="+mj-lt"/>
                          <a:cs typeface="Times New Roman" panose="02020603050405020304" pitchFamily="18" charset="0"/>
                        </a:rPr>
                        <a:t>Bảo</a:t>
                      </a:r>
                      <a:endParaRPr lang="en-US" sz="2000" b="1" i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0950080083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</a:tr>
              <a:tr h="608995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2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Nguyễn Đức Gia Hân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0950080098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</a:tr>
              <a:tr h="608995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3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Nguyễn </a:t>
                      </a:r>
                      <a:r>
                        <a:rPr lang="en-US" sz="2000" b="1" i="0" dirty="0" err="1">
                          <a:latin typeface="+mj-lt"/>
                        </a:rPr>
                        <a:t>Ngọc</a:t>
                      </a:r>
                      <a:r>
                        <a:rPr lang="en-US" sz="2000" b="1" i="0" dirty="0">
                          <a:latin typeface="+mj-lt"/>
                        </a:rPr>
                        <a:t> Tú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j-lt"/>
                        </a:rPr>
                        <a:t>0950080079</a:t>
                      </a:r>
                      <a:endParaRPr lang="en-US" sz="2000" b="1" i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Google Shape;2689;p30"/>
          <p:cNvPicPr preferRelativeResize="0"/>
          <p:nvPr/>
        </p:nvPicPr>
        <p:blipFill rotWithShape="1">
          <a:blip r:embed="rId1"/>
          <a:srcRect t="7812" b="7811"/>
          <a:stretch>
            <a:fillRect/>
          </a:stretch>
        </p:blipFill>
        <p:spPr>
          <a:xfrm>
            <a:off x="-6433" y="0"/>
            <a:ext cx="13752112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37" y="668159"/>
            <a:ext cx="10077108" cy="8950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8"/>
          <p:cNvPicPr preferRelativeResize="0"/>
          <p:nvPr/>
        </p:nvPicPr>
        <p:blipFill rotWithShape="1">
          <a:blip r:embed="rId1"/>
          <a:srcRect l="-14443" t="35000" r="-14443" b="16666"/>
          <a:stretch>
            <a:fillRect/>
          </a:stretch>
        </p:blipFill>
        <p:spPr>
          <a:xfrm>
            <a:off x="-571261" y="-199390"/>
            <a:ext cx="16875869" cy="10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18"/>
          <p:cNvPicPr preferRelativeResize="0"/>
          <p:nvPr/>
        </p:nvPicPr>
        <p:blipFill rotWithShape="1">
          <a:blip r:embed="rId2">
            <a:alphaModFix amt="70000"/>
          </a:blip>
          <a:srcRect/>
          <a:stretch>
            <a:fillRect/>
          </a:stretch>
        </p:blipFill>
        <p:spPr>
          <a:xfrm>
            <a:off x="10689939" y="2038345"/>
            <a:ext cx="3807728" cy="392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8"/>
          <p:cNvPicPr preferRelativeResize="0"/>
          <p:nvPr/>
        </p:nvPicPr>
        <p:blipFill rotWithShape="1">
          <a:blip r:embed="rId2">
            <a:alphaModFix amt="70000"/>
          </a:blip>
          <a:srcRect/>
          <a:stretch>
            <a:fillRect/>
          </a:stretch>
        </p:blipFill>
        <p:spPr>
          <a:xfrm rot="-2268847">
            <a:off x="6496208" y="8239368"/>
            <a:ext cx="1585130" cy="174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18"/>
          <p:cNvPicPr preferRelativeResize="0"/>
          <p:nvPr/>
        </p:nvPicPr>
        <p:blipFill rotWithShape="1">
          <a:blip r:embed="rId2">
            <a:alphaModFix amt="70000"/>
          </a:blip>
          <a:srcRect/>
          <a:stretch>
            <a:fillRect/>
          </a:stretch>
        </p:blipFill>
        <p:spPr>
          <a:xfrm rot="2538354">
            <a:off x="10451305" y="7526883"/>
            <a:ext cx="2706160" cy="2683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4" name="Google Shape;904;p18"/>
          <p:cNvGrpSpPr/>
          <p:nvPr/>
        </p:nvGrpSpPr>
        <p:grpSpPr>
          <a:xfrm>
            <a:off x="742778" y="404883"/>
            <a:ext cx="10058173" cy="3266925"/>
            <a:chOff x="0" y="-47625"/>
            <a:chExt cx="3321392" cy="860425"/>
          </a:xfrm>
        </p:grpSpPr>
        <p:sp>
          <p:nvSpPr>
            <p:cNvPr id="905" name="Google Shape;905;p18"/>
            <p:cNvSpPr/>
            <p:nvPr/>
          </p:nvSpPr>
          <p:spPr>
            <a:xfrm>
              <a:off x="0" y="0"/>
              <a:ext cx="3321392" cy="501462"/>
            </a:xfrm>
            <a:custGeom>
              <a:avLst/>
              <a:gdLst/>
              <a:ahLst/>
              <a:cxnLst/>
              <a:rect l="l" t="t" r="r" b="b"/>
              <a:pathLst>
                <a:path w="3321392" h="501462" extrusionOk="0">
                  <a:moveTo>
                    <a:pt x="0" y="0"/>
                  </a:moveTo>
                  <a:lnTo>
                    <a:pt x="3321392" y="0"/>
                  </a:lnTo>
                  <a:lnTo>
                    <a:pt x="3321392" y="501462"/>
                  </a:lnTo>
                  <a:lnTo>
                    <a:pt x="0" y="5014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06" name="Google Shape;906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7000"/>
                </a:lnSpc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07" name="Google Shape;907;p18"/>
          <p:cNvSpPr txBox="1"/>
          <p:nvPr/>
        </p:nvSpPr>
        <p:spPr>
          <a:xfrm>
            <a:off x="1154476" y="899438"/>
            <a:ext cx="930087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000" b="1" dirty="0"/>
              <a:t>Machine Learning for Anomaly Detection in Cloud Data Warehousing: Anomaly detection techniques to identify unusual activities</a:t>
            </a:r>
            <a:endParaRPr lang="en-US" sz="3000" b="1" dirty="0"/>
          </a:p>
        </p:txBody>
      </p:sp>
      <p:sp>
        <p:nvSpPr>
          <p:cNvPr id="908" name="Google Shape;908;p18"/>
          <p:cNvSpPr txBox="1"/>
          <p:nvPr/>
        </p:nvSpPr>
        <p:spPr>
          <a:xfrm>
            <a:off x="1154476" y="3702527"/>
            <a:ext cx="9646475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vi-VN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 bài báo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9" name="Google Shape;909;p18"/>
          <p:cNvGrpSpPr/>
          <p:nvPr/>
        </p:nvGrpSpPr>
        <p:grpSpPr>
          <a:xfrm>
            <a:off x="438807" y="3818700"/>
            <a:ext cx="186308" cy="197224"/>
            <a:chOff x="0" y="-47625"/>
            <a:chExt cx="812800" cy="860425"/>
          </a:xfrm>
        </p:grpSpPr>
        <p:sp>
          <p:nvSpPr>
            <p:cNvPr id="910" name="Google Shape;910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11" name="Google Shape;911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7000"/>
                </a:lnSpc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12" name="Google Shape;912;p18"/>
          <p:cNvSpPr txBox="1"/>
          <p:nvPr/>
        </p:nvSpPr>
        <p:spPr>
          <a:xfrm>
            <a:off x="1154476" y="5692944"/>
            <a:ext cx="105770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latin typeface="+mj-lt"/>
                <a:cs typeface="Times New Roman" panose="02020603050405020304" pitchFamily="18" charset="0"/>
                <a:sym typeface="Sarabun"/>
              </a:rPr>
              <a:t>III.</a:t>
            </a:r>
            <a:r>
              <a:rPr lang="vi-VN" sz="3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000" b="1" dirty="0" err="1"/>
              <a:t>Mô</a:t>
            </a:r>
            <a:r>
              <a:rPr lang="en-US" sz="3000" b="1" dirty="0"/>
              <a:t> </a:t>
            </a:r>
            <a:r>
              <a:rPr lang="en-US" sz="3000" b="1" dirty="0" err="1"/>
              <a:t>tả</a:t>
            </a:r>
            <a:r>
              <a:rPr lang="en-US" sz="3000" b="1" dirty="0"/>
              <a:t> </a:t>
            </a:r>
            <a:r>
              <a:rPr lang="en-US" sz="3000" b="1" dirty="0" err="1"/>
              <a:t>bài</a:t>
            </a:r>
            <a:r>
              <a:rPr lang="en-US" sz="3000" b="1" dirty="0"/>
              <a:t> </a:t>
            </a:r>
            <a:r>
              <a:rPr lang="en-US" sz="3000" b="1" dirty="0" err="1"/>
              <a:t>toán</a:t>
            </a:r>
            <a:endParaRPr sz="3000" dirty="0"/>
          </a:p>
        </p:txBody>
      </p:sp>
      <p:grpSp>
        <p:nvGrpSpPr>
          <p:cNvPr id="913" name="Google Shape;913;p18"/>
          <p:cNvGrpSpPr/>
          <p:nvPr/>
        </p:nvGrpSpPr>
        <p:grpSpPr>
          <a:xfrm>
            <a:off x="445114" y="4832153"/>
            <a:ext cx="186308" cy="197224"/>
            <a:chOff x="0" y="-47625"/>
            <a:chExt cx="812800" cy="860425"/>
          </a:xfrm>
        </p:grpSpPr>
        <p:sp>
          <p:nvSpPr>
            <p:cNvPr id="914" name="Google Shape;914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15" name="Google Shape;915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7000"/>
                </a:lnSpc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17" name="Google Shape;917;p18"/>
          <p:cNvGrpSpPr/>
          <p:nvPr/>
        </p:nvGrpSpPr>
        <p:grpSpPr>
          <a:xfrm>
            <a:off x="438807" y="5928291"/>
            <a:ext cx="186308" cy="197224"/>
            <a:chOff x="0" y="-47625"/>
            <a:chExt cx="812800" cy="860425"/>
          </a:xfrm>
        </p:grpSpPr>
        <p:sp>
          <p:nvSpPr>
            <p:cNvPr id="918" name="Google Shape;918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19" name="Google Shape;919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7000"/>
                </a:lnSpc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44117" y="4646274"/>
            <a:ext cx="1052945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  <a:cs typeface="Times New Roman" panose="02020603050405020304" pitchFamily="18" charset="0"/>
              </a:rPr>
              <a:t>II. </a:t>
            </a:r>
            <a:r>
              <a:rPr lang="en-US" sz="3000" b="1" dirty="0" err="1"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+mj-lt"/>
                <a:cs typeface="Times New Roman" panose="02020603050405020304" pitchFamily="18" charset="0"/>
              </a:rPr>
              <a:t>tả</a:t>
            </a:r>
            <a:r>
              <a:rPr lang="en-US" sz="3000" b="1" dirty="0">
                <a:latin typeface="+mj-lt"/>
                <a:cs typeface="Times New Roman" panose="02020603050405020304" pitchFamily="18" charset="0"/>
              </a:rPr>
              <a:t> Dataset</a:t>
            </a:r>
            <a:endParaRPr lang="en-US" sz="3000" b="1" dirty="0"/>
          </a:p>
          <a:p>
            <a:endParaRPr lang="en-US" sz="30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" name="Google Shape;917;p18"/>
          <p:cNvGrpSpPr/>
          <p:nvPr/>
        </p:nvGrpSpPr>
        <p:grpSpPr>
          <a:xfrm>
            <a:off x="438807" y="6950006"/>
            <a:ext cx="186308" cy="197224"/>
            <a:chOff x="0" y="-47625"/>
            <a:chExt cx="812800" cy="860425"/>
          </a:xfrm>
        </p:grpSpPr>
        <p:sp>
          <p:nvSpPr>
            <p:cNvPr id="3" name="Google Shape;918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" name="Google Shape;919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p>
              <a:pPr algn="ctr">
                <a:lnSpc>
                  <a:spcPct val="187000"/>
                </a:lnSpc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43940" y="6731000"/>
            <a:ext cx="562356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  <a:sym typeface="Sarabun"/>
              </a:rPr>
              <a:t>I</a:t>
            </a:r>
            <a:r>
              <a:rPr lang="vi-VN" altLang="en-US" sz="3000" b="1" dirty="0">
                <a:latin typeface="Arial" panose="020B0604020202020204" pitchFamily="34" charset="0"/>
                <a:cs typeface="Arial" panose="020B0604020202020204" pitchFamily="34" charset="0"/>
                <a:sym typeface="Sarabun"/>
              </a:rPr>
              <a:t>V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  <a:sym typeface="Sarabun"/>
              </a:rPr>
              <a:t>.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Kết luận</a:t>
            </a:r>
            <a:endParaRPr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/>
      <p:bldP spid="91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19"/>
          <p:cNvPicPr preferRelativeResize="0"/>
          <p:nvPr/>
        </p:nvPicPr>
        <p:blipFill rotWithShape="1">
          <a:blip r:embed="rId1"/>
          <a:srcRect l="-24999" t="22472" r="-24998" b="21276"/>
          <a:stretch>
            <a:fillRect/>
          </a:stretch>
        </p:blipFill>
        <p:spPr>
          <a:xfrm>
            <a:off x="-3641577" y="-7674"/>
            <a:ext cx="2086769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19"/>
          <p:cNvSpPr txBox="1"/>
          <p:nvPr/>
        </p:nvSpPr>
        <p:spPr>
          <a:xfrm>
            <a:off x="418465" y="271780"/>
            <a:ext cx="7676515" cy="115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5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5000" b="1" dirty="0"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cs typeface="Times New Roman" panose="02020603050405020304" pitchFamily="18" charset="0"/>
              </a:rPr>
              <a:t>Giới</a:t>
            </a:r>
            <a:r>
              <a:rPr lang="en-US" sz="5000" b="1" dirty="0"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cs typeface="Times New Roman" panose="02020603050405020304" pitchFamily="18" charset="0"/>
              </a:rPr>
              <a:t>thiệu</a:t>
            </a:r>
            <a:r>
              <a:rPr lang="en-US" sz="5000" b="1" dirty="0"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cs typeface="Times New Roman" panose="02020603050405020304" pitchFamily="18" charset="0"/>
              </a:rPr>
              <a:t>bài</a:t>
            </a:r>
            <a:r>
              <a:rPr lang="en-US" sz="5000" b="1" dirty="0"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cs typeface="Times New Roman" panose="02020603050405020304" pitchFamily="18" charset="0"/>
              </a:rPr>
              <a:t>báo</a:t>
            </a:r>
            <a:endParaRPr lang="en-US" sz="5000" b="1" dirty="0">
              <a:solidFill>
                <a:srgbClr val="2E74B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4" name="Google Shape;944;p19"/>
          <p:cNvSpPr txBox="1"/>
          <p:nvPr/>
        </p:nvSpPr>
        <p:spPr>
          <a:xfrm>
            <a:off x="5462273" y="3615639"/>
            <a:ext cx="8952395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endParaRPr sz="3600" dirty="0"/>
          </a:p>
        </p:txBody>
      </p:sp>
      <p:pic>
        <p:nvPicPr>
          <p:cNvPr id="3" name="Google Shape;901;p18"/>
          <p:cNvPicPr preferRelativeResize="0"/>
          <p:nvPr/>
        </p:nvPicPr>
        <p:blipFill rotWithShape="1">
          <a:blip r:embed="rId2">
            <a:alphaModFix amt="70000"/>
          </a:blip>
          <a:srcRect/>
          <a:stretch>
            <a:fillRect/>
          </a:stretch>
        </p:blipFill>
        <p:spPr>
          <a:xfrm>
            <a:off x="11711412" y="8403835"/>
            <a:ext cx="1963924" cy="18754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8322" y="1683535"/>
            <a:ext cx="126793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	</a:t>
            </a:r>
            <a:r>
              <a:rPr lang="en-US" sz="3000" dirty="0" err="1"/>
              <a:t>Nhấn</a:t>
            </a:r>
            <a:r>
              <a:rPr lang="en-US" sz="3000" dirty="0"/>
              <a:t> </a:t>
            </a:r>
            <a:r>
              <a:rPr lang="en-US" sz="3000" dirty="0" err="1"/>
              <a:t>mạnh</a:t>
            </a:r>
            <a:r>
              <a:rPr lang="en-US" sz="3000" dirty="0"/>
              <a:t> </a:t>
            </a:r>
            <a:r>
              <a:rPr lang="en-US" sz="3000" dirty="0" err="1"/>
              <a:t>vai</a:t>
            </a:r>
            <a:r>
              <a:rPr lang="en-US" sz="3000" dirty="0"/>
              <a:t>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việc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bất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việc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vệ</a:t>
            </a:r>
            <a:r>
              <a:rPr lang="en-US" sz="3000" dirty="0"/>
              <a:t> </a:t>
            </a:r>
            <a:r>
              <a:rPr lang="en-US" sz="3000" dirty="0" err="1"/>
              <a:t>môi</a:t>
            </a:r>
            <a:r>
              <a:rPr lang="en-US" sz="3000" dirty="0"/>
              <a:t> </a:t>
            </a:r>
            <a:r>
              <a:rPr lang="en-US" sz="3000" dirty="0" err="1"/>
              <a:t>trường</a:t>
            </a:r>
            <a:r>
              <a:rPr lang="en-US" sz="3000" dirty="0"/>
              <a:t> </a:t>
            </a:r>
            <a:r>
              <a:rPr lang="en-US" sz="3000" dirty="0" err="1"/>
              <a:t>lưu</a:t>
            </a:r>
            <a:r>
              <a:rPr lang="en-US" sz="3000" dirty="0"/>
              <a:t> </a:t>
            </a:r>
            <a:r>
              <a:rPr lang="en-US" sz="3000" dirty="0" err="1"/>
              <a:t>trữ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đám</a:t>
            </a:r>
            <a:r>
              <a:rPr lang="en-US" sz="3000" dirty="0"/>
              <a:t> </a:t>
            </a:r>
            <a:r>
              <a:rPr lang="en-US" sz="3000" dirty="0" err="1"/>
              <a:t>mây</a:t>
            </a:r>
            <a:r>
              <a:rPr lang="en-US" sz="3000" dirty="0"/>
              <a:t>.</a:t>
            </a:r>
            <a:endParaRPr lang="en-US" sz="3000" dirty="0"/>
          </a:p>
          <a:p>
            <a:r>
              <a:rPr lang="en-US" sz="3000" dirty="0"/>
              <a:t>	Cung </a:t>
            </a:r>
            <a:r>
              <a:rPr lang="en-US" sz="3000" dirty="0" err="1"/>
              <a:t>cấp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cái</a:t>
            </a:r>
            <a:r>
              <a:rPr lang="en-US" sz="3000" dirty="0"/>
              <a:t> </a:t>
            </a:r>
            <a:r>
              <a:rPr lang="en-US" sz="3000" dirty="0" err="1"/>
              <a:t>nhìn</a:t>
            </a:r>
            <a:r>
              <a:rPr lang="en-US" sz="3000" dirty="0"/>
              <a:t> </a:t>
            </a:r>
            <a:r>
              <a:rPr lang="en-US" sz="3000" dirty="0" err="1"/>
              <a:t>tổng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sắc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kỹ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máy</a:t>
            </a:r>
            <a:r>
              <a:rPr lang="en-US" sz="3000" dirty="0"/>
              <a:t>,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giám</a:t>
            </a:r>
            <a:r>
              <a:rPr lang="en-US" sz="3000" dirty="0"/>
              <a:t> </a:t>
            </a:r>
            <a:r>
              <a:rPr lang="en-US" sz="3000" dirty="0" err="1"/>
              <a:t>sát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giám</a:t>
            </a:r>
            <a:r>
              <a:rPr lang="en-US" sz="3000" dirty="0"/>
              <a:t> </a:t>
            </a:r>
            <a:r>
              <a:rPr lang="en-US" sz="3000" dirty="0" err="1"/>
              <a:t>sát</a:t>
            </a:r>
            <a:r>
              <a:rPr lang="en-US" sz="3000" dirty="0"/>
              <a:t>,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nhấn</a:t>
            </a:r>
            <a:r>
              <a:rPr lang="en-US" sz="3000" dirty="0"/>
              <a:t> </a:t>
            </a:r>
            <a:r>
              <a:rPr lang="en-US" sz="3000" dirty="0" err="1"/>
              <a:t>mạnh</a:t>
            </a:r>
            <a:r>
              <a:rPr lang="en-US" sz="3000" dirty="0"/>
              <a:t> </a:t>
            </a:r>
            <a:r>
              <a:rPr lang="en-US" sz="3000" dirty="0" err="1"/>
              <a:t>tầm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việc</a:t>
            </a:r>
            <a:r>
              <a:rPr lang="en-US" sz="3000" dirty="0"/>
              <a:t> </a:t>
            </a:r>
            <a:r>
              <a:rPr lang="en-US" sz="3000" dirty="0" err="1"/>
              <a:t>lựa</a:t>
            </a:r>
            <a:r>
              <a:rPr lang="en-US" sz="3000" dirty="0"/>
              <a:t> </a:t>
            </a:r>
            <a:r>
              <a:rPr lang="en-US" sz="3000" dirty="0" err="1"/>
              <a:t>chọn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kỹ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.</a:t>
            </a:r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err="1"/>
              <a:t>Hành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khuyến</a:t>
            </a:r>
            <a:r>
              <a:rPr lang="en-US" sz="3000" dirty="0"/>
              <a:t> </a:t>
            </a:r>
            <a:r>
              <a:rPr lang="en-US" sz="3000" dirty="0" err="1"/>
              <a:t>khích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hơn</a:t>
            </a:r>
            <a:r>
              <a:rPr lang="en-US" sz="3000" dirty="0"/>
              <a:t>,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thúc</a:t>
            </a:r>
            <a:r>
              <a:rPr lang="en-US" sz="3000" dirty="0"/>
              <a:t> </a:t>
            </a:r>
            <a:r>
              <a:rPr lang="en-US" sz="3000" dirty="0" err="1"/>
              <a:t>giục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tổ</a:t>
            </a:r>
            <a:r>
              <a:rPr lang="en-US" sz="3000" dirty="0"/>
              <a:t>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khai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biện</a:t>
            </a:r>
            <a:r>
              <a:rPr lang="en-US" sz="3000" dirty="0"/>
              <a:t> </a:t>
            </a:r>
            <a:r>
              <a:rPr lang="en-US" sz="3000" dirty="0" err="1"/>
              <a:t>pháp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bất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 </a:t>
            </a:r>
            <a:r>
              <a:rPr lang="en-US" sz="3000" dirty="0" err="1"/>
              <a:t>mạnh</a:t>
            </a:r>
            <a:r>
              <a:rPr lang="en-US" sz="3000" dirty="0"/>
              <a:t> </a:t>
            </a:r>
            <a:r>
              <a:rPr lang="en-US" sz="3000" dirty="0" err="1"/>
              <a:t>mẽ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môi</a:t>
            </a:r>
            <a:r>
              <a:rPr lang="en-US" sz="3000" dirty="0"/>
              <a:t> </a:t>
            </a:r>
            <a:r>
              <a:rPr lang="en-US" sz="3000" dirty="0" err="1"/>
              <a:t>trường</a:t>
            </a:r>
            <a:r>
              <a:rPr lang="en-US" sz="3000" dirty="0"/>
              <a:t> </a:t>
            </a:r>
            <a:r>
              <a:rPr lang="en-US" sz="3000" dirty="0" err="1"/>
              <a:t>đám</a:t>
            </a:r>
            <a:r>
              <a:rPr lang="en-US" sz="3000" dirty="0"/>
              <a:t> </a:t>
            </a:r>
            <a:r>
              <a:rPr lang="en-US" sz="3000" dirty="0" err="1"/>
              <a:t>mây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họ</a:t>
            </a:r>
            <a:r>
              <a:rPr lang="en-US" sz="3000" dirty="0"/>
              <a:t>.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54" y="5852997"/>
            <a:ext cx="7452289" cy="4062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Google Shape;1256;p21"/>
          <p:cNvPicPr preferRelativeResize="0"/>
          <p:nvPr/>
        </p:nvPicPr>
        <p:blipFill rotWithShape="1">
          <a:blip r:embed="rId1"/>
          <a:srcRect l="-25000" t="21663" r="-24999" b="22085"/>
          <a:stretch>
            <a:fillRect/>
          </a:stretch>
        </p:blipFill>
        <p:spPr>
          <a:xfrm>
            <a:off x="-4137285" y="0"/>
            <a:ext cx="2151088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652857">
            <a:off x="11335856" y="542172"/>
            <a:ext cx="2005956" cy="1203408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21"/>
          <p:cNvSpPr txBox="1"/>
          <p:nvPr/>
        </p:nvSpPr>
        <p:spPr>
          <a:xfrm>
            <a:off x="695440" y="374435"/>
            <a:ext cx="955038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000" b="1" dirty="0"/>
              <a:t>II. </a:t>
            </a:r>
            <a:r>
              <a:rPr lang="en-US" sz="5000" b="1" dirty="0" err="1"/>
              <a:t>Mô</a:t>
            </a:r>
            <a:r>
              <a:rPr lang="en-US" sz="5000" b="1" dirty="0"/>
              <a:t> </a:t>
            </a:r>
            <a:r>
              <a:rPr lang="en-US" sz="5000" b="1" dirty="0" err="1"/>
              <a:t>tả</a:t>
            </a:r>
            <a:r>
              <a:rPr lang="en-US" sz="5000" b="1" dirty="0"/>
              <a:t> dataset</a:t>
            </a:r>
            <a:endParaRPr lang="vi-VN" sz="5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5121" y="1342706"/>
            <a:ext cx="11524000" cy="4154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Tập dữ liệu chứa các giao dịch được thực hiện bằng thẻ tín dụng vào tháng 9 năm 2013 bởi chủ thẻ ở Châu Âu.</a:t>
            </a:r>
            <a:endParaRPr kumimoji="0" lang="vi-VN" altLang="en-US" sz="30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vi-VN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Tập dữ liệu này trình bày các giao dịch xảy ra trong hai ngày, trong đó chúng tôi có 492 vụ gian lận trong số 284.807 giao dịch.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Tập dữ liệu có tính không cân bằng cao, loại tích cực (lừa đảo) chiếm 0,172% tổng số giao dịch.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en-US" altLang="en-US" sz="3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31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 time, V1 – V28, Amount, Class)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284808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kumimoji="0" lang="vi-VN" altLang="en-US" sz="30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Tập dữ liệu được lấy trên kaggle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10" y="5695950"/>
            <a:ext cx="9457690" cy="435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" grpId="0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19"/>
          <p:cNvPicPr preferRelativeResize="0"/>
          <p:nvPr/>
        </p:nvPicPr>
        <p:blipFill rotWithShape="1">
          <a:blip r:embed="rId1"/>
          <a:srcRect l="-24999" t="22472" r="-24998" b="21276"/>
          <a:stretch>
            <a:fillRect/>
          </a:stretch>
        </p:blipFill>
        <p:spPr>
          <a:xfrm>
            <a:off x="-3487994" y="-49899"/>
            <a:ext cx="20691988" cy="10347908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19"/>
          <p:cNvSpPr txBox="1"/>
          <p:nvPr/>
        </p:nvSpPr>
        <p:spPr>
          <a:xfrm>
            <a:off x="7687044" y="1998342"/>
            <a:ext cx="9162112" cy="85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endParaRPr lang="en-US" sz="3600" b="1" dirty="0">
              <a:solidFill>
                <a:srgbClr val="2E74B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4" name="Google Shape;944;p19"/>
          <p:cNvSpPr txBox="1"/>
          <p:nvPr/>
        </p:nvSpPr>
        <p:spPr>
          <a:xfrm>
            <a:off x="5145861" y="3591390"/>
            <a:ext cx="8952395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endParaRPr sz="3600" dirty="0"/>
          </a:p>
        </p:txBody>
      </p:sp>
      <p:pic>
        <p:nvPicPr>
          <p:cNvPr id="954" name="Google Shape;954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32220" y="361382"/>
            <a:ext cx="1681316" cy="17227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5" name="Google Shape;955;p19"/>
          <p:cNvGrpSpPr/>
          <p:nvPr/>
        </p:nvGrpSpPr>
        <p:grpSpPr>
          <a:xfrm>
            <a:off x="-539358" y="8664390"/>
            <a:ext cx="3128071" cy="2911886"/>
            <a:chOff x="0" y="-14731"/>
            <a:chExt cx="4170761" cy="3882515"/>
          </a:xfrm>
        </p:grpSpPr>
        <p:grpSp>
          <p:nvGrpSpPr>
            <p:cNvPr id="956" name="Google Shape;956;p19"/>
            <p:cNvGrpSpPr/>
            <p:nvPr/>
          </p:nvGrpSpPr>
          <p:grpSpPr>
            <a:xfrm>
              <a:off x="0" y="-14731"/>
              <a:ext cx="251406" cy="266137"/>
              <a:chOff x="0" y="-47625"/>
              <a:chExt cx="812800" cy="860425"/>
            </a:xfrm>
          </p:grpSpPr>
          <p:sp>
            <p:nvSpPr>
              <p:cNvPr id="957" name="Google Shape;957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58" name="Google Shape;958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59" name="Google Shape;959;p19"/>
            <p:cNvGrpSpPr/>
            <p:nvPr/>
          </p:nvGrpSpPr>
          <p:grpSpPr>
            <a:xfrm>
              <a:off x="0" y="710479"/>
              <a:ext cx="251406" cy="266137"/>
              <a:chOff x="0" y="-47625"/>
              <a:chExt cx="812800" cy="860425"/>
            </a:xfrm>
          </p:grpSpPr>
          <p:sp>
            <p:nvSpPr>
              <p:cNvPr id="960" name="Google Shape;960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61" name="Google Shape;961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979839" y="-14731"/>
              <a:ext cx="251406" cy="266137"/>
              <a:chOff x="0" y="-47625"/>
              <a:chExt cx="812800" cy="860425"/>
            </a:xfrm>
          </p:grpSpPr>
          <p:sp>
            <p:nvSpPr>
              <p:cNvPr id="963" name="Google Shape;963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64" name="Google Shape;964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65" name="Google Shape;965;p19"/>
            <p:cNvGrpSpPr/>
            <p:nvPr/>
          </p:nvGrpSpPr>
          <p:grpSpPr>
            <a:xfrm>
              <a:off x="979839" y="710479"/>
              <a:ext cx="251406" cy="266137"/>
              <a:chOff x="0" y="-47625"/>
              <a:chExt cx="812800" cy="860425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67" name="Google Shape;967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68" name="Google Shape;968;p19"/>
            <p:cNvGrpSpPr/>
            <p:nvPr/>
          </p:nvGrpSpPr>
          <p:grpSpPr>
            <a:xfrm>
              <a:off x="1959677" y="-14731"/>
              <a:ext cx="251406" cy="266137"/>
              <a:chOff x="0" y="-47625"/>
              <a:chExt cx="812800" cy="860425"/>
            </a:xfrm>
          </p:grpSpPr>
          <p:sp>
            <p:nvSpPr>
              <p:cNvPr id="969" name="Google Shape;96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70" name="Google Shape;970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71" name="Google Shape;971;p19"/>
            <p:cNvGrpSpPr/>
            <p:nvPr/>
          </p:nvGrpSpPr>
          <p:grpSpPr>
            <a:xfrm>
              <a:off x="1959677" y="710479"/>
              <a:ext cx="251406" cy="266137"/>
              <a:chOff x="0" y="-47625"/>
              <a:chExt cx="812800" cy="860425"/>
            </a:xfrm>
          </p:grpSpPr>
          <p:sp>
            <p:nvSpPr>
              <p:cNvPr id="972" name="Google Shape;97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73" name="Google Shape;973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74" name="Google Shape;974;p19"/>
            <p:cNvGrpSpPr/>
            <p:nvPr/>
          </p:nvGrpSpPr>
          <p:grpSpPr>
            <a:xfrm>
              <a:off x="2939516" y="-14731"/>
              <a:ext cx="251406" cy="266137"/>
              <a:chOff x="0" y="-47625"/>
              <a:chExt cx="812800" cy="860425"/>
            </a:xfrm>
          </p:grpSpPr>
          <p:sp>
            <p:nvSpPr>
              <p:cNvPr id="975" name="Google Shape;97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76" name="Google Shape;976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77" name="Google Shape;977;p19"/>
            <p:cNvGrpSpPr/>
            <p:nvPr/>
          </p:nvGrpSpPr>
          <p:grpSpPr>
            <a:xfrm>
              <a:off x="2939516" y="710479"/>
              <a:ext cx="251406" cy="266137"/>
              <a:chOff x="0" y="-47625"/>
              <a:chExt cx="812800" cy="860425"/>
            </a:xfrm>
          </p:grpSpPr>
          <p:sp>
            <p:nvSpPr>
              <p:cNvPr id="978" name="Google Shape;97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79" name="Google Shape;979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80" name="Google Shape;980;p19"/>
            <p:cNvGrpSpPr/>
            <p:nvPr/>
          </p:nvGrpSpPr>
          <p:grpSpPr>
            <a:xfrm>
              <a:off x="3919355" y="-14731"/>
              <a:ext cx="251406" cy="266137"/>
              <a:chOff x="0" y="-47625"/>
              <a:chExt cx="812800" cy="860425"/>
            </a:xfrm>
          </p:grpSpPr>
          <p:sp>
            <p:nvSpPr>
              <p:cNvPr id="981" name="Google Shape;98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82" name="Google Shape;982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83" name="Google Shape;983;p19"/>
            <p:cNvGrpSpPr/>
            <p:nvPr/>
          </p:nvGrpSpPr>
          <p:grpSpPr>
            <a:xfrm>
              <a:off x="3919355" y="710479"/>
              <a:ext cx="251406" cy="266137"/>
              <a:chOff x="0" y="-47625"/>
              <a:chExt cx="812800" cy="860425"/>
            </a:xfrm>
          </p:grpSpPr>
          <p:sp>
            <p:nvSpPr>
              <p:cNvPr id="984" name="Google Shape;984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85" name="Google Shape;985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86" name="Google Shape;986;p19"/>
            <p:cNvGrpSpPr/>
            <p:nvPr/>
          </p:nvGrpSpPr>
          <p:grpSpPr>
            <a:xfrm>
              <a:off x="0" y="1433271"/>
              <a:ext cx="251406" cy="266137"/>
              <a:chOff x="0" y="-47625"/>
              <a:chExt cx="812800" cy="860425"/>
            </a:xfrm>
          </p:grpSpPr>
          <p:sp>
            <p:nvSpPr>
              <p:cNvPr id="987" name="Google Shape;987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88" name="Google Shape;988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89" name="Google Shape;989;p19"/>
            <p:cNvGrpSpPr/>
            <p:nvPr/>
          </p:nvGrpSpPr>
          <p:grpSpPr>
            <a:xfrm>
              <a:off x="979839" y="1433271"/>
              <a:ext cx="251406" cy="266137"/>
              <a:chOff x="0" y="-47625"/>
              <a:chExt cx="812800" cy="860425"/>
            </a:xfrm>
          </p:grpSpPr>
          <p:sp>
            <p:nvSpPr>
              <p:cNvPr id="990" name="Google Shape;990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91" name="Google Shape;991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92" name="Google Shape;992;p19"/>
            <p:cNvGrpSpPr/>
            <p:nvPr/>
          </p:nvGrpSpPr>
          <p:grpSpPr>
            <a:xfrm>
              <a:off x="1959677" y="1433271"/>
              <a:ext cx="251406" cy="266137"/>
              <a:chOff x="0" y="-47625"/>
              <a:chExt cx="812800" cy="860425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94" name="Google Shape;994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95" name="Google Shape;995;p19"/>
            <p:cNvGrpSpPr/>
            <p:nvPr/>
          </p:nvGrpSpPr>
          <p:grpSpPr>
            <a:xfrm>
              <a:off x="2939516" y="1433271"/>
              <a:ext cx="251406" cy="266137"/>
              <a:chOff x="0" y="-47625"/>
              <a:chExt cx="812800" cy="860425"/>
            </a:xfrm>
          </p:grpSpPr>
          <p:sp>
            <p:nvSpPr>
              <p:cNvPr id="996" name="Google Shape;996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997" name="Google Shape;997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98" name="Google Shape;998;p19"/>
            <p:cNvGrpSpPr/>
            <p:nvPr/>
          </p:nvGrpSpPr>
          <p:grpSpPr>
            <a:xfrm>
              <a:off x="3919355" y="1433271"/>
              <a:ext cx="251406" cy="266137"/>
              <a:chOff x="0" y="-47625"/>
              <a:chExt cx="812800" cy="860425"/>
            </a:xfrm>
          </p:grpSpPr>
          <p:sp>
            <p:nvSpPr>
              <p:cNvPr id="999" name="Google Shape;99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00" name="Google Shape;1000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01" name="Google Shape;1001;p19"/>
            <p:cNvGrpSpPr/>
            <p:nvPr/>
          </p:nvGrpSpPr>
          <p:grpSpPr>
            <a:xfrm>
              <a:off x="0" y="2156063"/>
              <a:ext cx="251406" cy="266137"/>
              <a:chOff x="0" y="-47625"/>
              <a:chExt cx="812800" cy="860425"/>
            </a:xfrm>
          </p:grpSpPr>
          <p:sp>
            <p:nvSpPr>
              <p:cNvPr id="1002" name="Google Shape;100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03" name="Google Shape;1003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04" name="Google Shape;1004;p19"/>
            <p:cNvGrpSpPr/>
            <p:nvPr/>
          </p:nvGrpSpPr>
          <p:grpSpPr>
            <a:xfrm>
              <a:off x="979839" y="2156063"/>
              <a:ext cx="251406" cy="266137"/>
              <a:chOff x="0" y="-47625"/>
              <a:chExt cx="812800" cy="860425"/>
            </a:xfrm>
          </p:grpSpPr>
          <p:sp>
            <p:nvSpPr>
              <p:cNvPr id="1005" name="Google Shape;100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06" name="Google Shape;1006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07" name="Google Shape;1007;p19"/>
            <p:cNvGrpSpPr/>
            <p:nvPr/>
          </p:nvGrpSpPr>
          <p:grpSpPr>
            <a:xfrm>
              <a:off x="1959677" y="2156063"/>
              <a:ext cx="251406" cy="266137"/>
              <a:chOff x="0" y="-47625"/>
              <a:chExt cx="812800" cy="860425"/>
            </a:xfrm>
          </p:grpSpPr>
          <p:sp>
            <p:nvSpPr>
              <p:cNvPr id="1008" name="Google Shape;100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09" name="Google Shape;1009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10" name="Google Shape;1010;p19"/>
            <p:cNvGrpSpPr/>
            <p:nvPr/>
          </p:nvGrpSpPr>
          <p:grpSpPr>
            <a:xfrm>
              <a:off x="2939516" y="2156063"/>
              <a:ext cx="251406" cy="266137"/>
              <a:chOff x="0" y="-47625"/>
              <a:chExt cx="812800" cy="860425"/>
            </a:xfrm>
          </p:grpSpPr>
          <p:sp>
            <p:nvSpPr>
              <p:cNvPr id="1011" name="Google Shape;101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12" name="Google Shape;1012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13" name="Google Shape;1013;p19"/>
            <p:cNvGrpSpPr/>
            <p:nvPr/>
          </p:nvGrpSpPr>
          <p:grpSpPr>
            <a:xfrm>
              <a:off x="3919355" y="2156063"/>
              <a:ext cx="251406" cy="266137"/>
              <a:chOff x="0" y="-47625"/>
              <a:chExt cx="812800" cy="860425"/>
            </a:xfrm>
          </p:grpSpPr>
          <p:sp>
            <p:nvSpPr>
              <p:cNvPr id="1014" name="Google Shape;1014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15" name="Google Shape;1015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16" name="Google Shape;1016;p19"/>
            <p:cNvGrpSpPr/>
            <p:nvPr/>
          </p:nvGrpSpPr>
          <p:grpSpPr>
            <a:xfrm>
              <a:off x="0" y="2878855"/>
              <a:ext cx="251406" cy="266137"/>
              <a:chOff x="0" y="-47625"/>
              <a:chExt cx="812800" cy="86042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18" name="Google Shape;1018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979839" y="2878855"/>
              <a:ext cx="251406" cy="266137"/>
              <a:chOff x="0" y="-47625"/>
              <a:chExt cx="812800" cy="860425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21" name="Google Shape;1021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22" name="Google Shape;1022;p19"/>
            <p:cNvGrpSpPr/>
            <p:nvPr/>
          </p:nvGrpSpPr>
          <p:grpSpPr>
            <a:xfrm>
              <a:off x="1959677" y="2878855"/>
              <a:ext cx="251406" cy="266137"/>
              <a:chOff x="0" y="-47625"/>
              <a:chExt cx="812800" cy="860425"/>
            </a:xfrm>
          </p:grpSpPr>
          <p:sp>
            <p:nvSpPr>
              <p:cNvPr id="1023" name="Google Shape;1023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24" name="Google Shape;1024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25" name="Google Shape;1025;p19"/>
            <p:cNvGrpSpPr/>
            <p:nvPr/>
          </p:nvGrpSpPr>
          <p:grpSpPr>
            <a:xfrm>
              <a:off x="2939516" y="2878855"/>
              <a:ext cx="251406" cy="266137"/>
              <a:chOff x="0" y="-47625"/>
              <a:chExt cx="812800" cy="860425"/>
            </a:xfrm>
          </p:grpSpPr>
          <p:sp>
            <p:nvSpPr>
              <p:cNvPr id="1026" name="Google Shape;1026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27" name="Google Shape;1027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28" name="Google Shape;1028;p19"/>
            <p:cNvGrpSpPr/>
            <p:nvPr/>
          </p:nvGrpSpPr>
          <p:grpSpPr>
            <a:xfrm>
              <a:off x="3919355" y="2878855"/>
              <a:ext cx="251406" cy="266137"/>
              <a:chOff x="0" y="-47625"/>
              <a:chExt cx="812800" cy="860425"/>
            </a:xfrm>
          </p:grpSpPr>
          <p:sp>
            <p:nvSpPr>
              <p:cNvPr id="1029" name="Google Shape;102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30" name="Google Shape;1030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31" name="Google Shape;1031;p19"/>
            <p:cNvGrpSpPr/>
            <p:nvPr/>
          </p:nvGrpSpPr>
          <p:grpSpPr>
            <a:xfrm>
              <a:off x="0" y="3601647"/>
              <a:ext cx="251406" cy="266137"/>
              <a:chOff x="0" y="-47625"/>
              <a:chExt cx="812800" cy="860425"/>
            </a:xfrm>
          </p:grpSpPr>
          <p:sp>
            <p:nvSpPr>
              <p:cNvPr id="1032" name="Google Shape;103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33" name="Google Shape;1033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34" name="Google Shape;1034;p19"/>
            <p:cNvGrpSpPr/>
            <p:nvPr/>
          </p:nvGrpSpPr>
          <p:grpSpPr>
            <a:xfrm>
              <a:off x="979839" y="3601647"/>
              <a:ext cx="251406" cy="266137"/>
              <a:chOff x="0" y="-47625"/>
              <a:chExt cx="812800" cy="860425"/>
            </a:xfrm>
          </p:grpSpPr>
          <p:sp>
            <p:nvSpPr>
              <p:cNvPr id="1035" name="Google Shape;103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36" name="Google Shape;1036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37" name="Google Shape;1037;p19"/>
            <p:cNvGrpSpPr/>
            <p:nvPr/>
          </p:nvGrpSpPr>
          <p:grpSpPr>
            <a:xfrm>
              <a:off x="1959677" y="3601647"/>
              <a:ext cx="251406" cy="266137"/>
              <a:chOff x="0" y="-47625"/>
              <a:chExt cx="812800" cy="860425"/>
            </a:xfrm>
          </p:grpSpPr>
          <p:sp>
            <p:nvSpPr>
              <p:cNvPr id="1038" name="Google Shape;103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39" name="Google Shape;1039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40" name="Google Shape;1040;p19"/>
            <p:cNvGrpSpPr/>
            <p:nvPr/>
          </p:nvGrpSpPr>
          <p:grpSpPr>
            <a:xfrm>
              <a:off x="2939516" y="3601647"/>
              <a:ext cx="251406" cy="266137"/>
              <a:chOff x="0" y="-47625"/>
              <a:chExt cx="812800" cy="860425"/>
            </a:xfrm>
          </p:grpSpPr>
          <p:sp>
            <p:nvSpPr>
              <p:cNvPr id="1041" name="Google Shape;104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42" name="Google Shape;1042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43" name="Google Shape;1043;p19"/>
            <p:cNvGrpSpPr/>
            <p:nvPr/>
          </p:nvGrpSpPr>
          <p:grpSpPr>
            <a:xfrm>
              <a:off x="3919355" y="3601647"/>
              <a:ext cx="251406" cy="266137"/>
              <a:chOff x="0" y="-47625"/>
              <a:chExt cx="812800" cy="860425"/>
            </a:xfrm>
          </p:grpSpPr>
          <p:sp>
            <p:nvSpPr>
              <p:cNvPr id="1044" name="Google Shape;1044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</p:sp>
          <p:sp>
            <p:nvSpPr>
              <p:cNvPr id="1045" name="Google Shape;1045;p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281512" y="1696787"/>
            <a:ext cx="10350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/>
              <a:t>1</a:t>
            </a:r>
            <a:r>
              <a:rPr lang="en-US" sz="4000" b="1" dirty="0"/>
              <a:t>.</a:t>
            </a:r>
            <a:r>
              <a:rPr lang="en-US" sz="4000" b="1" i="1" dirty="0"/>
              <a:t> </a:t>
            </a:r>
            <a:r>
              <a:rPr lang="en-US" sz="4000" b="1" i="1" dirty="0" err="1"/>
              <a:t>Rừng</a:t>
            </a:r>
            <a:r>
              <a:rPr lang="en-US" sz="4000" b="1" i="1" dirty="0"/>
              <a:t> </a:t>
            </a:r>
            <a:r>
              <a:rPr lang="en-US" sz="4000" b="1" i="1" dirty="0" err="1"/>
              <a:t>cô</a:t>
            </a:r>
            <a:r>
              <a:rPr lang="en-US" sz="4000" b="1" i="1" dirty="0"/>
              <a:t> </a:t>
            </a:r>
            <a:r>
              <a:rPr lang="en-US" sz="4000" b="1" i="1" dirty="0" err="1"/>
              <a:t>lập</a:t>
            </a:r>
            <a:r>
              <a:rPr lang="en-US" sz="4000" b="1" i="1" dirty="0"/>
              <a:t> (Isolation Forest)</a:t>
            </a:r>
            <a:endParaRPr lang="en-US" sz="4000" dirty="0"/>
          </a:p>
          <a:p>
            <a:pPr lvl="0"/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0938" y="484181"/>
            <a:ext cx="103507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cs typeface="Times New Roman" panose="02020603050405020304" pitchFamily="18" charset="0"/>
              </a:rPr>
              <a:t>III</a:t>
            </a:r>
            <a:r>
              <a:rPr lang="vi-VN" sz="5000" b="1" dirty="0">
                <a:cs typeface="Times New Roman" panose="02020603050405020304" pitchFamily="18" charset="0"/>
              </a:rPr>
              <a:t> </a:t>
            </a:r>
            <a:r>
              <a:rPr lang="en-US" sz="5000" b="1" dirty="0">
                <a:cs typeface="Times New Roman" panose="02020603050405020304" pitchFamily="18" charset="0"/>
              </a:rPr>
              <a:t>.</a:t>
            </a:r>
            <a:r>
              <a:rPr lang="en-US" sz="5000" b="1" dirty="0"/>
              <a:t> </a:t>
            </a:r>
            <a:r>
              <a:rPr lang="en-US" sz="5000" b="1" dirty="0" err="1"/>
              <a:t>Mô</a:t>
            </a:r>
            <a:r>
              <a:rPr lang="en-US" sz="5000" b="1" dirty="0"/>
              <a:t> </a:t>
            </a:r>
            <a:r>
              <a:rPr lang="en-US" sz="5000" b="1" dirty="0" err="1"/>
              <a:t>tả</a:t>
            </a:r>
            <a:r>
              <a:rPr lang="en-US" sz="5000" b="1" dirty="0"/>
              <a:t> </a:t>
            </a:r>
            <a:r>
              <a:rPr lang="en-US" sz="5000" b="1" dirty="0" err="1"/>
              <a:t>bài</a:t>
            </a:r>
            <a:r>
              <a:rPr lang="en-US" sz="5000" b="1" dirty="0"/>
              <a:t> </a:t>
            </a:r>
            <a:r>
              <a:rPr lang="en-US" sz="5000" b="1" dirty="0" err="1"/>
              <a:t>toán</a:t>
            </a:r>
            <a:endParaRPr 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89587" y="2572646"/>
            <a:ext cx="11296013" cy="644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L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à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dựa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ensemble (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)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hoạt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động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hiệu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cô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bất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thường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bằng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ra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rừng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quyết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. </a:t>
            </a:r>
            <a:endParaRPr lang="en-US" sz="4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này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đặc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biệt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hiệu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chiều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vốn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dĩ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phù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nhiệm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ngoại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(outlier detection).</a:t>
            </a:r>
            <a:endParaRPr lang="en-US" sz="4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24"/>
          <p:cNvPicPr preferRelativeResize="0"/>
          <p:nvPr/>
        </p:nvPicPr>
        <p:blipFill rotWithShape="1">
          <a:blip r:embed="rId1"/>
          <a:srcRect l="-14443" t="35000" r="-14443" b="16666"/>
          <a:stretch>
            <a:fillRect/>
          </a:stretch>
        </p:blipFill>
        <p:spPr>
          <a:xfrm>
            <a:off x="-2101516" y="0"/>
            <a:ext cx="1868063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38303" y="369961"/>
            <a:ext cx="1816284" cy="1846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29626" y="2216449"/>
            <a:ext cx="1124061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i="1" dirty="0"/>
              <a:t>2. SVM </a:t>
            </a:r>
            <a:r>
              <a:rPr lang="en-US" sz="4000" b="1" i="1" dirty="0" err="1"/>
              <a:t>một</a:t>
            </a:r>
            <a:r>
              <a:rPr lang="en-US" sz="4000" b="1" i="1" dirty="0"/>
              <a:t> </a:t>
            </a:r>
            <a:r>
              <a:rPr lang="en-US" sz="4000" b="1" i="1" dirty="0" err="1"/>
              <a:t>lớp</a:t>
            </a:r>
            <a:r>
              <a:rPr lang="en-US" sz="4000" b="1" i="1" dirty="0"/>
              <a:t> (One-Class SVM)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/>
              <a:t>	</a:t>
            </a:r>
            <a:r>
              <a:rPr lang="en-US" sz="4000" dirty="0" err="1">
                <a:solidFill>
                  <a:schemeClr val="tx1"/>
                </a:solidFill>
              </a:rPr>
              <a:t>Là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những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sai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lệch</a:t>
            </a:r>
            <a:r>
              <a:rPr lang="en-US" sz="4000" dirty="0">
                <a:solidFill>
                  <a:schemeClr val="tx1"/>
                </a:solidFill>
              </a:rPr>
              <a:t> so </a:t>
            </a:r>
            <a:r>
              <a:rPr lang="en-US" sz="4000" dirty="0" err="1">
                <a:solidFill>
                  <a:schemeClr val="tx1"/>
                </a:solidFill>
              </a:rPr>
              <a:t>với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hành</a:t>
            </a:r>
            <a:r>
              <a:rPr lang="en-US" sz="4000" dirty="0">
                <a:solidFill>
                  <a:schemeClr val="tx1"/>
                </a:solidFill>
              </a:rPr>
              <a:t> vi </a:t>
            </a:r>
            <a:r>
              <a:rPr lang="en-US" sz="4000" dirty="0" err="1">
                <a:solidFill>
                  <a:schemeClr val="tx1"/>
                </a:solidFill>
              </a:rPr>
              <a:t>bình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thường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được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học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này</a:t>
            </a:r>
            <a:r>
              <a:rPr lang="en-US" sz="4000" dirty="0">
                <a:solidFill>
                  <a:schemeClr val="tx1"/>
                </a:solidFill>
              </a:rPr>
              <a:t>. </a:t>
            </a:r>
            <a:endParaRPr lang="en-US" sz="4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err="1">
                <a:solidFill>
                  <a:schemeClr val="tx1"/>
                </a:solidFill>
              </a:rPr>
              <a:t>Có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giá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trị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trong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tình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huống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bất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thường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dự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kiến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sẽ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hiếm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và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biệt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đáng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kể</a:t>
            </a:r>
            <a:r>
              <a:rPr lang="en-US" sz="4000" dirty="0">
                <a:solidFill>
                  <a:schemeClr val="tx1"/>
                </a:solidFill>
              </a:rPr>
              <a:t> so </a:t>
            </a:r>
            <a:r>
              <a:rPr lang="en-US" sz="4000" dirty="0" err="1">
                <a:solidFill>
                  <a:schemeClr val="tx1"/>
                </a:solidFill>
              </a:rPr>
              <a:t>với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mẫu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hình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bình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thường</a:t>
            </a:r>
            <a:r>
              <a:rPr lang="en-US" sz="4000" dirty="0">
                <a:solidFill>
                  <a:schemeClr val="tx1"/>
                </a:solidFill>
              </a:rPr>
              <a:t>.. </a:t>
            </a:r>
            <a:endParaRPr lang="en-US" sz="4000" dirty="0">
              <a:solidFill>
                <a:schemeClr val="tx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lvl="0"/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" name="Google Shape;1874;p26"/>
          <p:cNvPicPr preferRelativeResize="0"/>
          <p:nvPr/>
        </p:nvPicPr>
        <p:blipFill rotWithShape="1">
          <a:blip r:embed="rId1"/>
          <a:srcRect l="-14443" t="35000" r="-14443" b="16666"/>
          <a:stretch>
            <a:fillRect/>
          </a:stretch>
        </p:blipFill>
        <p:spPr>
          <a:xfrm>
            <a:off x="-1964690" y="-191770"/>
            <a:ext cx="18167985" cy="106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p26"/>
          <p:cNvSpPr txBox="1"/>
          <p:nvPr/>
        </p:nvSpPr>
        <p:spPr>
          <a:xfrm>
            <a:off x="10995494" y="4587990"/>
            <a:ext cx="39778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endParaRPr dirty="0"/>
          </a:p>
        </p:txBody>
      </p:sp>
      <p:sp>
        <p:nvSpPr>
          <p:cNvPr id="2" name="Text Box 1"/>
          <p:cNvSpPr txBox="1"/>
          <p:nvPr/>
        </p:nvSpPr>
        <p:spPr>
          <a:xfrm>
            <a:off x="4572000" y="370205"/>
            <a:ext cx="457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Biểu đồ hiệu suất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05" y="1436370"/>
            <a:ext cx="584835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" y="1423670"/>
            <a:ext cx="5972175" cy="3752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65" y="5463540"/>
            <a:ext cx="6686550" cy="482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" name="Google Shape;1874;p26"/>
          <p:cNvPicPr preferRelativeResize="0"/>
          <p:nvPr/>
        </p:nvPicPr>
        <p:blipFill rotWithShape="1">
          <a:blip r:embed="rId1"/>
          <a:srcRect l="-14443" t="35000" r="-14443" b="16666"/>
          <a:stretch>
            <a:fillRect/>
          </a:stretch>
        </p:blipFill>
        <p:spPr>
          <a:xfrm>
            <a:off x="-1964690" y="-191770"/>
            <a:ext cx="18167985" cy="106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p26"/>
          <p:cNvSpPr txBox="1"/>
          <p:nvPr/>
        </p:nvSpPr>
        <p:spPr>
          <a:xfrm>
            <a:off x="10995494" y="4587990"/>
            <a:ext cx="39778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endParaRPr dirty="0"/>
          </a:p>
        </p:txBody>
      </p:sp>
      <p:sp>
        <p:nvSpPr>
          <p:cNvPr id="2" name="Text Box 1"/>
          <p:cNvSpPr txBox="1"/>
          <p:nvPr/>
        </p:nvSpPr>
        <p:spPr>
          <a:xfrm>
            <a:off x="4572000" y="370205"/>
            <a:ext cx="457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Biểu đồ hiệu suất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312545"/>
            <a:ext cx="5876925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335405"/>
            <a:ext cx="5996305" cy="3510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20" y="5269230"/>
            <a:ext cx="6603365" cy="4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 rotWithShape="1">
          <a:blip r:embed="rId1"/>
          <a:srcRect l="-14230" t="35158" r="-14231" b="16666"/>
          <a:stretch>
            <a:fillRect/>
          </a:stretch>
        </p:blipFill>
        <p:spPr>
          <a:xfrm>
            <a:off x="-2024399" y="-17730"/>
            <a:ext cx="18183069" cy="1044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-4876799" y="5103865"/>
            <a:ext cx="7625447" cy="92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187000"/>
              </a:lnSpc>
            </a:pPr>
            <a:endParaRPr sz="30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grpSp>
        <p:nvGrpSpPr>
          <p:cNvPr id="294" name="Google Shape;294;p14"/>
          <p:cNvGrpSpPr/>
          <p:nvPr/>
        </p:nvGrpSpPr>
        <p:grpSpPr>
          <a:xfrm>
            <a:off x="13527239" y="-1113974"/>
            <a:ext cx="3125773" cy="2909747"/>
            <a:chOff x="0" y="-14720"/>
            <a:chExt cx="4167698" cy="3879664"/>
          </a:xfrm>
        </p:grpSpPr>
        <p:grpSp>
          <p:nvGrpSpPr>
            <p:cNvPr id="295" name="Google Shape;295;p14"/>
            <p:cNvGrpSpPr/>
            <p:nvPr/>
          </p:nvGrpSpPr>
          <p:grpSpPr>
            <a:xfrm>
              <a:off x="0" y="-14720"/>
              <a:ext cx="251221" cy="265941"/>
              <a:chOff x="0" y="-47625"/>
              <a:chExt cx="812800" cy="860425"/>
            </a:xfrm>
          </p:grpSpPr>
          <p:sp>
            <p:nvSpPr>
              <p:cNvPr id="296" name="Google Shape;296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297" name="Google Shape;297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0" y="709957"/>
              <a:ext cx="251221" cy="265941"/>
              <a:chOff x="0" y="-47625"/>
              <a:chExt cx="812800" cy="860425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00" name="Google Shape;300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01" name="Google Shape;301;p14"/>
            <p:cNvGrpSpPr/>
            <p:nvPr/>
          </p:nvGrpSpPr>
          <p:grpSpPr>
            <a:xfrm>
              <a:off x="979119" y="-14720"/>
              <a:ext cx="251221" cy="265941"/>
              <a:chOff x="0" y="-47625"/>
              <a:chExt cx="812800" cy="860425"/>
            </a:xfrm>
          </p:grpSpPr>
          <p:sp>
            <p:nvSpPr>
              <p:cNvPr id="302" name="Google Shape;30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03" name="Google Shape;303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04" name="Google Shape;304;p14"/>
            <p:cNvGrpSpPr/>
            <p:nvPr/>
          </p:nvGrpSpPr>
          <p:grpSpPr>
            <a:xfrm>
              <a:off x="979119" y="709957"/>
              <a:ext cx="251221" cy="265941"/>
              <a:chOff x="0" y="-47625"/>
              <a:chExt cx="812800" cy="860425"/>
            </a:xfrm>
          </p:grpSpPr>
          <p:sp>
            <p:nvSpPr>
              <p:cNvPr id="305" name="Google Shape;30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06" name="Google Shape;306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07" name="Google Shape;307;p14"/>
            <p:cNvGrpSpPr/>
            <p:nvPr/>
          </p:nvGrpSpPr>
          <p:grpSpPr>
            <a:xfrm>
              <a:off x="1958239" y="-14720"/>
              <a:ext cx="251221" cy="265941"/>
              <a:chOff x="0" y="-47625"/>
              <a:chExt cx="812800" cy="860425"/>
            </a:xfrm>
          </p:grpSpPr>
          <p:sp>
            <p:nvSpPr>
              <p:cNvPr id="308" name="Google Shape;308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09" name="Google Shape;309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10" name="Google Shape;310;p14"/>
            <p:cNvGrpSpPr/>
            <p:nvPr/>
          </p:nvGrpSpPr>
          <p:grpSpPr>
            <a:xfrm>
              <a:off x="1958239" y="709957"/>
              <a:ext cx="251221" cy="265941"/>
              <a:chOff x="0" y="-47625"/>
              <a:chExt cx="812800" cy="860425"/>
            </a:xfrm>
          </p:grpSpPr>
          <p:sp>
            <p:nvSpPr>
              <p:cNvPr id="311" name="Google Shape;311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12" name="Google Shape;312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13" name="Google Shape;313;p14"/>
            <p:cNvGrpSpPr/>
            <p:nvPr/>
          </p:nvGrpSpPr>
          <p:grpSpPr>
            <a:xfrm>
              <a:off x="2937358" y="-14720"/>
              <a:ext cx="251221" cy="265941"/>
              <a:chOff x="0" y="-47625"/>
              <a:chExt cx="812800" cy="860425"/>
            </a:xfrm>
          </p:grpSpPr>
          <p:sp>
            <p:nvSpPr>
              <p:cNvPr id="314" name="Google Shape;31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15" name="Google Shape;315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16" name="Google Shape;316;p14"/>
            <p:cNvGrpSpPr/>
            <p:nvPr/>
          </p:nvGrpSpPr>
          <p:grpSpPr>
            <a:xfrm>
              <a:off x="2937358" y="709957"/>
              <a:ext cx="251221" cy="265941"/>
              <a:chOff x="0" y="-47625"/>
              <a:chExt cx="812800" cy="860425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18" name="Google Shape;318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19" name="Google Shape;319;p14"/>
            <p:cNvGrpSpPr/>
            <p:nvPr/>
          </p:nvGrpSpPr>
          <p:grpSpPr>
            <a:xfrm>
              <a:off x="3916477" y="-14720"/>
              <a:ext cx="251221" cy="265941"/>
              <a:chOff x="0" y="-47625"/>
              <a:chExt cx="812800" cy="860425"/>
            </a:xfrm>
          </p:grpSpPr>
          <p:sp>
            <p:nvSpPr>
              <p:cNvPr id="320" name="Google Shape;32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21" name="Google Shape;321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>
              <a:off x="3916477" y="709957"/>
              <a:ext cx="251221" cy="265941"/>
              <a:chOff x="0" y="-47625"/>
              <a:chExt cx="812800" cy="860425"/>
            </a:xfrm>
          </p:grpSpPr>
          <p:sp>
            <p:nvSpPr>
              <p:cNvPr id="323" name="Google Shape;323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24" name="Google Shape;324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25" name="Google Shape;325;p14"/>
            <p:cNvGrpSpPr/>
            <p:nvPr/>
          </p:nvGrpSpPr>
          <p:grpSpPr>
            <a:xfrm>
              <a:off x="0" y="1432219"/>
              <a:ext cx="251221" cy="265941"/>
              <a:chOff x="0" y="-47625"/>
              <a:chExt cx="812800" cy="860425"/>
            </a:xfrm>
          </p:grpSpPr>
          <p:sp>
            <p:nvSpPr>
              <p:cNvPr id="326" name="Google Shape;326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27" name="Google Shape;327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>
              <a:off x="979119" y="1432219"/>
              <a:ext cx="251221" cy="265941"/>
              <a:chOff x="0" y="-47625"/>
              <a:chExt cx="812800" cy="860425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30" name="Google Shape;330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1" name="Google Shape;331;p14"/>
            <p:cNvGrpSpPr/>
            <p:nvPr/>
          </p:nvGrpSpPr>
          <p:grpSpPr>
            <a:xfrm>
              <a:off x="1958239" y="1432219"/>
              <a:ext cx="251221" cy="265941"/>
              <a:chOff x="0" y="-47625"/>
              <a:chExt cx="812800" cy="860425"/>
            </a:xfrm>
          </p:grpSpPr>
          <p:sp>
            <p:nvSpPr>
              <p:cNvPr id="332" name="Google Shape;33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33" name="Google Shape;333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4" name="Google Shape;334;p14"/>
            <p:cNvGrpSpPr/>
            <p:nvPr/>
          </p:nvGrpSpPr>
          <p:grpSpPr>
            <a:xfrm>
              <a:off x="2937358" y="1432219"/>
              <a:ext cx="251221" cy="265941"/>
              <a:chOff x="0" y="-47625"/>
              <a:chExt cx="812800" cy="860425"/>
            </a:xfrm>
          </p:grpSpPr>
          <p:sp>
            <p:nvSpPr>
              <p:cNvPr id="335" name="Google Shape;33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36" name="Google Shape;336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7" name="Google Shape;337;p14"/>
            <p:cNvGrpSpPr/>
            <p:nvPr/>
          </p:nvGrpSpPr>
          <p:grpSpPr>
            <a:xfrm>
              <a:off x="3916477" y="1432219"/>
              <a:ext cx="251221" cy="265941"/>
              <a:chOff x="0" y="-47625"/>
              <a:chExt cx="812800" cy="860425"/>
            </a:xfrm>
          </p:grpSpPr>
          <p:sp>
            <p:nvSpPr>
              <p:cNvPr id="338" name="Google Shape;338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39" name="Google Shape;339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40" name="Google Shape;340;p14"/>
            <p:cNvGrpSpPr/>
            <p:nvPr/>
          </p:nvGrpSpPr>
          <p:grpSpPr>
            <a:xfrm>
              <a:off x="0" y="2154480"/>
              <a:ext cx="251221" cy="265941"/>
              <a:chOff x="0" y="-47625"/>
              <a:chExt cx="812800" cy="860425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42" name="Google Shape;342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43" name="Google Shape;343;p14"/>
            <p:cNvGrpSpPr/>
            <p:nvPr/>
          </p:nvGrpSpPr>
          <p:grpSpPr>
            <a:xfrm>
              <a:off x="979119" y="2154480"/>
              <a:ext cx="251221" cy="265941"/>
              <a:chOff x="0" y="-47625"/>
              <a:chExt cx="812800" cy="860425"/>
            </a:xfrm>
          </p:grpSpPr>
          <p:sp>
            <p:nvSpPr>
              <p:cNvPr id="344" name="Google Shape;34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45" name="Google Shape;345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46" name="Google Shape;346;p14"/>
            <p:cNvGrpSpPr/>
            <p:nvPr/>
          </p:nvGrpSpPr>
          <p:grpSpPr>
            <a:xfrm>
              <a:off x="1958239" y="2154480"/>
              <a:ext cx="251221" cy="265941"/>
              <a:chOff x="0" y="-47625"/>
              <a:chExt cx="812800" cy="860425"/>
            </a:xfrm>
          </p:grpSpPr>
          <p:sp>
            <p:nvSpPr>
              <p:cNvPr id="347" name="Google Shape;34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48" name="Google Shape;348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49" name="Google Shape;349;p14"/>
            <p:cNvGrpSpPr/>
            <p:nvPr/>
          </p:nvGrpSpPr>
          <p:grpSpPr>
            <a:xfrm>
              <a:off x="2937358" y="2154480"/>
              <a:ext cx="251221" cy="265941"/>
              <a:chOff x="0" y="-47625"/>
              <a:chExt cx="812800" cy="860425"/>
            </a:xfrm>
          </p:grpSpPr>
          <p:sp>
            <p:nvSpPr>
              <p:cNvPr id="350" name="Google Shape;35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51" name="Google Shape;351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52" name="Google Shape;352;p14"/>
            <p:cNvGrpSpPr/>
            <p:nvPr/>
          </p:nvGrpSpPr>
          <p:grpSpPr>
            <a:xfrm>
              <a:off x="3916477" y="2154480"/>
              <a:ext cx="251221" cy="265941"/>
              <a:chOff x="0" y="-47625"/>
              <a:chExt cx="812800" cy="860425"/>
            </a:xfrm>
          </p:grpSpPr>
          <p:sp>
            <p:nvSpPr>
              <p:cNvPr id="353" name="Google Shape;353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54" name="Google Shape;354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55" name="Google Shape;355;p14"/>
            <p:cNvGrpSpPr/>
            <p:nvPr/>
          </p:nvGrpSpPr>
          <p:grpSpPr>
            <a:xfrm>
              <a:off x="0" y="2876742"/>
              <a:ext cx="251221" cy="265941"/>
              <a:chOff x="0" y="-47625"/>
              <a:chExt cx="812800" cy="860425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57" name="Google Shape;357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979119" y="2876742"/>
              <a:ext cx="251221" cy="265941"/>
              <a:chOff x="0" y="-47625"/>
              <a:chExt cx="812800" cy="860425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60" name="Google Shape;360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1958239" y="2876742"/>
              <a:ext cx="251221" cy="265941"/>
              <a:chOff x="0" y="-47625"/>
              <a:chExt cx="812800" cy="860425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63" name="Google Shape;363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4" name="Google Shape;364;p14"/>
            <p:cNvGrpSpPr/>
            <p:nvPr/>
          </p:nvGrpSpPr>
          <p:grpSpPr>
            <a:xfrm>
              <a:off x="2937358" y="2876742"/>
              <a:ext cx="251221" cy="265941"/>
              <a:chOff x="0" y="-47625"/>
              <a:chExt cx="812800" cy="860425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66" name="Google Shape;366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7" name="Google Shape;367;p14"/>
            <p:cNvGrpSpPr/>
            <p:nvPr/>
          </p:nvGrpSpPr>
          <p:grpSpPr>
            <a:xfrm>
              <a:off x="3916477" y="2876742"/>
              <a:ext cx="251221" cy="265941"/>
              <a:chOff x="0" y="-47625"/>
              <a:chExt cx="812800" cy="860425"/>
            </a:xfrm>
          </p:grpSpPr>
          <p:sp>
            <p:nvSpPr>
              <p:cNvPr id="368" name="Google Shape;368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69" name="Google Shape;369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0" name="Google Shape;370;p14"/>
            <p:cNvGrpSpPr/>
            <p:nvPr/>
          </p:nvGrpSpPr>
          <p:grpSpPr>
            <a:xfrm>
              <a:off x="0" y="3599003"/>
              <a:ext cx="251221" cy="265941"/>
              <a:chOff x="0" y="-47625"/>
              <a:chExt cx="812800" cy="860425"/>
            </a:xfrm>
          </p:grpSpPr>
          <p:sp>
            <p:nvSpPr>
              <p:cNvPr id="371" name="Google Shape;371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72" name="Google Shape;372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3" name="Google Shape;373;p14"/>
            <p:cNvGrpSpPr/>
            <p:nvPr/>
          </p:nvGrpSpPr>
          <p:grpSpPr>
            <a:xfrm>
              <a:off x="979119" y="3599003"/>
              <a:ext cx="251221" cy="265941"/>
              <a:chOff x="0" y="-47625"/>
              <a:chExt cx="812800" cy="860425"/>
            </a:xfrm>
          </p:grpSpPr>
          <p:sp>
            <p:nvSpPr>
              <p:cNvPr id="374" name="Google Shape;37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75" name="Google Shape;375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6" name="Google Shape;376;p14"/>
            <p:cNvGrpSpPr/>
            <p:nvPr/>
          </p:nvGrpSpPr>
          <p:grpSpPr>
            <a:xfrm>
              <a:off x="1958239" y="3599003"/>
              <a:ext cx="251221" cy="265941"/>
              <a:chOff x="0" y="-47625"/>
              <a:chExt cx="812800" cy="860425"/>
            </a:xfrm>
          </p:grpSpPr>
          <p:sp>
            <p:nvSpPr>
              <p:cNvPr id="377" name="Google Shape;37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78" name="Google Shape;378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9" name="Google Shape;379;p14"/>
            <p:cNvGrpSpPr/>
            <p:nvPr/>
          </p:nvGrpSpPr>
          <p:grpSpPr>
            <a:xfrm>
              <a:off x="2937358" y="3599003"/>
              <a:ext cx="251221" cy="265941"/>
              <a:chOff x="0" y="-47625"/>
              <a:chExt cx="812800" cy="860425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81" name="Google Shape;381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82" name="Google Shape;382;p14"/>
            <p:cNvGrpSpPr/>
            <p:nvPr/>
          </p:nvGrpSpPr>
          <p:grpSpPr>
            <a:xfrm>
              <a:off x="3916477" y="3599003"/>
              <a:ext cx="251221" cy="265941"/>
              <a:chOff x="0" y="-47625"/>
              <a:chExt cx="812800" cy="860425"/>
            </a:xfrm>
          </p:grpSpPr>
          <p:sp>
            <p:nvSpPr>
              <p:cNvPr id="383" name="Google Shape;383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CE2E1"/>
              </a:solidFill>
              <a:ln>
                <a:noFill/>
              </a:ln>
            </p:spPr>
          </p:sp>
          <p:sp>
            <p:nvSpPr>
              <p:cNvPr id="384" name="Google Shape;384;p14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7000"/>
                  </a:lnSpc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95" name="Google Shape;395;p14"/>
          <p:cNvSpPr txBox="1"/>
          <p:nvPr/>
        </p:nvSpPr>
        <p:spPr>
          <a:xfrm>
            <a:off x="-1429612" y="9319126"/>
            <a:ext cx="6910589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latin typeface="Forum" panose="02000000000000000000"/>
                <a:ea typeface="Forum" panose="02000000000000000000"/>
                <a:cs typeface="Forum" panose="02000000000000000000"/>
                <a:sym typeface="Forum" panose="02000000000000000000"/>
              </a:rPr>
              <a:t> </a:t>
            </a:r>
            <a:endParaRPr dirty="0"/>
          </a:p>
        </p:txBody>
      </p:sp>
      <p:sp>
        <p:nvSpPr>
          <p:cNvPr id="405" name="Google Shape;405;p14"/>
          <p:cNvSpPr txBox="1"/>
          <p:nvPr/>
        </p:nvSpPr>
        <p:spPr>
          <a:xfrm>
            <a:off x="6858005" y="1535661"/>
            <a:ext cx="645968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298973" y="8365707"/>
            <a:ext cx="654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5626" y="488382"/>
            <a:ext cx="120345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en-US" sz="5000" b="1" dirty="0">
                <a:cs typeface="Times New Roman" panose="02020603050405020304" pitchFamily="18" charset="0"/>
              </a:rPr>
              <a:t>IV. </a:t>
            </a:r>
            <a:r>
              <a:rPr lang="en-US" altLang="en-US" sz="5000" b="1" dirty="0" err="1">
                <a:cs typeface="Times New Roman" panose="02020603050405020304" pitchFamily="18" charset="0"/>
              </a:rPr>
              <a:t>Kết</a:t>
            </a:r>
            <a:r>
              <a:rPr lang="en-US" altLang="en-US" sz="5000" b="1" dirty="0">
                <a:cs typeface="Times New Roman" panose="02020603050405020304" pitchFamily="18" charset="0"/>
              </a:rPr>
              <a:t> </a:t>
            </a:r>
            <a:r>
              <a:rPr lang="en-US" altLang="en-US" sz="5000" b="1" dirty="0" err="1">
                <a:cs typeface="Times New Roman" panose="02020603050405020304" pitchFamily="18" charset="0"/>
              </a:rPr>
              <a:t>luận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205" y="1414444"/>
            <a:ext cx="121440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	Khi </a:t>
            </a:r>
            <a:r>
              <a:rPr lang="en-US" sz="4000" dirty="0" err="1"/>
              <a:t>kho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đám</a:t>
            </a:r>
            <a:r>
              <a:rPr lang="en-US" sz="4000" dirty="0"/>
              <a:t> </a:t>
            </a:r>
            <a:r>
              <a:rPr lang="en-US" sz="4000" dirty="0" err="1"/>
              <a:t>mây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càng</a:t>
            </a:r>
            <a:r>
              <a:rPr lang="en-US" sz="4000" dirty="0"/>
              <a:t> </a:t>
            </a:r>
            <a:r>
              <a:rPr lang="en-US" sz="4000" dirty="0" err="1"/>
              <a:t>phổ</a:t>
            </a:r>
            <a:r>
              <a:rPr lang="en-US" sz="4000" dirty="0"/>
              <a:t> </a:t>
            </a:r>
            <a:r>
              <a:rPr lang="en-US" sz="4000" dirty="0" err="1"/>
              <a:t>biến</a:t>
            </a:r>
            <a:r>
              <a:rPr lang="en-US" sz="4000" dirty="0"/>
              <a:t>, </a:t>
            </a:r>
            <a:r>
              <a:rPr lang="en-US" sz="4000" dirty="0" err="1"/>
              <a:t>tầm</a:t>
            </a:r>
            <a:r>
              <a:rPr lang="en-US" sz="4000" dirty="0"/>
              <a:t>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trọng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việc</a:t>
            </a:r>
            <a:r>
              <a:rPr lang="en-US" sz="4000" dirty="0"/>
              <a:t> </a:t>
            </a:r>
            <a:r>
              <a:rPr lang="en-US" sz="4000" dirty="0" err="1"/>
              <a:t>phát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bất</a:t>
            </a:r>
            <a:r>
              <a:rPr lang="en-US" sz="4000" dirty="0"/>
              <a:t> </a:t>
            </a:r>
            <a:r>
              <a:rPr lang="en-US" sz="4000" dirty="0" err="1"/>
              <a:t>thường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phủ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.</a:t>
            </a:r>
            <a:endParaRPr lang="en-US" sz="4000" dirty="0"/>
          </a:p>
          <a:p>
            <a:r>
              <a:rPr lang="en-US" sz="4000" dirty="0"/>
              <a:t>	</a:t>
            </a:r>
            <a:r>
              <a:rPr lang="en-US" sz="4000" dirty="0" err="1"/>
              <a:t>Bằng</a:t>
            </a:r>
            <a:r>
              <a:rPr lang="en-US" sz="4000" dirty="0"/>
              <a:t> </a:t>
            </a:r>
            <a:r>
              <a:rPr lang="en-US" sz="4000" dirty="0" err="1"/>
              <a:t>cách</a:t>
            </a:r>
            <a:r>
              <a:rPr lang="en-US" sz="4000" dirty="0"/>
              <a:t> </a:t>
            </a:r>
            <a:r>
              <a:rPr lang="en-US" sz="4000" dirty="0" err="1"/>
              <a:t>áp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phát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bất</a:t>
            </a:r>
            <a:r>
              <a:rPr lang="en-US" sz="4000" dirty="0"/>
              <a:t> </a:t>
            </a:r>
            <a:r>
              <a:rPr lang="en-US" sz="4000" dirty="0" err="1"/>
              <a:t>thường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động</a:t>
            </a:r>
            <a:r>
              <a:rPr lang="en-US" sz="4000" dirty="0"/>
              <a:t>,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tổ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chỉ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tăng</a:t>
            </a:r>
            <a:r>
              <a:rPr lang="en-US" sz="4000" dirty="0"/>
              <a:t> </a:t>
            </a:r>
            <a:r>
              <a:rPr lang="en-US" sz="4000" dirty="0" err="1"/>
              <a:t>cường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biện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bảo</a:t>
            </a:r>
            <a:r>
              <a:rPr lang="en-US" sz="4000" dirty="0"/>
              <a:t> </a:t>
            </a:r>
            <a:r>
              <a:rPr lang="en-US" sz="4000" dirty="0" err="1"/>
              <a:t>mật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họ</a:t>
            </a:r>
            <a:r>
              <a:rPr lang="en-US" sz="4000" dirty="0"/>
              <a:t> </a:t>
            </a:r>
            <a:r>
              <a:rPr lang="en-US" sz="4000" dirty="0" err="1"/>
              <a:t>mà</a:t>
            </a:r>
            <a:r>
              <a:rPr lang="en-US" sz="4000" dirty="0"/>
              <a:t> </a:t>
            </a:r>
            <a:r>
              <a:rPr lang="en-US" sz="4000" dirty="0" err="1"/>
              <a:t>còn</a:t>
            </a:r>
            <a:r>
              <a:rPr lang="en-US" sz="4000" dirty="0"/>
              <a:t> </a:t>
            </a:r>
            <a:r>
              <a:rPr lang="en-US" sz="4000" dirty="0" err="1"/>
              <a:t>cải</a:t>
            </a:r>
            <a:r>
              <a:rPr lang="en-US" sz="4000" dirty="0"/>
              <a:t> </a:t>
            </a:r>
            <a:r>
              <a:rPr lang="en-US" sz="4000" dirty="0" err="1"/>
              <a:t>thiện</a:t>
            </a:r>
            <a:r>
              <a:rPr lang="en-US" sz="4000" dirty="0"/>
              <a:t> </a:t>
            </a:r>
            <a:r>
              <a:rPr lang="en-US" sz="4000" dirty="0" err="1"/>
              <a:t>hiệu</a:t>
            </a:r>
            <a:r>
              <a:rPr lang="en-US" sz="4000" dirty="0"/>
              <a:t> </a:t>
            </a:r>
            <a:r>
              <a:rPr lang="en-US" sz="4000" dirty="0" err="1"/>
              <a:t>quả</a:t>
            </a:r>
            <a:r>
              <a:rPr lang="en-US" sz="4000" dirty="0"/>
              <a:t> </a:t>
            </a:r>
            <a:r>
              <a:rPr lang="en-US" sz="4000" dirty="0" err="1"/>
              <a:t>hoạt</a:t>
            </a:r>
            <a:r>
              <a:rPr lang="en-US" sz="4000" dirty="0"/>
              <a:t> </a:t>
            </a:r>
            <a:r>
              <a:rPr lang="en-US" sz="4000" dirty="0" err="1"/>
              <a:t>động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giảm</a:t>
            </a:r>
            <a:r>
              <a:rPr lang="en-US" sz="4000" dirty="0"/>
              <a:t> </a:t>
            </a:r>
            <a:r>
              <a:rPr lang="en-US" sz="4000" dirty="0" err="1"/>
              <a:t>thiểu</a:t>
            </a:r>
            <a:r>
              <a:rPr lang="en-US" sz="4000" dirty="0"/>
              <a:t> </a:t>
            </a:r>
            <a:r>
              <a:rPr lang="en-US" sz="4000" dirty="0" err="1"/>
              <a:t>rủi</a:t>
            </a:r>
            <a:r>
              <a:rPr lang="en-US" sz="4000" dirty="0"/>
              <a:t> ro.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95" y="6181725"/>
            <a:ext cx="7827645" cy="387921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WPS Presentation</Application>
  <PresentationFormat>Custom</PresentationFormat>
  <Paragraphs>77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Calibri</vt:lpstr>
      <vt:lpstr>Times New Roman</vt:lpstr>
      <vt:lpstr>Sarabun</vt:lpstr>
      <vt:lpstr>Segoe Print</vt:lpstr>
      <vt:lpstr>Forum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Gihan</dc:creator>
  <cp:lastModifiedBy>ADMIN</cp:lastModifiedBy>
  <cp:revision>29</cp:revision>
  <dcterms:created xsi:type="dcterms:W3CDTF">2024-03-18T23:49:00Z</dcterms:created>
  <dcterms:modified xsi:type="dcterms:W3CDTF">2024-03-19T17:08:06Z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55F5E053E5B84C9D85331E9C9BA5782D_12</vt:lpwstr>
  </property>
  <property fmtid="{D5CDD505-2E9C-101B-9397-08002B2CF9AE}" pid="3" name="KSOProductBuildVer">
    <vt:lpwstr>1033-12.2.0.13472</vt:lpwstr>
  </property>
</Properties>
</file>