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8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4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2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5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0A63-D596-42A7-86B7-8561A35269DD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25C7-1BC1-4B20-B042-DB2A67B4F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1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333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기본함수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40099"/>
              </p:ext>
            </p:extLst>
          </p:nvPr>
        </p:nvGraphicFramePr>
        <p:xfrm>
          <a:off x="192945" y="887446"/>
          <a:ext cx="11811700" cy="574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75"/>
                <a:gridCol w="4437775"/>
                <a:gridCol w="1719744"/>
                <a:gridCol w="4186106"/>
              </a:tblGrid>
              <a:tr h="1437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Awake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스크립트가 시행될 때 한 번만 호출되는 함수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주로 게임의 상태 값 또는 변수의 초기화에 사용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Start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함수가 호출되기 전에 맨 먼저 호출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스크립트가 비활성화돼 있어도 실행됨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코루틴으로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실행 불가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FixedUpdate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주로 물리엔진을 사용하는 경우에 일정 시간 간격으로 힘을 가할 때 사용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발생하는 주기가 일정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7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함수가 호출되기 전에 한 번만 호출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스크립트가 활성화돼 있어야 실행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다른 스크립트의 모든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Awake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가 모두 실행된 이후에 실행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코루틴으로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실행 가능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OnEnable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게임오브젝트 또는 스크립트가 활성화됐을 때 호출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이벤트 연결 시 사용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코루틴으로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실행 불가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7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프레임마다 호출되는 함수로 주로 게임의 핵심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로직을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스크립트가 활성화돼 있어야 실행됨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OnDisable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게임오브젝트 또는 스크립트가 비활성화됐을 때 호출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이벤트 연결을 종료할 때 사용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코루틴으로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실행 불가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37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LateUpdate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Update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함수가 호출되고 나서 한 번씩 호출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순차적으로 실행해야 하는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로직에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카메라 이동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로직에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주로 사용하는 함수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스크립트가 활성화돼 있어야 실행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OnGui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레거시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GUI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관련 함수를 사용할 때 사용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333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프리팹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947" y="847289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사전적의 의미는 조립식 주택 또는 미리 부품을 만들어 놓고 현장에서는 조립만 하는 건축 기법을 의미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947" y="1381299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복사가 가능한 원본의 개념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38900" y="1915309"/>
            <a:ext cx="9824316" cy="3961217"/>
            <a:chOff x="293615" y="1915309"/>
            <a:chExt cx="9824316" cy="396121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615" y="1920597"/>
              <a:ext cx="3358963" cy="395592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1321" y="1915309"/>
              <a:ext cx="4266610" cy="3961217"/>
            </a:xfrm>
            <a:prstGeom prst="rect">
              <a:avLst/>
            </a:prstGeom>
          </p:spPr>
        </p:pic>
        <p:sp>
          <p:nvSpPr>
            <p:cNvPr id="10" name="오른쪽 화살표 9"/>
            <p:cNvSpPr/>
            <p:nvPr/>
          </p:nvSpPr>
          <p:spPr>
            <a:xfrm>
              <a:off x="4262745" y="3653601"/>
              <a:ext cx="978408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33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333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유니티의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좌표계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71567" y="-197320"/>
            <a:ext cx="1849123" cy="50063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947" y="847289"/>
            <a:ext cx="500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유니티는</a:t>
            </a:r>
            <a:r>
              <a:rPr lang="ko-KR" altLang="en-US" dirty="0" smtClean="0"/>
              <a:t> 기본적으로 왼손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이용함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868"/>
              </p:ext>
            </p:extLst>
          </p:nvPr>
        </p:nvGraphicFramePr>
        <p:xfrm>
          <a:off x="192945" y="3400605"/>
          <a:ext cx="500636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41"/>
                <a:gridCol w="2726422"/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Vector3.forward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0, 1)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Vector3.back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0, -1)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Vector3.left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Vector3(-1,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0, 0)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Vector3.right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Vector3(1,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0, 0)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Vector3.up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1, 0)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Vector3.down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-1, 0)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Vector3.one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Vector3(1,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1, 1)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smtClean="0">
                          <a:solidFill>
                            <a:schemeClr val="tx1"/>
                          </a:solidFill>
                        </a:rPr>
                        <a:t>Vector3.zero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Vector3(0,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r>
                        <a:rPr lang="en-US" altLang="ko-KR" b="1" baseline="0" smtClean="0">
                          <a:solidFill>
                            <a:schemeClr val="tx1"/>
                          </a:solidFill>
                        </a:rPr>
                        <a:t>, 0)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5385732" y="755009"/>
            <a:ext cx="0" cy="5914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525237" y="1381299"/>
            <a:ext cx="2509865" cy="2198468"/>
            <a:chOff x="5431416" y="1410011"/>
            <a:chExt cx="2509865" cy="2198468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5788404" y="3230423"/>
              <a:ext cx="18204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16200000">
              <a:off x="4878199" y="2320217"/>
              <a:ext cx="18204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5788404" y="1410011"/>
              <a:ext cx="1820411" cy="182041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42957" y="32391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1416" y="20388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4656" y="2038856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1.414…..</a:t>
              </a:r>
              <a:endParaRPr lang="ko-KR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25237" y="847289"/>
            <a:ext cx="65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대각선 길이는 대략 </a:t>
            </a:r>
            <a:r>
              <a:rPr lang="en-US" altLang="ko-KR" dirty="0" smtClean="0"/>
              <a:t>1.414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딱 떨어지지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25237" y="3579767"/>
            <a:ext cx="65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이를 </a:t>
            </a:r>
            <a:r>
              <a:rPr lang="en-US" altLang="ko-KR" dirty="0" smtClean="0"/>
              <a:t>Vector3.normalized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이용해 정규화를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45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605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발사체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원거리 공격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가지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947" y="847289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Projectile </a:t>
            </a:r>
            <a:r>
              <a:rPr lang="ko-KR" altLang="en-US" b="1" dirty="0" smtClean="0"/>
              <a:t>방식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2947" y="1381299"/>
            <a:ext cx="11316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물리적으로 발사되는 방식으로 총알이 직접 날아가 타격을 입힘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짧은 시간 동안 여러 개의 총알을 생성하게 되면 게임의 속도가 저하되는 단점이 있음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로우폴리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LowPoly</a:t>
            </a:r>
            <a:r>
              <a:rPr lang="en-US" altLang="ko-KR" dirty="0" smtClean="0"/>
              <a:t>)</a:t>
            </a:r>
            <a:r>
              <a:rPr lang="ko-KR" altLang="en-US" dirty="0" smtClean="0"/>
              <a:t> 모델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오브젝트 풀 개념을 도입하여 미리 생성해 두고 번갈아 가며 발사되도록 구현하는 편이 속도 향상에 유리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2947" y="3300303"/>
            <a:ext cx="1131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Raycast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방식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2947" y="3834313"/>
            <a:ext cx="113167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저격용 총의 발사 루틴을 구현하는 데 자주 활용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광선을 발사해 적 또는 물체를 검출하는 방식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미로를 탐색하는 로봇의 센서나 추적 기능을 구현할 때도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19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605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충돌 이벤트의 종류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947" y="847289"/>
            <a:ext cx="1131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콜라이더의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is Trigger </a:t>
            </a:r>
            <a:r>
              <a:rPr lang="ko-KR" altLang="en-US" b="1" dirty="0" smtClean="0"/>
              <a:t>옵션이 </a:t>
            </a:r>
            <a:r>
              <a:rPr lang="ko-KR" altLang="en-US" sz="2400" b="1" dirty="0" err="1" smtClean="0"/>
              <a:t>언체크</a:t>
            </a:r>
            <a:r>
              <a:rPr lang="ko-KR" altLang="en-US" sz="2400" b="1" dirty="0" smtClean="0"/>
              <a:t> </a:t>
            </a:r>
            <a:r>
              <a:rPr lang="ko-KR" altLang="en-US" b="1" dirty="0" smtClean="0"/>
              <a:t>되어있을 </a:t>
            </a:r>
            <a:r>
              <a:rPr lang="ko-KR" altLang="en-US" b="1" dirty="0" smtClean="0"/>
              <a:t>때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2947" y="3300303"/>
            <a:ext cx="1131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/>
              <a:t>콜라이더의</a:t>
            </a:r>
            <a:r>
              <a:rPr lang="ko-KR" altLang="en-US" b="1" dirty="0"/>
              <a:t> </a:t>
            </a:r>
            <a:r>
              <a:rPr lang="en-US" altLang="ko-KR" b="1" dirty="0"/>
              <a:t>is Trigger </a:t>
            </a:r>
            <a:r>
              <a:rPr lang="ko-KR" altLang="en-US" b="1" dirty="0"/>
              <a:t>옵션이 </a:t>
            </a:r>
            <a:r>
              <a:rPr lang="ko-KR" altLang="en-US" sz="2400" b="1" dirty="0" smtClean="0"/>
              <a:t>체크</a:t>
            </a:r>
            <a:r>
              <a:rPr lang="ko-KR" altLang="en-US" b="1" dirty="0" smtClean="0"/>
              <a:t> </a:t>
            </a:r>
            <a:r>
              <a:rPr lang="ko-KR" altLang="en-US" b="1" dirty="0"/>
              <a:t>되어있을 </a:t>
            </a:r>
            <a:r>
              <a:rPr lang="ko-KR" altLang="en-US" b="1" dirty="0" smtClean="0"/>
              <a:t>때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76361"/>
              </p:ext>
            </p:extLst>
          </p:nvPr>
        </p:nvGraphicFramePr>
        <p:xfrm>
          <a:off x="584940" y="1400005"/>
          <a:ext cx="6827914" cy="174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537"/>
                <a:gridCol w="4767377"/>
              </a:tblGrid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OnCollisionEnter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두 물체 간의 충돌이 일어나기 시작했을 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OnCollisionStay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두 물체 간의 충돌이 지속될 때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OnCollisionExit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두 물체가 서로 떨어졌을 때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21468"/>
              </p:ext>
            </p:extLst>
          </p:nvPr>
        </p:nvGraphicFramePr>
        <p:xfrm>
          <a:off x="584940" y="4010626"/>
          <a:ext cx="6854547" cy="174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575"/>
                <a:gridCol w="4785972"/>
              </a:tblGrid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OnTriggerEnter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두 물체 간의 충돌이 일어나기 시작했을 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OnTriggerStay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두 물체 간의 충돌이 지속될 때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OnTriggerExit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두 물체가 서로 떨어졌을 때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8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605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싱글턴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47" y="847289"/>
            <a:ext cx="1131674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접근하고자 하는 스크립트 내에 자기 자신을 변수로 선언하여 어디서든 접근 가능 하도록 하는 기법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9495" y="2104007"/>
            <a:ext cx="5521911" cy="2077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public static </a:t>
            </a:r>
            <a:r>
              <a:rPr lang="en-US" altLang="ko-KR" sz="2400" b="1" dirty="0" err="1"/>
              <a:t>GameMgr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gameMgr</a:t>
            </a:r>
            <a:r>
              <a:rPr lang="en-US" altLang="ko-KR" sz="2400" dirty="0" smtClean="0"/>
              <a:t>;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…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err="1" smtClean="0"/>
              <a:t>gameMgr</a:t>
            </a:r>
            <a:r>
              <a:rPr lang="en-US" altLang="ko-KR" sz="2400" b="1" dirty="0" smtClean="0"/>
              <a:t> = this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495" y="1642343"/>
            <a:ext cx="213064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GameMgr.cs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947" y="4300492"/>
            <a:ext cx="1131674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public static </a:t>
            </a:r>
            <a:r>
              <a:rPr lang="ko-KR" altLang="en-US" dirty="0" smtClean="0"/>
              <a:t>키워드를 통하여 게임 내의 모든 스크립트에서 접근 가능한 변수로 선언</a:t>
            </a:r>
            <a:r>
              <a:rPr lang="en-US" altLang="ko-KR" dirty="0" smtClean="0"/>
              <a:t>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gameMgr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this(</a:t>
            </a:r>
            <a:r>
              <a:rPr lang="ko-KR" altLang="en-US" dirty="0" smtClean="0"/>
              <a:t>자기자신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초기화하여 </a:t>
            </a:r>
            <a:r>
              <a:rPr lang="en-US" altLang="ko-KR" dirty="0" err="1" smtClean="0"/>
              <a:t>gameMgr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대표자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접근자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설정함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947" y="5419079"/>
            <a:ext cx="11316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GameMgr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스크립트에 </a:t>
            </a:r>
            <a:r>
              <a:rPr lang="ko-KR" altLang="en-US" b="1" dirty="0" err="1" smtClean="0"/>
              <a:t>싱글턴</a:t>
            </a:r>
            <a:r>
              <a:rPr lang="ko-KR" altLang="en-US" b="1" dirty="0" smtClean="0"/>
              <a:t> 객체를 선언하면 </a:t>
            </a:r>
            <a:r>
              <a:rPr lang="en-US" altLang="ko-KR" b="1" dirty="0" err="1" smtClean="0"/>
              <a:t>GameMgr</a:t>
            </a:r>
            <a:r>
              <a:rPr lang="en-US" altLang="ko-KR" b="1" dirty="0"/>
              <a:t> </a:t>
            </a:r>
            <a:r>
              <a:rPr lang="ko-KR" altLang="en-US" b="1" dirty="0" smtClean="0"/>
              <a:t>스크립트에 접근하려는 다른 여러 스크립트에서 쉽게 접근 가능</a:t>
            </a:r>
            <a:r>
              <a:rPr lang="en-US" altLang="ko-KR" b="1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35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47" y="159391"/>
            <a:ext cx="605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PlayerPrefs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간이 저장소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47" y="847289"/>
            <a:ext cx="1131674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간단한 변수들을 저장하고 </a:t>
            </a:r>
            <a:r>
              <a:rPr lang="ko-KR" altLang="en-US" dirty="0" err="1" smtClean="0"/>
              <a:t>로드하는</a:t>
            </a:r>
            <a:r>
              <a:rPr lang="ko-KR" altLang="en-US" dirty="0" smtClean="0"/>
              <a:t> 기능을 제공하는 간이 저장소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71566"/>
              </p:ext>
            </p:extLst>
          </p:nvPr>
        </p:nvGraphicFramePr>
        <p:xfrm>
          <a:off x="592440" y="1669460"/>
          <a:ext cx="10540158" cy="472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08"/>
                <a:gridCol w="8088850"/>
              </a:tblGrid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DeleteAll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모든 키 값을 삭제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저장소 비우기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DeleteKey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삭제</a:t>
                      </a:r>
                      <a:endParaRPr lang="en-US" altLang="ko-KR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Ex.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DeleteKey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BestScore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”) –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BestScore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라는 키로 저장된 값을 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GetString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타입의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로드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GetFloat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타입의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GetInt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지정한 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타입의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SetString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지정한 키로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타입의 값을 저장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SetFloat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지정한 키로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Float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타입의 값을 저장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SetInt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지정한 키로 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타입의 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3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HasKey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해당 키의 존재 유무를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True/False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/>
                          </a:solidFill>
                        </a:rPr>
                        <a:t>로 반환</a:t>
                      </a:r>
                      <a:endParaRPr lang="en-US" altLang="ko-KR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Ex.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HasKey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(“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BestScore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”) –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</a:rPr>
                        <a:t>BestScore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로 저장된 값이 존재하면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</a:rPr>
                        <a:t>아니면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Save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변경된 모든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키값을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물리적인 저장 공간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하드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 USB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에 저장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9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595</Words>
  <Application>Microsoft Office PowerPoint</Application>
  <PresentationFormat>와이드스크린</PresentationFormat>
  <Paragraphs>116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8</cp:revision>
  <dcterms:created xsi:type="dcterms:W3CDTF">2018-06-11T23:48:08Z</dcterms:created>
  <dcterms:modified xsi:type="dcterms:W3CDTF">2020-06-04T02:07:38Z</dcterms:modified>
</cp:coreProperties>
</file>