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72" r:id="rId2"/>
    <p:sldId id="280" r:id="rId3"/>
    <p:sldId id="275" r:id="rId4"/>
    <p:sldId id="301" r:id="rId5"/>
    <p:sldId id="305" r:id="rId6"/>
    <p:sldId id="318" r:id="rId7"/>
    <p:sldId id="28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7" r:id="rId17"/>
    <p:sldId id="314" r:id="rId18"/>
    <p:sldId id="299" r:id="rId19"/>
    <p:sldId id="315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4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6385" y="2875002"/>
            <a:ext cx="9060180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1" spc="-300">
                <a:solidFill>
                  <a:srgbClr val="a1978b"/>
                </a:solidFill>
                <a:latin typeface="나눔스퀘어"/>
                <a:ea typeface="나눔스퀘어"/>
              </a:rPr>
              <a:t>초기 기획서</a:t>
            </a:r>
            <a:r>
              <a:rPr lang="en-US" altLang="ko-KR" sz="6600" b="1" spc="-300">
                <a:solidFill>
                  <a:srgbClr val="a1978b"/>
                </a:solidFill>
                <a:latin typeface="+mj-lt"/>
              </a:rPr>
              <a:t> </a:t>
            </a:r>
            <a:r>
              <a:rPr lang="en-US" altLang="ko-KR" sz="6600" b="1" spc="-300">
                <a:solidFill>
                  <a:schemeClr val="accent1"/>
                </a:solidFill>
                <a:latin typeface="+mj-lt"/>
              </a:rPr>
              <a:t>Project S</a:t>
            </a:r>
            <a:r>
              <a:rPr lang="en-US" altLang="ko-KR" sz="3300" b="1" spc="-30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3300" b="1" spc="-300">
                <a:solidFill>
                  <a:schemeClr val="accent1"/>
                </a:solidFill>
                <a:latin typeface="+mj-lt"/>
              </a:rPr>
              <a:t>가칭</a:t>
            </a:r>
            <a:r>
              <a:rPr lang="en-US" altLang="ko-KR" sz="3300" b="1" spc="-300">
                <a:solidFill>
                  <a:schemeClr val="accent1"/>
                </a:solidFill>
                <a:latin typeface="+mj-lt"/>
              </a:rPr>
              <a:t>)</a:t>
            </a:r>
            <a:endParaRPr lang="ko-KR" altLang="en-US" sz="3300" b="1" spc="-3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7501" y="5443680"/>
            <a:ext cx="3413701" cy="59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판타지를 좋아하는 사람들이 선호하는 요소들인 성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기사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마법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용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몬스터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거대한 산맥 등의 많은 요소들을 포함한 세계관 컨셉아트입니다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2035" y="4895408"/>
            <a:ext cx="433578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판타지 세계관을 표현한 컨셉아트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77398" y="5716156"/>
            <a:ext cx="3790737" cy="41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퓨전 컨셉으로도 매력있는 세계관을 구성할수 있다는 부분을 표현한 세계관 컨셉아트입니다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7195" y="4795614"/>
            <a:ext cx="4611123" cy="8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스팀펑크 </a:t>
            </a:r>
            <a:r>
              <a:rPr lang="en-US" altLang="ko-KR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+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 판타지 세계관을 표현한 컨셉아트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세계관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2,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055" y="1470818"/>
            <a:ext cx="5157296" cy="32044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1801" y="1472584"/>
            <a:ext cx="4532391" cy="320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4536"/>
            <a:ext cx="14058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 Bold"/>
                <a:ea typeface="나눔스퀘어 Bold"/>
              </a:rPr>
              <a:t>게임 요소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게임 요소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탄막 슈팅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탄막 슈팅이란 총알이 커튼처럼 빽빽하게 화면을 채워나가서 탄막을 형성한다고 하여 생긴 장르명 ㅇ비니다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기존 슈팅게임이라는 장르에 비하여 시각적으로 만족감이 높고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무기 종류나 캐릭터들을 구현하여 플레이어에게 선택권을 주고 이를 통하여 플레이어의  반복적인 게임 플레이 경험에 대한 지루함을 줄일수 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505408"/>
            <a:chOff x="1537048" y="1513659"/>
            <a:chExt cx="10533032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로그라이트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로그 라이크 장르와 비슷하게 만들어  로그 라이크의 단점인 과도한 무작위 적인요소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영구적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혹은 큰 대가를 치르는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 죽음을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줄이고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장점인 다회차 플레이시 얻을수 있는 경험에 대한 반복성 저하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다회차 플레이시 어드벤티지 등을 채용한 장르입니다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예시 게임으로는 스컬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 디아블로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 아이작 등 이미 많은 게임들이 이러한 요소를 채용하고있습니다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549059" cy="1512393"/>
            <a:chOff x="1537048" y="1513659"/>
            <a:chExt cx="10917585" cy="1512393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1" y="1513659"/>
              <a:ext cx="3701393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타 슈팅게임과 차별되는 요소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3" y="2058857"/>
              <a:ext cx="9378280" cy="96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타 슈팅게임들은 다회차 플레이를 하더라도 적이 동일한 곳에서 동일하게 공격하고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내 캐릭터의 공격도 같고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요소들이 동일하게 나와 한두번 플레이 하면 질리게됩니다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Project S</a:t>
              </a:r>
              <a:r>
                <a:rPr lang="ko-KR" altLang="en-US" sz="1600" spc="-150"/>
                <a:t>는 적절한 랜덤 요소와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스테이지 클리어를 통하여 얻을수 있는 재화를 통하여 점점 강해지게 하여 달라지는 점을 만들것입니다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771" y="5400675"/>
            <a:ext cx="4423352" cy="7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탄막 슈팅 겜의 대명사인 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동방영야초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이 장르를 관심있어 하는 유저들은 동방영야초 게임의 세계관과 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탄막슈팅이라는 부분을 모두 좋아하여 플레이 했었기때문에 캐릭터의 배경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세계관에 맞는 요소들을 게임에 넣어야할것입니다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9710" y="4895408"/>
            <a:ext cx="3221355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탄막 슈팅 게임의 대명사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9772" y="5400675"/>
            <a:ext cx="3857413" cy="588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반복성 플레이에 대한 보상을 적절하게 설정하지 않으면 이와같은 부정적인 게임 플레이 리뷰를 감상할수 있게 되기때문에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적절한 레벨 디자인도 중요할것입니다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04693" y="4786089"/>
            <a:ext cx="5120800" cy="45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반복성 플레이와 보상에 관한 요소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9025" y="1472584"/>
            <a:ext cx="4204869" cy="320440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8795" y="1352550"/>
            <a:ext cx="3436043" cy="320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8226" y="4950619"/>
            <a:ext cx="4362233" cy="92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루프 히어로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는 로그라이크의 장점을 채용한 게임입니다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사진에서 보이듯 스테이지가 종료되었지만 재화를 획득하는 모습입니다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Project S 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에서는 죽음 뿐만아니라 스테이지 클리어를 통하여서도 재화를 획득하게 만들고 그 재화들을 활용하여 강해질수 있는 방안을 만들어 같은 스테이지를 진행하더라도 다른 느낌을 받을수 있게 하겠습니다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460" y="4349343"/>
            <a:ext cx="4612005" cy="449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반복적으로 플레이하여 생기는 이점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5398" y="4950619"/>
            <a:ext cx="4129670" cy="75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루프히어로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에서는 얻는 재화들을 활용하여 건물을 짓고 아이템을 만들어서 플레이 적인 이점을 얻을수 있게 되어있습니다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Project S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도 아이템 제작이라는 방향으로 재료들을 활용할수 있게 하여 게임이 좀더 재미있는 방향이 되도록 하겠습니다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5790" y="4350718"/>
            <a:ext cx="3161032" cy="44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얻은 재화들을 활용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290" y="1790700"/>
            <a:ext cx="4814930" cy="2016251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2675" y="1476316"/>
            <a:ext cx="4854539" cy="2700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701945" y="2012097"/>
            <a:ext cx="4394976" cy="4107446"/>
            <a:chOff x="2473470" y="2069247"/>
            <a:chExt cx="4394976" cy="4107446"/>
          </a:xfrm>
        </p:grpSpPr>
        <p:sp>
          <p:nvSpPr>
            <p:cNvPr id="27" name="타원 26"/>
            <p:cNvSpPr/>
            <p:nvPr/>
          </p:nvSpPr>
          <p:spPr>
            <a:xfrm>
              <a:off x="24734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479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756236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7252096" y="3158490"/>
            <a:ext cx="3517596" cy="1421130"/>
            <a:chOff x="626197" y="3467847"/>
            <a:chExt cx="2816565" cy="1421130"/>
          </a:xfrm>
        </p:grpSpPr>
        <p:sp>
          <p:nvSpPr>
            <p:cNvPr id="31" name="TextBox 30"/>
            <p:cNvSpPr txBox="1"/>
            <p:nvPr/>
          </p:nvSpPr>
          <p:spPr>
            <a:xfrm>
              <a:off x="671921" y="3467847"/>
              <a:ext cx="2602468" cy="541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>
                  <a:solidFill>
                    <a:schemeClr val="tx2"/>
                  </a:solidFill>
                  <a:latin typeface="나눔스퀘어"/>
                  <a:ea typeface="나눔스퀘어"/>
                </a:rPr>
                <a:t>재미를 주는 포인트</a:t>
              </a:r>
              <a:endParaRPr lang="ko-KR" altLang="en-US" sz="3000">
                <a:solidFill>
                  <a:schemeClr val="tx2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6197" y="4117427"/>
              <a:ext cx="2816565" cy="771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Project S </a:t>
              </a: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의 재미 요소는 이 </a:t>
              </a: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3</a:t>
              </a: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가지 부분을 적절히 융화하여 플레이어들이 만족할만한</a:t>
              </a:r>
              <a:endParaRPr lang="ko-KR" altLang="en-US" sz="1500">
                <a:solidFill>
                  <a:schemeClr val="tx2"/>
                </a:solidFill>
                <a:latin typeface="나눔스퀘어 Light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게임 플레이 경험을 만들것입니다</a:t>
              </a: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.</a:t>
              </a:r>
              <a:endParaRPr lang="en-US" altLang="ko-KR" sz="1500">
                <a:solidFill>
                  <a:schemeClr val="tx2"/>
                </a:solidFill>
                <a:latin typeface="나눔스퀘어 Light"/>
              </a:endParaRPr>
            </a:p>
          </p:txBody>
        </p:sp>
      </p:grpSp>
      <p:sp>
        <p:nvSpPr>
          <p:cNvPr id="33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35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2118360" y="3029872"/>
            <a:ext cx="1525905" cy="35912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반복적 플레이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4099560" y="3012727"/>
            <a:ext cx="1935480" cy="36674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로그라이크적 요소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3356610" y="4791997"/>
            <a:ext cx="1106805" cy="35912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탄막 슈팅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42" name=""/>
          <p:cNvCxnSpPr/>
          <p:nvPr/>
        </p:nvCxnSpPr>
        <p:spPr>
          <a:xfrm rot="10800000" flipV="1">
            <a:off x="3895724" y="3429000"/>
            <a:ext cx="3286125" cy="3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게임 요소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사각형: 둥근 위쪽 모서리 8"/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: 둥근 위쪽 모서리 9"/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위쪽 모서리 10"/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7488" y="1704361"/>
            <a:ext cx="1549988" cy="36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게임 초기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960" y="1703283"/>
            <a:ext cx="13163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중반부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04959" y="1703283"/>
            <a:ext cx="13163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후반부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3732" y="2688882"/>
            <a:ext cx="2012391" cy="301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튜토리얼 진행후 스테이지를 진행하면서  몬스터의 특성과  클리어시 주는 보상의 종류 등에 대하여 알아가는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초반부에는 낮은난이도와 스테이지당 소요되는 시간을 낮게 책정하여 빠르게 강해질수 있도록 설정할것입니다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9804" y="2668962"/>
            <a:ext cx="2012391" cy="272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일정기간 게임을 진행한 유저들이 게임 진행 방식에 대하여 이해한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중반부에는 장비 아이템이 난이도에 비해 모자르더라도 컨트롤에 따라 극복할수 있도록 설정할것입니다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5876" y="2649042"/>
            <a:ext cx="2012391" cy="300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게임을 오랫동안 진행한 유저들이 게임을 전반적으로 이해한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후반부에는 난이도를 컨트롤이 좋아도 어느정도 아이템이 받쳐주어야 클리어가 가능하게 하여 과도하게 빠른 컨텐츠 소모 속도가 되지않도록 조절할것입니다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4536"/>
            <a:ext cx="21774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546340" y="3241107"/>
            <a:ext cx="11099320" cy="3050538"/>
            <a:chOff x="811410" y="3004822"/>
            <a:chExt cx="11099320" cy="3050538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811410" y="3004822"/>
              <a:ext cx="11096109" cy="848355"/>
              <a:chOff x="731520" y="3004822"/>
              <a:chExt cx="9804400" cy="84835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14160" y="3004822"/>
                <a:ext cx="1968629" cy="8483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78530" y="3228944"/>
              <a:ext cx="121158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554f4d"/>
                  </a:solidFill>
                </a:rPr>
                <a:t>출시 초기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69280" y="3228944"/>
              <a:ext cx="1354455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3</a:t>
              </a:r>
              <a:r>
                <a:rPr lang="ko-KR" altLang="en-US" sz="2000">
                  <a:solidFill>
                    <a:srgbClr val="554f4d"/>
                  </a:solidFill>
                </a:rPr>
                <a:t>개월 이하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9080" y="3228944"/>
              <a:ext cx="134493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3</a:t>
              </a:r>
              <a:r>
                <a:rPr lang="ko-KR" altLang="en-US" sz="2000">
                  <a:solidFill>
                    <a:srgbClr val="554f4d"/>
                  </a:solidFill>
                </a:rPr>
                <a:t>개월</a:t>
              </a:r>
              <a:r>
                <a:rPr lang="en-US" altLang="ko-KR" sz="2000">
                  <a:solidFill>
                    <a:srgbClr val="554f4d"/>
                  </a:solidFill>
                </a:rPr>
                <a:t>~1</a:t>
              </a:r>
              <a:r>
                <a:rPr lang="ko-KR" altLang="en-US" sz="2000">
                  <a:solidFill>
                    <a:srgbClr val="554f4d"/>
                  </a:solidFill>
                </a:rPr>
                <a:t>년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12655" y="3228944"/>
              <a:ext cx="187833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1</a:t>
              </a:r>
              <a:r>
                <a:rPr lang="ko-KR" altLang="en-US" sz="2000">
                  <a:solidFill>
                    <a:srgbClr val="554f4d"/>
                  </a:solidFill>
                </a:rPr>
                <a:t>년</a:t>
              </a:r>
              <a:r>
                <a:rPr lang="en-US" altLang="ko-KR" sz="2000">
                  <a:solidFill>
                    <a:srgbClr val="554f4d"/>
                  </a:solidFill>
                </a:rPr>
                <a:t>~3</a:t>
              </a:r>
              <a:r>
                <a:rPr lang="ko-KR" altLang="en-US" sz="2000">
                  <a:solidFill>
                    <a:srgbClr val="554f4d"/>
                  </a:solidFill>
                </a:rPr>
                <a:t>개월 이하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41554" y="3228944"/>
              <a:ext cx="1125855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bg1"/>
                  </a:solidFill>
                </a:rPr>
                <a:t>3</a:t>
              </a:r>
              <a:r>
                <a:rPr lang="ko-KR" altLang="en-US" sz="2000">
                  <a:solidFill>
                    <a:schemeClr val="bg1"/>
                  </a:solidFill>
                </a:rPr>
                <a:t>년 이상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46340" y="1367501"/>
            <a:ext cx="11085950" cy="146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08860" y="1759346"/>
            <a:ext cx="7183755" cy="6961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rgbClr val="554f4d"/>
                </a:solidFill>
              </a:rPr>
              <a:t>출시후 기간에 따른 </a:t>
            </a:r>
            <a:r>
              <a:rPr lang="en-US" altLang="ko-KR" sz="4000" spc="-150">
                <a:solidFill>
                  <a:srgbClr val="554f4d"/>
                </a:solidFill>
              </a:rPr>
              <a:t>BM</a:t>
            </a:r>
            <a:r>
              <a:rPr lang="ko-KR" altLang="en-US" sz="4000" spc="-150">
                <a:solidFill>
                  <a:srgbClr val="554f4d"/>
                </a:solidFill>
              </a:rPr>
              <a:t>모델의 변화</a:t>
            </a:r>
            <a:endParaRPr lang="ko-KR" altLang="en-US" sz="4000" spc="-150">
              <a:solidFill>
                <a:srgbClr val="554f4d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3720" y="4645725"/>
            <a:ext cx="4431496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06780" y="5069900"/>
            <a:ext cx="6635669" cy="84835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28"/>
          <p:cNvSpPr txBox="1"/>
          <p:nvPr/>
        </p:nvSpPr>
        <p:spPr>
          <a:xfrm>
            <a:off x="880110" y="4884454"/>
            <a:ext cx="3811905" cy="390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배틀 패스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월정액 느낌의 과금요소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54f4d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5709284" y="5284504"/>
            <a:ext cx="5412106" cy="390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스테이지 즉시완료권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재료 꾸러미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캐릭터 스킨 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54f4d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배틀 패스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기존의 과금 요소들과는 다르게 뛰어난 가성비를 가진 구성요소를 넣고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 플레이를 해야 보상을 얻을수 있는 구조로써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유저들은 가성비가 좋아서 사게되고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게임사는 직접적으로 플레이하는 유저수가 늘어서 좋고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과금에 대한 심리적 장벽을 허무는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첫 과금 요소로 좋을것입니다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505408"/>
            <a:chOff x="1537048" y="1513659"/>
            <a:chExt cx="10533032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월정액과 비슷한 느낌의 요소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배틀 패스와 비슷하게 타 과금요소보다 가성비가 좋게하고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대신 매일 게임을 접속하게 하여 게임 플레이를 유도하는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이미 많은 게임들이 일일 퀘스트와 같은 느낌으로 이러한 요소들을 도입하였고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이미 검증된 기술로서  유저 유지를 위한 요소로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채용되고있습니다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142264" cy="1807668"/>
            <a:chOff x="1537048" y="1513658"/>
            <a:chExt cx="10533032" cy="1807668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8" y="1513658"/>
              <a:ext cx="5043019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재료꾸러미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즉시완료권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캐릭터 스킨 등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6"/>
              <a:ext cx="8993726" cy="12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게임 서비스가 일정기간을 넘어가게 되면 게임에 시간을 많이 쓸수있는 유저와 그렇지 않은 유저간의 간극이 많이 벌어지는데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이를 해결하기 위한 수단으로 도입되는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단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수량에 제한을 두어 </a:t>
              </a:r>
              <a:r>
                <a:rPr lang="en-US" altLang="ko-KR" sz="1600" spc="-150"/>
                <a:t>Pay To Win </a:t>
              </a:r>
              <a:r>
                <a:rPr lang="ko-KR" altLang="en-US" sz="1600" spc="-150"/>
                <a:t>이 되지 않도록 적절하게 조절할것입니다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캐릭터 스킨은 유저들의 보는재미를 충족시키고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 내적 영향을  최대한 적게 주는 선으로 만들어 과하게 과금요소를 넣었다는 비판을 받지 않게 해야할것입니다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2600960" cy="757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Contents</a:t>
            </a:r>
            <a:endParaRPr lang="ko-KR" altLang="en-US" sz="4400">
              <a:solidFill>
                <a:schemeClr val="accent2">
                  <a:lumMod val="60000"/>
                  <a:lumOff val="40000"/>
                </a:schemeClr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975899" y="2167672"/>
            <a:ext cx="2211291" cy="584775"/>
            <a:chOff x="762000" y="1863785"/>
            <a:chExt cx="2211291" cy="584775"/>
          </a:xfrm>
        </p:grpSpPr>
        <p:grpSp>
          <p:nvGrpSpPr>
            <p:cNvPr id="9" name="그룹 8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0161" y="1863785"/>
                <a:ext cx="468630" cy="5736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  <a:latin typeface="나눔스퀘어 Bold"/>
                    <a:ea typeface="나눔스퀘어 Bold"/>
                  </a:rPr>
                  <a:t>1</a:t>
                </a:r>
                <a:endParaRPr lang="ko-KR" altLang="en-US" sz="3200" b="1">
                  <a:solidFill>
                    <a:schemeClr val="accent1"/>
                  </a:solidFill>
                  <a:latin typeface="나눔스퀘어 Bold"/>
                  <a:ea typeface="나눔스퀘어 Bold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140865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게임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개요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975899" y="3209646"/>
            <a:ext cx="1877916" cy="584775"/>
            <a:chOff x="762000" y="1863785"/>
            <a:chExt cx="1877916" cy="584775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1075276" cy="510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세계관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975899" y="4251620"/>
            <a:ext cx="2163666" cy="584775"/>
            <a:chOff x="762000" y="1863785"/>
            <a:chExt cx="2163666" cy="584775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3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64640" y="1894265"/>
              <a:ext cx="136102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게임요소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975899" y="5293594"/>
            <a:ext cx="2982816" cy="584775"/>
            <a:chOff x="762000" y="1863785"/>
            <a:chExt cx="2982816" cy="584775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4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564640" y="1894265"/>
              <a:ext cx="2265901" cy="512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 Bold"/>
                  <a:ea typeface="나눔스퀘어 Bold"/>
                </a:rPr>
                <a:t>Business Model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447062" cy="1213538"/>
            <a:chOff x="1537048" y="1513659"/>
            <a:chExt cx="10821165" cy="12135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004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광고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3" y="2058858"/>
              <a:ext cx="9281860" cy="668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광고 시청을 통하여 게임을 플레이하는데 도움이 되는 재화를 주게하여 수익을 발생시키는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출현 빈도를 적절하게 조절해야 할것이고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소량의 과금을 하면 광고를 보지 않아도 재화를 주게하는 과금요소를 넣을수 있을것입니다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9" y="3121837"/>
            <a:ext cx="11142266" cy="1505408"/>
            <a:chOff x="1537045" y="1513659"/>
            <a:chExt cx="10533034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5" y="1559825"/>
              <a:ext cx="56869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005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캐릭터 뽑기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일명 슬롯머신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으로 많은 모바일 게임들이 도입하고 있는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3N</a:t>
              </a:r>
              <a:r>
                <a:rPr lang="ko-KR" altLang="en-US" sz="1600" spc="-150"/>
                <a:t> 게임들의 경우는 과도하게 확률이 낮거나</a:t>
              </a:r>
              <a:r>
                <a:rPr lang="en-US" altLang="ko-KR" sz="1600" spc="-150"/>
                <a:t>,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컴플리트 가챠를 도입했거나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없으면 플레이에 큰 지장이 가게 되어있는 경우들이 있습니다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하지만 </a:t>
              </a:r>
              <a:r>
                <a:rPr lang="en-US" altLang="ko-KR" sz="1600" spc="-150"/>
                <a:t>Project S </a:t>
              </a:r>
              <a:r>
                <a:rPr lang="ko-KR" altLang="en-US" sz="1600" spc="-150"/>
                <a:t>는 캐릭터는 적은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과금으로도 얻을수 있게 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키우는데에 여러가지 요소들이 필요하게 하여 시간으로 돈을 이길수 있게 만들것입니다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14058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 Bold"/>
                <a:ea typeface="나눔스퀘어 Bold"/>
              </a:rPr>
              <a:t>게임 개요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게임 개요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기획의도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장르 및 컨셉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쏴서 맞춘다 라는 단순한 기능을 가지고 만든 과거의 탄막 슈팅게임들을 단순하지만 끌어당기는 매력이 있습니다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이러한 캐쥬얼 함과 특유의 컨트롤적 요소에 빠지는 유저들을 위해 기획하였습니다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단순히 탄막슈팅이라는 장르만을 기용하는것 보다는 로그라이트적인 요소를 넣어 타 슈팅게임과의 차별성을 둘것입니다</a:t>
              </a:r>
              <a:r>
                <a:rPr lang="en-US" altLang="ko-KR" sz="1600" spc="-150"/>
                <a:t>.</a:t>
              </a:r>
              <a:endParaRPr lang="ko-KR" altLang="en-US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505408"/>
            <a:chOff x="1537048" y="1513659"/>
            <a:chExt cx="10533032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게임 플렛폼 및 예상 이용 대상층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PC</a:t>
              </a:r>
              <a:r>
                <a:rPr lang="ko-KR" altLang="en-US" sz="1600" spc="-150"/>
                <a:t> 로 플레이 할 수 있도록 제작할것입니다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추후에 </a:t>
              </a:r>
              <a:r>
                <a:rPr lang="en-US" altLang="ko-KR" sz="1600" spc="-150"/>
                <a:t>Mobile</a:t>
              </a:r>
              <a:r>
                <a:rPr lang="ko-KR" altLang="en-US" sz="1600" spc="-150"/>
                <a:t>도 지원할 계획입니다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10</a:t>
              </a:r>
              <a:r>
                <a:rPr lang="ko-KR" altLang="en-US" sz="1600" spc="-150"/>
                <a:t>대 </a:t>
              </a:r>
              <a:r>
                <a:rPr lang="en-US" altLang="ko-KR" sz="1600" spc="-150"/>
                <a:t>~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50</a:t>
              </a:r>
              <a:r>
                <a:rPr lang="ko-KR" altLang="en-US" sz="1600" spc="-150"/>
                <a:t>대 까지 모두 포함하여 즐길수 있는 캐쥬얼한 로그라이트 슈팅게임입니다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30</a:t>
              </a:r>
              <a:r>
                <a:rPr lang="ko-KR" altLang="en-US" sz="1600" spc="-150"/>
                <a:t>대 이상은 과거에 했었던 슈팅게임들 향수에 젖어 플레이 하게 하는 전략이고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10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~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20</a:t>
              </a:r>
              <a:r>
                <a:rPr lang="ko-KR" altLang="en-US" sz="1600" spc="-150"/>
                <a:t>대까지는 슈팅게임 매니아층에게 후반부에 높은 난이도를 어필하여 플레이 하도록 하겠습니다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142264" cy="1512392"/>
            <a:chOff x="1537048" y="1513659"/>
            <a:chExt cx="10533032" cy="1512392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3" y="1513659"/>
              <a:ext cx="3019646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게임의 특징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967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타 장르에 비하여 간단하게 키보드 혹은 터치만으로 조작할수 있는 슈팅게임이고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플레이시 적정사양도 매우 낮으며</a:t>
              </a:r>
              <a:r>
                <a:rPr lang="en-US" altLang="ko-KR" sz="1600" spc="-150"/>
                <a:t>,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과거에 유행했던 탄막 슈팅 게임이라는 특성상 과거의 향수에 젖어  한번쯤은 플레이 해보고 싶게 하는 게임입니다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또한 로그라이트적인 요소를 추가하여 한두번 플레이하고 끝나는 것이 아닌 다회차 플레이를 유도합니다</a:t>
              </a:r>
              <a:r>
                <a:rPr lang="en-US" altLang="ko-KR" sz="1600" spc="-150"/>
                <a:t>.</a:t>
              </a:r>
              <a:endParaRPr lang="ko-KR" altLang="en-US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게임 개요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1,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8235" y="5651975"/>
            <a:ext cx="2687955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종스크롤 스테이지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9" name="직선 연결선 33"/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35"/>
          <p:cNvSpPr txBox="1"/>
          <p:nvPr/>
        </p:nvSpPr>
        <p:spPr>
          <a:xfrm>
            <a:off x="5080635" y="5651975"/>
            <a:ext cx="2049779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아이템  드롭 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11" name="직선 연결선 36"/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38"/>
          <p:cNvSpPr txBox="1"/>
          <p:nvPr/>
        </p:nvSpPr>
        <p:spPr>
          <a:xfrm>
            <a:off x="8462010" y="5651975"/>
            <a:ext cx="2687955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횡스크롤 스테이지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13" name="직선 연결선 39"/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pic>
        <p:nvPicPr>
          <p:cNvPr id="1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75408" y="2026007"/>
            <a:ext cx="3814482" cy="2805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"/>
          <p:cNvPicPr/>
          <p:nvPr/>
        </p:nvPicPr>
        <p:blipFill rotWithShape="1">
          <a:blip r:embed="rId3"/>
          <a:srcRect l="16120" t="6610" r="13120"/>
          <a:stretch>
            <a:fillRect/>
          </a:stretch>
        </p:blipFill>
        <p:spPr>
          <a:xfrm>
            <a:off x="4797691" y="1735480"/>
            <a:ext cx="2596618" cy="33870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4259" y="2218892"/>
            <a:ext cx="4302605" cy="242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게임 개요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1,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17" name="타원 45"/>
          <p:cNvSpPr/>
          <p:nvPr/>
        </p:nvSpPr>
        <p:spPr>
          <a:xfrm>
            <a:off x="4557268" y="1890268"/>
            <a:ext cx="3077463" cy="3077463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46"/>
          <p:cNvSpPr>
            <a:spLocks noChangeAspect="1"/>
          </p:cNvSpPr>
          <p:nvPr/>
        </p:nvSpPr>
        <p:spPr>
          <a:xfrm>
            <a:off x="5208642" y="2541642"/>
            <a:ext cx="1774716" cy="1774716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47"/>
          <p:cNvSpPr/>
          <p:nvPr/>
        </p:nvSpPr>
        <p:spPr>
          <a:xfrm>
            <a:off x="5341508" y="2674525"/>
            <a:ext cx="1508983" cy="150894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prstClr val="white"/>
                </a:solidFill>
                <a:latin typeface="나눔스퀘어 Bold"/>
                <a:ea typeface="나눔스퀘어 Bold"/>
              </a:rPr>
              <a:t>게임</a:t>
            </a:r>
            <a:endParaRPr lang="ko-KR" altLang="en-US" sz="1900">
              <a:solidFill>
                <a:prstClr val="white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1900">
                <a:solidFill>
                  <a:prstClr val="white"/>
                </a:solidFill>
                <a:latin typeface="나눔스퀘어 Bold"/>
                <a:ea typeface="나눔스퀘어 Bold"/>
              </a:rPr>
              <a:t>순환구조</a:t>
            </a:r>
            <a:endParaRPr lang="ko-KR" altLang="en-US" sz="190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타원 49"/>
          <p:cNvSpPr/>
          <p:nvPr/>
        </p:nvSpPr>
        <p:spPr>
          <a:xfrm>
            <a:off x="6840855" y="1664398"/>
            <a:ext cx="1231785" cy="123178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</a:rPr>
              <a:t>소비</a:t>
            </a:r>
            <a:endParaRPr lang="ko-KR" altLang="en-US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1" name="타원 53"/>
          <p:cNvSpPr/>
          <p:nvPr/>
        </p:nvSpPr>
        <p:spPr>
          <a:xfrm>
            <a:off x="4140517" y="3940651"/>
            <a:ext cx="1231785" cy="123178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</a:rPr>
              <a:t>플레이</a:t>
            </a:r>
            <a:endParaRPr lang="ko-KR" altLang="en-US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2" name="타원 57"/>
          <p:cNvSpPr/>
          <p:nvPr/>
        </p:nvSpPr>
        <p:spPr>
          <a:xfrm>
            <a:off x="6840855" y="3910885"/>
            <a:ext cx="1231785" cy="123178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</a:rPr>
              <a:t>성장</a:t>
            </a:r>
            <a:endParaRPr lang="ko-KR" altLang="en-US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이등변 삼각형 64"/>
          <p:cNvSpPr/>
          <p:nvPr/>
        </p:nvSpPr>
        <p:spPr>
          <a:xfrm rot="60000">
            <a:off x="4478894" y="3364465"/>
            <a:ext cx="149722" cy="129070"/>
          </a:xfrm>
          <a:prstGeom prst="triangle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65"/>
          <p:cNvSpPr/>
          <p:nvPr/>
        </p:nvSpPr>
        <p:spPr>
          <a:xfrm rot="1860000">
            <a:off x="6118545" y="4886495"/>
            <a:ext cx="149722" cy="129070"/>
          </a:xfrm>
          <a:prstGeom prst="triangle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68"/>
          <p:cNvSpPr/>
          <p:nvPr/>
        </p:nvSpPr>
        <p:spPr>
          <a:xfrm>
            <a:off x="4140517" y="1723929"/>
            <a:ext cx="1231785" cy="123178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</a:rPr>
              <a:t>보상</a:t>
            </a:r>
            <a:endParaRPr lang="ko-KR" altLang="en-US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이등변 삼각형 72"/>
          <p:cNvSpPr/>
          <p:nvPr/>
        </p:nvSpPr>
        <p:spPr>
          <a:xfrm rot="18060000">
            <a:off x="7544170" y="3364465"/>
            <a:ext cx="149722" cy="129070"/>
          </a:xfrm>
          <a:prstGeom prst="triangle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이등변 삼각형 73"/>
          <p:cNvSpPr/>
          <p:nvPr/>
        </p:nvSpPr>
        <p:spPr>
          <a:xfrm rot="19620000">
            <a:off x="6021138" y="1810133"/>
            <a:ext cx="149722" cy="129070"/>
          </a:xfrm>
          <a:prstGeom prst="triangle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"/>
          <p:cNvSpPr/>
          <p:nvPr/>
        </p:nvSpPr>
        <p:spPr>
          <a:xfrm>
            <a:off x="8146216" y="1980754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영웅 구입 </a:t>
            </a:r>
            <a:r>
              <a:rPr lang="en-US" altLang="ko-KR">
                <a:latin typeface="나눔스퀘어 Bold"/>
                <a:ea typeface="나눔스퀘어 Bold"/>
              </a:rPr>
              <a:t>/</a:t>
            </a:r>
            <a:r>
              <a:rPr lang="ko-KR" altLang="en-US">
                <a:latin typeface="나눔스퀘어 Bold"/>
                <a:ea typeface="나눔스퀘어 Bold"/>
              </a:rPr>
              <a:t> 강화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2" name="모서리가 둥근 직사각형 6"/>
          <p:cNvSpPr/>
          <p:nvPr/>
        </p:nvSpPr>
        <p:spPr>
          <a:xfrm>
            <a:off x="218638" y="2128902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재화</a:t>
            </a:r>
            <a:r>
              <a:rPr lang="en-US" altLang="ko-KR">
                <a:latin typeface="나눔스퀘어 Bold"/>
                <a:ea typeface="나눔스퀘어 Bold"/>
              </a:rPr>
              <a:t>,</a:t>
            </a:r>
            <a:r>
              <a:rPr lang="ko-KR" altLang="en-US">
                <a:latin typeface="나눔스퀘어 Bold"/>
                <a:ea typeface="나눔스퀘어 Bold"/>
              </a:rPr>
              <a:t> 장비</a:t>
            </a:r>
            <a:r>
              <a:rPr lang="en-US" altLang="ko-KR">
                <a:latin typeface="나눔스퀘어 Bold"/>
                <a:ea typeface="나눔스퀘어 Bold"/>
              </a:rPr>
              <a:t>,</a:t>
            </a:r>
            <a:r>
              <a:rPr lang="ko-KR" altLang="en-US">
                <a:latin typeface="나눔스퀘어 Bold"/>
                <a:ea typeface="나눔스퀘어 Bold"/>
              </a:rPr>
              <a:t> 경험치 획득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4" name="모서리가 둥근 직사각형 8"/>
          <p:cNvSpPr/>
          <p:nvPr/>
        </p:nvSpPr>
        <p:spPr>
          <a:xfrm>
            <a:off x="8156138" y="4301110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영웅 교체 </a:t>
            </a:r>
            <a:r>
              <a:rPr lang="en-US" altLang="ko-KR">
                <a:latin typeface="나눔스퀘어 Bold"/>
                <a:ea typeface="나눔스퀘어 Bold"/>
              </a:rPr>
              <a:t>/</a:t>
            </a:r>
            <a:r>
              <a:rPr lang="ko-KR" altLang="en-US">
                <a:latin typeface="나눔스퀘어 Bold"/>
                <a:ea typeface="나눔스퀘어 Bold"/>
              </a:rPr>
              <a:t> 영웅 성장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6" name="모서리가 둥근 직사각형 10"/>
          <p:cNvSpPr/>
          <p:nvPr/>
        </p:nvSpPr>
        <p:spPr>
          <a:xfrm>
            <a:off x="216027" y="4350036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랜덤 스테이지 플레이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8" name="모서리가 둥근 직사각형 10"/>
          <p:cNvSpPr/>
          <p:nvPr/>
        </p:nvSpPr>
        <p:spPr>
          <a:xfrm>
            <a:off x="216027" y="4909232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 w="6350" cap="flat" cmpd="sng" algn="ctr">
            <a:solidFill>
              <a:srgbClr val="303a4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상위 난이도 모드 추가 진행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49" name="모서리가 둥근 직사각형 3"/>
          <p:cNvSpPr/>
          <p:nvPr/>
        </p:nvSpPr>
        <p:spPr>
          <a:xfrm>
            <a:off x="8149389" y="4873577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 w="6350" cap="flat" cmpd="sng" algn="ctr">
            <a:solidFill>
              <a:srgbClr val="303a4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장비 교체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 강화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 승급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52" name="모서리가 둥근 직사각형 3"/>
          <p:cNvSpPr/>
          <p:nvPr/>
        </p:nvSpPr>
        <p:spPr>
          <a:xfrm>
            <a:off x="8158916" y="2530029"/>
            <a:ext cx="3755708" cy="476915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 w="6350" cap="flat" cmpd="sng" algn="ctr">
            <a:solidFill>
              <a:srgbClr val="303a4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장비 구입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 강화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10725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 Bold"/>
                <a:ea typeface="나눔스퀘어 Bold"/>
              </a:rPr>
              <a:t>세계관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세계관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213538"/>
            <a:chOff x="1537048" y="1513659"/>
            <a:chExt cx="10533032" cy="12135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019646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세계관의 장르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68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판타지 적인 부분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일반적인 인간을 제외한 여러가지 종족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마법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과 현대 과학기술을 모두 도입한 환경으로 타 행성에서 넘어온 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인물도 존재하고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특수한 평행세계에서 넘어온 인물도 존재하는 퓨전 판타지 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endParaRPr lang="ko-KR" altLang="en-US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510684" cy="1210133"/>
            <a:chOff x="1537048" y="1513659"/>
            <a:chExt cx="10881308" cy="1210133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주요 캐릭터및 서사 진행환경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9342002" cy="664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한명의 캐릭터로 진행하는것이 아닌 주인공 격의 캐릭터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이하 캐릭터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가 진행하는 서사를 보면서 캐릭터를 통하여 세계가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돌아가는 소식이나 모습을 접하게 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동시간때에 캐릭터가 보지 못했던 스토리들은 서브 스테이지등을 통하여 서사하게 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0"/>
            <a:ext cx="11142264" cy="1217119"/>
            <a:chOff x="1537048" y="1513657"/>
            <a:chExt cx="10533032" cy="1217119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1" y="1513657"/>
              <a:ext cx="3931276" cy="445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배경 설정 및 스토리 진행방식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671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‘</a:t>
              </a:r>
              <a:r>
                <a:rPr lang="ko-KR" altLang="en-US" sz="1600" spc="-150"/>
                <a:t>한 세계의 종말을 보았던 캐릭터가 회귀를 통하여 세계의 종말을 막아간다</a:t>
              </a:r>
              <a:r>
                <a:rPr lang="en-US" altLang="ko-KR" sz="1600" spc="-150"/>
                <a:t>’</a:t>
              </a:r>
              <a:r>
                <a:rPr lang="ko-KR" altLang="en-US" sz="1600" spc="-150"/>
                <a:t> 라는 회귀물 적인 요소를 넣을것입니다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이를 막기위하여 여러 인물들과 소통하고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방면으로 노력하여 점점 강해져야만 한다는 스토리 진행방식입니다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6578" y="5377005"/>
            <a:ext cx="3413702" cy="75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선풍적인 인기를 끌었던 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전지적 독자시점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은 주인공이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회귀를 통하여 점점 강해지는 타 주인공을 도와준다는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내용으로 이러한 컨샙의 세계관은 이미 보장된 인기를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누릴수 있다고 생각됩니다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8760" y="4895408"/>
            <a:ext cx="425958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회귀물세계관을 대표하는 컨탠츠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8250" y="5649481"/>
            <a:ext cx="3691517" cy="74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이미 웹툰화 까지 되어 전 세계적으로 인기를 끌고있는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나혼자만 레벨업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이라는 책은 판타지와 현대문명의 세계관을 모두 도입하여 이용자들의 몰입도를 높이고 재미를 준다는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것이 증명된 컨셉입니다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7165" y="4865068"/>
            <a:ext cx="3161032" cy="8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판타지</a:t>
            </a:r>
            <a:r>
              <a:rPr lang="en-US" altLang="ko-KR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+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현대 세계관을 대표하는 컨탠츠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나눔스퀘어"/>
                <a:ea typeface="나눔스퀘어"/>
              </a:rPr>
              <a:t>세계관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나눔스퀘어"/>
              <a:ea typeface="나눔스퀘어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2,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662" y="1251703"/>
            <a:ext cx="2520315" cy="353315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7539" y="1182096"/>
            <a:ext cx="2384081" cy="3528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1081</ep:Words>
  <ep:PresentationFormat>와이드스크린</ep:PresentationFormat>
  <ep:Paragraphs>104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2020-05-25T00:38:46.000</dcterms:created>
  <dc:creator>Yu Saebyeol</dc:creator>
  <cp:lastModifiedBy>Yang</cp:lastModifiedBy>
  <dcterms:modified xsi:type="dcterms:W3CDTF">2021-06-29T01:37:11.739</dcterms:modified>
  <cp:revision>100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