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handoutMasterIdLst>
    <p:handoutMasterId r:id="rId3"/>
  </p:handoutMasterIdLst>
  <p:sldIdLst>
    <p:sldId id="259" r:id="rId4"/>
    <p:sldId id="294" r:id="rId5"/>
    <p:sldId id="266" r:id="rId6"/>
    <p:sldId id="257" r:id="rId7"/>
    <p:sldId id="267" r:id="rId8"/>
    <p:sldId id="268" r:id="rId9"/>
    <p:sldId id="269" r:id="rId10"/>
    <p:sldId id="295" r:id="rId11"/>
    <p:sldId id="274" r:id="rId12"/>
    <p:sldId id="275" r:id="rId13"/>
    <p:sldId id="279" r:id="rId14"/>
    <p:sldId id="296" r:id="rId15"/>
    <p:sldId id="288" r:id="rId16"/>
    <p:sldId id="289" r:id="rId17"/>
    <p:sldId id="290" r:id="rId18"/>
    <p:sldId id="297" r:id="rId19"/>
    <p:sldId id="284" r:id="rId20"/>
    <p:sldId id="278" r:id="rId21"/>
    <p:sldId id="304" r:id="rId22"/>
    <p:sldId id="280" r:id="rId23"/>
    <p:sldId id="298" r:id="rId24"/>
    <p:sldId id="277" r:id="rId25"/>
    <p:sldId id="292" r:id="rId26"/>
    <p:sldId id="282" r:id="rId27"/>
    <p:sldId id="303" r:id="rId28"/>
    <p:sldId id="299" r:id="rId29"/>
    <p:sldId id="285" r:id="rId30"/>
    <p:sldId id="281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4" y="48"/>
      </p:cViewPr>
      <p:guideLst>
        <p:guide orient="horz" pos="213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package" Target="../embeddings/oleObject3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4D-4681-B774-8971A996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4D-4681-B774-8971A9964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4D-4681-B774-8971A996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365136"/>
        <c:axId val="392369448"/>
      </c:barChart>
      <c:catAx>
        <c:axId val="3923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9448"/>
        <c:crosses val="autoZero"/>
        <c:auto val="1"/>
        <c:lblAlgn val="ctr"/>
        <c:lblOffset val="100"/>
        <c:noMultiLvlLbl val="0"/>
      </c:catAx>
      <c:valAx>
        <c:axId val="392369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23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4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2021-06-25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8D56DB-D808-478E-8624-F84E557D342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1203787" y="1872625"/>
            <a:ext cx="4892213" cy="1668770"/>
            <a:chOff x="330744" y="361950"/>
            <a:chExt cx="4892213" cy="1668770"/>
          </a:xfrm>
        </p:grpSpPr>
        <p:sp>
          <p:nvSpPr>
            <p:cNvPr id="7" name="TextBox 6"/>
            <p:cNvSpPr txBox="1"/>
            <p:nvPr/>
          </p:nvSpPr>
          <p:spPr>
            <a:xfrm>
              <a:off x="583169" y="383617"/>
              <a:ext cx="3830162" cy="11842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200" b="1" spc="-30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초기 기획</a:t>
              </a:r>
              <a:endParaRPr lang="ko-KR" altLang="en-US" sz="7200" b="1" spc="-30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4892213" cy="16687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7200" b="1" spc="-30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</a:rPr>
                <a:t>초기 </a:t>
              </a:r>
              <a:r>
                <a:rPr lang="ko-KR" altLang="en-US" sz="7200" b="1" spc="-300">
                  <a:solidFill>
                    <a:schemeClr val="accent1">
                      <a:alpha val="70000"/>
                    </a:schemeClr>
                  </a:solidFill>
                  <a:effectLst/>
                </a:rPr>
                <a:t>기획서</a:t>
              </a:r>
              <a:endParaRPr lang="ko-KR" altLang="en-US" sz="7200" b="1" spc="-300">
                <a:solidFill>
                  <a:schemeClr val="accent1">
                    <a:alpha val="70000"/>
                  </a:schemeClr>
                </a:solidFill>
                <a:effectLst/>
              </a:endParaRPr>
            </a:p>
            <a:p>
              <a:pPr lvl="0" algn="ctr">
                <a:defRPr/>
              </a:pPr>
              <a:r>
                <a:rPr lang="en-US" altLang="ko-KR" sz="3200" b="1" spc="-300">
                  <a:solidFill>
                    <a:schemeClr val="accent1">
                      <a:alpha val="70000"/>
                    </a:schemeClr>
                  </a:solidFill>
                  <a:effectLst/>
                </a:rPr>
                <a:t>- Project S -</a:t>
              </a:r>
              <a:endParaRPr lang="en-US" altLang="ko-KR" sz="3200" b="1" spc="-300">
                <a:solidFill>
                  <a:schemeClr val="accent1">
                    <a:alpha val="70000"/>
                  </a:schemeClr>
                </a:solidFill>
                <a:effectLst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067236711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68746"/>
            <a:chOff x="212651" y="3206557"/>
            <a:chExt cx="10613543" cy="1068746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설립배경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회사 비전   및   가치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SWOT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분석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STP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전략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9449" cy="369332"/>
              <a:chOff x="212651" y="3255887"/>
              <a:chExt cx="1499449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회사소개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9449" cy="369332"/>
              <a:chOff x="2356877" y="3206557"/>
              <a:chExt cx="1499449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시장현황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683795" cy="369332"/>
              <a:chOff x="4952427" y="3207822"/>
              <a:chExt cx="1683795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pc="-150" dirty="0">
                    <a:solidFill>
                      <a:schemeClr val="bg1"/>
                    </a:solidFill>
                  </a:rPr>
                  <a:t>SWOT</a:t>
                </a:r>
                <a:r>
                  <a:rPr lang="ko-KR" altLang="en-US" spc="-150" dirty="0">
                    <a:solidFill>
                      <a:schemeClr val="bg1"/>
                    </a:solidFill>
                  </a:rPr>
                  <a:t>분석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2773837" cy="369332"/>
              <a:chOff x="6956206" y="3236652"/>
              <a:chExt cx="27738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2228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신규전략 및 구체적 방안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국내외 현황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타겟</a:t>
              </a: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 시장 분석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신규 비즈니스 아이디어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프로젝트 일정표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20606131"/>
              </p:ext>
            </p:extLst>
          </p:nvPr>
        </p:nvGraphicFramePr>
        <p:xfrm>
          <a:off x="1095153" y="1828800"/>
          <a:ext cx="4907119" cy="396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81114" y="310010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1114" y="383276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2129</ep:Words>
  <ep:PresentationFormat>와이드스크린</ep:PresentationFormat>
  <ep:Paragraphs>259</ep:Paragraphs>
  <ep:Slides>29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Theme</vt:lpstr>
      <vt:lpstr>슬라이드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2015-01-21T11:35:38.000</dcterms:created>
  <dc:creator>Saebyeol Yu</dc:creator>
  <cp:lastModifiedBy>Yang</cp:lastModifiedBy>
  <dcterms:modified xsi:type="dcterms:W3CDTF">2021-06-25T01:59:44.063</dcterms:modified>
  <cp:revision>152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