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24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9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301-F1E8-4C85-BD68-FAB6BECFA69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A77BE-8F94-46B2-852E-77AEF28E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D616-487E-4D82-A8B4-EB6C03D52D05}"/>
              </a:ext>
            </a:extLst>
          </p:cNvPr>
          <p:cNvSpPr txBox="1"/>
          <p:nvPr/>
        </p:nvSpPr>
        <p:spPr>
          <a:xfrm>
            <a:off x="1080655" y="623455"/>
            <a:ext cx="74814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</a:rPr>
              <a:t>class specification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className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{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// body of the class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}</a:t>
            </a:r>
          </a:p>
          <a:p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Class contains date members</a:t>
            </a:r>
          </a:p>
          <a:p>
            <a:r>
              <a:rPr lang="en-US" sz="2200" dirty="0">
                <a:latin typeface="Arial" panose="020B0604020202020204" pitchFamily="34" charset="0"/>
              </a:rPr>
              <a:t>Class contains function members also</a:t>
            </a:r>
          </a:p>
          <a:p>
            <a:endParaRPr lang="en-US" sz="22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B97D2-D7AB-4B42-BAD4-EAEDEEF4B78B}"/>
              </a:ext>
            </a:extLst>
          </p:cNvPr>
          <p:cNvSpPr/>
          <p:nvPr/>
        </p:nvSpPr>
        <p:spPr>
          <a:xfrm>
            <a:off x="4522124" y="2182091"/>
            <a:ext cx="1379912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5559D-51EE-4243-8C52-E0D7F034F047}"/>
              </a:ext>
            </a:extLst>
          </p:cNvPr>
          <p:cNvSpPr/>
          <p:nvPr/>
        </p:nvSpPr>
        <p:spPr>
          <a:xfrm>
            <a:off x="7027026" y="1047404"/>
            <a:ext cx="1379912" cy="94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365146-DF6F-4B07-BDE7-E87FCB01ECBE}"/>
              </a:ext>
            </a:extLst>
          </p:cNvPr>
          <p:cNvCxnSpPr>
            <a:cxnSpLocks/>
          </p:cNvCxnSpPr>
          <p:nvPr/>
        </p:nvCxnSpPr>
        <p:spPr>
          <a:xfrm>
            <a:off x="1546167" y="1687484"/>
            <a:ext cx="2975957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15C7CD-2AC6-45E5-A765-90F88C9707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24844" y="1504604"/>
            <a:ext cx="3602182" cy="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88DBA5-B77A-4398-BE50-057F005EF8F8}"/>
              </a:ext>
            </a:extLst>
          </p:cNvPr>
          <p:cNvSpPr txBox="1"/>
          <p:nvPr/>
        </p:nvSpPr>
        <p:spPr>
          <a:xfrm>
            <a:off x="7027026" y="1066692"/>
            <a:ext cx="1371600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of the user defined class</a:t>
            </a:r>
          </a:p>
        </p:txBody>
      </p:sp>
    </p:spTree>
    <p:extLst>
      <p:ext uri="{BB962C8B-B14F-4D97-AF65-F5344CB8AC3E}">
        <p14:creationId xmlns:p14="http://schemas.microsoft.com/office/powerpoint/2010/main" val="88358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F5577C-0097-4B24-A31E-FB8D2B9C28FE}"/>
              </a:ext>
            </a:extLst>
          </p:cNvPr>
          <p:cNvSpPr txBox="1"/>
          <p:nvPr/>
        </p:nvSpPr>
        <p:spPr>
          <a:xfrm>
            <a:off x="640080" y="357447"/>
            <a:ext cx="1026621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Return Type</a:t>
            </a:r>
            <a:r>
              <a:rPr lang="en-US" dirty="0"/>
              <a:t>: A function may return a value. The </a:t>
            </a:r>
            <a:r>
              <a:rPr lang="en-US" b="1" dirty="0" err="1"/>
              <a:t>return_type</a:t>
            </a:r>
            <a:r>
              <a:rPr lang="en-US" dirty="0"/>
              <a:t> is the data type of the value the function returns. Some functions perform the desired operations without returning a value. In this case, the </a:t>
            </a:r>
            <a:r>
              <a:rPr lang="en-US" dirty="0" err="1"/>
              <a:t>return_type</a:t>
            </a:r>
            <a:r>
              <a:rPr lang="en-US" dirty="0"/>
              <a:t> is the keyword </a:t>
            </a:r>
            <a:r>
              <a:rPr lang="en-US" b="1" dirty="0"/>
              <a:t>void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Function Name:</a:t>
            </a:r>
            <a:r>
              <a:rPr lang="en-US" dirty="0"/>
              <a:t> This is the actual name of the function. The function name and the parameter list together constitute the function signature.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Parameters:</a:t>
            </a:r>
            <a:r>
              <a:rPr lang="en-US" dirty="0"/>
              <a:t> A parameter is like a placeholder. When a function is invoked, you pass a value to the parameter. This value is referred to as actual parameter or argument. The parameter list refers to the type, order, and number of the parameters of a function. Parameters are optional; that is, a function may contain no parameters.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Function Body:</a:t>
            </a:r>
            <a:r>
              <a:rPr lang="en-US" dirty="0"/>
              <a:t> The function body contains a collection of statements that define what the function does.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FEA85-3760-4861-AAEC-8C3FEDE314D2}"/>
              </a:ext>
            </a:extLst>
          </p:cNvPr>
          <p:cNvSpPr txBox="1"/>
          <p:nvPr/>
        </p:nvSpPr>
        <p:spPr>
          <a:xfrm>
            <a:off x="748145" y="581891"/>
            <a:ext cx="41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a Function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7ADB74-BD9B-4DD8-AF06-5A52A530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1" y="1453148"/>
            <a:ext cx="6766559" cy="9258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return_type function_name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parameter list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body of the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function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4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C6B907-5E64-444B-9516-27D96B9B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56" y="673044"/>
            <a:ext cx="9667702" cy="548096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function returning the max between two numbers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local variable declaration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result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num1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result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result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num2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result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1B1D8-7204-40EC-A790-900070A28437}"/>
              </a:ext>
            </a:extLst>
          </p:cNvPr>
          <p:cNvSpPr/>
          <p:nvPr/>
        </p:nvSpPr>
        <p:spPr>
          <a:xfrm>
            <a:off x="606492" y="858581"/>
            <a:ext cx="3329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Function Declarations</a:t>
            </a:r>
            <a:endParaRPr lang="en-US" sz="2000" b="1" i="0" u="sng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7F302-5B74-4476-BD0A-4FCE75F67B2F}"/>
              </a:ext>
            </a:extLst>
          </p:cNvPr>
          <p:cNvSpPr txBox="1"/>
          <p:nvPr/>
        </p:nvSpPr>
        <p:spPr>
          <a:xfrm>
            <a:off x="490113" y="1413164"/>
            <a:ext cx="94602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function </a:t>
            </a:r>
            <a:r>
              <a:rPr lang="en-US" sz="2000" b="1" dirty="0"/>
              <a:t>declaration</a:t>
            </a:r>
            <a:r>
              <a:rPr lang="en-US" sz="2000" dirty="0"/>
              <a:t> tells the compiler about a function name and how to call the function. The actual body of the function can be defined separately.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Return_type</a:t>
            </a:r>
            <a:r>
              <a:rPr lang="en-US" sz="2000" dirty="0"/>
              <a:t> function name(parameters list)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Int</a:t>
            </a:r>
            <a:r>
              <a:rPr lang="en-US" sz="2000" dirty="0"/>
              <a:t> max(</a:t>
            </a:r>
            <a:r>
              <a:rPr lang="en-US" sz="2000" dirty="0" err="1"/>
              <a:t>int</a:t>
            </a:r>
            <a:r>
              <a:rPr lang="en-US" sz="2000" dirty="0"/>
              <a:t> num1,int num2);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Int</a:t>
            </a:r>
            <a:r>
              <a:rPr lang="en-US" sz="2000" dirty="0"/>
              <a:t> max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59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E754E-A028-4F94-833C-643DF4236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9" b="12748"/>
          <a:stretch/>
        </p:blipFill>
        <p:spPr>
          <a:xfrm>
            <a:off x="0" y="-49877"/>
            <a:ext cx="12214474" cy="67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F79D2-ED6A-4EAA-ADC2-2C3B15C1B9A0}"/>
              </a:ext>
            </a:extLst>
          </p:cNvPr>
          <p:cNvSpPr txBox="1"/>
          <p:nvPr/>
        </p:nvSpPr>
        <p:spPr>
          <a:xfrm>
            <a:off x="831273" y="822960"/>
            <a:ext cx="102163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property of </a:t>
            </a:r>
            <a:r>
              <a:rPr lang="en-US" sz="2800" dirty="0" err="1"/>
              <a:t>c++</a:t>
            </a:r>
            <a:r>
              <a:rPr lang="en-US" sz="2800" dirty="0"/>
              <a:t> allows association  both data members and function members into single unit is called </a:t>
            </a:r>
            <a:r>
              <a:rPr lang="en-US" sz="2800" b="1" i="1" dirty="0"/>
              <a:t>encapsulation.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members of the class grouped under two sections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800" b="1" i="1" dirty="0"/>
              <a:t>Private </a:t>
            </a:r>
            <a:r>
              <a:rPr lang="en-US" sz="2800" b="1" i="1" dirty="0" err="1"/>
              <a:t>memebers</a:t>
            </a:r>
            <a:endParaRPr lang="en-US" sz="2800" b="1" i="1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800" b="1" i="1" dirty="0"/>
              <a:t>Public members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1" dirty="0"/>
              <a:t> the default class holds members as </a:t>
            </a:r>
            <a:r>
              <a:rPr lang="en-US" sz="2800" b="1" i="1" u="sng" dirty="0">
                <a:solidFill>
                  <a:srgbClr val="FF0000"/>
                </a:solidFill>
              </a:rPr>
              <a:t>private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rgbClr val="FF0000"/>
                </a:solidFill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</a:rPr>
              <a:t>decalaration</a:t>
            </a:r>
            <a:r>
              <a:rPr lang="en-US" sz="2800" b="1" i="1" dirty="0">
                <a:solidFill>
                  <a:srgbClr val="FF0000"/>
                </a:solidFill>
              </a:rPr>
              <a:t> private is </a:t>
            </a:r>
            <a:r>
              <a:rPr lang="en-US" sz="2800" b="1" i="1" dirty="0" err="1">
                <a:solidFill>
                  <a:srgbClr val="FF0000"/>
                </a:solidFill>
              </a:rPr>
              <a:t>optinal</a:t>
            </a:r>
            <a:r>
              <a:rPr lang="en-US" sz="2800" b="1" i="1" dirty="0">
                <a:solidFill>
                  <a:srgbClr val="FF0000"/>
                </a:solidFill>
              </a:rPr>
              <a:t> in the class declaration </a:t>
            </a:r>
            <a:r>
              <a:rPr lang="en-US" sz="2800" b="1" i="1" dirty="0" err="1">
                <a:solidFill>
                  <a:srgbClr val="FF0000"/>
                </a:solidFill>
              </a:rPr>
              <a:t>bcz</a:t>
            </a:r>
            <a:r>
              <a:rPr lang="en-US" sz="2800" b="1" i="1" dirty="0">
                <a:solidFill>
                  <a:srgbClr val="FF0000"/>
                </a:solidFill>
              </a:rPr>
              <a:t> by default it holds members as private.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A class can have multiple members functions with same name</a:t>
            </a:r>
            <a:r>
              <a:rPr lang="en-US" sz="2800" b="1" i="1" dirty="0"/>
              <a:t>(but differ by arguments)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6173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D76B1-DB62-44BE-98BF-4E42A527A939}"/>
              </a:ext>
            </a:extLst>
          </p:cNvPr>
          <p:cNvSpPr txBox="1"/>
          <p:nvPr/>
        </p:nvSpPr>
        <p:spPr>
          <a:xfrm>
            <a:off x="590204" y="507076"/>
            <a:ext cx="1019971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But the class data members supposed with different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In the program more than one class with same name is an error.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Ex:</a:t>
            </a:r>
          </a:p>
          <a:p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Class student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rool_no</a:t>
            </a:r>
            <a:r>
              <a:rPr lang="en-US" sz="24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total_marks</a:t>
            </a:r>
            <a:r>
              <a:rPr lang="en-US" sz="2400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Void topper(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exam_marks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project_marks</a:t>
            </a:r>
            <a:r>
              <a:rPr lang="en-US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Void topper(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score_acdamics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score_activities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score_ngo_activities</a:t>
            </a:r>
            <a:r>
              <a:rPr lang="en-US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722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E90B0-A2C5-40D0-8525-FD8547E22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7" b="10050"/>
          <a:stretch/>
        </p:blipFill>
        <p:spPr>
          <a:xfrm>
            <a:off x="85897" y="125728"/>
            <a:ext cx="12060405" cy="66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8ED1A-02F2-4BBE-A1CF-CD74C328375A}"/>
              </a:ext>
            </a:extLst>
          </p:cNvPr>
          <p:cNvSpPr/>
          <p:nvPr/>
        </p:nvSpPr>
        <p:spPr>
          <a:xfrm>
            <a:off x="1172072" y="323888"/>
            <a:ext cx="2499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Objects:</a:t>
            </a:r>
            <a:endParaRPr 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10B12-2779-4ED4-9BFB-E19E8ECD5709}"/>
              </a:ext>
            </a:extLst>
          </p:cNvPr>
          <p:cNvSpPr txBox="1"/>
          <p:nvPr/>
        </p:nvSpPr>
        <p:spPr>
          <a:xfrm>
            <a:off x="374074" y="1645920"/>
            <a:ext cx="387373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object is instance of the class.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Creation of object of class is called instantiation.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resources are technical the memory allocated for class members when object is created.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83EB7-6CE3-45C2-90A6-65FE3A1E7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2061"/>
          <a:stretch/>
        </p:blipFill>
        <p:spPr>
          <a:xfrm>
            <a:off x="4247804" y="623453"/>
            <a:ext cx="8386951" cy="4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08DE2-6168-42E0-AE47-76BB6F2CCF4B}"/>
              </a:ext>
            </a:extLst>
          </p:cNvPr>
          <p:cNvSpPr txBox="1"/>
          <p:nvPr/>
        </p:nvSpPr>
        <p:spPr>
          <a:xfrm>
            <a:off x="357446" y="507076"/>
            <a:ext cx="11729259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Class student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{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rool_no</a:t>
            </a:r>
            <a:r>
              <a:rPr lang="en-US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total_marks</a:t>
            </a:r>
            <a:r>
              <a:rPr lang="en-US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Void topper(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exam_marks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project_marks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Void topper(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score_acdamics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score_activities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score_ngo_activities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/>
              <a:t>} s1,s2,s3,s4;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u="sng" dirty="0"/>
              <a:t>Object declaration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Class student s1;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(or)</a:t>
            </a:r>
          </a:p>
          <a:p>
            <a:r>
              <a:rPr lang="en-US" sz="2000" b="1" dirty="0"/>
              <a:t>Student s1;</a:t>
            </a:r>
          </a:p>
          <a:p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47BF5-66D0-491B-8D1C-09CD33387C7F}"/>
              </a:ext>
            </a:extLst>
          </p:cNvPr>
          <p:cNvSpPr txBox="1"/>
          <p:nvPr/>
        </p:nvSpPr>
        <p:spPr>
          <a:xfrm>
            <a:off x="2784764" y="402336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Multiple objects declaration for single class</a:t>
            </a:r>
          </a:p>
          <a:p>
            <a:endParaRPr lang="en-US" sz="2000" b="1" dirty="0"/>
          </a:p>
          <a:p>
            <a:r>
              <a:rPr lang="en-US" sz="2000" b="1" dirty="0"/>
              <a:t>Class student s1,s2,s3,s4;</a:t>
            </a:r>
          </a:p>
          <a:p>
            <a:endParaRPr lang="en-US" sz="2000" b="1" dirty="0"/>
          </a:p>
          <a:p>
            <a:r>
              <a:rPr lang="en-US" sz="2000" b="1" dirty="0"/>
              <a:t>	(or)</a:t>
            </a:r>
          </a:p>
          <a:p>
            <a:r>
              <a:rPr lang="en-US" sz="2000" b="1" dirty="0"/>
              <a:t>Student s1,s2,s3,s4;</a:t>
            </a:r>
          </a:p>
        </p:txBody>
      </p:sp>
    </p:spTree>
    <p:extLst>
      <p:ext uri="{BB962C8B-B14F-4D97-AF65-F5344CB8AC3E}">
        <p14:creationId xmlns:p14="http://schemas.microsoft.com/office/powerpoint/2010/main" val="161525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23E46-8C9A-4B7B-997F-3ECC37FEC9EB}"/>
              </a:ext>
            </a:extLst>
          </p:cNvPr>
          <p:cNvSpPr txBox="1"/>
          <p:nvPr/>
        </p:nvSpPr>
        <p:spPr>
          <a:xfrm>
            <a:off x="191193" y="498764"/>
            <a:ext cx="79635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Declaration of member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age1)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age=age1;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	Void </a:t>
            </a: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// body of a function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5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Academic\Session 2014-15\OOT-S-2014\Class-Inside.jpg">
            <a:extLst>
              <a:ext uri="{FF2B5EF4-FFF2-40B4-BE49-F238E27FC236}">
                <a16:creationId xmlns:a16="http://schemas.microsoft.com/office/drawing/2014/main" id="{2594F366-A630-449D-8A30-057BA834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5290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E:\Academic\Session 2014-15\OOT-S-2014\class-Outside.jpg">
            <a:extLst>
              <a:ext uri="{FF2B5EF4-FFF2-40B4-BE49-F238E27FC236}">
                <a16:creationId xmlns:a16="http://schemas.microsoft.com/office/drawing/2014/main" id="{10477DEB-48A1-4E47-B24F-7A6258F2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58" y="0"/>
            <a:ext cx="64063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368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Menlo</vt:lpstr>
      <vt:lpstr>Trebuchet MS</vt:lpstr>
      <vt:lpstr>Verdana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prakash</dc:creator>
  <cp:lastModifiedBy>bhanu prakash</cp:lastModifiedBy>
  <cp:revision>14</cp:revision>
  <dcterms:created xsi:type="dcterms:W3CDTF">2017-07-04T16:34:31Z</dcterms:created>
  <dcterms:modified xsi:type="dcterms:W3CDTF">2017-07-05T18:54:46Z</dcterms:modified>
</cp:coreProperties>
</file>